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layout2.xml" ContentType="application/vnd.openxmlformats-officedocument.drawingml.diagramLayout+xml"/>
  <Override PartName="/ppt/diagrams/quickStyle2.xml" ContentType="application/vnd.openxmlformats-officedocument.drawingml.diagramStyle+xml"/>
  <Override PartName="/ppt/notesMasters/notesMaster1.xml" ContentType="application/vnd.openxmlformats-officedocument.presentationml.notesMaster+xml"/>
  <Override PartName="/ppt/diagrams/drawing2.xml" ContentType="application/vnd.ms-office.drawingml.diagramDrawing+xml"/>
  <Override PartName="/ppt/diagrams/drawing1.xml" ContentType="application/vnd.ms-office.drawingml.diagramDrawing+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theme/theme1.xml" ContentType="application/vnd.openxmlformats-officedocument.theme+xml"/>
  <Override PartName="/ppt/diagrams/colors2.xml" ContentType="application/vnd.openxmlformats-officedocument.drawingml.diagramColors+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sldIdLst>
    <p:sldId id="256" r:id="rId2"/>
    <p:sldId id="259" r:id="rId3"/>
    <p:sldId id="281" r:id="rId4"/>
    <p:sldId id="282" r:id="rId5"/>
    <p:sldId id="283" r:id="rId6"/>
    <p:sldId id="284" r:id="rId7"/>
    <p:sldId id="285" r:id="rId8"/>
    <p:sldId id="286" r:id="rId9"/>
    <p:sldId id="287" r:id="rId10"/>
    <p:sldId id="288" r:id="rId11"/>
    <p:sldId id="289" r:id="rId12"/>
    <p:sldId id="290" r:id="rId13"/>
    <p:sldId id="291" r:id="rId14"/>
    <p:sldId id="300" r:id="rId15"/>
    <p:sldId id="304" r:id="rId16"/>
    <p:sldId id="301" r:id="rId17"/>
    <p:sldId id="302" r:id="rId18"/>
    <p:sldId id="303" r:id="rId19"/>
    <p:sldId id="296" r:id="rId20"/>
    <p:sldId id="295" r:id="rId21"/>
    <p:sldId id="299" r:id="rId22"/>
    <p:sldId id="298" r:id="rId23"/>
    <p:sldId id="297" r:id="rId24"/>
    <p:sldId id="280" r:id="rId25"/>
    <p:sldId id="305" r:id="rId26"/>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44" autoAdjust="0"/>
  </p:normalViewPr>
  <p:slideViewPr>
    <p:cSldViewPr>
      <p:cViewPr varScale="1">
        <p:scale>
          <a:sx n="96" d="100"/>
          <a:sy n="96" d="100"/>
        </p:scale>
        <p:origin x="-324" y="-90"/>
      </p:cViewPr>
      <p:guideLst>
        <p:guide orient="horz" pos="2160"/>
        <p:guide pos="2880"/>
      </p:guideLst>
    </p:cSldViewPr>
  </p:slideViewPr>
  <p:notesTextViewPr>
    <p:cViewPr>
      <p:scale>
        <a:sx n="100" d="100"/>
        <a:sy n="100" d="100"/>
      </p:scale>
      <p:origin x="0" y="0"/>
    </p:cViewPr>
  </p:notesTextViewPr>
  <p:notesViewPr>
    <p:cSldViewPr>
      <p:cViewPr>
        <p:scale>
          <a:sx n="110" d="100"/>
          <a:sy n="110" d="100"/>
        </p:scale>
        <p:origin x="-1338" y="63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874577-BA24-4144-9B27-932222B28997}" type="doc">
      <dgm:prSet loTypeId="urn:microsoft.com/office/officeart/2005/8/layout/hChevron3" loCatId="process" qsTypeId="urn:microsoft.com/office/officeart/2005/8/quickstyle/3d4" qsCatId="3D" csTypeId="urn:microsoft.com/office/officeart/2005/8/colors/accent1_2" csCatId="accent1" phldr="1"/>
      <dgm:spPr/>
    </dgm:pt>
    <dgm:pt modelId="{9CC9D8C1-1076-4F7B-A17D-2D8E40D80BFF}">
      <dgm:prSet phldrT="[Text]"/>
      <dgm:spPr/>
      <dgm:t>
        <a:bodyPr/>
        <a:lstStyle/>
        <a:p>
          <a:r>
            <a:rPr lang="en-GB" dirty="0" smtClean="0"/>
            <a:t>present</a:t>
          </a:r>
          <a:endParaRPr lang="en-GB" dirty="0"/>
        </a:p>
      </dgm:t>
    </dgm:pt>
    <dgm:pt modelId="{51FB2B92-70C7-469F-9DE1-2E685BE2D6D5}" type="parTrans" cxnId="{CBD86310-1517-47A2-8924-498ACF0E2F9D}">
      <dgm:prSet/>
      <dgm:spPr/>
      <dgm:t>
        <a:bodyPr/>
        <a:lstStyle/>
        <a:p>
          <a:endParaRPr lang="en-GB"/>
        </a:p>
      </dgm:t>
    </dgm:pt>
    <dgm:pt modelId="{4F8FB13D-B129-4710-A249-37B473A3152B}" type="sibTrans" cxnId="{CBD86310-1517-47A2-8924-498ACF0E2F9D}">
      <dgm:prSet/>
      <dgm:spPr/>
      <dgm:t>
        <a:bodyPr/>
        <a:lstStyle/>
        <a:p>
          <a:endParaRPr lang="en-GB"/>
        </a:p>
      </dgm:t>
    </dgm:pt>
    <dgm:pt modelId="{2AE62460-F78F-4B89-A1C8-7929A5258FFE}">
      <dgm:prSet phldrT="[Text]"/>
      <dgm:spPr/>
      <dgm:t>
        <a:bodyPr/>
        <a:lstStyle/>
        <a:p>
          <a:r>
            <a:rPr lang="en-GB" dirty="0" smtClean="0"/>
            <a:t>transition</a:t>
          </a:r>
          <a:endParaRPr lang="en-GB" dirty="0"/>
        </a:p>
      </dgm:t>
    </dgm:pt>
    <dgm:pt modelId="{80B35507-6C6B-43D0-8EA3-363C9FE7AF21}" type="parTrans" cxnId="{03191A97-0B61-4C87-9C39-04A7E80E3031}">
      <dgm:prSet/>
      <dgm:spPr/>
      <dgm:t>
        <a:bodyPr/>
        <a:lstStyle/>
        <a:p>
          <a:endParaRPr lang="en-GB"/>
        </a:p>
      </dgm:t>
    </dgm:pt>
    <dgm:pt modelId="{A2A8BCA0-C6CF-480E-B4DC-FECAFD209CEE}" type="sibTrans" cxnId="{03191A97-0B61-4C87-9C39-04A7E80E3031}">
      <dgm:prSet/>
      <dgm:spPr/>
      <dgm:t>
        <a:bodyPr/>
        <a:lstStyle/>
        <a:p>
          <a:endParaRPr lang="en-GB"/>
        </a:p>
      </dgm:t>
    </dgm:pt>
    <dgm:pt modelId="{45577EDB-FD23-4802-9B38-012A9A35ACF8}">
      <dgm:prSet phldrT="[Text]"/>
      <dgm:spPr/>
      <dgm:t>
        <a:bodyPr/>
        <a:lstStyle/>
        <a:p>
          <a:r>
            <a:rPr lang="en-GB" dirty="0" smtClean="0"/>
            <a:t>new</a:t>
          </a:r>
          <a:endParaRPr lang="en-GB" dirty="0"/>
        </a:p>
      </dgm:t>
    </dgm:pt>
    <dgm:pt modelId="{AFDCD9A5-73D6-435A-944E-F95885079DC9}" type="parTrans" cxnId="{5F63254D-FBFB-439B-B7BB-DA100678BE58}">
      <dgm:prSet/>
      <dgm:spPr/>
      <dgm:t>
        <a:bodyPr/>
        <a:lstStyle/>
        <a:p>
          <a:endParaRPr lang="en-GB"/>
        </a:p>
      </dgm:t>
    </dgm:pt>
    <dgm:pt modelId="{056AEAE4-3E35-41C3-9AC8-A7F21EE037BD}" type="sibTrans" cxnId="{5F63254D-FBFB-439B-B7BB-DA100678BE58}">
      <dgm:prSet/>
      <dgm:spPr/>
      <dgm:t>
        <a:bodyPr/>
        <a:lstStyle/>
        <a:p>
          <a:endParaRPr lang="en-GB"/>
        </a:p>
      </dgm:t>
    </dgm:pt>
    <dgm:pt modelId="{7711CF49-5865-4266-9DE5-5EEFA79AE932}" type="pres">
      <dgm:prSet presAssocID="{28874577-BA24-4144-9B27-932222B28997}" presName="Name0" presStyleCnt="0">
        <dgm:presLayoutVars>
          <dgm:dir/>
          <dgm:resizeHandles val="exact"/>
        </dgm:presLayoutVars>
      </dgm:prSet>
      <dgm:spPr/>
    </dgm:pt>
    <dgm:pt modelId="{03A1DD17-1683-42F5-AF6F-BE9418B018E8}" type="pres">
      <dgm:prSet presAssocID="{9CC9D8C1-1076-4F7B-A17D-2D8E40D80BFF}" presName="parTxOnly" presStyleLbl="node1" presStyleIdx="0" presStyleCnt="3">
        <dgm:presLayoutVars>
          <dgm:bulletEnabled val="1"/>
        </dgm:presLayoutVars>
      </dgm:prSet>
      <dgm:spPr/>
      <dgm:t>
        <a:bodyPr/>
        <a:lstStyle/>
        <a:p>
          <a:endParaRPr lang="en-GB"/>
        </a:p>
      </dgm:t>
    </dgm:pt>
    <dgm:pt modelId="{E9C8659A-87DC-456D-B27A-DC331723C3B7}" type="pres">
      <dgm:prSet presAssocID="{4F8FB13D-B129-4710-A249-37B473A3152B}" presName="parSpace" presStyleCnt="0"/>
      <dgm:spPr/>
    </dgm:pt>
    <dgm:pt modelId="{83B568DF-EDF3-4CB6-A5D1-131D3CD0AF98}" type="pres">
      <dgm:prSet presAssocID="{2AE62460-F78F-4B89-A1C8-7929A5258FFE}" presName="parTxOnly" presStyleLbl="node1" presStyleIdx="1" presStyleCnt="3">
        <dgm:presLayoutVars>
          <dgm:bulletEnabled val="1"/>
        </dgm:presLayoutVars>
      </dgm:prSet>
      <dgm:spPr/>
      <dgm:t>
        <a:bodyPr/>
        <a:lstStyle/>
        <a:p>
          <a:endParaRPr lang="en-GB"/>
        </a:p>
      </dgm:t>
    </dgm:pt>
    <dgm:pt modelId="{07A959BC-482D-4390-96B7-D1D952EEFB3A}" type="pres">
      <dgm:prSet presAssocID="{A2A8BCA0-C6CF-480E-B4DC-FECAFD209CEE}" presName="parSpace" presStyleCnt="0"/>
      <dgm:spPr/>
    </dgm:pt>
    <dgm:pt modelId="{9176F8F4-AE5D-4BC7-8A35-4A8AF5BCAE98}" type="pres">
      <dgm:prSet presAssocID="{45577EDB-FD23-4802-9B38-012A9A35ACF8}" presName="parTxOnly" presStyleLbl="node1" presStyleIdx="2" presStyleCnt="3">
        <dgm:presLayoutVars>
          <dgm:bulletEnabled val="1"/>
        </dgm:presLayoutVars>
      </dgm:prSet>
      <dgm:spPr/>
      <dgm:t>
        <a:bodyPr/>
        <a:lstStyle/>
        <a:p>
          <a:endParaRPr lang="en-GB"/>
        </a:p>
      </dgm:t>
    </dgm:pt>
  </dgm:ptLst>
  <dgm:cxnLst>
    <dgm:cxn modelId="{90EACBA3-8068-4BDC-B63E-4DCB74B9BD69}" type="presOf" srcId="{9CC9D8C1-1076-4F7B-A17D-2D8E40D80BFF}" destId="{03A1DD17-1683-42F5-AF6F-BE9418B018E8}" srcOrd="0" destOrd="0" presId="urn:microsoft.com/office/officeart/2005/8/layout/hChevron3"/>
    <dgm:cxn modelId="{03191A97-0B61-4C87-9C39-04A7E80E3031}" srcId="{28874577-BA24-4144-9B27-932222B28997}" destId="{2AE62460-F78F-4B89-A1C8-7929A5258FFE}" srcOrd="1" destOrd="0" parTransId="{80B35507-6C6B-43D0-8EA3-363C9FE7AF21}" sibTransId="{A2A8BCA0-C6CF-480E-B4DC-FECAFD209CEE}"/>
    <dgm:cxn modelId="{5F63254D-FBFB-439B-B7BB-DA100678BE58}" srcId="{28874577-BA24-4144-9B27-932222B28997}" destId="{45577EDB-FD23-4802-9B38-012A9A35ACF8}" srcOrd="2" destOrd="0" parTransId="{AFDCD9A5-73D6-435A-944E-F95885079DC9}" sibTransId="{056AEAE4-3E35-41C3-9AC8-A7F21EE037BD}"/>
    <dgm:cxn modelId="{CBD86310-1517-47A2-8924-498ACF0E2F9D}" srcId="{28874577-BA24-4144-9B27-932222B28997}" destId="{9CC9D8C1-1076-4F7B-A17D-2D8E40D80BFF}" srcOrd="0" destOrd="0" parTransId="{51FB2B92-70C7-469F-9DE1-2E685BE2D6D5}" sibTransId="{4F8FB13D-B129-4710-A249-37B473A3152B}"/>
    <dgm:cxn modelId="{EB949143-44D6-485D-A31F-1BEEC6B2AAD0}" type="presOf" srcId="{28874577-BA24-4144-9B27-932222B28997}" destId="{7711CF49-5865-4266-9DE5-5EEFA79AE932}" srcOrd="0" destOrd="0" presId="urn:microsoft.com/office/officeart/2005/8/layout/hChevron3"/>
    <dgm:cxn modelId="{EE96CE29-393D-4936-96A6-5A17D91FA5B1}" type="presOf" srcId="{45577EDB-FD23-4802-9B38-012A9A35ACF8}" destId="{9176F8F4-AE5D-4BC7-8A35-4A8AF5BCAE98}" srcOrd="0" destOrd="0" presId="urn:microsoft.com/office/officeart/2005/8/layout/hChevron3"/>
    <dgm:cxn modelId="{9C417D5D-1F97-438C-B9A1-87295761E12F}" type="presOf" srcId="{2AE62460-F78F-4B89-A1C8-7929A5258FFE}" destId="{83B568DF-EDF3-4CB6-A5D1-131D3CD0AF98}" srcOrd="0" destOrd="0" presId="urn:microsoft.com/office/officeart/2005/8/layout/hChevron3"/>
    <dgm:cxn modelId="{B6AEE5D0-9517-4C62-A23C-76DE9DFD7094}" type="presParOf" srcId="{7711CF49-5865-4266-9DE5-5EEFA79AE932}" destId="{03A1DD17-1683-42F5-AF6F-BE9418B018E8}" srcOrd="0" destOrd="0" presId="urn:microsoft.com/office/officeart/2005/8/layout/hChevron3"/>
    <dgm:cxn modelId="{6B9FBB06-1EAC-466F-A45E-3F3FCD8498DF}" type="presParOf" srcId="{7711CF49-5865-4266-9DE5-5EEFA79AE932}" destId="{E9C8659A-87DC-456D-B27A-DC331723C3B7}" srcOrd="1" destOrd="0" presId="urn:microsoft.com/office/officeart/2005/8/layout/hChevron3"/>
    <dgm:cxn modelId="{FC8F91FB-6455-4664-A000-F4002DB18FBD}" type="presParOf" srcId="{7711CF49-5865-4266-9DE5-5EEFA79AE932}" destId="{83B568DF-EDF3-4CB6-A5D1-131D3CD0AF98}" srcOrd="2" destOrd="0" presId="urn:microsoft.com/office/officeart/2005/8/layout/hChevron3"/>
    <dgm:cxn modelId="{719135B3-CB54-4E54-9346-23457F2CAB6A}" type="presParOf" srcId="{7711CF49-5865-4266-9DE5-5EEFA79AE932}" destId="{07A959BC-482D-4390-96B7-D1D952EEFB3A}" srcOrd="3" destOrd="0" presId="urn:microsoft.com/office/officeart/2005/8/layout/hChevron3"/>
    <dgm:cxn modelId="{F2E84876-D111-452A-B4D2-833D53056F48}" type="presParOf" srcId="{7711CF49-5865-4266-9DE5-5EEFA79AE932}" destId="{9176F8F4-AE5D-4BC7-8A35-4A8AF5BCAE98}" srcOrd="4"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874577-BA24-4144-9B27-932222B28997}" type="doc">
      <dgm:prSet loTypeId="urn:microsoft.com/office/officeart/2005/8/layout/hChevron3" loCatId="process" qsTypeId="urn:microsoft.com/office/officeart/2005/8/quickstyle/3d4" qsCatId="3D" csTypeId="urn:microsoft.com/office/officeart/2005/8/colors/accent1_2" csCatId="accent1" phldr="1"/>
      <dgm:spPr/>
    </dgm:pt>
    <dgm:pt modelId="{9CC9D8C1-1076-4F7B-A17D-2D8E40D80BFF}">
      <dgm:prSet phldrT="[Text]"/>
      <dgm:spPr/>
      <dgm:t>
        <a:bodyPr/>
        <a:lstStyle/>
        <a:p>
          <a:r>
            <a:rPr lang="en-GB" dirty="0" smtClean="0"/>
            <a:t>PRESENT</a:t>
          </a:r>
          <a:endParaRPr lang="en-GB" dirty="0"/>
        </a:p>
      </dgm:t>
    </dgm:pt>
    <dgm:pt modelId="{51FB2B92-70C7-469F-9DE1-2E685BE2D6D5}" type="parTrans" cxnId="{CBD86310-1517-47A2-8924-498ACF0E2F9D}">
      <dgm:prSet/>
      <dgm:spPr/>
      <dgm:t>
        <a:bodyPr/>
        <a:lstStyle/>
        <a:p>
          <a:endParaRPr lang="en-GB"/>
        </a:p>
      </dgm:t>
    </dgm:pt>
    <dgm:pt modelId="{4F8FB13D-B129-4710-A249-37B473A3152B}" type="sibTrans" cxnId="{CBD86310-1517-47A2-8924-498ACF0E2F9D}">
      <dgm:prSet/>
      <dgm:spPr/>
      <dgm:t>
        <a:bodyPr/>
        <a:lstStyle/>
        <a:p>
          <a:endParaRPr lang="en-GB"/>
        </a:p>
      </dgm:t>
    </dgm:pt>
    <dgm:pt modelId="{2AE62460-F78F-4B89-A1C8-7929A5258FFE}">
      <dgm:prSet phldrT="[Text]"/>
      <dgm:spPr/>
      <dgm:t>
        <a:bodyPr/>
        <a:lstStyle/>
        <a:p>
          <a:r>
            <a:rPr lang="en-GB" dirty="0" smtClean="0"/>
            <a:t>TRANSITION</a:t>
          </a:r>
          <a:endParaRPr lang="en-GB" dirty="0"/>
        </a:p>
      </dgm:t>
    </dgm:pt>
    <dgm:pt modelId="{80B35507-6C6B-43D0-8EA3-363C9FE7AF21}" type="parTrans" cxnId="{03191A97-0B61-4C87-9C39-04A7E80E3031}">
      <dgm:prSet/>
      <dgm:spPr/>
      <dgm:t>
        <a:bodyPr/>
        <a:lstStyle/>
        <a:p>
          <a:endParaRPr lang="en-GB"/>
        </a:p>
      </dgm:t>
    </dgm:pt>
    <dgm:pt modelId="{A2A8BCA0-C6CF-480E-B4DC-FECAFD209CEE}" type="sibTrans" cxnId="{03191A97-0B61-4C87-9C39-04A7E80E3031}">
      <dgm:prSet/>
      <dgm:spPr/>
      <dgm:t>
        <a:bodyPr/>
        <a:lstStyle/>
        <a:p>
          <a:endParaRPr lang="en-GB"/>
        </a:p>
      </dgm:t>
    </dgm:pt>
    <dgm:pt modelId="{45577EDB-FD23-4802-9B38-012A9A35ACF8}">
      <dgm:prSet phldrT="[Text]"/>
      <dgm:spPr/>
      <dgm:t>
        <a:bodyPr/>
        <a:lstStyle/>
        <a:p>
          <a:r>
            <a:rPr lang="en-GB" dirty="0" smtClean="0"/>
            <a:t>NEW</a:t>
          </a:r>
          <a:endParaRPr lang="en-GB" dirty="0"/>
        </a:p>
      </dgm:t>
    </dgm:pt>
    <dgm:pt modelId="{AFDCD9A5-73D6-435A-944E-F95885079DC9}" type="parTrans" cxnId="{5F63254D-FBFB-439B-B7BB-DA100678BE58}">
      <dgm:prSet/>
      <dgm:spPr/>
      <dgm:t>
        <a:bodyPr/>
        <a:lstStyle/>
        <a:p>
          <a:endParaRPr lang="en-GB"/>
        </a:p>
      </dgm:t>
    </dgm:pt>
    <dgm:pt modelId="{056AEAE4-3E35-41C3-9AC8-A7F21EE037BD}" type="sibTrans" cxnId="{5F63254D-FBFB-439B-B7BB-DA100678BE58}">
      <dgm:prSet/>
      <dgm:spPr/>
      <dgm:t>
        <a:bodyPr/>
        <a:lstStyle/>
        <a:p>
          <a:endParaRPr lang="en-GB"/>
        </a:p>
      </dgm:t>
    </dgm:pt>
    <dgm:pt modelId="{7711CF49-5865-4266-9DE5-5EEFA79AE932}" type="pres">
      <dgm:prSet presAssocID="{28874577-BA24-4144-9B27-932222B28997}" presName="Name0" presStyleCnt="0">
        <dgm:presLayoutVars>
          <dgm:dir/>
          <dgm:resizeHandles val="exact"/>
        </dgm:presLayoutVars>
      </dgm:prSet>
      <dgm:spPr/>
    </dgm:pt>
    <dgm:pt modelId="{03A1DD17-1683-42F5-AF6F-BE9418B018E8}" type="pres">
      <dgm:prSet presAssocID="{9CC9D8C1-1076-4F7B-A17D-2D8E40D80BFF}" presName="parTxOnly" presStyleLbl="node1" presStyleIdx="0" presStyleCnt="3" custLinFactNeighborX="11942" custLinFactNeighborY="3073">
        <dgm:presLayoutVars>
          <dgm:bulletEnabled val="1"/>
        </dgm:presLayoutVars>
      </dgm:prSet>
      <dgm:spPr/>
      <dgm:t>
        <a:bodyPr/>
        <a:lstStyle/>
        <a:p>
          <a:endParaRPr lang="en-GB"/>
        </a:p>
      </dgm:t>
    </dgm:pt>
    <dgm:pt modelId="{E9C8659A-87DC-456D-B27A-DC331723C3B7}" type="pres">
      <dgm:prSet presAssocID="{4F8FB13D-B129-4710-A249-37B473A3152B}" presName="parSpace" presStyleCnt="0"/>
      <dgm:spPr/>
    </dgm:pt>
    <dgm:pt modelId="{83B568DF-EDF3-4CB6-A5D1-131D3CD0AF98}" type="pres">
      <dgm:prSet presAssocID="{2AE62460-F78F-4B89-A1C8-7929A5258FFE}" presName="parTxOnly" presStyleLbl="node1" presStyleIdx="1" presStyleCnt="3">
        <dgm:presLayoutVars>
          <dgm:bulletEnabled val="1"/>
        </dgm:presLayoutVars>
      </dgm:prSet>
      <dgm:spPr/>
      <dgm:t>
        <a:bodyPr/>
        <a:lstStyle/>
        <a:p>
          <a:endParaRPr lang="en-GB"/>
        </a:p>
      </dgm:t>
    </dgm:pt>
    <dgm:pt modelId="{07A959BC-482D-4390-96B7-D1D952EEFB3A}" type="pres">
      <dgm:prSet presAssocID="{A2A8BCA0-C6CF-480E-B4DC-FECAFD209CEE}" presName="parSpace" presStyleCnt="0"/>
      <dgm:spPr/>
    </dgm:pt>
    <dgm:pt modelId="{9176F8F4-AE5D-4BC7-8A35-4A8AF5BCAE98}" type="pres">
      <dgm:prSet presAssocID="{45577EDB-FD23-4802-9B38-012A9A35ACF8}" presName="parTxOnly" presStyleLbl="node1" presStyleIdx="2" presStyleCnt="3">
        <dgm:presLayoutVars>
          <dgm:bulletEnabled val="1"/>
        </dgm:presLayoutVars>
      </dgm:prSet>
      <dgm:spPr/>
      <dgm:t>
        <a:bodyPr/>
        <a:lstStyle/>
        <a:p>
          <a:endParaRPr lang="en-GB"/>
        </a:p>
      </dgm:t>
    </dgm:pt>
  </dgm:ptLst>
  <dgm:cxnLst>
    <dgm:cxn modelId="{BDB182E5-70F4-4E5D-8E56-009AF8023752}" type="presOf" srcId="{45577EDB-FD23-4802-9B38-012A9A35ACF8}" destId="{9176F8F4-AE5D-4BC7-8A35-4A8AF5BCAE98}" srcOrd="0" destOrd="0" presId="urn:microsoft.com/office/officeart/2005/8/layout/hChevron3"/>
    <dgm:cxn modelId="{F8ABBFBC-9EDC-4A53-8412-64BDE80A78F5}" type="presOf" srcId="{9CC9D8C1-1076-4F7B-A17D-2D8E40D80BFF}" destId="{03A1DD17-1683-42F5-AF6F-BE9418B018E8}" srcOrd="0" destOrd="0" presId="urn:microsoft.com/office/officeart/2005/8/layout/hChevron3"/>
    <dgm:cxn modelId="{03191A97-0B61-4C87-9C39-04A7E80E3031}" srcId="{28874577-BA24-4144-9B27-932222B28997}" destId="{2AE62460-F78F-4B89-A1C8-7929A5258FFE}" srcOrd="1" destOrd="0" parTransId="{80B35507-6C6B-43D0-8EA3-363C9FE7AF21}" sibTransId="{A2A8BCA0-C6CF-480E-B4DC-FECAFD209CEE}"/>
    <dgm:cxn modelId="{093A171A-23C1-4BA7-8D41-555533A6937C}" type="presOf" srcId="{28874577-BA24-4144-9B27-932222B28997}" destId="{7711CF49-5865-4266-9DE5-5EEFA79AE932}" srcOrd="0" destOrd="0" presId="urn:microsoft.com/office/officeart/2005/8/layout/hChevron3"/>
    <dgm:cxn modelId="{5F63254D-FBFB-439B-B7BB-DA100678BE58}" srcId="{28874577-BA24-4144-9B27-932222B28997}" destId="{45577EDB-FD23-4802-9B38-012A9A35ACF8}" srcOrd="2" destOrd="0" parTransId="{AFDCD9A5-73D6-435A-944E-F95885079DC9}" sibTransId="{056AEAE4-3E35-41C3-9AC8-A7F21EE037BD}"/>
    <dgm:cxn modelId="{CBD86310-1517-47A2-8924-498ACF0E2F9D}" srcId="{28874577-BA24-4144-9B27-932222B28997}" destId="{9CC9D8C1-1076-4F7B-A17D-2D8E40D80BFF}" srcOrd="0" destOrd="0" parTransId="{51FB2B92-70C7-469F-9DE1-2E685BE2D6D5}" sibTransId="{4F8FB13D-B129-4710-A249-37B473A3152B}"/>
    <dgm:cxn modelId="{AE77562A-D768-4779-BB5D-8AE76C974F4F}" type="presOf" srcId="{2AE62460-F78F-4B89-A1C8-7929A5258FFE}" destId="{83B568DF-EDF3-4CB6-A5D1-131D3CD0AF98}" srcOrd="0" destOrd="0" presId="urn:microsoft.com/office/officeart/2005/8/layout/hChevron3"/>
    <dgm:cxn modelId="{85853C1D-C3FD-48E9-97DD-3AD8BCDD2F17}" type="presParOf" srcId="{7711CF49-5865-4266-9DE5-5EEFA79AE932}" destId="{03A1DD17-1683-42F5-AF6F-BE9418B018E8}" srcOrd="0" destOrd="0" presId="urn:microsoft.com/office/officeart/2005/8/layout/hChevron3"/>
    <dgm:cxn modelId="{235F88C9-3B28-48E1-955E-EB6A4BC00543}" type="presParOf" srcId="{7711CF49-5865-4266-9DE5-5EEFA79AE932}" destId="{E9C8659A-87DC-456D-B27A-DC331723C3B7}" srcOrd="1" destOrd="0" presId="urn:microsoft.com/office/officeart/2005/8/layout/hChevron3"/>
    <dgm:cxn modelId="{C7BF3BAE-B1C8-4DE9-8D07-F8250D96E0BC}" type="presParOf" srcId="{7711CF49-5865-4266-9DE5-5EEFA79AE932}" destId="{83B568DF-EDF3-4CB6-A5D1-131D3CD0AF98}" srcOrd="2" destOrd="0" presId="urn:microsoft.com/office/officeart/2005/8/layout/hChevron3"/>
    <dgm:cxn modelId="{9325BA64-1077-4F1E-92B5-05C8598DC5C3}" type="presParOf" srcId="{7711CF49-5865-4266-9DE5-5EEFA79AE932}" destId="{07A959BC-482D-4390-96B7-D1D952EEFB3A}" srcOrd="3" destOrd="0" presId="urn:microsoft.com/office/officeart/2005/8/layout/hChevron3"/>
    <dgm:cxn modelId="{1984BF64-A204-4199-BA9B-F9F931D8CDC4}" type="presParOf" srcId="{7711CF49-5865-4266-9DE5-5EEFA79AE932}" destId="{9176F8F4-AE5D-4BC7-8A35-4A8AF5BCAE98}" srcOrd="4" destOrd="0" presId="urn:microsoft.com/office/officeart/2005/8/layout/hChevro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A1DD17-1683-42F5-AF6F-BE9418B018E8}">
      <dsp:nvSpPr>
        <dsp:cNvPr id="0" name=""/>
        <dsp:cNvSpPr/>
      </dsp:nvSpPr>
      <dsp:spPr>
        <a:xfrm>
          <a:off x="3264" y="214942"/>
          <a:ext cx="2854378" cy="1141751"/>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en-GB" sz="3000" kern="1200" dirty="0" smtClean="0"/>
            <a:t>present</a:t>
          </a:r>
          <a:endParaRPr lang="en-GB" sz="3000" kern="1200" dirty="0"/>
        </a:p>
      </dsp:txBody>
      <dsp:txXfrm>
        <a:off x="3264" y="214942"/>
        <a:ext cx="2854378" cy="1141751"/>
      </dsp:txXfrm>
    </dsp:sp>
    <dsp:sp modelId="{83B568DF-EDF3-4CB6-A5D1-131D3CD0AF98}">
      <dsp:nvSpPr>
        <dsp:cNvPr id="0" name=""/>
        <dsp:cNvSpPr/>
      </dsp:nvSpPr>
      <dsp:spPr>
        <a:xfrm>
          <a:off x="2286766" y="214942"/>
          <a:ext cx="2854378" cy="1141751"/>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en-GB" sz="3000" kern="1200" dirty="0" smtClean="0"/>
            <a:t>transition</a:t>
          </a:r>
          <a:endParaRPr lang="en-GB" sz="3000" kern="1200" dirty="0"/>
        </a:p>
      </dsp:txBody>
      <dsp:txXfrm>
        <a:off x="2286766" y="214942"/>
        <a:ext cx="2854378" cy="1141751"/>
      </dsp:txXfrm>
    </dsp:sp>
    <dsp:sp modelId="{9176F8F4-AE5D-4BC7-8A35-4A8AF5BCAE98}">
      <dsp:nvSpPr>
        <dsp:cNvPr id="0" name=""/>
        <dsp:cNvSpPr/>
      </dsp:nvSpPr>
      <dsp:spPr>
        <a:xfrm>
          <a:off x="4570269" y="214942"/>
          <a:ext cx="2854378" cy="1141751"/>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en-GB" sz="3000" kern="1200" dirty="0" smtClean="0"/>
            <a:t>new</a:t>
          </a:r>
          <a:endParaRPr lang="en-GB" sz="3000" kern="1200" dirty="0"/>
        </a:p>
      </dsp:txBody>
      <dsp:txXfrm>
        <a:off x="4570269" y="214942"/>
        <a:ext cx="2854378" cy="114175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A1DD17-1683-42F5-AF6F-BE9418B018E8}">
      <dsp:nvSpPr>
        <dsp:cNvPr id="0" name=""/>
        <dsp:cNvSpPr/>
      </dsp:nvSpPr>
      <dsp:spPr>
        <a:xfrm>
          <a:off x="71438" y="714375"/>
          <a:ext cx="2854378" cy="1141751"/>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GB" sz="2000" kern="1200" dirty="0" smtClean="0"/>
            <a:t>PRESENT</a:t>
          </a:r>
          <a:endParaRPr lang="en-GB" sz="2000" kern="1200" dirty="0"/>
        </a:p>
      </dsp:txBody>
      <dsp:txXfrm>
        <a:off x="71438" y="714375"/>
        <a:ext cx="2854378" cy="1141751"/>
      </dsp:txXfrm>
    </dsp:sp>
    <dsp:sp modelId="{83B568DF-EDF3-4CB6-A5D1-131D3CD0AF98}">
      <dsp:nvSpPr>
        <dsp:cNvPr id="0" name=""/>
        <dsp:cNvSpPr/>
      </dsp:nvSpPr>
      <dsp:spPr>
        <a:xfrm>
          <a:off x="2286766" y="679289"/>
          <a:ext cx="2854378" cy="1141751"/>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GB" sz="2000" kern="1200" dirty="0" smtClean="0"/>
            <a:t>TRANSITION</a:t>
          </a:r>
          <a:endParaRPr lang="en-GB" sz="2000" kern="1200" dirty="0"/>
        </a:p>
      </dsp:txBody>
      <dsp:txXfrm>
        <a:off x="2286766" y="679289"/>
        <a:ext cx="2854378" cy="1141751"/>
      </dsp:txXfrm>
    </dsp:sp>
    <dsp:sp modelId="{9176F8F4-AE5D-4BC7-8A35-4A8AF5BCAE98}">
      <dsp:nvSpPr>
        <dsp:cNvPr id="0" name=""/>
        <dsp:cNvSpPr/>
      </dsp:nvSpPr>
      <dsp:spPr>
        <a:xfrm>
          <a:off x="4570269" y="679289"/>
          <a:ext cx="2854378" cy="1141751"/>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GB" sz="2000" kern="1200" dirty="0" smtClean="0"/>
            <a:t>NEW</a:t>
          </a:r>
          <a:endParaRPr lang="en-GB" sz="2000" kern="1200" dirty="0"/>
        </a:p>
      </dsp:txBody>
      <dsp:txXfrm>
        <a:off x="4570269" y="679289"/>
        <a:ext cx="2854378" cy="114175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46189" cy="496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dirty="0"/>
          </a:p>
        </p:txBody>
      </p:sp>
      <p:sp>
        <p:nvSpPr>
          <p:cNvPr id="25603" name="Rectangle 3"/>
          <p:cNvSpPr>
            <a:spLocks noGrp="1" noChangeArrowheads="1"/>
          </p:cNvSpPr>
          <p:nvPr>
            <p:ph type="dt" idx="1"/>
          </p:nvPr>
        </p:nvSpPr>
        <p:spPr bwMode="auto">
          <a:xfrm>
            <a:off x="3849899" y="0"/>
            <a:ext cx="2946189" cy="496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79768" y="4715788"/>
            <a:ext cx="5438140" cy="44666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1" y="9428402"/>
            <a:ext cx="2946189" cy="496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dirty="0"/>
          </a:p>
        </p:txBody>
      </p:sp>
      <p:sp>
        <p:nvSpPr>
          <p:cNvPr id="25607" name="Rectangle 7"/>
          <p:cNvSpPr>
            <a:spLocks noGrp="1" noChangeArrowheads="1"/>
          </p:cNvSpPr>
          <p:nvPr>
            <p:ph type="sldNum" sz="quarter" idx="5"/>
          </p:nvPr>
        </p:nvSpPr>
        <p:spPr bwMode="auto">
          <a:xfrm>
            <a:off x="3849899" y="9428402"/>
            <a:ext cx="2946189" cy="496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26BA2B15-E916-4654-9064-13D1B81CE03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6BA2B15-E916-4654-9064-13D1B81CE035}" type="slidenum">
              <a:rPr lang="en-US" smtClean="0"/>
              <a:pPr>
                <a:defRPr/>
              </a:pPr>
              <a:t>1</a:t>
            </a:fld>
            <a:endParaRPr lang="en-US" dirty="0"/>
          </a:p>
        </p:txBody>
      </p:sp>
      <p:sp>
        <p:nvSpPr>
          <p:cNvPr id="5" name="Notes Placeholder 4"/>
          <p:cNvSpPr>
            <a:spLocks noGrp="1"/>
          </p:cNvSpPr>
          <p:nvPr>
            <p:ph type="body" sz="quarter" idx="11"/>
          </p:nvPr>
        </p:nvSpPr>
        <p:spPr/>
        <p:txBody>
          <a:bodyPr>
            <a:normAutofit/>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6BA2B15-E916-4654-9064-13D1B81CE035}" type="slidenum">
              <a:rPr lang="en-US" smtClean="0"/>
              <a:pPr>
                <a:defRPr/>
              </a:pPr>
              <a:t>2</a:t>
            </a:fld>
            <a:endParaRPr lang="en-US" dirty="0"/>
          </a:p>
        </p:txBody>
      </p:sp>
      <p:sp>
        <p:nvSpPr>
          <p:cNvPr id="5" name="Notes Placeholder 4"/>
          <p:cNvSpPr>
            <a:spLocks noGrp="1"/>
          </p:cNvSpPr>
          <p:nvPr>
            <p:ph type="body" sz="quarter" idx="11"/>
          </p:nvPr>
        </p:nvSpPr>
        <p:spPr/>
        <p:txBody>
          <a:bodyPr>
            <a:normAutofit/>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6BA2B15-E916-4654-9064-13D1B81CE035}" type="slidenum">
              <a:rPr lang="en-US" smtClean="0"/>
              <a:pPr>
                <a:defRPr/>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userDrawn="1"/>
          </p:nvSpPr>
          <p:spPr bwMode="auto">
            <a:xfrm>
              <a:off x="0" y="675"/>
              <a:ext cx="931" cy="3645"/>
            </a:xfrm>
            <a:prstGeom prst="rect">
              <a:avLst/>
            </a:prstGeom>
            <a:gradFill rotWithShape="0">
              <a:gsLst>
                <a:gs pos="0">
                  <a:srgbClr val="236CA3"/>
                </a:gs>
                <a:gs pos="100000">
                  <a:srgbClr val="D9EBFF"/>
                </a:gs>
              </a:gsLst>
              <a:lin ang="0" scaled="1"/>
            </a:gradFill>
            <a:ln w="9525">
              <a:noFill/>
              <a:miter lim="800000"/>
              <a:headEnd/>
              <a:tailEnd/>
            </a:ln>
            <a:effectLst/>
          </p:spPr>
          <p:txBody>
            <a:bodyPr wrap="none" anchor="ctr"/>
            <a:lstStyle/>
            <a:p>
              <a:pPr>
                <a:defRPr/>
              </a:pPr>
              <a:endParaRPr lang="en-GB" dirty="0"/>
            </a:p>
          </p:txBody>
        </p:sp>
        <p:sp>
          <p:nvSpPr>
            <p:cNvPr id="6" name="Rectangle 4"/>
            <p:cNvSpPr>
              <a:spLocks noChangeArrowheads="1"/>
            </p:cNvSpPr>
            <p:nvPr userDrawn="1"/>
          </p:nvSpPr>
          <p:spPr bwMode="auto">
            <a:xfrm>
              <a:off x="922" y="0"/>
              <a:ext cx="4838" cy="675"/>
            </a:xfrm>
            <a:prstGeom prst="rect">
              <a:avLst/>
            </a:prstGeom>
            <a:gradFill rotWithShape="0">
              <a:gsLst>
                <a:gs pos="0">
                  <a:srgbClr val="236CA3"/>
                </a:gs>
                <a:gs pos="100000">
                  <a:srgbClr val="D9EBFF"/>
                </a:gs>
              </a:gsLst>
              <a:lin ang="5400000" scaled="1"/>
            </a:gradFill>
            <a:ln w="9525">
              <a:noFill/>
              <a:miter lim="800000"/>
              <a:headEnd/>
              <a:tailEnd/>
            </a:ln>
            <a:effectLst/>
          </p:spPr>
          <p:txBody>
            <a:bodyPr wrap="none" anchor="ctr"/>
            <a:lstStyle/>
            <a:p>
              <a:pPr>
                <a:defRPr/>
              </a:pPr>
              <a:endParaRPr lang="en-GB" dirty="0"/>
            </a:p>
          </p:txBody>
        </p:sp>
        <p:sp>
          <p:nvSpPr>
            <p:cNvPr id="7" name="Rectangle 5"/>
            <p:cNvSpPr>
              <a:spLocks noChangeArrowheads="1"/>
            </p:cNvSpPr>
            <p:nvPr userDrawn="1"/>
          </p:nvSpPr>
          <p:spPr bwMode="auto">
            <a:xfrm>
              <a:off x="0" y="0"/>
              <a:ext cx="931" cy="691"/>
            </a:xfrm>
            <a:prstGeom prst="rect">
              <a:avLst/>
            </a:prstGeom>
            <a:gradFill rotWithShape="0">
              <a:gsLst>
                <a:gs pos="0">
                  <a:srgbClr val="D9EBFF"/>
                </a:gs>
                <a:gs pos="100000">
                  <a:srgbClr val="236CA3"/>
                </a:gs>
              </a:gsLst>
              <a:path path="rect">
                <a:fillToRect l="100000" t="100000"/>
              </a:path>
            </a:gradFill>
            <a:ln w="9525">
              <a:noFill/>
              <a:miter lim="800000"/>
              <a:headEnd/>
              <a:tailEnd/>
            </a:ln>
            <a:effectLst/>
          </p:spPr>
          <p:txBody>
            <a:bodyPr wrap="none" anchor="ctr"/>
            <a:lstStyle/>
            <a:p>
              <a:pPr>
                <a:defRPr/>
              </a:pPr>
              <a:endParaRPr lang="en-GB" dirty="0"/>
            </a:p>
          </p:txBody>
        </p:sp>
      </p:grpSp>
      <p:sp>
        <p:nvSpPr>
          <p:cNvPr id="8" name="Text Box 8"/>
          <p:cNvSpPr txBox="1">
            <a:spLocks noChangeArrowheads="1"/>
          </p:cNvSpPr>
          <p:nvPr/>
        </p:nvSpPr>
        <p:spPr bwMode="auto">
          <a:xfrm>
            <a:off x="236538" y="1425575"/>
            <a:ext cx="4117975" cy="296863"/>
          </a:xfrm>
          <a:prstGeom prst="rect">
            <a:avLst/>
          </a:prstGeom>
          <a:noFill/>
          <a:ln w="9525">
            <a:noFill/>
            <a:miter lim="800000"/>
            <a:headEnd/>
            <a:tailEnd/>
          </a:ln>
          <a:effectLst/>
        </p:spPr>
        <p:txBody>
          <a:bodyPr wrap="none"/>
          <a:lstStyle/>
          <a:p>
            <a:pPr>
              <a:defRPr/>
            </a:pPr>
            <a:r>
              <a:rPr lang="en-US" sz="1400" dirty="0">
                <a:solidFill>
                  <a:srgbClr val="003399"/>
                </a:solidFill>
                <a:latin typeface="Arial" charset="0"/>
              </a:rPr>
              <a:t>International Civil Aviation Organization</a:t>
            </a:r>
          </a:p>
        </p:txBody>
      </p:sp>
      <p:pic>
        <p:nvPicPr>
          <p:cNvPr id="9" name="Picture 9" descr="Logo_OACI_Cya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05200" y="190500"/>
            <a:ext cx="1949450" cy="1447800"/>
          </a:xfrm>
          <a:prstGeom prst="rect">
            <a:avLst/>
          </a:prstGeom>
          <a:noFill/>
          <a:ln w="9525">
            <a:noFill/>
            <a:miter lim="800000"/>
            <a:headEnd/>
            <a:tailEnd/>
          </a:ln>
        </p:spPr>
      </p:pic>
      <p:grpSp>
        <p:nvGrpSpPr>
          <p:cNvPr id="10" name="Group 10"/>
          <p:cNvGrpSpPr>
            <a:grpSpLocks noChangeAspect="1"/>
          </p:cNvGrpSpPr>
          <p:nvPr/>
        </p:nvGrpSpPr>
        <p:grpSpPr bwMode="auto">
          <a:xfrm>
            <a:off x="309563" y="1095375"/>
            <a:ext cx="8637587" cy="615950"/>
            <a:chOff x="963" y="234"/>
            <a:chExt cx="4744" cy="338"/>
          </a:xfrm>
        </p:grpSpPr>
        <p:sp>
          <p:nvSpPr>
            <p:cNvPr id="11" name="Freeform 11"/>
            <p:cNvSpPr>
              <a:spLocks noChangeAspect="1"/>
            </p:cNvSpPr>
            <p:nvPr userDrawn="1"/>
          </p:nvSpPr>
          <p:spPr bwMode="auto">
            <a:xfrm>
              <a:off x="4935" y="234"/>
              <a:ext cx="772" cy="338"/>
            </a:xfrm>
            <a:custGeom>
              <a:avLst/>
              <a:gdLst/>
              <a:ahLst/>
              <a:cxnLst>
                <a:cxn ang="0">
                  <a:pos x="124" y="444"/>
                </a:cxn>
                <a:cxn ang="0">
                  <a:pos x="124" y="444"/>
                </a:cxn>
                <a:cxn ang="0">
                  <a:pos x="240" y="423"/>
                </a:cxn>
                <a:cxn ang="0">
                  <a:pos x="407" y="388"/>
                </a:cxn>
                <a:cxn ang="0">
                  <a:pos x="798" y="252"/>
                </a:cxn>
                <a:cxn ang="0">
                  <a:pos x="1063" y="159"/>
                </a:cxn>
                <a:cxn ang="0">
                  <a:pos x="1200" y="108"/>
                </a:cxn>
                <a:cxn ang="0">
                  <a:pos x="1248" y="75"/>
                </a:cxn>
                <a:cxn ang="0">
                  <a:pos x="1259" y="63"/>
                </a:cxn>
                <a:cxn ang="0">
                  <a:pos x="1267" y="56"/>
                </a:cxn>
                <a:cxn ang="0">
                  <a:pos x="1271" y="44"/>
                </a:cxn>
                <a:cxn ang="0">
                  <a:pos x="1267" y="38"/>
                </a:cxn>
                <a:cxn ang="0">
                  <a:pos x="1263" y="31"/>
                </a:cxn>
                <a:cxn ang="0">
                  <a:pos x="1255" y="27"/>
                </a:cxn>
                <a:cxn ang="0">
                  <a:pos x="1230" y="23"/>
                </a:cxn>
                <a:cxn ang="0">
                  <a:pos x="1211" y="19"/>
                </a:cxn>
                <a:cxn ang="0">
                  <a:pos x="1182" y="19"/>
                </a:cxn>
                <a:cxn ang="0">
                  <a:pos x="1175" y="15"/>
                </a:cxn>
                <a:cxn ang="0">
                  <a:pos x="1167" y="8"/>
                </a:cxn>
                <a:cxn ang="0">
                  <a:pos x="1155" y="4"/>
                </a:cxn>
                <a:cxn ang="0">
                  <a:pos x="1134" y="0"/>
                </a:cxn>
                <a:cxn ang="0">
                  <a:pos x="1107" y="4"/>
                </a:cxn>
                <a:cxn ang="0">
                  <a:pos x="975" y="48"/>
                </a:cxn>
                <a:cxn ang="0">
                  <a:pos x="706" y="140"/>
                </a:cxn>
                <a:cxn ang="0">
                  <a:pos x="443" y="230"/>
                </a:cxn>
                <a:cxn ang="0">
                  <a:pos x="307" y="275"/>
                </a:cxn>
                <a:cxn ang="0">
                  <a:pos x="159" y="340"/>
                </a:cxn>
                <a:cxn ang="0">
                  <a:pos x="51" y="392"/>
                </a:cxn>
                <a:cxn ang="0">
                  <a:pos x="15" y="411"/>
                </a:cxn>
                <a:cxn ang="0">
                  <a:pos x="0" y="428"/>
                </a:cxn>
                <a:cxn ang="0">
                  <a:pos x="3" y="447"/>
                </a:cxn>
              </a:cxnLst>
              <a:rect l="0" t="0" r="r" b="b"/>
              <a:pathLst>
                <a:path w="1271" h="447">
                  <a:moveTo>
                    <a:pt x="124" y="444"/>
                  </a:moveTo>
                  <a:lnTo>
                    <a:pt x="124" y="444"/>
                  </a:lnTo>
                  <a:lnTo>
                    <a:pt x="240" y="423"/>
                  </a:lnTo>
                  <a:lnTo>
                    <a:pt x="407" y="388"/>
                  </a:lnTo>
                  <a:lnTo>
                    <a:pt x="798" y="252"/>
                  </a:lnTo>
                  <a:lnTo>
                    <a:pt x="1063" y="159"/>
                  </a:lnTo>
                  <a:lnTo>
                    <a:pt x="1200" y="108"/>
                  </a:lnTo>
                  <a:lnTo>
                    <a:pt x="1248" y="75"/>
                  </a:lnTo>
                  <a:lnTo>
                    <a:pt x="1259" y="63"/>
                  </a:lnTo>
                  <a:lnTo>
                    <a:pt x="1267" y="56"/>
                  </a:lnTo>
                  <a:lnTo>
                    <a:pt x="1271" y="44"/>
                  </a:lnTo>
                  <a:lnTo>
                    <a:pt x="1267" y="38"/>
                  </a:lnTo>
                  <a:lnTo>
                    <a:pt x="1263" y="31"/>
                  </a:lnTo>
                  <a:lnTo>
                    <a:pt x="1255" y="27"/>
                  </a:lnTo>
                  <a:lnTo>
                    <a:pt x="1230" y="23"/>
                  </a:lnTo>
                  <a:lnTo>
                    <a:pt x="1211" y="19"/>
                  </a:lnTo>
                  <a:lnTo>
                    <a:pt x="1182" y="19"/>
                  </a:lnTo>
                  <a:lnTo>
                    <a:pt x="1175" y="15"/>
                  </a:lnTo>
                  <a:lnTo>
                    <a:pt x="1167" y="8"/>
                  </a:lnTo>
                  <a:lnTo>
                    <a:pt x="1155" y="4"/>
                  </a:lnTo>
                  <a:lnTo>
                    <a:pt x="1134" y="0"/>
                  </a:lnTo>
                  <a:lnTo>
                    <a:pt x="1107" y="4"/>
                  </a:lnTo>
                  <a:lnTo>
                    <a:pt x="975" y="48"/>
                  </a:lnTo>
                  <a:lnTo>
                    <a:pt x="706" y="140"/>
                  </a:lnTo>
                  <a:lnTo>
                    <a:pt x="443" y="230"/>
                  </a:lnTo>
                  <a:lnTo>
                    <a:pt x="307" y="275"/>
                  </a:lnTo>
                  <a:lnTo>
                    <a:pt x="159" y="340"/>
                  </a:lnTo>
                  <a:lnTo>
                    <a:pt x="51" y="392"/>
                  </a:lnTo>
                  <a:lnTo>
                    <a:pt x="15" y="411"/>
                  </a:lnTo>
                  <a:lnTo>
                    <a:pt x="0" y="428"/>
                  </a:lnTo>
                  <a:lnTo>
                    <a:pt x="3" y="447"/>
                  </a:lnTo>
                </a:path>
              </a:pathLst>
            </a:custGeom>
            <a:noFill/>
            <a:ln w="12700" cmpd="sng">
              <a:solidFill>
                <a:srgbClr val="003399"/>
              </a:solidFill>
              <a:prstDash val="solid"/>
              <a:round/>
              <a:headEnd/>
              <a:tailEnd/>
            </a:ln>
          </p:spPr>
          <p:txBody>
            <a:bodyPr/>
            <a:lstStyle/>
            <a:p>
              <a:pPr>
                <a:defRPr/>
              </a:pPr>
              <a:endParaRPr lang="en-GB" dirty="0"/>
            </a:p>
          </p:txBody>
        </p:sp>
        <p:sp>
          <p:nvSpPr>
            <p:cNvPr id="12" name="Line 12"/>
            <p:cNvSpPr>
              <a:spLocks noChangeAspect="1" noChangeShapeType="1"/>
            </p:cNvSpPr>
            <p:nvPr userDrawn="1"/>
          </p:nvSpPr>
          <p:spPr bwMode="auto">
            <a:xfrm>
              <a:off x="5010" y="569"/>
              <a:ext cx="1" cy="2"/>
            </a:xfrm>
            <a:prstGeom prst="line">
              <a:avLst/>
            </a:prstGeom>
            <a:noFill/>
            <a:ln w="12700">
              <a:solidFill>
                <a:srgbClr val="003399"/>
              </a:solidFill>
              <a:round/>
              <a:headEnd/>
              <a:tailEnd/>
            </a:ln>
          </p:spPr>
          <p:txBody>
            <a:bodyPr/>
            <a:lstStyle/>
            <a:p>
              <a:pPr>
                <a:defRPr/>
              </a:pPr>
              <a:endParaRPr lang="en-GB" dirty="0"/>
            </a:p>
          </p:txBody>
        </p:sp>
        <p:sp>
          <p:nvSpPr>
            <p:cNvPr id="13" name="Freeform 13"/>
            <p:cNvSpPr>
              <a:spLocks noChangeAspect="1"/>
            </p:cNvSpPr>
            <p:nvPr userDrawn="1"/>
          </p:nvSpPr>
          <p:spPr bwMode="auto">
            <a:xfrm>
              <a:off x="4881" y="373"/>
              <a:ext cx="242" cy="174"/>
            </a:xfrm>
            <a:custGeom>
              <a:avLst/>
              <a:gdLst/>
              <a:ahLst/>
              <a:cxnLst>
                <a:cxn ang="0">
                  <a:pos x="400" y="93"/>
                </a:cxn>
                <a:cxn ang="0">
                  <a:pos x="400" y="93"/>
                </a:cxn>
                <a:cxn ang="0">
                  <a:pos x="357" y="96"/>
                </a:cxn>
                <a:cxn ang="0">
                  <a:pos x="300" y="102"/>
                </a:cxn>
                <a:cxn ang="0">
                  <a:pos x="244" y="93"/>
                </a:cxn>
                <a:cxn ang="0">
                  <a:pos x="217" y="89"/>
                </a:cxn>
                <a:cxn ang="0">
                  <a:pos x="200" y="81"/>
                </a:cxn>
                <a:cxn ang="0">
                  <a:pos x="165" y="62"/>
                </a:cxn>
                <a:cxn ang="0">
                  <a:pos x="133" y="33"/>
                </a:cxn>
                <a:cxn ang="0">
                  <a:pos x="104" y="0"/>
                </a:cxn>
                <a:cxn ang="0">
                  <a:pos x="0" y="48"/>
                </a:cxn>
                <a:cxn ang="0">
                  <a:pos x="60" y="121"/>
                </a:cxn>
                <a:cxn ang="0">
                  <a:pos x="73" y="137"/>
                </a:cxn>
                <a:cxn ang="0">
                  <a:pos x="81" y="158"/>
                </a:cxn>
                <a:cxn ang="0">
                  <a:pos x="92" y="189"/>
                </a:cxn>
                <a:cxn ang="0">
                  <a:pos x="100" y="217"/>
                </a:cxn>
                <a:cxn ang="0">
                  <a:pos x="112" y="233"/>
                </a:cxn>
              </a:cxnLst>
              <a:rect l="0" t="0" r="r" b="b"/>
              <a:pathLst>
                <a:path w="400" h="233">
                  <a:moveTo>
                    <a:pt x="400" y="93"/>
                  </a:moveTo>
                  <a:lnTo>
                    <a:pt x="400" y="93"/>
                  </a:lnTo>
                  <a:lnTo>
                    <a:pt x="357" y="96"/>
                  </a:lnTo>
                  <a:lnTo>
                    <a:pt x="300" y="102"/>
                  </a:lnTo>
                  <a:lnTo>
                    <a:pt x="244" y="93"/>
                  </a:lnTo>
                  <a:lnTo>
                    <a:pt x="217" y="89"/>
                  </a:lnTo>
                  <a:lnTo>
                    <a:pt x="200" y="81"/>
                  </a:lnTo>
                  <a:lnTo>
                    <a:pt x="165" y="62"/>
                  </a:lnTo>
                  <a:lnTo>
                    <a:pt x="133" y="33"/>
                  </a:lnTo>
                  <a:lnTo>
                    <a:pt x="104" y="0"/>
                  </a:lnTo>
                  <a:lnTo>
                    <a:pt x="0" y="48"/>
                  </a:lnTo>
                  <a:lnTo>
                    <a:pt x="60" y="121"/>
                  </a:lnTo>
                  <a:lnTo>
                    <a:pt x="73" y="137"/>
                  </a:lnTo>
                  <a:lnTo>
                    <a:pt x="81" y="158"/>
                  </a:lnTo>
                  <a:lnTo>
                    <a:pt x="92" y="189"/>
                  </a:lnTo>
                  <a:lnTo>
                    <a:pt x="100" y="217"/>
                  </a:lnTo>
                  <a:lnTo>
                    <a:pt x="112" y="233"/>
                  </a:lnTo>
                </a:path>
              </a:pathLst>
            </a:custGeom>
            <a:noFill/>
            <a:ln w="12700" cmpd="sng">
              <a:solidFill>
                <a:srgbClr val="003399"/>
              </a:solidFill>
              <a:prstDash val="solid"/>
              <a:round/>
              <a:headEnd/>
              <a:tailEnd/>
            </a:ln>
          </p:spPr>
          <p:txBody>
            <a:bodyPr/>
            <a:lstStyle/>
            <a:p>
              <a:pPr>
                <a:defRPr/>
              </a:pPr>
              <a:endParaRPr lang="en-GB" dirty="0"/>
            </a:p>
          </p:txBody>
        </p:sp>
        <p:sp>
          <p:nvSpPr>
            <p:cNvPr id="14" name="Freeform 14"/>
            <p:cNvSpPr>
              <a:spLocks noChangeAspect="1"/>
            </p:cNvSpPr>
            <p:nvPr userDrawn="1"/>
          </p:nvSpPr>
          <p:spPr bwMode="auto">
            <a:xfrm>
              <a:off x="4922" y="403"/>
              <a:ext cx="50" cy="124"/>
            </a:xfrm>
            <a:custGeom>
              <a:avLst/>
              <a:gdLst/>
              <a:ahLst/>
              <a:cxnLst>
                <a:cxn ang="0">
                  <a:pos x="0" y="0"/>
                </a:cxn>
                <a:cxn ang="0">
                  <a:pos x="0" y="0"/>
                </a:cxn>
                <a:cxn ang="0">
                  <a:pos x="48" y="80"/>
                </a:cxn>
                <a:cxn ang="0">
                  <a:pos x="60" y="109"/>
                </a:cxn>
                <a:cxn ang="0">
                  <a:pos x="68" y="132"/>
                </a:cxn>
                <a:cxn ang="0">
                  <a:pos x="75" y="151"/>
                </a:cxn>
                <a:cxn ang="0">
                  <a:pos x="83" y="165"/>
                </a:cxn>
              </a:cxnLst>
              <a:rect l="0" t="0" r="r" b="b"/>
              <a:pathLst>
                <a:path w="83" h="165">
                  <a:moveTo>
                    <a:pt x="0" y="0"/>
                  </a:moveTo>
                  <a:lnTo>
                    <a:pt x="0" y="0"/>
                  </a:lnTo>
                  <a:lnTo>
                    <a:pt x="48" y="80"/>
                  </a:lnTo>
                  <a:lnTo>
                    <a:pt x="60" y="109"/>
                  </a:lnTo>
                  <a:lnTo>
                    <a:pt x="68" y="132"/>
                  </a:lnTo>
                  <a:lnTo>
                    <a:pt x="75" y="151"/>
                  </a:lnTo>
                  <a:lnTo>
                    <a:pt x="83" y="165"/>
                  </a:lnTo>
                </a:path>
              </a:pathLst>
            </a:custGeom>
            <a:noFill/>
            <a:ln w="12700" cmpd="sng">
              <a:solidFill>
                <a:srgbClr val="003399"/>
              </a:solidFill>
              <a:prstDash val="solid"/>
              <a:round/>
              <a:headEnd/>
              <a:tailEnd/>
            </a:ln>
          </p:spPr>
          <p:txBody>
            <a:bodyPr/>
            <a:lstStyle/>
            <a:p>
              <a:pPr>
                <a:defRPr/>
              </a:pPr>
              <a:endParaRPr lang="en-GB" dirty="0"/>
            </a:p>
          </p:txBody>
        </p:sp>
        <p:sp>
          <p:nvSpPr>
            <p:cNvPr id="15" name="Freeform 15"/>
            <p:cNvSpPr>
              <a:spLocks noChangeAspect="1"/>
            </p:cNvSpPr>
            <p:nvPr userDrawn="1"/>
          </p:nvSpPr>
          <p:spPr bwMode="auto">
            <a:xfrm>
              <a:off x="4983" y="489"/>
              <a:ext cx="105" cy="62"/>
            </a:xfrm>
            <a:custGeom>
              <a:avLst/>
              <a:gdLst/>
              <a:ahLst/>
              <a:cxnLst>
                <a:cxn ang="0">
                  <a:pos x="0" y="83"/>
                </a:cxn>
                <a:cxn ang="0">
                  <a:pos x="171" y="23"/>
                </a:cxn>
                <a:cxn ang="0">
                  <a:pos x="171" y="0"/>
                </a:cxn>
                <a:cxn ang="0">
                  <a:pos x="92" y="35"/>
                </a:cxn>
                <a:cxn ang="0">
                  <a:pos x="31" y="63"/>
                </a:cxn>
                <a:cxn ang="0">
                  <a:pos x="12" y="75"/>
                </a:cxn>
                <a:cxn ang="0">
                  <a:pos x="0" y="83"/>
                </a:cxn>
              </a:cxnLst>
              <a:rect l="0" t="0" r="r" b="b"/>
              <a:pathLst>
                <a:path w="171" h="83">
                  <a:moveTo>
                    <a:pt x="0" y="83"/>
                  </a:moveTo>
                  <a:lnTo>
                    <a:pt x="171" y="23"/>
                  </a:lnTo>
                  <a:lnTo>
                    <a:pt x="171" y="0"/>
                  </a:lnTo>
                  <a:lnTo>
                    <a:pt x="92" y="35"/>
                  </a:lnTo>
                  <a:lnTo>
                    <a:pt x="31" y="63"/>
                  </a:lnTo>
                  <a:lnTo>
                    <a:pt x="12" y="75"/>
                  </a:lnTo>
                  <a:lnTo>
                    <a:pt x="0" y="83"/>
                  </a:lnTo>
                  <a:close/>
                </a:path>
              </a:pathLst>
            </a:custGeom>
            <a:noFill/>
            <a:ln w="12700" cmpd="sng">
              <a:solidFill>
                <a:srgbClr val="003399"/>
              </a:solidFill>
              <a:prstDash val="solid"/>
              <a:round/>
              <a:headEnd/>
              <a:tailEnd/>
            </a:ln>
          </p:spPr>
          <p:txBody>
            <a:bodyPr/>
            <a:lstStyle/>
            <a:p>
              <a:pPr>
                <a:defRPr/>
              </a:pPr>
              <a:endParaRPr lang="en-GB" dirty="0"/>
            </a:p>
          </p:txBody>
        </p:sp>
        <p:sp>
          <p:nvSpPr>
            <p:cNvPr id="16" name="Line 16"/>
            <p:cNvSpPr>
              <a:spLocks noChangeAspect="1" noChangeShapeType="1"/>
            </p:cNvSpPr>
            <p:nvPr userDrawn="1"/>
          </p:nvSpPr>
          <p:spPr bwMode="auto">
            <a:xfrm flipV="1">
              <a:off x="5139" y="269"/>
              <a:ext cx="453" cy="193"/>
            </a:xfrm>
            <a:prstGeom prst="line">
              <a:avLst/>
            </a:prstGeom>
            <a:noFill/>
            <a:ln w="12700">
              <a:solidFill>
                <a:srgbClr val="003399"/>
              </a:solidFill>
              <a:round/>
              <a:headEnd/>
              <a:tailEnd/>
            </a:ln>
          </p:spPr>
          <p:txBody>
            <a:bodyPr/>
            <a:lstStyle/>
            <a:p>
              <a:pPr>
                <a:defRPr/>
              </a:pPr>
              <a:endParaRPr lang="en-GB" dirty="0"/>
            </a:p>
          </p:txBody>
        </p:sp>
        <p:sp>
          <p:nvSpPr>
            <p:cNvPr id="17" name="Line 17"/>
            <p:cNvSpPr>
              <a:spLocks noChangeAspect="1" noChangeShapeType="1"/>
            </p:cNvSpPr>
            <p:nvPr userDrawn="1"/>
          </p:nvSpPr>
          <p:spPr bwMode="auto">
            <a:xfrm flipV="1">
              <a:off x="5144" y="288"/>
              <a:ext cx="454" cy="194"/>
            </a:xfrm>
            <a:prstGeom prst="line">
              <a:avLst/>
            </a:prstGeom>
            <a:noFill/>
            <a:ln w="12700">
              <a:solidFill>
                <a:srgbClr val="003399"/>
              </a:solidFill>
              <a:round/>
              <a:headEnd/>
              <a:tailEnd/>
            </a:ln>
          </p:spPr>
          <p:txBody>
            <a:bodyPr/>
            <a:lstStyle/>
            <a:p>
              <a:pPr>
                <a:defRPr/>
              </a:pPr>
              <a:endParaRPr lang="en-GB" dirty="0"/>
            </a:p>
          </p:txBody>
        </p:sp>
        <p:sp>
          <p:nvSpPr>
            <p:cNvPr id="18" name="Freeform 18"/>
            <p:cNvSpPr>
              <a:spLocks noChangeAspect="1"/>
            </p:cNvSpPr>
            <p:nvPr userDrawn="1"/>
          </p:nvSpPr>
          <p:spPr bwMode="auto">
            <a:xfrm>
              <a:off x="5287" y="370"/>
              <a:ext cx="174" cy="97"/>
            </a:xfrm>
            <a:custGeom>
              <a:avLst/>
              <a:gdLst/>
              <a:ahLst/>
              <a:cxnLst>
                <a:cxn ang="0">
                  <a:pos x="0" y="128"/>
                </a:cxn>
                <a:cxn ang="0">
                  <a:pos x="248" y="44"/>
                </a:cxn>
                <a:cxn ang="0">
                  <a:pos x="263" y="36"/>
                </a:cxn>
                <a:cxn ang="0">
                  <a:pos x="275" y="28"/>
                </a:cxn>
                <a:cxn ang="0">
                  <a:pos x="279" y="21"/>
                </a:cxn>
                <a:cxn ang="0">
                  <a:pos x="285" y="13"/>
                </a:cxn>
                <a:cxn ang="0">
                  <a:pos x="279" y="9"/>
                </a:cxn>
                <a:cxn ang="0">
                  <a:pos x="275" y="3"/>
                </a:cxn>
                <a:cxn ang="0">
                  <a:pos x="260" y="0"/>
                </a:cxn>
                <a:cxn ang="0">
                  <a:pos x="237" y="3"/>
                </a:cxn>
                <a:cxn ang="0">
                  <a:pos x="0" y="128"/>
                </a:cxn>
              </a:cxnLst>
              <a:rect l="0" t="0" r="r" b="b"/>
              <a:pathLst>
                <a:path w="285" h="128">
                  <a:moveTo>
                    <a:pt x="0" y="128"/>
                  </a:moveTo>
                  <a:lnTo>
                    <a:pt x="248" y="44"/>
                  </a:lnTo>
                  <a:lnTo>
                    <a:pt x="263" y="36"/>
                  </a:lnTo>
                  <a:lnTo>
                    <a:pt x="275" y="28"/>
                  </a:lnTo>
                  <a:lnTo>
                    <a:pt x="279" y="21"/>
                  </a:lnTo>
                  <a:lnTo>
                    <a:pt x="285" y="13"/>
                  </a:lnTo>
                  <a:lnTo>
                    <a:pt x="279" y="9"/>
                  </a:lnTo>
                  <a:lnTo>
                    <a:pt x="275" y="3"/>
                  </a:lnTo>
                  <a:lnTo>
                    <a:pt x="260" y="0"/>
                  </a:lnTo>
                  <a:lnTo>
                    <a:pt x="237" y="3"/>
                  </a:lnTo>
                  <a:lnTo>
                    <a:pt x="0" y="128"/>
                  </a:lnTo>
                  <a:close/>
                </a:path>
              </a:pathLst>
            </a:custGeom>
            <a:noFill/>
            <a:ln w="12700" cmpd="sng">
              <a:solidFill>
                <a:srgbClr val="003399"/>
              </a:solidFill>
              <a:prstDash val="solid"/>
              <a:round/>
              <a:headEnd/>
              <a:tailEnd/>
            </a:ln>
          </p:spPr>
          <p:txBody>
            <a:bodyPr/>
            <a:lstStyle/>
            <a:p>
              <a:pPr>
                <a:defRPr/>
              </a:pPr>
              <a:endParaRPr lang="en-GB" dirty="0"/>
            </a:p>
          </p:txBody>
        </p:sp>
        <p:sp>
          <p:nvSpPr>
            <p:cNvPr id="19" name="Freeform 19"/>
            <p:cNvSpPr>
              <a:spLocks noChangeAspect="1"/>
            </p:cNvSpPr>
            <p:nvPr userDrawn="1"/>
          </p:nvSpPr>
          <p:spPr bwMode="auto">
            <a:xfrm>
              <a:off x="5608" y="237"/>
              <a:ext cx="45" cy="32"/>
            </a:xfrm>
            <a:custGeom>
              <a:avLst/>
              <a:gdLst/>
              <a:ahLst/>
              <a:cxnLst>
                <a:cxn ang="0">
                  <a:pos x="48" y="0"/>
                </a:cxn>
                <a:cxn ang="0">
                  <a:pos x="0" y="19"/>
                </a:cxn>
                <a:cxn ang="0">
                  <a:pos x="4" y="40"/>
                </a:cxn>
                <a:cxn ang="0">
                  <a:pos x="20" y="40"/>
                </a:cxn>
                <a:cxn ang="0">
                  <a:pos x="48" y="31"/>
                </a:cxn>
                <a:cxn ang="0">
                  <a:pos x="75" y="15"/>
                </a:cxn>
                <a:cxn ang="0">
                  <a:pos x="48" y="0"/>
                </a:cxn>
              </a:cxnLst>
              <a:rect l="0" t="0" r="r" b="b"/>
              <a:pathLst>
                <a:path w="75" h="40">
                  <a:moveTo>
                    <a:pt x="48" y="0"/>
                  </a:moveTo>
                  <a:lnTo>
                    <a:pt x="0" y="19"/>
                  </a:lnTo>
                  <a:lnTo>
                    <a:pt x="4" y="40"/>
                  </a:lnTo>
                  <a:lnTo>
                    <a:pt x="20" y="40"/>
                  </a:lnTo>
                  <a:lnTo>
                    <a:pt x="48" y="31"/>
                  </a:lnTo>
                  <a:lnTo>
                    <a:pt x="75" y="15"/>
                  </a:lnTo>
                  <a:lnTo>
                    <a:pt x="48" y="0"/>
                  </a:lnTo>
                  <a:close/>
                </a:path>
              </a:pathLst>
            </a:custGeom>
            <a:noFill/>
            <a:ln w="12700" cmpd="sng">
              <a:solidFill>
                <a:srgbClr val="003399"/>
              </a:solidFill>
              <a:prstDash val="solid"/>
              <a:round/>
              <a:headEnd/>
              <a:tailEnd/>
            </a:ln>
          </p:spPr>
          <p:txBody>
            <a:bodyPr/>
            <a:lstStyle/>
            <a:p>
              <a:pPr>
                <a:defRPr/>
              </a:pPr>
              <a:endParaRPr lang="en-GB" dirty="0"/>
            </a:p>
          </p:txBody>
        </p:sp>
        <p:sp>
          <p:nvSpPr>
            <p:cNvPr id="20" name="Line 20"/>
            <p:cNvSpPr>
              <a:spLocks noChangeAspect="1" noChangeShapeType="1"/>
            </p:cNvSpPr>
            <p:nvPr userDrawn="1"/>
          </p:nvSpPr>
          <p:spPr bwMode="auto">
            <a:xfrm>
              <a:off x="5619" y="246"/>
              <a:ext cx="5" cy="17"/>
            </a:xfrm>
            <a:prstGeom prst="line">
              <a:avLst/>
            </a:prstGeom>
            <a:noFill/>
            <a:ln w="12700">
              <a:solidFill>
                <a:srgbClr val="003399"/>
              </a:solidFill>
              <a:round/>
              <a:headEnd/>
              <a:tailEnd/>
            </a:ln>
          </p:spPr>
          <p:txBody>
            <a:bodyPr/>
            <a:lstStyle/>
            <a:p>
              <a:pPr>
                <a:defRPr/>
              </a:pPr>
              <a:endParaRPr lang="en-GB" dirty="0"/>
            </a:p>
          </p:txBody>
        </p:sp>
        <p:sp>
          <p:nvSpPr>
            <p:cNvPr id="21" name="Line 21"/>
            <p:cNvSpPr>
              <a:spLocks noChangeAspect="1" noChangeShapeType="1"/>
            </p:cNvSpPr>
            <p:nvPr userDrawn="1"/>
          </p:nvSpPr>
          <p:spPr bwMode="auto">
            <a:xfrm flipH="1">
              <a:off x="963" y="568"/>
              <a:ext cx="4047" cy="3"/>
            </a:xfrm>
            <a:prstGeom prst="line">
              <a:avLst/>
            </a:prstGeom>
            <a:noFill/>
            <a:ln w="12700">
              <a:solidFill>
                <a:srgbClr val="003399"/>
              </a:solidFill>
              <a:round/>
              <a:headEnd/>
              <a:tailEnd/>
            </a:ln>
          </p:spPr>
          <p:txBody>
            <a:bodyPr/>
            <a:lstStyle/>
            <a:p>
              <a:pPr>
                <a:defRPr/>
              </a:pPr>
              <a:endParaRPr lang="en-GB" dirty="0"/>
            </a:p>
          </p:txBody>
        </p:sp>
      </p:grpSp>
      <p:sp>
        <p:nvSpPr>
          <p:cNvPr id="22" name="Text Box 22"/>
          <p:cNvSpPr txBox="1">
            <a:spLocks noChangeArrowheads="1"/>
          </p:cNvSpPr>
          <p:nvPr/>
        </p:nvSpPr>
        <p:spPr bwMode="auto">
          <a:xfrm>
            <a:off x="244475" y="1666875"/>
            <a:ext cx="3944938" cy="309563"/>
          </a:xfrm>
          <a:prstGeom prst="rect">
            <a:avLst/>
          </a:prstGeom>
          <a:noFill/>
          <a:ln w="9525">
            <a:noFill/>
            <a:miter lim="800000"/>
            <a:headEnd/>
            <a:tailEnd/>
          </a:ln>
          <a:effectLst/>
        </p:spPr>
        <p:txBody>
          <a:bodyPr wrap="none"/>
          <a:lstStyle/>
          <a:p>
            <a:pPr>
              <a:defRPr/>
            </a:pPr>
            <a:r>
              <a:rPr lang="en-US" sz="1400" i="1" dirty="0">
                <a:solidFill>
                  <a:srgbClr val="0B6BD5"/>
                </a:solidFill>
                <a:latin typeface="Arial" charset="0"/>
              </a:rPr>
              <a:t>European and North Atlantic Office</a:t>
            </a:r>
          </a:p>
        </p:txBody>
      </p:sp>
      <p:sp>
        <p:nvSpPr>
          <p:cNvPr id="5126" name="Rectangle 6"/>
          <p:cNvSpPr>
            <a:spLocks noGrp="1" noChangeArrowheads="1"/>
          </p:cNvSpPr>
          <p:nvPr>
            <p:ph type="ctrTitle"/>
          </p:nvPr>
        </p:nvSpPr>
        <p:spPr>
          <a:xfrm>
            <a:off x="419100" y="2984500"/>
            <a:ext cx="8264525" cy="825500"/>
          </a:xfrm>
        </p:spPr>
        <p:txBody>
          <a:bodyPr/>
          <a:lstStyle>
            <a:lvl1pPr algn="ctr">
              <a:defRPr>
                <a:solidFill>
                  <a:srgbClr val="003399"/>
                </a:solidFill>
              </a:defRPr>
            </a:lvl1pPr>
          </a:lstStyle>
          <a:p>
            <a:r>
              <a:rPr lang="en-US"/>
              <a:t>Click to edit Master title style</a:t>
            </a:r>
          </a:p>
        </p:txBody>
      </p:sp>
      <p:sp>
        <p:nvSpPr>
          <p:cNvPr id="5127" name="Rectangle 7"/>
          <p:cNvSpPr>
            <a:spLocks noGrp="1" noChangeArrowheads="1"/>
          </p:cNvSpPr>
          <p:nvPr>
            <p:ph type="subTitle" idx="1"/>
          </p:nvPr>
        </p:nvSpPr>
        <p:spPr>
          <a:xfrm>
            <a:off x="419100" y="3759200"/>
            <a:ext cx="8269288" cy="444500"/>
          </a:xfrm>
        </p:spPr>
        <p:txBody>
          <a:bodyPr/>
          <a:lstStyle>
            <a:lvl1pPr marL="0" indent="0" algn="ctr">
              <a:buFont typeface="Wingdings" pitchFamily="2" charset="2"/>
              <a:buNone/>
              <a:defRPr sz="1800">
                <a:solidFill>
                  <a:srgbClr val="0B6BD5"/>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16"/>
          <p:cNvSpPr>
            <a:spLocks noGrp="1" noChangeArrowheads="1"/>
          </p:cNvSpPr>
          <p:nvPr>
            <p:ph type="dt" sz="half" idx="11"/>
          </p:nvPr>
        </p:nvSpPr>
        <p:spPr>
          <a:ln/>
        </p:spPr>
        <p:txBody>
          <a:bodyPr/>
          <a:lstStyle>
            <a:lvl1pPr>
              <a:defRPr/>
            </a:lvl1pPr>
          </a:lstStyle>
          <a:p>
            <a:pPr>
              <a:defRPr/>
            </a:pPr>
            <a:r>
              <a:rPr lang="en-US" dirty="0"/>
              <a:t> - </a:t>
            </a:r>
            <a:fld id="{D78874F4-31E7-4611-8671-B96D311BC397}" type="slidenum">
              <a:rPr lang="en-US"/>
              <a:pPr>
                <a:defRPr/>
              </a:pPr>
              <a:t>‹#›</a:t>
            </a:fld>
            <a:r>
              <a:rPr lang="en-US" dirty="0"/>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3588" y="215900"/>
            <a:ext cx="1865312" cy="61277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14475" y="215900"/>
            <a:ext cx="5446713" cy="6127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16"/>
          <p:cNvSpPr>
            <a:spLocks noGrp="1" noChangeArrowheads="1"/>
          </p:cNvSpPr>
          <p:nvPr>
            <p:ph type="dt" sz="half" idx="11"/>
          </p:nvPr>
        </p:nvSpPr>
        <p:spPr>
          <a:ln/>
        </p:spPr>
        <p:txBody>
          <a:bodyPr/>
          <a:lstStyle>
            <a:lvl1pPr>
              <a:defRPr/>
            </a:lvl1pPr>
          </a:lstStyle>
          <a:p>
            <a:pPr>
              <a:defRPr/>
            </a:pPr>
            <a:r>
              <a:rPr lang="en-US" dirty="0"/>
              <a:t> - </a:t>
            </a:r>
            <a:fld id="{5A6492D3-ABD4-4B95-9835-46397BDB9D6D}" type="slidenum">
              <a:rPr lang="en-US"/>
              <a:pPr>
                <a:defRPr/>
              </a:pPr>
              <a:t>‹#›</a:t>
            </a:fld>
            <a:r>
              <a:rPr lang="en-US" dirty="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16"/>
          <p:cNvSpPr>
            <a:spLocks noGrp="1" noChangeArrowheads="1"/>
          </p:cNvSpPr>
          <p:nvPr>
            <p:ph type="dt" sz="half" idx="11"/>
          </p:nvPr>
        </p:nvSpPr>
        <p:spPr>
          <a:ln/>
        </p:spPr>
        <p:txBody>
          <a:bodyPr/>
          <a:lstStyle>
            <a:lvl1pPr>
              <a:defRPr/>
            </a:lvl1pPr>
          </a:lstStyle>
          <a:p>
            <a:pPr>
              <a:defRPr/>
            </a:pPr>
            <a:r>
              <a:rPr lang="en-US" dirty="0"/>
              <a:t> - </a:t>
            </a:r>
            <a:fld id="{E3F4E1F7-B07C-47B6-A1D1-357F79694498}" type="slidenum">
              <a:rPr lang="en-US"/>
              <a:pPr>
                <a:defRPr/>
              </a:pPr>
              <a:t>‹#›</a:t>
            </a:fld>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16"/>
          <p:cNvSpPr>
            <a:spLocks noGrp="1" noChangeArrowheads="1"/>
          </p:cNvSpPr>
          <p:nvPr>
            <p:ph type="dt" sz="half" idx="11"/>
          </p:nvPr>
        </p:nvSpPr>
        <p:spPr>
          <a:ln/>
        </p:spPr>
        <p:txBody>
          <a:bodyPr/>
          <a:lstStyle>
            <a:lvl1pPr>
              <a:defRPr/>
            </a:lvl1pPr>
          </a:lstStyle>
          <a:p>
            <a:pPr>
              <a:defRPr/>
            </a:pPr>
            <a:r>
              <a:rPr lang="en-US" dirty="0"/>
              <a:t> - </a:t>
            </a:r>
            <a:fld id="{534FEDED-5206-4805-A339-BD41F685F232}" type="slidenum">
              <a:rPr lang="en-US"/>
              <a:pPr>
                <a:defRPr/>
              </a:pPr>
              <a:t>‹#›</a:t>
            </a:fld>
            <a:r>
              <a:rPr lang="en-US" dirty="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550988" y="1019175"/>
            <a:ext cx="3636962" cy="5324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340350" y="1019175"/>
            <a:ext cx="3638550" cy="5324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116"/>
          <p:cNvSpPr>
            <a:spLocks noGrp="1" noChangeArrowheads="1"/>
          </p:cNvSpPr>
          <p:nvPr>
            <p:ph type="dt" sz="half" idx="11"/>
          </p:nvPr>
        </p:nvSpPr>
        <p:spPr>
          <a:ln/>
        </p:spPr>
        <p:txBody>
          <a:bodyPr/>
          <a:lstStyle>
            <a:lvl1pPr>
              <a:defRPr/>
            </a:lvl1pPr>
          </a:lstStyle>
          <a:p>
            <a:pPr>
              <a:defRPr/>
            </a:pPr>
            <a:r>
              <a:rPr lang="en-US" dirty="0"/>
              <a:t> - </a:t>
            </a:r>
            <a:fld id="{020B78B6-AA06-445B-ABD5-02680EA72BA6}" type="slidenum">
              <a:rPr lang="en-US"/>
              <a:pPr>
                <a:defRPr/>
              </a:pPr>
              <a:t>‹#›</a:t>
            </a:fld>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15"/>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116"/>
          <p:cNvSpPr>
            <a:spLocks noGrp="1" noChangeArrowheads="1"/>
          </p:cNvSpPr>
          <p:nvPr>
            <p:ph type="dt" sz="half" idx="11"/>
          </p:nvPr>
        </p:nvSpPr>
        <p:spPr>
          <a:ln/>
        </p:spPr>
        <p:txBody>
          <a:bodyPr/>
          <a:lstStyle>
            <a:lvl1pPr>
              <a:defRPr/>
            </a:lvl1pPr>
          </a:lstStyle>
          <a:p>
            <a:pPr>
              <a:defRPr/>
            </a:pPr>
            <a:r>
              <a:rPr lang="en-US" dirty="0"/>
              <a:t> - </a:t>
            </a:r>
            <a:fld id="{1CB05102-D3DC-4A4F-9A32-8C71CB465CDB}" type="slidenum">
              <a:rPr lang="en-US"/>
              <a:pPr>
                <a:defRPr/>
              </a:pPr>
              <a:t>‹#›</a:t>
            </a:fld>
            <a:r>
              <a:rPr lang="en-US" dirty="0"/>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15"/>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116"/>
          <p:cNvSpPr>
            <a:spLocks noGrp="1" noChangeArrowheads="1"/>
          </p:cNvSpPr>
          <p:nvPr>
            <p:ph type="dt" sz="half" idx="11"/>
          </p:nvPr>
        </p:nvSpPr>
        <p:spPr>
          <a:ln/>
        </p:spPr>
        <p:txBody>
          <a:bodyPr/>
          <a:lstStyle>
            <a:lvl1pPr>
              <a:defRPr/>
            </a:lvl1pPr>
          </a:lstStyle>
          <a:p>
            <a:pPr>
              <a:defRPr/>
            </a:pPr>
            <a:r>
              <a:rPr lang="en-US" dirty="0"/>
              <a:t> - </a:t>
            </a:r>
            <a:fld id="{0EFECCA7-9C29-4531-BD0B-D7793C208382}" type="slidenum">
              <a:rPr lang="en-US"/>
              <a:pPr>
                <a:defRPr/>
              </a:pPr>
              <a:t>‹#›</a:t>
            </a:fld>
            <a:r>
              <a:rPr lang="en-US" dirty="0"/>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5"/>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116"/>
          <p:cNvSpPr>
            <a:spLocks noGrp="1" noChangeArrowheads="1"/>
          </p:cNvSpPr>
          <p:nvPr>
            <p:ph type="dt" sz="half" idx="11"/>
          </p:nvPr>
        </p:nvSpPr>
        <p:spPr>
          <a:ln/>
        </p:spPr>
        <p:txBody>
          <a:bodyPr/>
          <a:lstStyle>
            <a:lvl1pPr>
              <a:defRPr/>
            </a:lvl1pPr>
          </a:lstStyle>
          <a:p>
            <a:pPr>
              <a:defRPr/>
            </a:pPr>
            <a:r>
              <a:rPr lang="en-US" dirty="0"/>
              <a:t> - </a:t>
            </a:r>
            <a:fld id="{1A7D2F0C-1542-4D20-A158-C0DB90B67CB2}" type="slidenum">
              <a:rPr lang="en-US"/>
              <a:pPr>
                <a:defRPr/>
              </a:pPr>
              <a:t>‹#›</a:t>
            </a:fld>
            <a:r>
              <a:rPr lang="en-US" dirty="0"/>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116"/>
          <p:cNvSpPr>
            <a:spLocks noGrp="1" noChangeArrowheads="1"/>
          </p:cNvSpPr>
          <p:nvPr>
            <p:ph type="dt" sz="half" idx="11"/>
          </p:nvPr>
        </p:nvSpPr>
        <p:spPr>
          <a:ln/>
        </p:spPr>
        <p:txBody>
          <a:bodyPr/>
          <a:lstStyle>
            <a:lvl1pPr>
              <a:defRPr/>
            </a:lvl1pPr>
          </a:lstStyle>
          <a:p>
            <a:pPr>
              <a:defRPr/>
            </a:pPr>
            <a:r>
              <a:rPr lang="en-US" dirty="0"/>
              <a:t> - </a:t>
            </a:r>
            <a:fld id="{A598F9BF-C518-4B49-A4B3-6FC47CBAC4E2}" type="slidenum">
              <a:rPr lang="en-US"/>
              <a:pPr>
                <a:defRPr/>
              </a:pPr>
              <a:t>‹#›</a:t>
            </a:fld>
            <a:r>
              <a:rPr lang="en-US" dirty="0"/>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116"/>
          <p:cNvSpPr>
            <a:spLocks noGrp="1" noChangeArrowheads="1"/>
          </p:cNvSpPr>
          <p:nvPr>
            <p:ph type="dt" sz="half" idx="11"/>
          </p:nvPr>
        </p:nvSpPr>
        <p:spPr>
          <a:ln/>
        </p:spPr>
        <p:txBody>
          <a:bodyPr/>
          <a:lstStyle>
            <a:lvl1pPr>
              <a:defRPr/>
            </a:lvl1pPr>
          </a:lstStyle>
          <a:p>
            <a:pPr>
              <a:defRPr/>
            </a:pPr>
            <a:r>
              <a:rPr lang="en-US" dirty="0"/>
              <a:t> - </a:t>
            </a:r>
            <a:fld id="{1DA2FD38-FB37-4F81-AB4D-94F9ED283BC0}" type="slidenum">
              <a:rPr lang="en-US"/>
              <a:pPr>
                <a:defRPr/>
              </a:pPr>
              <a:t>‹#›</a:t>
            </a:fld>
            <a:r>
              <a:rPr lang="en-US" dirty="0"/>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icao.in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EBFF"/>
        </a:solid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0" y="0"/>
            <a:ext cx="9144000" cy="6858000"/>
            <a:chOff x="0" y="0"/>
            <a:chExt cx="5760" cy="4320"/>
          </a:xfrm>
        </p:grpSpPr>
        <p:sp>
          <p:nvSpPr>
            <p:cNvPr id="4099" name="Rectangle 3"/>
            <p:cNvSpPr>
              <a:spLocks noChangeArrowheads="1"/>
            </p:cNvSpPr>
            <p:nvPr userDrawn="1"/>
          </p:nvSpPr>
          <p:spPr bwMode="auto">
            <a:xfrm>
              <a:off x="0" y="675"/>
              <a:ext cx="931" cy="3645"/>
            </a:xfrm>
            <a:prstGeom prst="rect">
              <a:avLst/>
            </a:prstGeom>
            <a:gradFill rotWithShape="0">
              <a:gsLst>
                <a:gs pos="0">
                  <a:srgbClr val="236CA3"/>
                </a:gs>
                <a:gs pos="100000">
                  <a:srgbClr val="D9EBFF"/>
                </a:gs>
              </a:gsLst>
              <a:lin ang="0" scaled="1"/>
            </a:gradFill>
            <a:ln w="9525">
              <a:noFill/>
              <a:miter lim="800000"/>
              <a:headEnd/>
              <a:tailEnd/>
            </a:ln>
            <a:effectLst/>
          </p:spPr>
          <p:txBody>
            <a:bodyPr wrap="none" anchor="ctr"/>
            <a:lstStyle/>
            <a:p>
              <a:pPr>
                <a:defRPr/>
              </a:pPr>
              <a:endParaRPr lang="en-GB" dirty="0"/>
            </a:p>
          </p:txBody>
        </p:sp>
        <p:sp>
          <p:nvSpPr>
            <p:cNvPr id="4100" name="Rectangle 4"/>
            <p:cNvSpPr>
              <a:spLocks noChangeArrowheads="1"/>
            </p:cNvSpPr>
            <p:nvPr userDrawn="1"/>
          </p:nvSpPr>
          <p:spPr bwMode="auto">
            <a:xfrm>
              <a:off x="922" y="0"/>
              <a:ext cx="4838" cy="675"/>
            </a:xfrm>
            <a:prstGeom prst="rect">
              <a:avLst/>
            </a:prstGeom>
            <a:gradFill rotWithShape="0">
              <a:gsLst>
                <a:gs pos="0">
                  <a:srgbClr val="236CA3"/>
                </a:gs>
                <a:gs pos="100000">
                  <a:srgbClr val="D9EBFF"/>
                </a:gs>
              </a:gsLst>
              <a:lin ang="5400000" scaled="1"/>
            </a:gradFill>
            <a:ln w="9525">
              <a:noFill/>
              <a:miter lim="800000"/>
              <a:headEnd/>
              <a:tailEnd/>
            </a:ln>
            <a:effectLst/>
          </p:spPr>
          <p:txBody>
            <a:bodyPr wrap="none" anchor="ctr"/>
            <a:lstStyle/>
            <a:p>
              <a:pPr>
                <a:defRPr/>
              </a:pPr>
              <a:endParaRPr lang="en-GB" dirty="0"/>
            </a:p>
          </p:txBody>
        </p:sp>
        <p:sp>
          <p:nvSpPr>
            <p:cNvPr id="4101" name="Rectangle 5"/>
            <p:cNvSpPr>
              <a:spLocks noChangeArrowheads="1"/>
            </p:cNvSpPr>
            <p:nvPr userDrawn="1"/>
          </p:nvSpPr>
          <p:spPr bwMode="auto">
            <a:xfrm>
              <a:off x="0" y="0"/>
              <a:ext cx="931" cy="691"/>
            </a:xfrm>
            <a:prstGeom prst="rect">
              <a:avLst/>
            </a:prstGeom>
            <a:gradFill rotWithShape="0">
              <a:gsLst>
                <a:gs pos="0">
                  <a:srgbClr val="D9EBFF"/>
                </a:gs>
                <a:gs pos="100000">
                  <a:srgbClr val="236CA3"/>
                </a:gs>
              </a:gsLst>
              <a:path path="rect">
                <a:fillToRect l="100000" t="100000"/>
              </a:path>
            </a:gradFill>
            <a:ln w="9525">
              <a:noFill/>
              <a:miter lim="800000"/>
              <a:headEnd/>
              <a:tailEnd/>
            </a:ln>
            <a:effectLst/>
          </p:spPr>
          <p:txBody>
            <a:bodyPr wrap="none" anchor="ctr"/>
            <a:lstStyle/>
            <a:p>
              <a:pPr>
                <a:defRPr/>
              </a:pPr>
              <a:endParaRPr lang="en-GB" dirty="0"/>
            </a:p>
          </p:txBody>
        </p:sp>
      </p:grpSp>
      <p:sp>
        <p:nvSpPr>
          <p:cNvPr id="1027" name="Rectangle 6"/>
          <p:cNvSpPr>
            <a:spLocks noGrp="1" noChangeArrowheads="1"/>
          </p:cNvSpPr>
          <p:nvPr>
            <p:ph type="title"/>
          </p:nvPr>
        </p:nvSpPr>
        <p:spPr bwMode="auto">
          <a:xfrm>
            <a:off x="1514475" y="215900"/>
            <a:ext cx="7464425" cy="55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1550988" y="1019175"/>
            <a:ext cx="7427912" cy="532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104" name="Text Box 8">
            <a:hlinkClick r:id="rId13" action="ppaction://hlinksldjump"/>
          </p:cNvPr>
          <p:cNvSpPr txBox="1">
            <a:spLocks noChangeArrowheads="1"/>
          </p:cNvSpPr>
          <p:nvPr/>
        </p:nvSpPr>
        <p:spPr bwMode="auto">
          <a:xfrm>
            <a:off x="46038" y="838200"/>
            <a:ext cx="1263650" cy="390525"/>
          </a:xfrm>
          <a:prstGeom prst="rect">
            <a:avLst/>
          </a:prstGeom>
          <a:noFill/>
          <a:ln w="9525">
            <a:noFill/>
            <a:miter lim="800000"/>
            <a:headEnd/>
            <a:tailEnd/>
          </a:ln>
          <a:effectLst/>
        </p:spPr>
        <p:txBody>
          <a:bodyPr wrap="none"/>
          <a:lstStyle/>
          <a:p>
            <a:pPr algn="ctr">
              <a:defRPr/>
            </a:pPr>
            <a:r>
              <a:rPr lang="en-US" sz="1000" dirty="0">
                <a:solidFill>
                  <a:schemeClr val="bg1"/>
                </a:solidFill>
                <a:latin typeface="Arial" charset="0"/>
              </a:rPr>
              <a:t>ICAO EUR/NAT</a:t>
            </a:r>
          </a:p>
          <a:p>
            <a:pPr algn="ctr">
              <a:defRPr/>
            </a:pPr>
            <a:r>
              <a:rPr lang="en-US" sz="1000" dirty="0">
                <a:solidFill>
                  <a:schemeClr val="bg1"/>
                </a:solidFill>
                <a:latin typeface="Arial" charset="0"/>
              </a:rPr>
              <a:t>Office</a:t>
            </a:r>
          </a:p>
        </p:txBody>
      </p:sp>
      <p:sp>
        <p:nvSpPr>
          <p:cNvPr id="4105" name="Line 9"/>
          <p:cNvSpPr>
            <a:spLocks noChangeShapeType="1"/>
          </p:cNvSpPr>
          <p:nvPr/>
        </p:nvSpPr>
        <p:spPr bwMode="auto">
          <a:xfrm>
            <a:off x="1536700" y="781050"/>
            <a:ext cx="0" cy="5670550"/>
          </a:xfrm>
          <a:prstGeom prst="line">
            <a:avLst/>
          </a:prstGeom>
          <a:noFill/>
          <a:ln w="9525">
            <a:solidFill>
              <a:srgbClr val="003399"/>
            </a:solidFill>
            <a:round/>
            <a:headEnd/>
            <a:tailEnd/>
          </a:ln>
          <a:effectLst/>
        </p:spPr>
        <p:txBody>
          <a:bodyPr/>
          <a:lstStyle/>
          <a:p>
            <a:pPr>
              <a:defRPr/>
            </a:pPr>
            <a:endParaRPr lang="en-GB" dirty="0"/>
          </a:p>
        </p:txBody>
      </p:sp>
      <p:sp>
        <p:nvSpPr>
          <p:cNvPr id="4106" name="Line 10"/>
          <p:cNvSpPr>
            <a:spLocks noChangeShapeType="1"/>
          </p:cNvSpPr>
          <p:nvPr/>
        </p:nvSpPr>
        <p:spPr bwMode="auto">
          <a:xfrm>
            <a:off x="201613" y="6457950"/>
            <a:ext cx="8764587" cy="0"/>
          </a:xfrm>
          <a:prstGeom prst="line">
            <a:avLst/>
          </a:prstGeom>
          <a:noFill/>
          <a:ln w="9525">
            <a:solidFill>
              <a:srgbClr val="003399"/>
            </a:solidFill>
            <a:round/>
            <a:headEnd/>
            <a:tailEnd/>
          </a:ln>
          <a:effectLst/>
        </p:spPr>
        <p:txBody>
          <a:bodyPr/>
          <a:lstStyle/>
          <a:p>
            <a:pPr>
              <a:defRPr/>
            </a:pPr>
            <a:endParaRPr lang="en-GB" dirty="0"/>
          </a:p>
        </p:txBody>
      </p:sp>
      <p:sp>
        <p:nvSpPr>
          <p:cNvPr id="4113" name="Line 17"/>
          <p:cNvSpPr>
            <a:spLocks noChangeShapeType="1"/>
          </p:cNvSpPr>
          <p:nvPr/>
        </p:nvSpPr>
        <p:spPr bwMode="auto">
          <a:xfrm>
            <a:off x="5086350" y="869950"/>
            <a:ext cx="1588" cy="1588"/>
          </a:xfrm>
          <a:prstGeom prst="line">
            <a:avLst/>
          </a:prstGeom>
          <a:noFill/>
          <a:ln w="9525">
            <a:noFill/>
            <a:round/>
            <a:headEnd/>
            <a:tailEnd/>
          </a:ln>
        </p:spPr>
        <p:txBody>
          <a:bodyPr/>
          <a:lstStyle/>
          <a:p>
            <a:pPr>
              <a:defRPr/>
            </a:pPr>
            <a:endParaRPr lang="en-GB" dirty="0"/>
          </a:p>
        </p:txBody>
      </p:sp>
      <p:sp>
        <p:nvSpPr>
          <p:cNvPr id="4114" name="Line 18"/>
          <p:cNvSpPr>
            <a:spLocks noChangeShapeType="1"/>
          </p:cNvSpPr>
          <p:nvPr/>
        </p:nvSpPr>
        <p:spPr bwMode="auto">
          <a:xfrm>
            <a:off x="177800" y="1289050"/>
            <a:ext cx="1588" cy="1588"/>
          </a:xfrm>
          <a:prstGeom prst="line">
            <a:avLst/>
          </a:prstGeom>
          <a:noFill/>
          <a:ln w="12700">
            <a:solidFill>
              <a:srgbClr val="4B88BE"/>
            </a:solidFill>
            <a:round/>
            <a:headEnd/>
            <a:tailEnd/>
          </a:ln>
        </p:spPr>
        <p:txBody>
          <a:bodyPr/>
          <a:lstStyle/>
          <a:p>
            <a:pPr>
              <a:defRPr/>
            </a:pPr>
            <a:endParaRPr lang="en-GB" dirty="0"/>
          </a:p>
        </p:txBody>
      </p:sp>
      <p:sp>
        <p:nvSpPr>
          <p:cNvPr id="4115" name="Line 19"/>
          <p:cNvSpPr>
            <a:spLocks noChangeShapeType="1"/>
          </p:cNvSpPr>
          <p:nvPr/>
        </p:nvSpPr>
        <p:spPr bwMode="auto">
          <a:xfrm>
            <a:off x="177800" y="1271588"/>
            <a:ext cx="1588" cy="1587"/>
          </a:xfrm>
          <a:prstGeom prst="line">
            <a:avLst/>
          </a:prstGeom>
          <a:noFill/>
          <a:ln w="12700">
            <a:solidFill>
              <a:srgbClr val="4B88BE"/>
            </a:solidFill>
            <a:round/>
            <a:headEnd/>
            <a:tailEnd/>
          </a:ln>
        </p:spPr>
        <p:txBody>
          <a:bodyPr/>
          <a:lstStyle/>
          <a:p>
            <a:pPr>
              <a:defRPr/>
            </a:pPr>
            <a:endParaRPr lang="en-GB" dirty="0"/>
          </a:p>
        </p:txBody>
      </p:sp>
      <p:sp>
        <p:nvSpPr>
          <p:cNvPr id="4116" name="Line 20"/>
          <p:cNvSpPr>
            <a:spLocks noChangeShapeType="1"/>
          </p:cNvSpPr>
          <p:nvPr/>
        </p:nvSpPr>
        <p:spPr bwMode="auto">
          <a:xfrm>
            <a:off x="177800" y="1289050"/>
            <a:ext cx="1588" cy="1588"/>
          </a:xfrm>
          <a:prstGeom prst="line">
            <a:avLst/>
          </a:prstGeom>
          <a:noFill/>
          <a:ln w="12700">
            <a:solidFill>
              <a:srgbClr val="4B88BE"/>
            </a:solidFill>
            <a:round/>
            <a:headEnd/>
            <a:tailEnd/>
          </a:ln>
        </p:spPr>
        <p:txBody>
          <a:bodyPr/>
          <a:lstStyle/>
          <a:p>
            <a:pPr>
              <a:defRPr/>
            </a:pPr>
            <a:endParaRPr lang="en-GB" dirty="0"/>
          </a:p>
        </p:txBody>
      </p:sp>
      <p:sp>
        <p:nvSpPr>
          <p:cNvPr id="4117" name="Rectangle 21"/>
          <p:cNvSpPr>
            <a:spLocks noChangeArrowheads="1"/>
          </p:cNvSpPr>
          <p:nvPr/>
        </p:nvSpPr>
        <p:spPr bwMode="auto">
          <a:xfrm>
            <a:off x="4910138" y="4845050"/>
            <a:ext cx="6350" cy="11113"/>
          </a:xfrm>
          <a:prstGeom prst="rect">
            <a:avLst/>
          </a:prstGeom>
          <a:solidFill>
            <a:srgbClr val="4B88BE"/>
          </a:solidFill>
          <a:ln w="9525">
            <a:noFill/>
            <a:miter lim="800000"/>
            <a:headEnd/>
            <a:tailEnd/>
          </a:ln>
        </p:spPr>
        <p:txBody>
          <a:bodyPr/>
          <a:lstStyle/>
          <a:p>
            <a:pPr>
              <a:defRPr/>
            </a:pPr>
            <a:endParaRPr lang="en-GB" dirty="0"/>
          </a:p>
        </p:txBody>
      </p:sp>
      <p:sp>
        <p:nvSpPr>
          <p:cNvPr id="4118" name="Line 22"/>
          <p:cNvSpPr>
            <a:spLocks noChangeShapeType="1"/>
          </p:cNvSpPr>
          <p:nvPr/>
        </p:nvSpPr>
        <p:spPr bwMode="auto">
          <a:xfrm>
            <a:off x="5500688" y="4746625"/>
            <a:ext cx="1587" cy="1588"/>
          </a:xfrm>
          <a:prstGeom prst="line">
            <a:avLst/>
          </a:prstGeom>
          <a:noFill/>
          <a:ln w="9525">
            <a:noFill/>
            <a:round/>
            <a:headEnd/>
            <a:tailEnd/>
          </a:ln>
        </p:spPr>
        <p:txBody>
          <a:bodyPr/>
          <a:lstStyle/>
          <a:p>
            <a:pPr>
              <a:defRPr/>
            </a:pPr>
            <a:endParaRPr lang="en-GB" dirty="0"/>
          </a:p>
        </p:txBody>
      </p:sp>
      <p:grpSp>
        <p:nvGrpSpPr>
          <p:cNvPr id="1043" name="Group 23"/>
          <p:cNvGrpSpPr>
            <a:grpSpLocks/>
          </p:cNvGrpSpPr>
          <p:nvPr/>
        </p:nvGrpSpPr>
        <p:grpSpPr bwMode="auto">
          <a:xfrm>
            <a:off x="228600" y="114300"/>
            <a:ext cx="847725" cy="693738"/>
            <a:chOff x="48" y="56"/>
            <a:chExt cx="677" cy="554"/>
          </a:xfrm>
        </p:grpSpPr>
        <p:sp>
          <p:nvSpPr>
            <p:cNvPr id="4120" name="Freeform 24"/>
            <p:cNvSpPr>
              <a:spLocks/>
            </p:cNvSpPr>
            <p:nvPr userDrawn="1"/>
          </p:nvSpPr>
          <p:spPr bwMode="auto">
            <a:xfrm>
              <a:off x="142" y="202"/>
              <a:ext cx="37" cy="23"/>
            </a:xfrm>
            <a:custGeom>
              <a:avLst/>
              <a:gdLst/>
              <a:ahLst/>
              <a:cxnLst>
                <a:cxn ang="0">
                  <a:pos x="74" y="32"/>
                </a:cxn>
                <a:cxn ang="0">
                  <a:pos x="3" y="0"/>
                </a:cxn>
                <a:cxn ang="0">
                  <a:pos x="0" y="11"/>
                </a:cxn>
                <a:cxn ang="0">
                  <a:pos x="71" y="44"/>
                </a:cxn>
                <a:cxn ang="0">
                  <a:pos x="74" y="32"/>
                </a:cxn>
              </a:cxnLst>
              <a:rect l="0" t="0" r="r" b="b"/>
              <a:pathLst>
                <a:path w="74" h="44">
                  <a:moveTo>
                    <a:pt x="74" y="32"/>
                  </a:moveTo>
                  <a:lnTo>
                    <a:pt x="3" y="0"/>
                  </a:lnTo>
                  <a:lnTo>
                    <a:pt x="0" y="11"/>
                  </a:lnTo>
                  <a:lnTo>
                    <a:pt x="71" y="44"/>
                  </a:lnTo>
                  <a:lnTo>
                    <a:pt x="74" y="32"/>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21" name="Freeform 25"/>
            <p:cNvSpPr>
              <a:spLocks/>
            </p:cNvSpPr>
            <p:nvPr userDrawn="1"/>
          </p:nvSpPr>
          <p:spPr bwMode="auto">
            <a:xfrm>
              <a:off x="158" y="162"/>
              <a:ext cx="39" cy="42"/>
            </a:xfrm>
            <a:custGeom>
              <a:avLst/>
              <a:gdLst/>
              <a:ahLst/>
              <a:cxnLst>
                <a:cxn ang="0">
                  <a:pos x="42" y="0"/>
                </a:cxn>
                <a:cxn ang="0">
                  <a:pos x="42" y="0"/>
                </a:cxn>
                <a:cxn ang="0">
                  <a:pos x="35" y="0"/>
                </a:cxn>
                <a:cxn ang="0">
                  <a:pos x="23" y="4"/>
                </a:cxn>
                <a:cxn ang="0">
                  <a:pos x="12" y="11"/>
                </a:cxn>
                <a:cxn ang="0">
                  <a:pos x="4" y="19"/>
                </a:cxn>
                <a:cxn ang="0">
                  <a:pos x="0" y="34"/>
                </a:cxn>
                <a:cxn ang="0">
                  <a:pos x="0" y="52"/>
                </a:cxn>
                <a:cxn ang="0">
                  <a:pos x="4" y="63"/>
                </a:cxn>
                <a:cxn ang="0">
                  <a:pos x="16" y="75"/>
                </a:cxn>
                <a:cxn ang="0">
                  <a:pos x="31" y="82"/>
                </a:cxn>
                <a:cxn ang="0">
                  <a:pos x="48" y="82"/>
                </a:cxn>
                <a:cxn ang="0">
                  <a:pos x="60" y="75"/>
                </a:cxn>
                <a:cxn ang="0">
                  <a:pos x="71" y="67"/>
                </a:cxn>
                <a:cxn ang="0">
                  <a:pos x="79" y="56"/>
                </a:cxn>
                <a:cxn ang="0">
                  <a:pos x="79" y="48"/>
                </a:cxn>
                <a:cxn ang="0">
                  <a:pos x="79" y="34"/>
                </a:cxn>
                <a:cxn ang="0">
                  <a:pos x="75" y="23"/>
                </a:cxn>
                <a:cxn ang="0">
                  <a:pos x="67" y="34"/>
                </a:cxn>
                <a:cxn ang="0">
                  <a:pos x="67" y="48"/>
                </a:cxn>
                <a:cxn ang="0">
                  <a:pos x="64" y="59"/>
                </a:cxn>
                <a:cxn ang="0">
                  <a:pos x="56" y="67"/>
                </a:cxn>
                <a:cxn ang="0">
                  <a:pos x="42" y="71"/>
                </a:cxn>
                <a:cxn ang="0">
                  <a:pos x="31" y="71"/>
                </a:cxn>
                <a:cxn ang="0">
                  <a:pos x="23" y="67"/>
                </a:cxn>
                <a:cxn ang="0">
                  <a:pos x="12" y="59"/>
                </a:cxn>
                <a:cxn ang="0">
                  <a:pos x="8" y="48"/>
                </a:cxn>
                <a:cxn ang="0">
                  <a:pos x="8" y="34"/>
                </a:cxn>
                <a:cxn ang="0">
                  <a:pos x="12" y="23"/>
                </a:cxn>
                <a:cxn ang="0">
                  <a:pos x="19" y="19"/>
                </a:cxn>
                <a:cxn ang="0">
                  <a:pos x="27" y="15"/>
                </a:cxn>
                <a:cxn ang="0">
                  <a:pos x="35" y="11"/>
                </a:cxn>
                <a:cxn ang="0">
                  <a:pos x="42" y="0"/>
                </a:cxn>
              </a:cxnLst>
              <a:rect l="0" t="0" r="r" b="b"/>
              <a:pathLst>
                <a:path w="79" h="82">
                  <a:moveTo>
                    <a:pt x="42" y="0"/>
                  </a:moveTo>
                  <a:lnTo>
                    <a:pt x="42" y="0"/>
                  </a:lnTo>
                  <a:lnTo>
                    <a:pt x="35" y="0"/>
                  </a:lnTo>
                  <a:lnTo>
                    <a:pt x="23" y="4"/>
                  </a:lnTo>
                  <a:lnTo>
                    <a:pt x="12" y="11"/>
                  </a:lnTo>
                  <a:lnTo>
                    <a:pt x="4" y="19"/>
                  </a:lnTo>
                  <a:lnTo>
                    <a:pt x="0" y="34"/>
                  </a:lnTo>
                  <a:lnTo>
                    <a:pt x="0" y="52"/>
                  </a:lnTo>
                  <a:lnTo>
                    <a:pt x="4" y="63"/>
                  </a:lnTo>
                  <a:lnTo>
                    <a:pt x="16" y="75"/>
                  </a:lnTo>
                  <a:lnTo>
                    <a:pt x="31" y="82"/>
                  </a:lnTo>
                  <a:lnTo>
                    <a:pt x="48" y="82"/>
                  </a:lnTo>
                  <a:lnTo>
                    <a:pt x="60" y="75"/>
                  </a:lnTo>
                  <a:lnTo>
                    <a:pt x="71" y="67"/>
                  </a:lnTo>
                  <a:lnTo>
                    <a:pt x="79" y="56"/>
                  </a:lnTo>
                  <a:lnTo>
                    <a:pt x="79" y="48"/>
                  </a:lnTo>
                  <a:lnTo>
                    <a:pt x="79" y="34"/>
                  </a:lnTo>
                  <a:lnTo>
                    <a:pt x="75" y="23"/>
                  </a:lnTo>
                  <a:lnTo>
                    <a:pt x="67" y="34"/>
                  </a:lnTo>
                  <a:lnTo>
                    <a:pt x="67" y="48"/>
                  </a:lnTo>
                  <a:lnTo>
                    <a:pt x="64" y="59"/>
                  </a:lnTo>
                  <a:lnTo>
                    <a:pt x="56" y="67"/>
                  </a:lnTo>
                  <a:lnTo>
                    <a:pt x="42" y="71"/>
                  </a:lnTo>
                  <a:lnTo>
                    <a:pt x="31" y="71"/>
                  </a:lnTo>
                  <a:lnTo>
                    <a:pt x="23" y="67"/>
                  </a:lnTo>
                  <a:lnTo>
                    <a:pt x="12" y="59"/>
                  </a:lnTo>
                  <a:lnTo>
                    <a:pt x="8" y="48"/>
                  </a:lnTo>
                  <a:lnTo>
                    <a:pt x="8" y="34"/>
                  </a:lnTo>
                  <a:lnTo>
                    <a:pt x="12" y="23"/>
                  </a:lnTo>
                  <a:lnTo>
                    <a:pt x="19" y="19"/>
                  </a:lnTo>
                  <a:lnTo>
                    <a:pt x="27" y="15"/>
                  </a:lnTo>
                  <a:lnTo>
                    <a:pt x="35" y="11"/>
                  </a:lnTo>
                  <a:lnTo>
                    <a:pt x="42" y="0"/>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22" name="Freeform 26"/>
            <p:cNvSpPr>
              <a:spLocks noEditPoints="1"/>
            </p:cNvSpPr>
            <p:nvPr userDrawn="1"/>
          </p:nvSpPr>
          <p:spPr bwMode="auto">
            <a:xfrm>
              <a:off x="187" y="136"/>
              <a:ext cx="43" cy="42"/>
            </a:xfrm>
            <a:custGeom>
              <a:avLst/>
              <a:gdLst/>
              <a:ahLst/>
              <a:cxnLst>
                <a:cxn ang="0">
                  <a:pos x="27" y="10"/>
                </a:cxn>
                <a:cxn ang="0">
                  <a:pos x="7" y="0"/>
                </a:cxn>
                <a:cxn ang="0">
                  <a:pos x="0" y="10"/>
                </a:cxn>
                <a:cxn ang="0">
                  <a:pos x="27" y="73"/>
                </a:cxn>
                <a:cxn ang="0">
                  <a:pos x="36" y="85"/>
                </a:cxn>
                <a:cxn ang="0">
                  <a:pos x="44" y="77"/>
                </a:cxn>
                <a:cxn ang="0">
                  <a:pos x="30" y="54"/>
                </a:cxn>
                <a:cxn ang="0">
                  <a:pos x="52" y="33"/>
                </a:cxn>
                <a:cxn ang="0">
                  <a:pos x="75" y="44"/>
                </a:cxn>
                <a:cxn ang="0">
                  <a:pos x="84" y="37"/>
                </a:cxn>
                <a:cxn ang="0">
                  <a:pos x="27" y="10"/>
                </a:cxn>
                <a:cxn ang="0">
                  <a:pos x="27" y="10"/>
                </a:cxn>
                <a:cxn ang="0">
                  <a:pos x="27" y="44"/>
                </a:cxn>
                <a:cxn ang="0">
                  <a:pos x="27" y="44"/>
                </a:cxn>
                <a:cxn ang="0">
                  <a:pos x="11" y="14"/>
                </a:cxn>
                <a:cxn ang="0">
                  <a:pos x="27" y="21"/>
                </a:cxn>
                <a:cxn ang="0">
                  <a:pos x="44" y="29"/>
                </a:cxn>
                <a:cxn ang="0">
                  <a:pos x="27" y="44"/>
                </a:cxn>
                <a:cxn ang="0">
                  <a:pos x="27" y="44"/>
                </a:cxn>
              </a:cxnLst>
              <a:rect l="0" t="0" r="r" b="b"/>
              <a:pathLst>
                <a:path w="84" h="85">
                  <a:moveTo>
                    <a:pt x="27" y="10"/>
                  </a:moveTo>
                  <a:lnTo>
                    <a:pt x="7" y="0"/>
                  </a:lnTo>
                  <a:lnTo>
                    <a:pt x="0" y="10"/>
                  </a:lnTo>
                  <a:lnTo>
                    <a:pt x="27" y="73"/>
                  </a:lnTo>
                  <a:lnTo>
                    <a:pt x="36" y="85"/>
                  </a:lnTo>
                  <a:lnTo>
                    <a:pt x="44" y="77"/>
                  </a:lnTo>
                  <a:lnTo>
                    <a:pt x="30" y="54"/>
                  </a:lnTo>
                  <a:lnTo>
                    <a:pt x="52" y="33"/>
                  </a:lnTo>
                  <a:lnTo>
                    <a:pt x="75" y="44"/>
                  </a:lnTo>
                  <a:lnTo>
                    <a:pt x="84" y="37"/>
                  </a:lnTo>
                  <a:lnTo>
                    <a:pt x="27" y="10"/>
                  </a:lnTo>
                  <a:lnTo>
                    <a:pt x="27" y="10"/>
                  </a:lnTo>
                  <a:close/>
                  <a:moveTo>
                    <a:pt x="27" y="44"/>
                  </a:moveTo>
                  <a:lnTo>
                    <a:pt x="27" y="44"/>
                  </a:lnTo>
                  <a:lnTo>
                    <a:pt x="11" y="14"/>
                  </a:lnTo>
                  <a:lnTo>
                    <a:pt x="27" y="21"/>
                  </a:lnTo>
                  <a:lnTo>
                    <a:pt x="44" y="29"/>
                  </a:lnTo>
                  <a:lnTo>
                    <a:pt x="27" y="44"/>
                  </a:lnTo>
                  <a:lnTo>
                    <a:pt x="27" y="44"/>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23" name="Freeform 27"/>
            <p:cNvSpPr>
              <a:spLocks noEditPoints="1"/>
            </p:cNvSpPr>
            <p:nvPr userDrawn="1"/>
          </p:nvSpPr>
          <p:spPr bwMode="auto">
            <a:xfrm>
              <a:off x="217" y="102"/>
              <a:ext cx="42" cy="42"/>
            </a:xfrm>
            <a:custGeom>
              <a:avLst/>
              <a:gdLst/>
              <a:ahLst/>
              <a:cxnLst>
                <a:cxn ang="0">
                  <a:pos x="71" y="15"/>
                </a:cxn>
                <a:cxn ang="0">
                  <a:pos x="71" y="15"/>
                </a:cxn>
                <a:cxn ang="0">
                  <a:pos x="60" y="4"/>
                </a:cxn>
                <a:cxn ang="0">
                  <a:pos x="41" y="0"/>
                </a:cxn>
                <a:cxn ang="0">
                  <a:pos x="29" y="4"/>
                </a:cxn>
                <a:cxn ang="0">
                  <a:pos x="16" y="8"/>
                </a:cxn>
                <a:cxn ang="0">
                  <a:pos x="4" y="25"/>
                </a:cxn>
                <a:cxn ang="0">
                  <a:pos x="0" y="40"/>
                </a:cxn>
                <a:cxn ang="0">
                  <a:pos x="0" y="44"/>
                </a:cxn>
                <a:cxn ang="0">
                  <a:pos x="0" y="56"/>
                </a:cxn>
                <a:cxn ang="0">
                  <a:pos x="8" y="67"/>
                </a:cxn>
                <a:cxn ang="0">
                  <a:pos x="23" y="81"/>
                </a:cxn>
                <a:cxn ang="0">
                  <a:pos x="41" y="84"/>
                </a:cxn>
                <a:cxn ang="0">
                  <a:pos x="52" y="81"/>
                </a:cxn>
                <a:cxn ang="0">
                  <a:pos x="64" y="77"/>
                </a:cxn>
                <a:cxn ang="0">
                  <a:pos x="77" y="59"/>
                </a:cxn>
                <a:cxn ang="0">
                  <a:pos x="85" y="44"/>
                </a:cxn>
                <a:cxn ang="0">
                  <a:pos x="85" y="40"/>
                </a:cxn>
                <a:cxn ang="0">
                  <a:pos x="81" y="29"/>
                </a:cxn>
                <a:cxn ang="0">
                  <a:pos x="71" y="15"/>
                </a:cxn>
                <a:cxn ang="0">
                  <a:pos x="71" y="15"/>
                </a:cxn>
                <a:cxn ang="0">
                  <a:pos x="60" y="67"/>
                </a:cxn>
                <a:cxn ang="0">
                  <a:pos x="60" y="67"/>
                </a:cxn>
                <a:cxn ang="0">
                  <a:pos x="48" y="73"/>
                </a:cxn>
                <a:cxn ang="0">
                  <a:pos x="41" y="73"/>
                </a:cxn>
                <a:cxn ang="0">
                  <a:pos x="29" y="67"/>
                </a:cxn>
                <a:cxn ang="0">
                  <a:pos x="16" y="59"/>
                </a:cxn>
                <a:cxn ang="0">
                  <a:pos x="12" y="52"/>
                </a:cxn>
                <a:cxn ang="0">
                  <a:pos x="12" y="40"/>
                </a:cxn>
                <a:cxn ang="0">
                  <a:pos x="12" y="29"/>
                </a:cxn>
                <a:cxn ang="0">
                  <a:pos x="23" y="15"/>
                </a:cxn>
                <a:cxn ang="0">
                  <a:pos x="33" y="11"/>
                </a:cxn>
                <a:cxn ang="0">
                  <a:pos x="41" y="11"/>
                </a:cxn>
                <a:cxn ang="0">
                  <a:pos x="56" y="15"/>
                </a:cxn>
                <a:cxn ang="0">
                  <a:pos x="64" y="25"/>
                </a:cxn>
                <a:cxn ang="0">
                  <a:pos x="68" y="33"/>
                </a:cxn>
                <a:cxn ang="0">
                  <a:pos x="71" y="44"/>
                </a:cxn>
                <a:cxn ang="0">
                  <a:pos x="68" y="56"/>
                </a:cxn>
                <a:cxn ang="0">
                  <a:pos x="60" y="67"/>
                </a:cxn>
                <a:cxn ang="0">
                  <a:pos x="60" y="67"/>
                </a:cxn>
              </a:cxnLst>
              <a:rect l="0" t="0" r="r" b="b"/>
              <a:pathLst>
                <a:path w="85" h="84">
                  <a:moveTo>
                    <a:pt x="71" y="15"/>
                  </a:moveTo>
                  <a:lnTo>
                    <a:pt x="71" y="15"/>
                  </a:lnTo>
                  <a:lnTo>
                    <a:pt x="60" y="4"/>
                  </a:lnTo>
                  <a:lnTo>
                    <a:pt x="41" y="0"/>
                  </a:lnTo>
                  <a:lnTo>
                    <a:pt x="29" y="4"/>
                  </a:lnTo>
                  <a:lnTo>
                    <a:pt x="16" y="8"/>
                  </a:lnTo>
                  <a:lnTo>
                    <a:pt x="4" y="25"/>
                  </a:lnTo>
                  <a:lnTo>
                    <a:pt x="0" y="40"/>
                  </a:lnTo>
                  <a:lnTo>
                    <a:pt x="0" y="44"/>
                  </a:lnTo>
                  <a:lnTo>
                    <a:pt x="0" y="56"/>
                  </a:lnTo>
                  <a:lnTo>
                    <a:pt x="8" y="67"/>
                  </a:lnTo>
                  <a:lnTo>
                    <a:pt x="23" y="81"/>
                  </a:lnTo>
                  <a:lnTo>
                    <a:pt x="41" y="84"/>
                  </a:lnTo>
                  <a:lnTo>
                    <a:pt x="52" y="81"/>
                  </a:lnTo>
                  <a:lnTo>
                    <a:pt x="64" y="77"/>
                  </a:lnTo>
                  <a:lnTo>
                    <a:pt x="77" y="59"/>
                  </a:lnTo>
                  <a:lnTo>
                    <a:pt x="85" y="44"/>
                  </a:lnTo>
                  <a:lnTo>
                    <a:pt x="85" y="40"/>
                  </a:lnTo>
                  <a:lnTo>
                    <a:pt x="81" y="29"/>
                  </a:lnTo>
                  <a:lnTo>
                    <a:pt x="71" y="15"/>
                  </a:lnTo>
                  <a:lnTo>
                    <a:pt x="71" y="15"/>
                  </a:lnTo>
                  <a:close/>
                  <a:moveTo>
                    <a:pt x="60" y="67"/>
                  </a:moveTo>
                  <a:lnTo>
                    <a:pt x="60" y="67"/>
                  </a:lnTo>
                  <a:lnTo>
                    <a:pt x="48" y="73"/>
                  </a:lnTo>
                  <a:lnTo>
                    <a:pt x="41" y="73"/>
                  </a:lnTo>
                  <a:lnTo>
                    <a:pt x="29" y="67"/>
                  </a:lnTo>
                  <a:lnTo>
                    <a:pt x="16" y="59"/>
                  </a:lnTo>
                  <a:lnTo>
                    <a:pt x="12" y="52"/>
                  </a:lnTo>
                  <a:lnTo>
                    <a:pt x="12" y="40"/>
                  </a:lnTo>
                  <a:lnTo>
                    <a:pt x="12" y="29"/>
                  </a:lnTo>
                  <a:lnTo>
                    <a:pt x="23" y="15"/>
                  </a:lnTo>
                  <a:lnTo>
                    <a:pt x="33" y="11"/>
                  </a:lnTo>
                  <a:lnTo>
                    <a:pt x="41" y="11"/>
                  </a:lnTo>
                  <a:lnTo>
                    <a:pt x="56" y="15"/>
                  </a:lnTo>
                  <a:lnTo>
                    <a:pt x="64" y="25"/>
                  </a:lnTo>
                  <a:lnTo>
                    <a:pt x="68" y="33"/>
                  </a:lnTo>
                  <a:lnTo>
                    <a:pt x="71" y="44"/>
                  </a:lnTo>
                  <a:lnTo>
                    <a:pt x="68" y="56"/>
                  </a:lnTo>
                  <a:lnTo>
                    <a:pt x="60" y="67"/>
                  </a:lnTo>
                  <a:lnTo>
                    <a:pt x="60" y="67"/>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24" name="Freeform 28"/>
            <p:cNvSpPr>
              <a:spLocks noEditPoints="1"/>
            </p:cNvSpPr>
            <p:nvPr userDrawn="1"/>
          </p:nvSpPr>
          <p:spPr bwMode="auto">
            <a:xfrm>
              <a:off x="269" y="91"/>
              <a:ext cx="18" cy="16"/>
            </a:xfrm>
            <a:custGeom>
              <a:avLst/>
              <a:gdLst/>
              <a:ahLst/>
              <a:cxnLst>
                <a:cxn ang="0">
                  <a:pos x="29" y="7"/>
                </a:cxn>
                <a:cxn ang="0">
                  <a:pos x="29" y="7"/>
                </a:cxn>
                <a:cxn ang="0">
                  <a:pos x="25" y="4"/>
                </a:cxn>
                <a:cxn ang="0">
                  <a:pos x="17" y="0"/>
                </a:cxn>
                <a:cxn ang="0">
                  <a:pos x="8" y="4"/>
                </a:cxn>
                <a:cxn ang="0">
                  <a:pos x="0" y="7"/>
                </a:cxn>
                <a:cxn ang="0">
                  <a:pos x="0" y="15"/>
                </a:cxn>
                <a:cxn ang="0">
                  <a:pos x="0" y="23"/>
                </a:cxn>
                <a:cxn ang="0">
                  <a:pos x="8" y="27"/>
                </a:cxn>
                <a:cxn ang="0">
                  <a:pos x="17" y="30"/>
                </a:cxn>
                <a:cxn ang="0">
                  <a:pos x="21" y="30"/>
                </a:cxn>
                <a:cxn ang="0">
                  <a:pos x="29" y="23"/>
                </a:cxn>
                <a:cxn ang="0">
                  <a:pos x="33" y="15"/>
                </a:cxn>
                <a:cxn ang="0">
                  <a:pos x="29" y="7"/>
                </a:cxn>
                <a:cxn ang="0">
                  <a:pos x="29" y="7"/>
                </a:cxn>
                <a:cxn ang="0">
                  <a:pos x="21" y="23"/>
                </a:cxn>
                <a:cxn ang="0">
                  <a:pos x="21" y="23"/>
                </a:cxn>
                <a:cxn ang="0">
                  <a:pos x="17" y="23"/>
                </a:cxn>
                <a:cxn ang="0">
                  <a:pos x="11" y="23"/>
                </a:cxn>
                <a:cxn ang="0">
                  <a:pos x="8" y="19"/>
                </a:cxn>
                <a:cxn ang="0">
                  <a:pos x="8" y="11"/>
                </a:cxn>
                <a:cxn ang="0">
                  <a:pos x="11" y="7"/>
                </a:cxn>
                <a:cxn ang="0">
                  <a:pos x="17" y="7"/>
                </a:cxn>
                <a:cxn ang="0">
                  <a:pos x="21" y="7"/>
                </a:cxn>
                <a:cxn ang="0">
                  <a:pos x="25" y="11"/>
                </a:cxn>
                <a:cxn ang="0">
                  <a:pos x="25" y="19"/>
                </a:cxn>
                <a:cxn ang="0">
                  <a:pos x="21" y="23"/>
                </a:cxn>
                <a:cxn ang="0">
                  <a:pos x="21" y="23"/>
                </a:cxn>
              </a:cxnLst>
              <a:rect l="0" t="0" r="r" b="b"/>
              <a:pathLst>
                <a:path w="33" h="30">
                  <a:moveTo>
                    <a:pt x="29" y="7"/>
                  </a:moveTo>
                  <a:lnTo>
                    <a:pt x="29" y="7"/>
                  </a:lnTo>
                  <a:lnTo>
                    <a:pt x="25" y="4"/>
                  </a:lnTo>
                  <a:lnTo>
                    <a:pt x="17" y="0"/>
                  </a:lnTo>
                  <a:lnTo>
                    <a:pt x="8" y="4"/>
                  </a:lnTo>
                  <a:lnTo>
                    <a:pt x="0" y="7"/>
                  </a:lnTo>
                  <a:lnTo>
                    <a:pt x="0" y="15"/>
                  </a:lnTo>
                  <a:lnTo>
                    <a:pt x="0" y="23"/>
                  </a:lnTo>
                  <a:lnTo>
                    <a:pt x="8" y="27"/>
                  </a:lnTo>
                  <a:lnTo>
                    <a:pt x="17" y="30"/>
                  </a:lnTo>
                  <a:lnTo>
                    <a:pt x="21" y="30"/>
                  </a:lnTo>
                  <a:lnTo>
                    <a:pt x="29" y="23"/>
                  </a:lnTo>
                  <a:lnTo>
                    <a:pt x="33" y="15"/>
                  </a:lnTo>
                  <a:lnTo>
                    <a:pt x="29" y="7"/>
                  </a:lnTo>
                  <a:lnTo>
                    <a:pt x="29" y="7"/>
                  </a:lnTo>
                  <a:close/>
                  <a:moveTo>
                    <a:pt x="21" y="23"/>
                  </a:moveTo>
                  <a:lnTo>
                    <a:pt x="21" y="23"/>
                  </a:lnTo>
                  <a:lnTo>
                    <a:pt x="17" y="23"/>
                  </a:lnTo>
                  <a:lnTo>
                    <a:pt x="11" y="23"/>
                  </a:lnTo>
                  <a:lnTo>
                    <a:pt x="8" y="19"/>
                  </a:lnTo>
                  <a:lnTo>
                    <a:pt x="8" y="11"/>
                  </a:lnTo>
                  <a:lnTo>
                    <a:pt x="11" y="7"/>
                  </a:lnTo>
                  <a:lnTo>
                    <a:pt x="17" y="7"/>
                  </a:lnTo>
                  <a:lnTo>
                    <a:pt x="21" y="7"/>
                  </a:lnTo>
                  <a:lnTo>
                    <a:pt x="25" y="11"/>
                  </a:lnTo>
                  <a:lnTo>
                    <a:pt x="25" y="19"/>
                  </a:lnTo>
                  <a:lnTo>
                    <a:pt x="21" y="23"/>
                  </a:lnTo>
                  <a:lnTo>
                    <a:pt x="21" y="23"/>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25" name="Freeform 29"/>
            <p:cNvSpPr>
              <a:spLocks noEditPoints="1"/>
            </p:cNvSpPr>
            <p:nvPr userDrawn="1"/>
          </p:nvSpPr>
          <p:spPr bwMode="auto">
            <a:xfrm>
              <a:off x="302" y="62"/>
              <a:ext cx="42" cy="42"/>
            </a:xfrm>
            <a:custGeom>
              <a:avLst/>
              <a:gdLst/>
              <a:ahLst/>
              <a:cxnLst>
                <a:cxn ang="0">
                  <a:pos x="79" y="33"/>
                </a:cxn>
                <a:cxn ang="0">
                  <a:pos x="79" y="33"/>
                </a:cxn>
                <a:cxn ang="0">
                  <a:pos x="75" y="17"/>
                </a:cxn>
                <a:cxn ang="0">
                  <a:pos x="67" y="10"/>
                </a:cxn>
                <a:cxn ang="0">
                  <a:pos x="56" y="0"/>
                </a:cxn>
                <a:cxn ang="0">
                  <a:pos x="39" y="0"/>
                </a:cxn>
                <a:cxn ang="0">
                  <a:pos x="31" y="0"/>
                </a:cxn>
                <a:cxn ang="0">
                  <a:pos x="19" y="10"/>
                </a:cxn>
                <a:cxn ang="0">
                  <a:pos x="8" y="17"/>
                </a:cxn>
                <a:cxn ang="0">
                  <a:pos x="4" y="29"/>
                </a:cxn>
                <a:cxn ang="0">
                  <a:pos x="0" y="41"/>
                </a:cxn>
                <a:cxn ang="0">
                  <a:pos x="0" y="44"/>
                </a:cxn>
                <a:cxn ang="0">
                  <a:pos x="0" y="52"/>
                </a:cxn>
                <a:cxn ang="0">
                  <a:pos x="8" y="66"/>
                </a:cxn>
                <a:cxn ang="0">
                  <a:pos x="16" y="73"/>
                </a:cxn>
                <a:cxn ang="0">
                  <a:pos x="27" y="81"/>
                </a:cxn>
                <a:cxn ang="0">
                  <a:pos x="39" y="85"/>
                </a:cxn>
                <a:cxn ang="0">
                  <a:pos x="52" y="81"/>
                </a:cxn>
                <a:cxn ang="0">
                  <a:pos x="64" y="77"/>
                </a:cxn>
                <a:cxn ang="0">
                  <a:pos x="75" y="69"/>
                </a:cxn>
                <a:cxn ang="0">
                  <a:pos x="79" y="58"/>
                </a:cxn>
                <a:cxn ang="0">
                  <a:pos x="83" y="44"/>
                </a:cxn>
                <a:cxn ang="0">
                  <a:pos x="83" y="41"/>
                </a:cxn>
                <a:cxn ang="0">
                  <a:pos x="79" y="33"/>
                </a:cxn>
                <a:cxn ang="0">
                  <a:pos x="79" y="33"/>
                </a:cxn>
                <a:cxn ang="0">
                  <a:pos x="48" y="73"/>
                </a:cxn>
                <a:cxn ang="0">
                  <a:pos x="48" y="73"/>
                </a:cxn>
                <a:cxn ang="0">
                  <a:pos x="39" y="73"/>
                </a:cxn>
                <a:cxn ang="0">
                  <a:pos x="31" y="69"/>
                </a:cxn>
                <a:cxn ang="0">
                  <a:pos x="23" y="66"/>
                </a:cxn>
                <a:cxn ang="0">
                  <a:pos x="16" y="58"/>
                </a:cxn>
                <a:cxn ang="0">
                  <a:pos x="12" y="48"/>
                </a:cxn>
                <a:cxn ang="0">
                  <a:pos x="12" y="41"/>
                </a:cxn>
                <a:cxn ang="0">
                  <a:pos x="16" y="29"/>
                </a:cxn>
                <a:cxn ang="0">
                  <a:pos x="19" y="17"/>
                </a:cxn>
                <a:cxn ang="0">
                  <a:pos x="31" y="14"/>
                </a:cxn>
                <a:cxn ang="0">
                  <a:pos x="39" y="14"/>
                </a:cxn>
                <a:cxn ang="0">
                  <a:pos x="52" y="14"/>
                </a:cxn>
                <a:cxn ang="0">
                  <a:pos x="60" y="17"/>
                </a:cxn>
                <a:cxn ang="0">
                  <a:pos x="67" y="25"/>
                </a:cxn>
                <a:cxn ang="0">
                  <a:pos x="71" y="33"/>
                </a:cxn>
                <a:cxn ang="0">
                  <a:pos x="71" y="44"/>
                </a:cxn>
                <a:cxn ang="0">
                  <a:pos x="67" y="58"/>
                </a:cxn>
                <a:cxn ang="0">
                  <a:pos x="60" y="66"/>
                </a:cxn>
                <a:cxn ang="0">
                  <a:pos x="48" y="73"/>
                </a:cxn>
                <a:cxn ang="0">
                  <a:pos x="48" y="73"/>
                </a:cxn>
              </a:cxnLst>
              <a:rect l="0" t="0" r="r" b="b"/>
              <a:pathLst>
                <a:path w="83" h="85">
                  <a:moveTo>
                    <a:pt x="79" y="33"/>
                  </a:moveTo>
                  <a:lnTo>
                    <a:pt x="79" y="33"/>
                  </a:lnTo>
                  <a:lnTo>
                    <a:pt x="75" y="17"/>
                  </a:lnTo>
                  <a:lnTo>
                    <a:pt x="67" y="10"/>
                  </a:lnTo>
                  <a:lnTo>
                    <a:pt x="56" y="0"/>
                  </a:lnTo>
                  <a:lnTo>
                    <a:pt x="39" y="0"/>
                  </a:lnTo>
                  <a:lnTo>
                    <a:pt x="31" y="0"/>
                  </a:lnTo>
                  <a:lnTo>
                    <a:pt x="19" y="10"/>
                  </a:lnTo>
                  <a:lnTo>
                    <a:pt x="8" y="17"/>
                  </a:lnTo>
                  <a:lnTo>
                    <a:pt x="4" y="29"/>
                  </a:lnTo>
                  <a:lnTo>
                    <a:pt x="0" y="41"/>
                  </a:lnTo>
                  <a:lnTo>
                    <a:pt x="0" y="44"/>
                  </a:lnTo>
                  <a:lnTo>
                    <a:pt x="0" y="52"/>
                  </a:lnTo>
                  <a:lnTo>
                    <a:pt x="8" y="66"/>
                  </a:lnTo>
                  <a:lnTo>
                    <a:pt x="16" y="73"/>
                  </a:lnTo>
                  <a:lnTo>
                    <a:pt x="27" y="81"/>
                  </a:lnTo>
                  <a:lnTo>
                    <a:pt x="39" y="85"/>
                  </a:lnTo>
                  <a:lnTo>
                    <a:pt x="52" y="81"/>
                  </a:lnTo>
                  <a:lnTo>
                    <a:pt x="64" y="77"/>
                  </a:lnTo>
                  <a:lnTo>
                    <a:pt x="75" y="69"/>
                  </a:lnTo>
                  <a:lnTo>
                    <a:pt x="79" y="58"/>
                  </a:lnTo>
                  <a:lnTo>
                    <a:pt x="83" y="44"/>
                  </a:lnTo>
                  <a:lnTo>
                    <a:pt x="83" y="41"/>
                  </a:lnTo>
                  <a:lnTo>
                    <a:pt x="79" y="33"/>
                  </a:lnTo>
                  <a:lnTo>
                    <a:pt x="79" y="33"/>
                  </a:lnTo>
                  <a:close/>
                  <a:moveTo>
                    <a:pt x="48" y="73"/>
                  </a:moveTo>
                  <a:lnTo>
                    <a:pt x="48" y="73"/>
                  </a:lnTo>
                  <a:lnTo>
                    <a:pt x="39" y="73"/>
                  </a:lnTo>
                  <a:lnTo>
                    <a:pt x="31" y="69"/>
                  </a:lnTo>
                  <a:lnTo>
                    <a:pt x="23" y="66"/>
                  </a:lnTo>
                  <a:lnTo>
                    <a:pt x="16" y="58"/>
                  </a:lnTo>
                  <a:lnTo>
                    <a:pt x="12" y="48"/>
                  </a:lnTo>
                  <a:lnTo>
                    <a:pt x="12" y="41"/>
                  </a:lnTo>
                  <a:lnTo>
                    <a:pt x="16" y="29"/>
                  </a:lnTo>
                  <a:lnTo>
                    <a:pt x="19" y="17"/>
                  </a:lnTo>
                  <a:lnTo>
                    <a:pt x="31" y="14"/>
                  </a:lnTo>
                  <a:lnTo>
                    <a:pt x="39" y="14"/>
                  </a:lnTo>
                  <a:lnTo>
                    <a:pt x="52" y="14"/>
                  </a:lnTo>
                  <a:lnTo>
                    <a:pt x="60" y="17"/>
                  </a:lnTo>
                  <a:lnTo>
                    <a:pt x="67" y="25"/>
                  </a:lnTo>
                  <a:lnTo>
                    <a:pt x="71" y="33"/>
                  </a:lnTo>
                  <a:lnTo>
                    <a:pt x="71" y="44"/>
                  </a:lnTo>
                  <a:lnTo>
                    <a:pt x="67" y="58"/>
                  </a:lnTo>
                  <a:lnTo>
                    <a:pt x="60" y="66"/>
                  </a:lnTo>
                  <a:lnTo>
                    <a:pt x="48" y="73"/>
                  </a:lnTo>
                  <a:lnTo>
                    <a:pt x="48" y="73"/>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26" name="Freeform 30"/>
            <p:cNvSpPr>
              <a:spLocks noEditPoints="1"/>
            </p:cNvSpPr>
            <p:nvPr userDrawn="1"/>
          </p:nvSpPr>
          <p:spPr bwMode="auto">
            <a:xfrm>
              <a:off x="350" y="56"/>
              <a:ext cx="37" cy="41"/>
            </a:xfrm>
            <a:custGeom>
              <a:avLst/>
              <a:gdLst/>
              <a:ahLst/>
              <a:cxnLst>
                <a:cxn ang="0">
                  <a:pos x="35" y="0"/>
                </a:cxn>
                <a:cxn ang="0">
                  <a:pos x="35" y="0"/>
                </a:cxn>
                <a:cxn ang="0">
                  <a:pos x="27" y="0"/>
                </a:cxn>
                <a:cxn ang="0">
                  <a:pos x="0" y="80"/>
                </a:cxn>
                <a:cxn ang="0">
                  <a:pos x="16" y="80"/>
                </a:cxn>
                <a:cxn ang="0">
                  <a:pos x="19" y="55"/>
                </a:cxn>
                <a:cxn ang="0">
                  <a:pos x="35" y="55"/>
                </a:cxn>
                <a:cxn ang="0">
                  <a:pos x="52" y="55"/>
                </a:cxn>
                <a:cxn ang="0">
                  <a:pos x="60" y="77"/>
                </a:cxn>
                <a:cxn ang="0">
                  <a:pos x="71" y="77"/>
                </a:cxn>
                <a:cxn ang="0">
                  <a:pos x="35" y="0"/>
                </a:cxn>
                <a:cxn ang="0">
                  <a:pos x="35" y="0"/>
                </a:cxn>
                <a:cxn ang="0">
                  <a:pos x="35" y="44"/>
                </a:cxn>
                <a:cxn ang="0">
                  <a:pos x="23" y="44"/>
                </a:cxn>
                <a:cxn ang="0">
                  <a:pos x="31" y="11"/>
                </a:cxn>
                <a:cxn ang="0">
                  <a:pos x="35" y="21"/>
                </a:cxn>
                <a:cxn ang="0">
                  <a:pos x="42" y="44"/>
                </a:cxn>
                <a:cxn ang="0">
                  <a:pos x="35" y="44"/>
                </a:cxn>
                <a:cxn ang="0">
                  <a:pos x="35" y="44"/>
                </a:cxn>
              </a:cxnLst>
              <a:rect l="0" t="0" r="r" b="b"/>
              <a:pathLst>
                <a:path w="71" h="80">
                  <a:moveTo>
                    <a:pt x="35" y="0"/>
                  </a:moveTo>
                  <a:lnTo>
                    <a:pt x="35" y="0"/>
                  </a:lnTo>
                  <a:lnTo>
                    <a:pt x="27" y="0"/>
                  </a:lnTo>
                  <a:lnTo>
                    <a:pt x="0" y="80"/>
                  </a:lnTo>
                  <a:lnTo>
                    <a:pt x="16" y="80"/>
                  </a:lnTo>
                  <a:lnTo>
                    <a:pt x="19" y="55"/>
                  </a:lnTo>
                  <a:lnTo>
                    <a:pt x="35" y="55"/>
                  </a:lnTo>
                  <a:lnTo>
                    <a:pt x="52" y="55"/>
                  </a:lnTo>
                  <a:lnTo>
                    <a:pt x="60" y="77"/>
                  </a:lnTo>
                  <a:lnTo>
                    <a:pt x="71" y="77"/>
                  </a:lnTo>
                  <a:lnTo>
                    <a:pt x="35" y="0"/>
                  </a:lnTo>
                  <a:lnTo>
                    <a:pt x="35" y="0"/>
                  </a:lnTo>
                  <a:close/>
                  <a:moveTo>
                    <a:pt x="35" y="44"/>
                  </a:moveTo>
                  <a:lnTo>
                    <a:pt x="23" y="44"/>
                  </a:lnTo>
                  <a:lnTo>
                    <a:pt x="31" y="11"/>
                  </a:lnTo>
                  <a:lnTo>
                    <a:pt x="35" y="21"/>
                  </a:lnTo>
                  <a:lnTo>
                    <a:pt x="42" y="44"/>
                  </a:lnTo>
                  <a:lnTo>
                    <a:pt x="35" y="44"/>
                  </a:lnTo>
                  <a:lnTo>
                    <a:pt x="35" y="44"/>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27" name="Freeform 31"/>
            <p:cNvSpPr>
              <a:spLocks/>
            </p:cNvSpPr>
            <p:nvPr userDrawn="1"/>
          </p:nvSpPr>
          <p:spPr bwMode="auto">
            <a:xfrm>
              <a:off x="392" y="56"/>
              <a:ext cx="38" cy="41"/>
            </a:xfrm>
            <a:custGeom>
              <a:avLst/>
              <a:gdLst/>
              <a:ahLst/>
              <a:cxnLst>
                <a:cxn ang="0">
                  <a:pos x="75" y="25"/>
                </a:cxn>
                <a:cxn ang="0">
                  <a:pos x="75" y="25"/>
                </a:cxn>
                <a:cxn ang="0">
                  <a:pos x="71" y="15"/>
                </a:cxn>
                <a:cxn ang="0">
                  <a:pos x="63" y="7"/>
                </a:cxn>
                <a:cxn ang="0">
                  <a:pos x="52" y="0"/>
                </a:cxn>
                <a:cxn ang="0">
                  <a:pos x="44" y="0"/>
                </a:cxn>
                <a:cxn ang="0">
                  <a:pos x="27" y="0"/>
                </a:cxn>
                <a:cxn ang="0">
                  <a:pos x="11" y="7"/>
                </a:cxn>
                <a:cxn ang="0">
                  <a:pos x="4" y="21"/>
                </a:cxn>
                <a:cxn ang="0">
                  <a:pos x="0" y="36"/>
                </a:cxn>
                <a:cxn ang="0">
                  <a:pos x="0" y="52"/>
                </a:cxn>
                <a:cxn ang="0">
                  <a:pos x="7" y="69"/>
                </a:cxn>
                <a:cxn ang="0">
                  <a:pos x="19" y="77"/>
                </a:cxn>
                <a:cxn ang="0">
                  <a:pos x="36" y="80"/>
                </a:cxn>
                <a:cxn ang="0">
                  <a:pos x="44" y="80"/>
                </a:cxn>
                <a:cxn ang="0">
                  <a:pos x="55" y="77"/>
                </a:cxn>
                <a:cxn ang="0">
                  <a:pos x="63" y="73"/>
                </a:cxn>
                <a:cxn ang="0">
                  <a:pos x="71" y="63"/>
                </a:cxn>
                <a:cxn ang="0">
                  <a:pos x="59" y="59"/>
                </a:cxn>
                <a:cxn ang="0">
                  <a:pos x="48" y="69"/>
                </a:cxn>
                <a:cxn ang="0">
                  <a:pos x="36" y="73"/>
                </a:cxn>
                <a:cxn ang="0">
                  <a:pos x="27" y="69"/>
                </a:cxn>
                <a:cxn ang="0">
                  <a:pos x="15" y="59"/>
                </a:cxn>
                <a:cxn ang="0">
                  <a:pos x="11" y="48"/>
                </a:cxn>
                <a:cxn ang="0">
                  <a:pos x="7" y="36"/>
                </a:cxn>
                <a:cxn ang="0">
                  <a:pos x="11" y="25"/>
                </a:cxn>
                <a:cxn ang="0">
                  <a:pos x="19" y="15"/>
                </a:cxn>
                <a:cxn ang="0">
                  <a:pos x="27" y="11"/>
                </a:cxn>
                <a:cxn ang="0">
                  <a:pos x="40" y="7"/>
                </a:cxn>
                <a:cxn ang="0">
                  <a:pos x="52" y="11"/>
                </a:cxn>
                <a:cxn ang="0">
                  <a:pos x="55" y="15"/>
                </a:cxn>
                <a:cxn ang="0">
                  <a:pos x="63" y="21"/>
                </a:cxn>
                <a:cxn ang="0">
                  <a:pos x="75" y="25"/>
                </a:cxn>
              </a:cxnLst>
              <a:rect l="0" t="0" r="r" b="b"/>
              <a:pathLst>
                <a:path w="75" h="80">
                  <a:moveTo>
                    <a:pt x="75" y="25"/>
                  </a:moveTo>
                  <a:lnTo>
                    <a:pt x="75" y="25"/>
                  </a:lnTo>
                  <a:lnTo>
                    <a:pt x="71" y="15"/>
                  </a:lnTo>
                  <a:lnTo>
                    <a:pt x="63" y="7"/>
                  </a:lnTo>
                  <a:lnTo>
                    <a:pt x="52" y="0"/>
                  </a:lnTo>
                  <a:lnTo>
                    <a:pt x="44" y="0"/>
                  </a:lnTo>
                  <a:lnTo>
                    <a:pt x="27" y="0"/>
                  </a:lnTo>
                  <a:lnTo>
                    <a:pt x="11" y="7"/>
                  </a:lnTo>
                  <a:lnTo>
                    <a:pt x="4" y="21"/>
                  </a:lnTo>
                  <a:lnTo>
                    <a:pt x="0" y="36"/>
                  </a:lnTo>
                  <a:lnTo>
                    <a:pt x="0" y="52"/>
                  </a:lnTo>
                  <a:lnTo>
                    <a:pt x="7" y="69"/>
                  </a:lnTo>
                  <a:lnTo>
                    <a:pt x="19" y="77"/>
                  </a:lnTo>
                  <a:lnTo>
                    <a:pt x="36" y="80"/>
                  </a:lnTo>
                  <a:lnTo>
                    <a:pt x="44" y="80"/>
                  </a:lnTo>
                  <a:lnTo>
                    <a:pt x="55" y="77"/>
                  </a:lnTo>
                  <a:lnTo>
                    <a:pt x="63" y="73"/>
                  </a:lnTo>
                  <a:lnTo>
                    <a:pt x="71" y="63"/>
                  </a:lnTo>
                  <a:lnTo>
                    <a:pt x="59" y="59"/>
                  </a:lnTo>
                  <a:lnTo>
                    <a:pt x="48" y="69"/>
                  </a:lnTo>
                  <a:lnTo>
                    <a:pt x="36" y="73"/>
                  </a:lnTo>
                  <a:lnTo>
                    <a:pt x="27" y="69"/>
                  </a:lnTo>
                  <a:lnTo>
                    <a:pt x="15" y="59"/>
                  </a:lnTo>
                  <a:lnTo>
                    <a:pt x="11" y="48"/>
                  </a:lnTo>
                  <a:lnTo>
                    <a:pt x="7" y="36"/>
                  </a:lnTo>
                  <a:lnTo>
                    <a:pt x="11" y="25"/>
                  </a:lnTo>
                  <a:lnTo>
                    <a:pt x="19" y="15"/>
                  </a:lnTo>
                  <a:lnTo>
                    <a:pt x="27" y="11"/>
                  </a:lnTo>
                  <a:lnTo>
                    <a:pt x="40" y="7"/>
                  </a:lnTo>
                  <a:lnTo>
                    <a:pt x="52" y="11"/>
                  </a:lnTo>
                  <a:lnTo>
                    <a:pt x="55" y="15"/>
                  </a:lnTo>
                  <a:lnTo>
                    <a:pt x="63" y="21"/>
                  </a:lnTo>
                  <a:lnTo>
                    <a:pt x="75" y="25"/>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28" name="Freeform 32"/>
            <p:cNvSpPr>
              <a:spLocks/>
            </p:cNvSpPr>
            <p:nvPr userDrawn="1"/>
          </p:nvSpPr>
          <p:spPr bwMode="auto">
            <a:xfrm>
              <a:off x="436" y="60"/>
              <a:ext cx="13" cy="42"/>
            </a:xfrm>
            <a:custGeom>
              <a:avLst/>
              <a:gdLst/>
              <a:ahLst/>
              <a:cxnLst>
                <a:cxn ang="0">
                  <a:pos x="8" y="85"/>
                </a:cxn>
                <a:cxn ang="0">
                  <a:pos x="27" y="4"/>
                </a:cxn>
                <a:cxn ang="0">
                  <a:pos x="15" y="0"/>
                </a:cxn>
                <a:cxn ang="0">
                  <a:pos x="0" y="81"/>
                </a:cxn>
                <a:cxn ang="0">
                  <a:pos x="8" y="85"/>
                </a:cxn>
              </a:cxnLst>
              <a:rect l="0" t="0" r="r" b="b"/>
              <a:pathLst>
                <a:path w="27" h="85">
                  <a:moveTo>
                    <a:pt x="8" y="85"/>
                  </a:moveTo>
                  <a:lnTo>
                    <a:pt x="27" y="4"/>
                  </a:lnTo>
                  <a:lnTo>
                    <a:pt x="15" y="0"/>
                  </a:lnTo>
                  <a:lnTo>
                    <a:pt x="0" y="81"/>
                  </a:lnTo>
                  <a:lnTo>
                    <a:pt x="8" y="85"/>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29" name="Freeform 33"/>
            <p:cNvSpPr>
              <a:spLocks noEditPoints="1"/>
            </p:cNvSpPr>
            <p:nvPr userDrawn="1"/>
          </p:nvSpPr>
          <p:spPr bwMode="auto">
            <a:xfrm>
              <a:off x="465" y="84"/>
              <a:ext cx="15" cy="14"/>
            </a:xfrm>
            <a:custGeom>
              <a:avLst/>
              <a:gdLst/>
              <a:ahLst/>
              <a:cxnLst>
                <a:cxn ang="0">
                  <a:pos x="19" y="0"/>
                </a:cxn>
                <a:cxn ang="0">
                  <a:pos x="19" y="0"/>
                </a:cxn>
                <a:cxn ang="0">
                  <a:pos x="11" y="0"/>
                </a:cxn>
                <a:cxn ang="0">
                  <a:pos x="3" y="0"/>
                </a:cxn>
                <a:cxn ang="0">
                  <a:pos x="0" y="8"/>
                </a:cxn>
                <a:cxn ang="0">
                  <a:pos x="0" y="18"/>
                </a:cxn>
                <a:cxn ang="0">
                  <a:pos x="0" y="22"/>
                </a:cxn>
                <a:cxn ang="0">
                  <a:pos x="3" y="25"/>
                </a:cxn>
                <a:cxn ang="0">
                  <a:pos x="7" y="29"/>
                </a:cxn>
                <a:cxn ang="0">
                  <a:pos x="11" y="29"/>
                </a:cxn>
                <a:cxn ang="0">
                  <a:pos x="23" y="29"/>
                </a:cxn>
                <a:cxn ang="0">
                  <a:pos x="28" y="22"/>
                </a:cxn>
                <a:cxn ang="0">
                  <a:pos x="28" y="14"/>
                </a:cxn>
                <a:cxn ang="0">
                  <a:pos x="28" y="8"/>
                </a:cxn>
                <a:cxn ang="0">
                  <a:pos x="23" y="4"/>
                </a:cxn>
                <a:cxn ang="0">
                  <a:pos x="19" y="0"/>
                </a:cxn>
                <a:cxn ang="0">
                  <a:pos x="19" y="0"/>
                </a:cxn>
                <a:cxn ang="0">
                  <a:pos x="19" y="18"/>
                </a:cxn>
                <a:cxn ang="0">
                  <a:pos x="19" y="18"/>
                </a:cxn>
                <a:cxn ang="0">
                  <a:pos x="19" y="22"/>
                </a:cxn>
                <a:cxn ang="0">
                  <a:pos x="11" y="25"/>
                </a:cxn>
                <a:cxn ang="0">
                  <a:pos x="3" y="18"/>
                </a:cxn>
                <a:cxn ang="0">
                  <a:pos x="3" y="14"/>
                </a:cxn>
                <a:cxn ang="0">
                  <a:pos x="7" y="8"/>
                </a:cxn>
                <a:cxn ang="0">
                  <a:pos x="11" y="4"/>
                </a:cxn>
                <a:cxn ang="0">
                  <a:pos x="15" y="4"/>
                </a:cxn>
                <a:cxn ang="0">
                  <a:pos x="19" y="14"/>
                </a:cxn>
                <a:cxn ang="0">
                  <a:pos x="19" y="18"/>
                </a:cxn>
                <a:cxn ang="0">
                  <a:pos x="19" y="18"/>
                </a:cxn>
              </a:cxnLst>
              <a:rect l="0" t="0" r="r" b="b"/>
              <a:pathLst>
                <a:path w="28" h="29">
                  <a:moveTo>
                    <a:pt x="19" y="0"/>
                  </a:moveTo>
                  <a:lnTo>
                    <a:pt x="19" y="0"/>
                  </a:lnTo>
                  <a:lnTo>
                    <a:pt x="11" y="0"/>
                  </a:lnTo>
                  <a:lnTo>
                    <a:pt x="3" y="0"/>
                  </a:lnTo>
                  <a:lnTo>
                    <a:pt x="0" y="8"/>
                  </a:lnTo>
                  <a:lnTo>
                    <a:pt x="0" y="18"/>
                  </a:lnTo>
                  <a:lnTo>
                    <a:pt x="0" y="22"/>
                  </a:lnTo>
                  <a:lnTo>
                    <a:pt x="3" y="25"/>
                  </a:lnTo>
                  <a:lnTo>
                    <a:pt x="7" y="29"/>
                  </a:lnTo>
                  <a:lnTo>
                    <a:pt x="11" y="29"/>
                  </a:lnTo>
                  <a:lnTo>
                    <a:pt x="23" y="29"/>
                  </a:lnTo>
                  <a:lnTo>
                    <a:pt x="28" y="22"/>
                  </a:lnTo>
                  <a:lnTo>
                    <a:pt x="28" y="14"/>
                  </a:lnTo>
                  <a:lnTo>
                    <a:pt x="28" y="8"/>
                  </a:lnTo>
                  <a:lnTo>
                    <a:pt x="23" y="4"/>
                  </a:lnTo>
                  <a:lnTo>
                    <a:pt x="19" y="0"/>
                  </a:lnTo>
                  <a:lnTo>
                    <a:pt x="19" y="0"/>
                  </a:lnTo>
                  <a:close/>
                  <a:moveTo>
                    <a:pt x="19" y="18"/>
                  </a:moveTo>
                  <a:lnTo>
                    <a:pt x="19" y="18"/>
                  </a:lnTo>
                  <a:lnTo>
                    <a:pt x="19" y="22"/>
                  </a:lnTo>
                  <a:lnTo>
                    <a:pt x="11" y="25"/>
                  </a:lnTo>
                  <a:lnTo>
                    <a:pt x="3" y="18"/>
                  </a:lnTo>
                  <a:lnTo>
                    <a:pt x="3" y="14"/>
                  </a:lnTo>
                  <a:lnTo>
                    <a:pt x="7" y="8"/>
                  </a:lnTo>
                  <a:lnTo>
                    <a:pt x="11" y="4"/>
                  </a:lnTo>
                  <a:lnTo>
                    <a:pt x="15" y="4"/>
                  </a:lnTo>
                  <a:lnTo>
                    <a:pt x="19" y="14"/>
                  </a:lnTo>
                  <a:lnTo>
                    <a:pt x="19" y="18"/>
                  </a:lnTo>
                  <a:lnTo>
                    <a:pt x="19" y="18"/>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30" name="Freeform 34"/>
            <p:cNvSpPr>
              <a:spLocks/>
            </p:cNvSpPr>
            <p:nvPr userDrawn="1"/>
          </p:nvSpPr>
          <p:spPr bwMode="auto">
            <a:xfrm>
              <a:off x="490" y="84"/>
              <a:ext cx="48" cy="52"/>
            </a:xfrm>
            <a:custGeom>
              <a:avLst/>
              <a:gdLst/>
              <a:ahLst/>
              <a:cxnLst>
                <a:cxn ang="0">
                  <a:pos x="0" y="70"/>
                </a:cxn>
                <a:cxn ang="0">
                  <a:pos x="41" y="0"/>
                </a:cxn>
                <a:cxn ang="0">
                  <a:pos x="52" y="8"/>
                </a:cxn>
                <a:cxn ang="0">
                  <a:pos x="20" y="62"/>
                </a:cxn>
                <a:cxn ang="0">
                  <a:pos x="85" y="29"/>
                </a:cxn>
                <a:cxn ang="0">
                  <a:pos x="96" y="33"/>
                </a:cxn>
                <a:cxn ang="0">
                  <a:pos x="52" y="104"/>
                </a:cxn>
                <a:cxn ang="0">
                  <a:pos x="45" y="96"/>
                </a:cxn>
                <a:cxn ang="0">
                  <a:pos x="77" y="45"/>
                </a:cxn>
                <a:cxn ang="0">
                  <a:pos x="8" y="77"/>
                </a:cxn>
                <a:cxn ang="0">
                  <a:pos x="0" y="70"/>
                </a:cxn>
              </a:cxnLst>
              <a:rect l="0" t="0" r="r" b="b"/>
              <a:pathLst>
                <a:path w="96" h="104">
                  <a:moveTo>
                    <a:pt x="0" y="70"/>
                  </a:moveTo>
                  <a:lnTo>
                    <a:pt x="41" y="0"/>
                  </a:lnTo>
                  <a:lnTo>
                    <a:pt x="52" y="8"/>
                  </a:lnTo>
                  <a:lnTo>
                    <a:pt x="20" y="62"/>
                  </a:lnTo>
                  <a:lnTo>
                    <a:pt x="85" y="29"/>
                  </a:lnTo>
                  <a:lnTo>
                    <a:pt x="96" y="33"/>
                  </a:lnTo>
                  <a:lnTo>
                    <a:pt x="52" y="104"/>
                  </a:lnTo>
                  <a:lnTo>
                    <a:pt x="45" y="96"/>
                  </a:lnTo>
                  <a:lnTo>
                    <a:pt x="77" y="45"/>
                  </a:lnTo>
                  <a:lnTo>
                    <a:pt x="8" y="77"/>
                  </a:lnTo>
                  <a:lnTo>
                    <a:pt x="0" y="70"/>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31" name="Freeform 35"/>
            <p:cNvSpPr>
              <a:spLocks/>
            </p:cNvSpPr>
            <p:nvPr userDrawn="1"/>
          </p:nvSpPr>
          <p:spPr bwMode="auto">
            <a:xfrm>
              <a:off x="528" y="111"/>
              <a:ext cx="44" cy="49"/>
            </a:xfrm>
            <a:custGeom>
              <a:avLst/>
              <a:gdLst/>
              <a:ahLst/>
              <a:cxnLst>
                <a:cxn ang="0">
                  <a:pos x="43" y="100"/>
                </a:cxn>
                <a:cxn ang="0">
                  <a:pos x="43" y="48"/>
                </a:cxn>
                <a:cxn ang="0">
                  <a:pos x="91" y="37"/>
                </a:cxn>
                <a:cxn ang="0">
                  <a:pos x="83" y="29"/>
                </a:cxn>
                <a:cxn ang="0">
                  <a:pos x="35" y="41"/>
                </a:cxn>
                <a:cxn ang="0">
                  <a:pos x="31" y="41"/>
                </a:cxn>
                <a:cxn ang="0">
                  <a:pos x="60" y="10"/>
                </a:cxn>
                <a:cxn ang="0">
                  <a:pos x="52" y="0"/>
                </a:cxn>
                <a:cxn ang="0">
                  <a:pos x="0" y="66"/>
                </a:cxn>
                <a:cxn ang="0">
                  <a:pos x="8" y="73"/>
                </a:cxn>
                <a:cxn ang="0">
                  <a:pos x="31" y="41"/>
                </a:cxn>
                <a:cxn ang="0">
                  <a:pos x="35" y="41"/>
                </a:cxn>
                <a:cxn ang="0">
                  <a:pos x="31" y="89"/>
                </a:cxn>
                <a:cxn ang="0">
                  <a:pos x="43" y="100"/>
                </a:cxn>
              </a:cxnLst>
              <a:rect l="0" t="0" r="r" b="b"/>
              <a:pathLst>
                <a:path w="91" h="100">
                  <a:moveTo>
                    <a:pt x="43" y="100"/>
                  </a:moveTo>
                  <a:lnTo>
                    <a:pt x="43" y="48"/>
                  </a:lnTo>
                  <a:lnTo>
                    <a:pt x="91" y="37"/>
                  </a:lnTo>
                  <a:lnTo>
                    <a:pt x="83" y="29"/>
                  </a:lnTo>
                  <a:lnTo>
                    <a:pt x="35" y="41"/>
                  </a:lnTo>
                  <a:lnTo>
                    <a:pt x="31" y="41"/>
                  </a:lnTo>
                  <a:lnTo>
                    <a:pt x="60" y="10"/>
                  </a:lnTo>
                  <a:lnTo>
                    <a:pt x="52" y="0"/>
                  </a:lnTo>
                  <a:lnTo>
                    <a:pt x="0" y="66"/>
                  </a:lnTo>
                  <a:lnTo>
                    <a:pt x="8" y="73"/>
                  </a:lnTo>
                  <a:lnTo>
                    <a:pt x="31" y="41"/>
                  </a:lnTo>
                  <a:lnTo>
                    <a:pt x="35" y="41"/>
                  </a:lnTo>
                  <a:lnTo>
                    <a:pt x="31" y="89"/>
                  </a:lnTo>
                  <a:lnTo>
                    <a:pt x="43" y="100"/>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32" name="Freeform 36"/>
            <p:cNvSpPr>
              <a:spLocks noEditPoints="1"/>
            </p:cNvSpPr>
            <p:nvPr userDrawn="1"/>
          </p:nvSpPr>
          <p:spPr bwMode="auto">
            <a:xfrm>
              <a:off x="549" y="146"/>
              <a:ext cx="44" cy="42"/>
            </a:xfrm>
            <a:custGeom>
              <a:avLst/>
              <a:gdLst/>
              <a:ahLst/>
              <a:cxnLst>
                <a:cxn ang="0">
                  <a:pos x="80" y="0"/>
                </a:cxn>
                <a:cxn ang="0">
                  <a:pos x="61" y="8"/>
                </a:cxn>
                <a:cxn ang="0">
                  <a:pos x="0" y="33"/>
                </a:cxn>
                <a:cxn ang="0">
                  <a:pos x="9" y="41"/>
                </a:cxn>
                <a:cxn ang="0">
                  <a:pos x="32" y="33"/>
                </a:cxn>
                <a:cxn ang="0">
                  <a:pos x="53" y="52"/>
                </a:cxn>
                <a:cxn ang="0">
                  <a:pos x="40" y="71"/>
                </a:cxn>
                <a:cxn ang="0">
                  <a:pos x="48" y="85"/>
                </a:cxn>
                <a:cxn ang="0">
                  <a:pos x="61" y="64"/>
                </a:cxn>
                <a:cxn ang="0">
                  <a:pos x="88" y="8"/>
                </a:cxn>
                <a:cxn ang="0">
                  <a:pos x="80" y="0"/>
                </a:cxn>
                <a:cxn ang="0">
                  <a:pos x="80" y="0"/>
                </a:cxn>
                <a:cxn ang="0">
                  <a:pos x="61" y="41"/>
                </a:cxn>
                <a:cxn ang="0">
                  <a:pos x="57" y="41"/>
                </a:cxn>
                <a:cxn ang="0">
                  <a:pos x="44" y="27"/>
                </a:cxn>
                <a:cxn ang="0">
                  <a:pos x="61" y="19"/>
                </a:cxn>
                <a:cxn ang="0">
                  <a:pos x="73" y="12"/>
                </a:cxn>
                <a:cxn ang="0">
                  <a:pos x="61" y="41"/>
                </a:cxn>
                <a:cxn ang="0">
                  <a:pos x="61" y="41"/>
                </a:cxn>
              </a:cxnLst>
              <a:rect l="0" t="0" r="r" b="b"/>
              <a:pathLst>
                <a:path w="88" h="85">
                  <a:moveTo>
                    <a:pt x="80" y="0"/>
                  </a:moveTo>
                  <a:lnTo>
                    <a:pt x="61" y="8"/>
                  </a:lnTo>
                  <a:lnTo>
                    <a:pt x="0" y="33"/>
                  </a:lnTo>
                  <a:lnTo>
                    <a:pt x="9" y="41"/>
                  </a:lnTo>
                  <a:lnTo>
                    <a:pt x="32" y="33"/>
                  </a:lnTo>
                  <a:lnTo>
                    <a:pt x="53" y="52"/>
                  </a:lnTo>
                  <a:lnTo>
                    <a:pt x="40" y="71"/>
                  </a:lnTo>
                  <a:lnTo>
                    <a:pt x="48" y="85"/>
                  </a:lnTo>
                  <a:lnTo>
                    <a:pt x="61" y="64"/>
                  </a:lnTo>
                  <a:lnTo>
                    <a:pt x="88" y="8"/>
                  </a:lnTo>
                  <a:lnTo>
                    <a:pt x="80" y="0"/>
                  </a:lnTo>
                  <a:lnTo>
                    <a:pt x="80" y="0"/>
                  </a:lnTo>
                  <a:close/>
                  <a:moveTo>
                    <a:pt x="61" y="41"/>
                  </a:moveTo>
                  <a:lnTo>
                    <a:pt x="57" y="41"/>
                  </a:lnTo>
                  <a:lnTo>
                    <a:pt x="44" y="27"/>
                  </a:lnTo>
                  <a:lnTo>
                    <a:pt x="61" y="19"/>
                  </a:lnTo>
                  <a:lnTo>
                    <a:pt x="73" y="12"/>
                  </a:lnTo>
                  <a:lnTo>
                    <a:pt x="61" y="41"/>
                  </a:lnTo>
                  <a:lnTo>
                    <a:pt x="61" y="41"/>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33" name="Freeform 37"/>
            <p:cNvSpPr>
              <a:spLocks noEditPoints="1"/>
            </p:cNvSpPr>
            <p:nvPr userDrawn="1"/>
          </p:nvSpPr>
          <p:spPr bwMode="auto">
            <a:xfrm>
              <a:off x="580" y="176"/>
              <a:ext cx="43" cy="42"/>
            </a:xfrm>
            <a:custGeom>
              <a:avLst/>
              <a:gdLst/>
              <a:ahLst/>
              <a:cxnLst>
                <a:cxn ang="0">
                  <a:pos x="75" y="21"/>
                </a:cxn>
                <a:cxn ang="0">
                  <a:pos x="75" y="21"/>
                </a:cxn>
                <a:cxn ang="0">
                  <a:pos x="71" y="11"/>
                </a:cxn>
                <a:cxn ang="0">
                  <a:pos x="63" y="4"/>
                </a:cxn>
                <a:cxn ang="0">
                  <a:pos x="52" y="0"/>
                </a:cxn>
                <a:cxn ang="0">
                  <a:pos x="44" y="0"/>
                </a:cxn>
                <a:cxn ang="0">
                  <a:pos x="31" y="4"/>
                </a:cxn>
                <a:cxn ang="0">
                  <a:pos x="19" y="7"/>
                </a:cxn>
                <a:cxn ang="0">
                  <a:pos x="11" y="11"/>
                </a:cxn>
                <a:cxn ang="0">
                  <a:pos x="8" y="21"/>
                </a:cxn>
                <a:cxn ang="0">
                  <a:pos x="0" y="40"/>
                </a:cxn>
                <a:cxn ang="0">
                  <a:pos x="0" y="44"/>
                </a:cxn>
                <a:cxn ang="0">
                  <a:pos x="4" y="55"/>
                </a:cxn>
                <a:cxn ang="0">
                  <a:pos x="8" y="63"/>
                </a:cxn>
                <a:cxn ang="0">
                  <a:pos x="11" y="73"/>
                </a:cxn>
                <a:cxn ang="0">
                  <a:pos x="23" y="80"/>
                </a:cxn>
                <a:cxn ang="0">
                  <a:pos x="31" y="84"/>
                </a:cxn>
                <a:cxn ang="0">
                  <a:pos x="44" y="84"/>
                </a:cxn>
                <a:cxn ang="0">
                  <a:pos x="52" y="84"/>
                </a:cxn>
                <a:cxn ang="0">
                  <a:pos x="63" y="77"/>
                </a:cxn>
                <a:cxn ang="0">
                  <a:pos x="71" y="73"/>
                </a:cxn>
                <a:cxn ang="0">
                  <a:pos x="75" y="63"/>
                </a:cxn>
                <a:cxn ang="0">
                  <a:pos x="84" y="55"/>
                </a:cxn>
                <a:cxn ang="0">
                  <a:pos x="84" y="44"/>
                </a:cxn>
                <a:cxn ang="0">
                  <a:pos x="84" y="40"/>
                </a:cxn>
                <a:cxn ang="0">
                  <a:pos x="84" y="32"/>
                </a:cxn>
                <a:cxn ang="0">
                  <a:pos x="75" y="21"/>
                </a:cxn>
                <a:cxn ang="0">
                  <a:pos x="75" y="21"/>
                </a:cxn>
                <a:cxn ang="0">
                  <a:pos x="56" y="69"/>
                </a:cxn>
                <a:cxn ang="0">
                  <a:pos x="56" y="69"/>
                </a:cxn>
                <a:cxn ang="0">
                  <a:pos x="44" y="73"/>
                </a:cxn>
                <a:cxn ang="0">
                  <a:pos x="27" y="69"/>
                </a:cxn>
                <a:cxn ang="0">
                  <a:pos x="19" y="63"/>
                </a:cxn>
                <a:cxn ang="0">
                  <a:pos x="15" y="55"/>
                </a:cxn>
                <a:cxn ang="0">
                  <a:pos x="11" y="44"/>
                </a:cxn>
                <a:cxn ang="0">
                  <a:pos x="11" y="32"/>
                </a:cxn>
                <a:cxn ang="0">
                  <a:pos x="19" y="25"/>
                </a:cxn>
                <a:cxn ang="0">
                  <a:pos x="27" y="15"/>
                </a:cxn>
                <a:cxn ang="0">
                  <a:pos x="44" y="11"/>
                </a:cxn>
                <a:cxn ang="0">
                  <a:pos x="56" y="15"/>
                </a:cxn>
                <a:cxn ang="0">
                  <a:pos x="63" y="21"/>
                </a:cxn>
                <a:cxn ang="0">
                  <a:pos x="67" y="29"/>
                </a:cxn>
                <a:cxn ang="0">
                  <a:pos x="71" y="40"/>
                </a:cxn>
                <a:cxn ang="0">
                  <a:pos x="71" y="52"/>
                </a:cxn>
                <a:cxn ang="0">
                  <a:pos x="63" y="59"/>
                </a:cxn>
                <a:cxn ang="0">
                  <a:pos x="56" y="69"/>
                </a:cxn>
                <a:cxn ang="0">
                  <a:pos x="56" y="69"/>
                </a:cxn>
              </a:cxnLst>
              <a:rect l="0" t="0" r="r" b="b"/>
              <a:pathLst>
                <a:path w="84" h="84">
                  <a:moveTo>
                    <a:pt x="75" y="21"/>
                  </a:moveTo>
                  <a:lnTo>
                    <a:pt x="75" y="21"/>
                  </a:lnTo>
                  <a:lnTo>
                    <a:pt x="71" y="11"/>
                  </a:lnTo>
                  <a:lnTo>
                    <a:pt x="63" y="4"/>
                  </a:lnTo>
                  <a:lnTo>
                    <a:pt x="52" y="0"/>
                  </a:lnTo>
                  <a:lnTo>
                    <a:pt x="44" y="0"/>
                  </a:lnTo>
                  <a:lnTo>
                    <a:pt x="31" y="4"/>
                  </a:lnTo>
                  <a:lnTo>
                    <a:pt x="19" y="7"/>
                  </a:lnTo>
                  <a:lnTo>
                    <a:pt x="11" y="11"/>
                  </a:lnTo>
                  <a:lnTo>
                    <a:pt x="8" y="21"/>
                  </a:lnTo>
                  <a:lnTo>
                    <a:pt x="0" y="40"/>
                  </a:lnTo>
                  <a:lnTo>
                    <a:pt x="0" y="44"/>
                  </a:lnTo>
                  <a:lnTo>
                    <a:pt x="4" y="55"/>
                  </a:lnTo>
                  <a:lnTo>
                    <a:pt x="8" y="63"/>
                  </a:lnTo>
                  <a:lnTo>
                    <a:pt x="11" y="73"/>
                  </a:lnTo>
                  <a:lnTo>
                    <a:pt x="23" y="80"/>
                  </a:lnTo>
                  <a:lnTo>
                    <a:pt x="31" y="84"/>
                  </a:lnTo>
                  <a:lnTo>
                    <a:pt x="44" y="84"/>
                  </a:lnTo>
                  <a:lnTo>
                    <a:pt x="52" y="84"/>
                  </a:lnTo>
                  <a:lnTo>
                    <a:pt x="63" y="77"/>
                  </a:lnTo>
                  <a:lnTo>
                    <a:pt x="71" y="73"/>
                  </a:lnTo>
                  <a:lnTo>
                    <a:pt x="75" y="63"/>
                  </a:lnTo>
                  <a:lnTo>
                    <a:pt x="84" y="55"/>
                  </a:lnTo>
                  <a:lnTo>
                    <a:pt x="84" y="44"/>
                  </a:lnTo>
                  <a:lnTo>
                    <a:pt x="84" y="40"/>
                  </a:lnTo>
                  <a:lnTo>
                    <a:pt x="84" y="32"/>
                  </a:lnTo>
                  <a:lnTo>
                    <a:pt x="75" y="21"/>
                  </a:lnTo>
                  <a:lnTo>
                    <a:pt x="75" y="21"/>
                  </a:lnTo>
                  <a:close/>
                  <a:moveTo>
                    <a:pt x="56" y="69"/>
                  </a:moveTo>
                  <a:lnTo>
                    <a:pt x="56" y="69"/>
                  </a:lnTo>
                  <a:lnTo>
                    <a:pt x="44" y="73"/>
                  </a:lnTo>
                  <a:lnTo>
                    <a:pt x="27" y="69"/>
                  </a:lnTo>
                  <a:lnTo>
                    <a:pt x="19" y="63"/>
                  </a:lnTo>
                  <a:lnTo>
                    <a:pt x="15" y="55"/>
                  </a:lnTo>
                  <a:lnTo>
                    <a:pt x="11" y="44"/>
                  </a:lnTo>
                  <a:lnTo>
                    <a:pt x="11" y="32"/>
                  </a:lnTo>
                  <a:lnTo>
                    <a:pt x="19" y="25"/>
                  </a:lnTo>
                  <a:lnTo>
                    <a:pt x="27" y="15"/>
                  </a:lnTo>
                  <a:lnTo>
                    <a:pt x="44" y="11"/>
                  </a:lnTo>
                  <a:lnTo>
                    <a:pt x="56" y="15"/>
                  </a:lnTo>
                  <a:lnTo>
                    <a:pt x="63" y="21"/>
                  </a:lnTo>
                  <a:lnTo>
                    <a:pt x="67" y="29"/>
                  </a:lnTo>
                  <a:lnTo>
                    <a:pt x="71" y="40"/>
                  </a:lnTo>
                  <a:lnTo>
                    <a:pt x="71" y="52"/>
                  </a:lnTo>
                  <a:lnTo>
                    <a:pt x="63" y="59"/>
                  </a:lnTo>
                  <a:lnTo>
                    <a:pt x="56" y="69"/>
                  </a:lnTo>
                  <a:lnTo>
                    <a:pt x="56" y="69"/>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34" name="Freeform 38"/>
            <p:cNvSpPr>
              <a:spLocks noEditPoints="1"/>
            </p:cNvSpPr>
            <p:nvPr userDrawn="1"/>
          </p:nvSpPr>
          <p:spPr bwMode="auto">
            <a:xfrm>
              <a:off x="125" y="400"/>
              <a:ext cx="49" cy="48"/>
            </a:xfrm>
            <a:custGeom>
              <a:avLst/>
              <a:gdLst/>
              <a:ahLst/>
              <a:cxnLst>
                <a:cxn ang="0">
                  <a:pos x="73" y="0"/>
                </a:cxn>
                <a:cxn ang="0">
                  <a:pos x="52" y="10"/>
                </a:cxn>
                <a:cxn ang="0">
                  <a:pos x="0" y="37"/>
                </a:cxn>
                <a:cxn ang="0">
                  <a:pos x="4" y="44"/>
                </a:cxn>
                <a:cxn ang="0">
                  <a:pos x="8" y="41"/>
                </a:cxn>
                <a:cxn ang="0">
                  <a:pos x="33" y="85"/>
                </a:cxn>
                <a:cxn ang="0">
                  <a:pos x="25" y="89"/>
                </a:cxn>
                <a:cxn ang="0">
                  <a:pos x="29" y="96"/>
                </a:cxn>
                <a:cxn ang="0">
                  <a:pos x="52" y="85"/>
                </a:cxn>
                <a:cxn ang="0">
                  <a:pos x="100" y="62"/>
                </a:cxn>
                <a:cxn ang="0">
                  <a:pos x="73" y="0"/>
                </a:cxn>
                <a:cxn ang="0">
                  <a:pos x="73" y="0"/>
                </a:cxn>
                <a:cxn ang="0">
                  <a:pos x="40" y="81"/>
                </a:cxn>
                <a:cxn ang="0">
                  <a:pos x="17" y="37"/>
                </a:cxn>
                <a:cxn ang="0">
                  <a:pos x="52" y="21"/>
                </a:cxn>
                <a:cxn ang="0">
                  <a:pos x="69" y="14"/>
                </a:cxn>
                <a:cxn ang="0">
                  <a:pos x="88" y="58"/>
                </a:cxn>
                <a:cxn ang="0">
                  <a:pos x="52" y="77"/>
                </a:cxn>
                <a:cxn ang="0">
                  <a:pos x="40" y="81"/>
                </a:cxn>
                <a:cxn ang="0">
                  <a:pos x="40" y="81"/>
                </a:cxn>
              </a:cxnLst>
              <a:rect l="0" t="0" r="r" b="b"/>
              <a:pathLst>
                <a:path w="100" h="96">
                  <a:moveTo>
                    <a:pt x="73" y="0"/>
                  </a:moveTo>
                  <a:lnTo>
                    <a:pt x="52" y="10"/>
                  </a:lnTo>
                  <a:lnTo>
                    <a:pt x="0" y="37"/>
                  </a:lnTo>
                  <a:lnTo>
                    <a:pt x="4" y="44"/>
                  </a:lnTo>
                  <a:lnTo>
                    <a:pt x="8" y="41"/>
                  </a:lnTo>
                  <a:lnTo>
                    <a:pt x="33" y="85"/>
                  </a:lnTo>
                  <a:lnTo>
                    <a:pt x="25" y="89"/>
                  </a:lnTo>
                  <a:lnTo>
                    <a:pt x="29" y="96"/>
                  </a:lnTo>
                  <a:lnTo>
                    <a:pt x="52" y="85"/>
                  </a:lnTo>
                  <a:lnTo>
                    <a:pt x="100" y="62"/>
                  </a:lnTo>
                  <a:lnTo>
                    <a:pt x="73" y="0"/>
                  </a:lnTo>
                  <a:lnTo>
                    <a:pt x="73" y="0"/>
                  </a:lnTo>
                  <a:close/>
                  <a:moveTo>
                    <a:pt x="40" y="81"/>
                  </a:moveTo>
                  <a:lnTo>
                    <a:pt x="17" y="37"/>
                  </a:lnTo>
                  <a:lnTo>
                    <a:pt x="52" y="21"/>
                  </a:lnTo>
                  <a:lnTo>
                    <a:pt x="69" y="14"/>
                  </a:lnTo>
                  <a:lnTo>
                    <a:pt x="88" y="58"/>
                  </a:lnTo>
                  <a:lnTo>
                    <a:pt x="52" y="77"/>
                  </a:lnTo>
                  <a:lnTo>
                    <a:pt x="40" y="81"/>
                  </a:lnTo>
                  <a:lnTo>
                    <a:pt x="40" y="81"/>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35" name="Freeform 39"/>
            <p:cNvSpPr>
              <a:spLocks/>
            </p:cNvSpPr>
            <p:nvPr userDrawn="1"/>
          </p:nvSpPr>
          <p:spPr bwMode="auto">
            <a:xfrm>
              <a:off x="138" y="410"/>
              <a:ext cx="28" cy="28"/>
            </a:xfrm>
            <a:custGeom>
              <a:avLst/>
              <a:gdLst/>
              <a:ahLst/>
              <a:cxnLst>
                <a:cxn ang="0">
                  <a:pos x="0" y="16"/>
                </a:cxn>
                <a:cxn ang="0">
                  <a:pos x="4" y="12"/>
                </a:cxn>
                <a:cxn ang="0">
                  <a:pos x="11" y="33"/>
                </a:cxn>
                <a:cxn ang="0">
                  <a:pos x="23" y="23"/>
                </a:cxn>
                <a:cxn ang="0">
                  <a:pos x="15" y="12"/>
                </a:cxn>
                <a:cxn ang="0">
                  <a:pos x="23" y="8"/>
                </a:cxn>
                <a:cxn ang="0">
                  <a:pos x="31" y="20"/>
                </a:cxn>
                <a:cxn ang="0">
                  <a:pos x="40" y="16"/>
                </a:cxn>
                <a:cxn ang="0">
                  <a:pos x="31" y="4"/>
                </a:cxn>
                <a:cxn ang="0">
                  <a:pos x="40" y="0"/>
                </a:cxn>
                <a:cxn ang="0">
                  <a:pos x="56" y="37"/>
                </a:cxn>
                <a:cxn ang="0">
                  <a:pos x="52" y="41"/>
                </a:cxn>
                <a:cxn ang="0">
                  <a:pos x="44" y="27"/>
                </a:cxn>
                <a:cxn ang="0">
                  <a:pos x="34" y="27"/>
                </a:cxn>
                <a:cxn ang="0">
                  <a:pos x="40" y="41"/>
                </a:cxn>
                <a:cxn ang="0">
                  <a:pos x="34" y="45"/>
                </a:cxn>
                <a:cxn ang="0">
                  <a:pos x="27" y="37"/>
                </a:cxn>
                <a:cxn ang="0">
                  <a:pos x="19" y="37"/>
                </a:cxn>
                <a:cxn ang="0">
                  <a:pos x="23" y="52"/>
                </a:cxn>
                <a:cxn ang="0">
                  <a:pos x="23" y="56"/>
                </a:cxn>
                <a:cxn ang="0">
                  <a:pos x="19" y="56"/>
                </a:cxn>
                <a:cxn ang="0">
                  <a:pos x="0" y="16"/>
                </a:cxn>
              </a:cxnLst>
              <a:rect l="0" t="0" r="r" b="b"/>
              <a:pathLst>
                <a:path w="56" h="56">
                  <a:moveTo>
                    <a:pt x="0" y="16"/>
                  </a:moveTo>
                  <a:lnTo>
                    <a:pt x="4" y="12"/>
                  </a:lnTo>
                  <a:lnTo>
                    <a:pt x="11" y="33"/>
                  </a:lnTo>
                  <a:lnTo>
                    <a:pt x="23" y="23"/>
                  </a:lnTo>
                  <a:lnTo>
                    <a:pt x="15" y="12"/>
                  </a:lnTo>
                  <a:lnTo>
                    <a:pt x="23" y="8"/>
                  </a:lnTo>
                  <a:lnTo>
                    <a:pt x="31" y="20"/>
                  </a:lnTo>
                  <a:lnTo>
                    <a:pt x="40" y="16"/>
                  </a:lnTo>
                  <a:lnTo>
                    <a:pt x="31" y="4"/>
                  </a:lnTo>
                  <a:lnTo>
                    <a:pt x="40" y="0"/>
                  </a:lnTo>
                  <a:lnTo>
                    <a:pt x="56" y="37"/>
                  </a:lnTo>
                  <a:lnTo>
                    <a:pt x="52" y="41"/>
                  </a:lnTo>
                  <a:lnTo>
                    <a:pt x="44" y="27"/>
                  </a:lnTo>
                  <a:lnTo>
                    <a:pt x="34" y="27"/>
                  </a:lnTo>
                  <a:lnTo>
                    <a:pt x="40" y="41"/>
                  </a:lnTo>
                  <a:lnTo>
                    <a:pt x="34" y="45"/>
                  </a:lnTo>
                  <a:lnTo>
                    <a:pt x="27" y="37"/>
                  </a:lnTo>
                  <a:lnTo>
                    <a:pt x="19" y="37"/>
                  </a:lnTo>
                  <a:lnTo>
                    <a:pt x="23" y="52"/>
                  </a:lnTo>
                  <a:lnTo>
                    <a:pt x="23" y="56"/>
                  </a:lnTo>
                  <a:lnTo>
                    <a:pt x="19" y="56"/>
                  </a:lnTo>
                  <a:lnTo>
                    <a:pt x="0" y="16"/>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36" name="Freeform 40"/>
            <p:cNvSpPr>
              <a:spLocks/>
            </p:cNvSpPr>
            <p:nvPr userDrawn="1"/>
          </p:nvSpPr>
          <p:spPr bwMode="auto">
            <a:xfrm>
              <a:off x="149" y="427"/>
              <a:ext cx="4" cy="5"/>
            </a:xfrm>
            <a:custGeom>
              <a:avLst/>
              <a:gdLst/>
              <a:ahLst/>
              <a:cxnLst>
                <a:cxn ang="0">
                  <a:pos x="0" y="4"/>
                </a:cxn>
                <a:cxn ang="0">
                  <a:pos x="0" y="8"/>
                </a:cxn>
                <a:cxn ang="0">
                  <a:pos x="4" y="8"/>
                </a:cxn>
                <a:cxn ang="0">
                  <a:pos x="8" y="4"/>
                </a:cxn>
                <a:cxn ang="0">
                  <a:pos x="4" y="0"/>
                </a:cxn>
                <a:cxn ang="0">
                  <a:pos x="0" y="4"/>
                </a:cxn>
              </a:cxnLst>
              <a:rect l="0" t="0" r="r" b="b"/>
              <a:pathLst>
                <a:path w="8" h="8">
                  <a:moveTo>
                    <a:pt x="0" y="4"/>
                  </a:moveTo>
                  <a:lnTo>
                    <a:pt x="0" y="8"/>
                  </a:lnTo>
                  <a:lnTo>
                    <a:pt x="4" y="8"/>
                  </a:lnTo>
                  <a:lnTo>
                    <a:pt x="8" y="4"/>
                  </a:lnTo>
                  <a:lnTo>
                    <a:pt x="4" y="0"/>
                  </a:lnTo>
                  <a:lnTo>
                    <a:pt x="0" y="4"/>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37" name="Freeform 41"/>
            <p:cNvSpPr>
              <a:spLocks/>
            </p:cNvSpPr>
            <p:nvPr userDrawn="1"/>
          </p:nvSpPr>
          <p:spPr bwMode="auto">
            <a:xfrm>
              <a:off x="148" y="440"/>
              <a:ext cx="38" cy="25"/>
            </a:xfrm>
            <a:custGeom>
              <a:avLst/>
              <a:gdLst/>
              <a:ahLst/>
              <a:cxnLst>
                <a:cxn ang="0">
                  <a:pos x="0" y="48"/>
                </a:cxn>
                <a:cxn ang="0">
                  <a:pos x="0" y="44"/>
                </a:cxn>
                <a:cxn ang="0">
                  <a:pos x="56" y="0"/>
                </a:cxn>
                <a:cxn ang="0">
                  <a:pos x="60" y="0"/>
                </a:cxn>
                <a:cxn ang="0">
                  <a:pos x="77" y="21"/>
                </a:cxn>
                <a:cxn ang="0">
                  <a:pos x="52" y="29"/>
                </a:cxn>
                <a:cxn ang="0">
                  <a:pos x="48" y="33"/>
                </a:cxn>
                <a:cxn ang="0">
                  <a:pos x="44" y="40"/>
                </a:cxn>
                <a:cxn ang="0">
                  <a:pos x="37" y="48"/>
                </a:cxn>
                <a:cxn ang="0">
                  <a:pos x="33" y="52"/>
                </a:cxn>
                <a:cxn ang="0">
                  <a:pos x="25" y="48"/>
                </a:cxn>
                <a:cxn ang="0">
                  <a:pos x="21" y="44"/>
                </a:cxn>
                <a:cxn ang="0">
                  <a:pos x="25" y="36"/>
                </a:cxn>
                <a:cxn ang="0">
                  <a:pos x="25" y="40"/>
                </a:cxn>
                <a:cxn ang="0">
                  <a:pos x="29" y="44"/>
                </a:cxn>
                <a:cxn ang="0">
                  <a:pos x="37" y="40"/>
                </a:cxn>
                <a:cxn ang="0">
                  <a:pos x="40" y="33"/>
                </a:cxn>
                <a:cxn ang="0">
                  <a:pos x="40" y="29"/>
                </a:cxn>
                <a:cxn ang="0">
                  <a:pos x="44" y="25"/>
                </a:cxn>
                <a:cxn ang="0">
                  <a:pos x="63" y="15"/>
                </a:cxn>
                <a:cxn ang="0">
                  <a:pos x="56" y="8"/>
                </a:cxn>
                <a:cxn ang="0">
                  <a:pos x="4" y="52"/>
                </a:cxn>
                <a:cxn ang="0">
                  <a:pos x="0" y="48"/>
                </a:cxn>
              </a:cxnLst>
              <a:rect l="0" t="0" r="r" b="b"/>
              <a:pathLst>
                <a:path w="77" h="52">
                  <a:moveTo>
                    <a:pt x="0" y="48"/>
                  </a:moveTo>
                  <a:lnTo>
                    <a:pt x="0" y="44"/>
                  </a:lnTo>
                  <a:lnTo>
                    <a:pt x="56" y="0"/>
                  </a:lnTo>
                  <a:lnTo>
                    <a:pt x="60" y="0"/>
                  </a:lnTo>
                  <a:lnTo>
                    <a:pt x="77" y="21"/>
                  </a:lnTo>
                  <a:lnTo>
                    <a:pt x="52" y="29"/>
                  </a:lnTo>
                  <a:lnTo>
                    <a:pt x="48" y="33"/>
                  </a:lnTo>
                  <a:lnTo>
                    <a:pt x="44" y="40"/>
                  </a:lnTo>
                  <a:lnTo>
                    <a:pt x="37" y="48"/>
                  </a:lnTo>
                  <a:lnTo>
                    <a:pt x="33" y="52"/>
                  </a:lnTo>
                  <a:lnTo>
                    <a:pt x="25" y="48"/>
                  </a:lnTo>
                  <a:lnTo>
                    <a:pt x="21" y="44"/>
                  </a:lnTo>
                  <a:lnTo>
                    <a:pt x="25" y="36"/>
                  </a:lnTo>
                  <a:lnTo>
                    <a:pt x="25" y="40"/>
                  </a:lnTo>
                  <a:lnTo>
                    <a:pt x="29" y="44"/>
                  </a:lnTo>
                  <a:lnTo>
                    <a:pt x="37" y="40"/>
                  </a:lnTo>
                  <a:lnTo>
                    <a:pt x="40" y="33"/>
                  </a:lnTo>
                  <a:lnTo>
                    <a:pt x="40" y="29"/>
                  </a:lnTo>
                  <a:lnTo>
                    <a:pt x="44" y="25"/>
                  </a:lnTo>
                  <a:lnTo>
                    <a:pt x="63" y="15"/>
                  </a:lnTo>
                  <a:lnTo>
                    <a:pt x="56" y="8"/>
                  </a:lnTo>
                  <a:lnTo>
                    <a:pt x="4" y="52"/>
                  </a:lnTo>
                  <a:lnTo>
                    <a:pt x="0" y="48"/>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38" name="Freeform 42"/>
            <p:cNvSpPr>
              <a:spLocks/>
            </p:cNvSpPr>
            <p:nvPr userDrawn="1"/>
          </p:nvSpPr>
          <p:spPr bwMode="auto">
            <a:xfrm>
              <a:off x="158" y="464"/>
              <a:ext cx="14" cy="8"/>
            </a:xfrm>
            <a:custGeom>
              <a:avLst/>
              <a:gdLst/>
              <a:ahLst/>
              <a:cxnLst>
                <a:cxn ang="0">
                  <a:pos x="0" y="8"/>
                </a:cxn>
                <a:cxn ang="0">
                  <a:pos x="0" y="8"/>
                </a:cxn>
                <a:cxn ang="0">
                  <a:pos x="12" y="4"/>
                </a:cxn>
                <a:cxn ang="0">
                  <a:pos x="19" y="4"/>
                </a:cxn>
                <a:cxn ang="0">
                  <a:pos x="23" y="0"/>
                </a:cxn>
                <a:cxn ang="0">
                  <a:pos x="27" y="8"/>
                </a:cxn>
                <a:cxn ang="0">
                  <a:pos x="27" y="12"/>
                </a:cxn>
                <a:cxn ang="0">
                  <a:pos x="0" y="15"/>
                </a:cxn>
                <a:cxn ang="0">
                  <a:pos x="0" y="8"/>
                </a:cxn>
              </a:cxnLst>
              <a:rect l="0" t="0" r="r" b="b"/>
              <a:pathLst>
                <a:path w="27" h="15">
                  <a:moveTo>
                    <a:pt x="0" y="8"/>
                  </a:moveTo>
                  <a:lnTo>
                    <a:pt x="0" y="8"/>
                  </a:lnTo>
                  <a:lnTo>
                    <a:pt x="12" y="4"/>
                  </a:lnTo>
                  <a:lnTo>
                    <a:pt x="19" y="4"/>
                  </a:lnTo>
                  <a:lnTo>
                    <a:pt x="23" y="0"/>
                  </a:lnTo>
                  <a:lnTo>
                    <a:pt x="27" y="8"/>
                  </a:lnTo>
                  <a:lnTo>
                    <a:pt x="27" y="12"/>
                  </a:lnTo>
                  <a:lnTo>
                    <a:pt x="0" y="15"/>
                  </a:lnTo>
                  <a:lnTo>
                    <a:pt x="0" y="8"/>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39" name="Freeform 43"/>
            <p:cNvSpPr>
              <a:spLocks/>
            </p:cNvSpPr>
            <p:nvPr userDrawn="1"/>
          </p:nvSpPr>
          <p:spPr bwMode="auto">
            <a:xfrm>
              <a:off x="158" y="457"/>
              <a:ext cx="34" cy="25"/>
            </a:xfrm>
            <a:custGeom>
              <a:avLst/>
              <a:gdLst/>
              <a:ahLst/>
              <a:cxnLst>
                <a:cxn ang="0">
                  <a:pos x="8" y="36"/>
                </a:cxn>
                <a:cxn ang="0">
                  <a:pos x="8" y="36"/>
                </a:cxn>
                <a:cxn ang="0">
                  <a:pos x="12" y="40"/>
                </a:cxn>
                <a:cxn ang="0">
                  <a:pos x="16" y="40"/>
                </a:cxn>
                <a:cxn ang="0">
                  <a:pos x="19" y="36"/>
                </a:cxn>
                <a:cxn ang="0">
                  <a:pos x="39" y="19"/>
                </a:cxn>
                <a:cxn ang="0">
                  <a:pos x="31" y="3"/>
                </a:cxn>
                <a:cxn ang="0">
                  <a:pos x="35" y="0"/>
                </a:cxn>
                <a:cxn ang="0">
                  <a:pos x="64" y="30"/>
                </a:cxn>
                <a:cxn ang="0">
                  <a:pos x="67" y="40"/>
                </a:cxn>
                <a:cxn ang="0">
                  <a:pos x="64" y="44"/>
                </a:cxn>
                <a:cxn ang="0">
                  <a:pos x="60" y="40"/>
                </a:cxn>
                <a:cxn ang="0">
                  <a:pos x="48" y="27"/>
                </a:cxn>
                <a:cxn ang="0">
                  <a:pos x="19" y="48"/>
                </a:cxn>
                <a:cxn ang="0">
                  <a:pos x="12" y="52"/>
                </a:cxn>
                <a:cxn ang="0">
                  <a:pos x="8" y="52"/>
                </a:cxn>
                <a:cxn ang="0">
                  <a:pos x="0" y="44"/>
                </a:cxn>
                <a:cxn ang="0">
                  <a:pos x="8" y="36"/>
                </a:cxn>
              </a:cxnLst>
              <a:rect l="0" t="0" r="r" b="b"/>
              <a:pathLst>
                <a:path w="67" h="52">
                  <a:moveTo>
                    <a:pt x="8" y="36"/>
                  </a:moveTo>
                  <a:lnTo>
                    <a:pt x="8" y="36"/>
                  </a:lnTo>
                  <a:lnTo>
                    <a:pt x="12" y="40"/>
                  </a:lnTo>
                  <a:lnTo>
                    <a:pt x="16" y="40"/>
                  </a:lnTo>
                  <a:lnTo>
                    <a:pt x="19" y="36"/>
                  </a:lnTo>
                  <a:lnTo>
                    <a:pt x="39" y="19"/>
                  </a:lnTo>
                  <a:lnTo>
                    <a:pt x="31" y="3"/>
                  </a:lnTo>
                  <a:lnTo>
                    <a:pt x="35" y="0"/>
                  </a:lnTo>
                  <a:lnTo>
                    <a:pt x="64" y="30"/>
                  </a:lnTo>
                  <a:lnTo>
                    <a:pt x="67" y="40"/>
                  </a:lnTo>
                  <a:lnTo>
                    <a:pt x="64" y="44"/>
                  </a:lnTo>
                  <a:lnTo>
                    <a:pt x="60" y="40"/>
                  </a:lnTo>
                  <a:lnTo>
                    <a:pt x="48" y="27"/>
                  </a:lnTo>
                  <a:lnTo>
                    <a:pt x="19" y="48"/>
                  </a:lnTo>
                  <a:lnTo>
                    <a:pt x="12" y="52"/>
                  </a:lnTo>
                  <a:lnTo>
                    <a:pt x="8" y="52"/>
                  </a:lnTo>
                  <a:lnTo>
                    <a:pt x="0" y="44"/>
                  </a:lnTo>
                  <a:lnTo>
                    <a:pt x="8" y="36"/>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40" name="Freeform 44"/>
            <p:cNvSpPr>
              <a:spLocks/>
            </p:cNvSpPr>
            <p:nvPr userDrawn="1"/>
          </p:nvSpPr>
          <p:spPr bwMode="auto">
            <a:xfrm>
              <a:off x="172" y="476"/>
              <a:ext cx="6" cy="13"/>
            </a:xfrm>
            <a:custGeom>
              <a:avLst/>
              <a:gdLst/>
              <a:ahLst/>
              <a:cxnLst>
                <a:cxn ang="0">
                  <a:pos x="8" y="0"/>
                </a:cxn>
                <a:cxn ang="0">
                  <a:pos x="0" y="27"/>
                </a:cxn>
                <a:cxn ang="0">
                  <a:pos x="8" y="27"/>
                </a:cxn>
                <a:cxn ang="0">
                  <a:pos x="15" y="4"/>
                </a:cxn>
                <a:cxn ang="0">
                  <a:pos x="8" y="0"/>
                </a:cxn>
              </a:cxnLst>
              <a:rect l="0" t="0" r="r" b="b"/>
              <a:pathLst>
                <a:path w="15" h="27">
                  <a:moveTo>
                    <a:pt x="8" y="0"/>
                  </a:moveTo>
                  <a:lnTo>
                    <a:pt x="0" y="27"/>
                  </a:lnTo>
                  <a:lnTo>
                    <a:pt x="8" y="27"/>
                  </a:lnTo>
                  <a:lnTo>
                    <a:pt x="15" y="4"/>
                  </a:lnTo>
                  <a:lnTo>
                    <a:pt x="8" y="0"/>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41" name="Freeform 45"/>
            <p:cNvSpPr>
              <a:spLocks/>
            </p:cNvSpPr>
            <p:nvPr userDrawn="1"/>
          </p:nvSpPr>
          <p:spPr bwMode="auto">
            <a:xfrm>
              <a:off x="184" y="452"/>
              <a:ext cx="14" cy="16"/>
            </a:xfrm>
            <a:custGeom>
              <a:avLst/>
              <a:gdLst/>
              <a:ahLst/>
              <a:cxnLst>
                <a:cxn ang="0">
                  <a:pos x="0" y="4"/>
                </a:cxn>
                <a:cxn ang="0">
                  <a:pos x="4" y="0"/>
                </a:cxn>
                <a:cxn ang="0">
                  <a:pos x="27" y="27"/>
                </a:cxn>
                <a:cxn ang="0">
                  <a:pos x="27" y="31"/>
                </a:cxn>
                <a:cxn ang="0">
                  <a:pos x="23" y="31"/>
                </a:cxn>
                <a:cxn ang="0">
                  <a:pos x="19" y="31"/>
                </a:cxn>
                <a:cxn ang="0">
                  <a:pos x="0" y="4"/>
                </a:cxn>
              </a:cxnLst>
              <a:rect l="0" t="0" r="r" b="b"/>
              <a:pathLst>
                <a:path w="27" h="31">
                  <a:moveTo>
                    <a:pt x="0" y="4"/>
                  </a:moveTo>
                  <a:lnTo>
                    <a:pt x="4" y="0"/>
                  </a:lnTo>
                  <a:lnTo>
                    <a:pt x="27" y="27"/>
                  </a:lnTo>
                  <a:lnTo>
                    <a:pt x="27" y="31"/>
                  </a:lnTo>
                  <a:lnTo>
                    <a:pt x="23" y="31"/>
                  </a:lnTo>
                  <a:lnTo>
                    <a:pt x="19" y="31"/>
                  </a:lnTo>
                  <a:lnTo>
                    <a:pt x="0" y="4"/>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42" name="Freeform 46"/>
            <p:cNvSpPr>
              <a:spLocks noEditPoints="1"/>
            </p:cNvSpPr>
            <p:nvPr userDrawn="1"/>
          </p:nvSpPr>
          <p:spPr bwMode="auto">
            <a:xfrm>
              <a:off x="212" y="509"/>
              <a:ext cx="51" cy="47"/>
            </a:xfrm>
            <a:custGeom>
              <a:avLst/>
              <a:gdLst/>
              <a:ahLst/>
              <a:cxnLst>
                <a:cxn ang="0">
                  <a:pos x="96" y="45"/>
                </a:cxn>
                <a:cxn ang="0">
                  <a:pos x="63" y="16"/>
                </a:cxn>
                <a:cxn ang="0">
                  <a:pos x="55" y="12"/>
                </a:cxn>
                <a:cxn ang="0">
                  <a:pos x="55" y="0"/>
                </a:cxn>
                <a:cxn ang="0">
                  <a:pos x="44" y="4"/>
                </a:cxn>
                <a:cxn ang="0">
                  <a:pos x="30" y="20"/>
                </a:cxn>
                <a:cxn ang="0">
                  <a:pos x="23" y="23"/>
                </a:cxn>
                <a:cxn ang="0">
                  <a:pos x="19" y="29"/>
                </a:cxn>
                <a:cxn ang="0">
                  <a:pos x="7" y="48"/>
                </a:cxn>
                <a:cxn ang="0">
                  <a:pos x="7" y="64"/>
                </a:cxn>
                <a:cxn ang="0">
                  <a:pos x="30" y="37"/>
                </a:cxn>
                <a:cxn ang="0">
                  <a:pos x="27" y="64"/>
                </a:cxn>
                <a:cxn ang="0">
                  <a:pos x="19" y="68"/>
                </a:cxn>
                <a:cxn ang="0">
                  <a:pos x="30" y="81"/>
                </a:cxn>
                <a:cxn ang="0">
                  <a:pos x="44" y="71"/>
                </a:cxn>
                <a:cxn ang="0">
                  <a:pos x="55" y="60"/>
                </a:cxn>
                <a:cxn ang="0">
                  <a:pos x="67" y="52"/>
                </a:cxn>
                <a:cxn ang="0">
                  <a:pos x="52" y="81"/>
                </a:cxn>
                <a:cxn ang="0">
                  <a:pos x="52" y="89"/>
                </a:cxn>
                <a:cxn ang="0">
                  <a:pos x="63" y="96"/>
                </a:cxn>
                <a:cxn ang="0">
                  <a:pos x="71" y="93"/>
                </a:cxn>
                <a:cxn ang="0">
                  <a:pos x="63" y="89"/>
                </a:cxn>
                <a:cxn ang="0">
                  <a:pos x="63" y="85"/>
                </a:cxn>
                <a:cxn ang="0">
                  <a:pos x="78" y="52"/>
                </a:cxn>
                <a:cxn ang="0">
                  <a:pos x="59" y="41"/>
                </a:cxn>
                <a:cxn ang="0">
                  <a:pos x="30" y="71"/>
                </a:cxn>
                <a:cxn ang="0">
                  <a:pos x="44" y="52"/>
                </a:cxn>
                <a:cxn ang="0">
                  <a:pos x="92" y="52"/>
                </a:cxn>
                <a:cxn ang="0">
                  <a:pos x="100" y="48"/>
                </a:cxn>
                <a:cxn ang="0">
                  <a:pos x="96" y="45"/>
                </a:cxn>
                <a:cxn ang="0">
                  <a:pos x="44" y="37"/>
                </a:cxn>
                <a:cxn ang="0">
                  <a:pos x="36" y="33"/>
                </a:cxn>
                <a:cxn ang="0">
                  <a:pos x="48" y="12"/>
                </a:cxn>
                <a:cxn ang="0">
                  <a:pos x="52" y="23"/>
                </a:cxn>
                <a:cxn ang="0">
                  <a:pos x="44" y="37"/>
                </a:cxn>
              </a:cxnLst>
              <a:rect l="0" t="0" r="r" b="b"/>
              <a:pathLst>
                <a:path w="100" h="96">
                  <a:moveTo>
                    <a:pt x="96" y="45"/>
                  </a:moveTo>
                  <a:lnTo>
                    <a:pt x="96" y="45"/>
                  </a:lnTo>
                  <a:lnTo>
                    <a:pt x="63" y="20"/>
                  </a:lnTo>
                  <a:lnTo>
                    <a:pt x="63" y="16"/>
                  </a:lnTo>
                  <a:lnTo>
                    <a:pt x="59" y="12"/>
                  </a:lnTo>
                  <a:lnTo>
                    <a:pt x="55" y="12"/>
                  </a:lnTo>
                  <a:lnTo>
                    <a:pt x="59" y="4"/>
                  </a:lnTo>
                  <a:lnTo>
                    <a:pt x="55" y="0"/>
                  </a:lnTo>
                  <a:lnTo>
                    <a:pt x="52" y="8"/>
                  </a:lnTo>
                  <a:lnTo>
                    <a:pt x="44" y="4"/>
                  </a:lnTo>
                  <a:lnTo>
                    <a:pt x="44" y="0"/>
                  </a:lnTo>
                  <a:lnTo>
                    <a:pt x="30" y="20"/>
                  </a:lnTo>
                  <a:lnTo>
                    <a:pt x="30" y="23"/>
                  </a:lnTo>
                  <a:lnTo>
                    <a:pt x="23" y="23"/>
                  </a:lnTo>
                  <a:lnTo>
                    <a:pt x="19" y="23"/>
                  </a:lnTo>
                  <a:lnTo>
                    <a:pt x="19" y="29"/>
                  </a:lnTo>
                  <a:lnTo>
                    <a:pt x="23" y="33"/>
                  </a:lnTo>
                  <a:lnTo>
                    <a:pt x="7" y="48"/>
                  </a:lnTo>
                  <a:lnTo>
                    <a:pt x="0" y="56"/>
                  </a:lnTo>
                  <a:lnTo>
                    <a:pt x="7" y="64"/>
                  </a:lnTo>
                  <a:lnTo>
                    <a:pt x="30" y="41"/>
                  </a:lnTo>
                  <a:lnTo>
                    <a:pt x="30" y="37"/>
                  </a:lnTo>
                  <a:lnTo>
                    <a:pt x="40" y="45"/>
                  </a:lnTo>
                  <a:lnTo>
                    <a:pt x="27" y="64"/>
                  </a:lnTo>
                  <a:lnTo>
                    <a:pt x="19" y="64"/>
                  </a:lnTo>
                  <a:lnTo>
                    <a:pt x="19" y="68"/>
                  </a:lnTo>
                  <a:lnTo>
                    <a:pt x="27" y="71"/>
                  </a:lnTo>
                  <a:lnTo>
                    <a:pt x="30" y="81"/>
                  </a:lnTo>
                  <a:lnTo>
                    <a:pt x="36" y="81"/>
                  </a:lnTo>
                  <a:lnTo>
                    <a:pt x="44" y="71"/>
                  </a:lnTo>
                  <a:lnTo>
                    <a:pt x="48" y="71"/>
                  </a:lnTo>
                  <a:lnTo>
                    <a:pt x="55" y="60"/>
                  </a:lnTo>
                  <a:lnTo>
                    <a:pt x="63" y="52"/>
                  </a:lnTo>
                  <a:lnTo>
                    <a:pt x="67" y="52"/>
                  </a:lnTo>
                  <a:lnTo>
                    <a:pt x="67" y="56"/>
                  </a:lnTo>
                  <a:lnTo>
                    <a:pt x="52" y="81"/>
                  </a:lnTo>
                  <a:lnTo>
                    <a:pt x="52" y="85"/>
                  </a:lnTo>
                  <a:lnTo>
                    <a:pt x="52" y="89"/>
                  </a:lnTo>
                  <a:lnTo>
                    <a:pt x="59" y="96"/>
                  </a:lnTo>
                  <a:lnTo>
                    <a:pt x="63" y="96"/>
                  </a:lnTo>
                  <a:lnTo>
                    <a:pt x="67" y="96"/>
                  </a:lnTo>
                  <a:lnTo>
                    <a:pt x="71" y="93"/>
                  </a:lnTo>
                  <a:lnTo>
                    <a:pt x="67" y="85"/>
                  </a:lnTo>
                  <a:lnTo>
                    <a:pt x="63" y="89"/>
                  </a:lnTo>
                  <a:lnTo>
                    <a:pt x="59" y="89"/>
                  </a:lnTo>
                  <a:lnTo>
                    <a:pt x="63" y="85"/>
                  </a:lnTo>
                  <a:lnTo>
                    <a:pt x="78" y="56"/>
                  </a:lnTo>
                  <a:lnTo>
                    <a:pt x="78" y="52"/>
                  </a:lnTo>
                  <a:lnTo>
                    <a:pt x="78" y="48"/>
                  </a:lnTo>
                  <a:lnTo>
                    <a:pt x="59" y="41"/>
                  </a:lnTo>
                  <a:lnTo>
                    <a:pt x="44" y="64"/>
                  </a:lnTo>
                  <a:lnTo>
                    <a:pt x="30" y="71"/>
                  </a:lnTo>
                  <a:lnTo>
                    <a:pt x="30" y="68"/>
                  </a:lnTo>
                  <a:lnTo>
                    <a:pt x="44" y="52"/>
                  </a:lnTo>
                  <a:lnTo>
                    <a:pt x="59" y="29"/>
                  </a:lnTo>
                  <a:lnTo>
                    <a:pt x="92" y="52"/>
                  </a:lnTo>
                  <a:lnTo>
                    <a:pt x="96" y="52"/>
                  </a:lnTo>
                  <a:lnTo>
                    <a:pt x="100" y="48"/>
                  </a:lnTo>
                  <a:lnTo>
                    <a:pt x="100" y="45"/>
                  </a:lnTo>
                  <a:lnTo>
                    <a:pt x="96" y="45"/>
                  </a:lnTo>
                  <a:lnTo>
                    <a:pt x="96" y="45"/>
                  </a:lnTo>
                  <a:close/>
                  <a:moveTo>
                    <a:pt x="44" y="37"/>
                  </a:moveTo>
                  <a:lnTo>
                    <a:pt x="44" y="37"/>
                  </a:lnTo>
                  <a:lnTo>
                    <a:pt x="36" y="33"/>
                  </a:lnTo>
                  <a:lnTo>
                    <a:pt x="44" y="16"/>
                  </a:lnTo>
                  <a:lnTo>
                    <a:pt x="48" y="12"/>
                  </a:lnTo>
                  <a:lnTo>
                    <a:pt x="52" y="16"/>
                  </a:lnTo>
                  <a:lnTo>
                    <a:pt x="52" y="23"/>
                  </a:lnTo>
                  <a:lnTo>
                    <a:pt x="44" y="37"/>
                  </a:lnTo>
                  <a:lnTo>
                    <a:pt x="44" y="37"/>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43" name="Freeform 47"/>
            <p:cNvSpPr>
              <a:spLocks/>
            </p:cNvSpPr>
            <p:nvPr userDrawn="1"/>
          </p:nvSpPr>
          <p:spPr bwMode="auto">
            <a:xfrm>
              <a:off x="232" y="517"/>
              <a:ext cx="4" cy="5"/>
            </a:xfrm>
            <a:custGeom>
              <a:avLst/>
              <a:gdLst/>
              <a:ahLst/>
              <a:cxnLst>
                <a:cxn ang="0">
                  <a:pos x="8" y="0"/>
                </a:cxn>
                <a:cxn ang="0">
                  <a:pos x="8" y="0"/>
                </a:cxn>
                <a:cxn ang="0">
                  <a:pos x="8" y="3"/>
                </a:cxn>
                <a:cxn ang="0">
                  <a:pos x="4" y="9"/>
                </a:cxn>
                <a:cxn ang="0">
                  <a:pos x="0" y="9"/>
                </a:cxn>
                <a:cxn ang="0">
                  <a:pos x="8" y="0"/>
                </a:cxn>
              </a:cxnLst>
              <a:rect l="0" t="0" r="r" b="b"/>
              <a:pathLst>
                <a:path w="8" h="9">
                  <a:moveTo>
                    <a:pt x="8" y="0"/>
                  </a:moveTo>
                  <a:lnTo>
                    <a:pt x="8" y="0"/>
                  </a:lnTo>
                  <a:lnTo>
                    <a:pt x="8" y="3"/>
                  </a:lnTo>
                  <a:lnTo>
                    <a:pt x="4" y="9"/>
                  </a:lnTo>
                  <a:lnTo>
                    <a:pt x="0" y="9"/>
                  </a:lnTo>
                  <a:lnTo>
                    <a:pt x="8" y="0"/>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44" name="Freeform 48"/>
            <p:cNvSpPr>
              <a:spLocks/>
            </p:cNvSpPr>
            <p:nvPr userDrawn="1"/>
          </p:nvSpPr>
          <p:spPr bwMode="auto">
            <a:xfrm>
              <a:off x="223" y="528"/>
              <a:ext cx="8" cy="6"/>
            </a:xfrm>
            <a:custGeom>
              <a:avLst/>
              <a:gdLst/>
              <a:ahLst/>
              <a:cxnLst>
                <a:cxn ang="0">
                  <a:pos x="4" y="0"/>
                </a:cxn>
                <a:cxn ang="0">
                  <a:pos x="13" y="4"/>
                </a:cxn>
                <a:cxn ang="0">
                  <a:pos x="7" y="11"/>
                </a:cxn>
                <a:cxn ang="0">
                  <a:pos x="0" y="11"/>
                </a:cxn>
                <a:cxn ang="0">
                  <a:pos x="4" y="0"/>
                </a:cxn>
              </a:cxnLst>
              <a:rect l="0" t="0" r="r" b="b"/>
              <a:pathLst>
                <a:path w="13" h="11">
                  <a:moveTo>
                    <a:pt x="4" y="0"/>
                  </a:moveTo>
                  <a:lnTo>
                    <a:pt x="13" y="4"/>
                  </a:lnTo>
                  <a:lnTo>
                    <a:pt x="7" y="11"/>
                  </a:lnTo>
                  <a:lnTo>
                    <a:pt x="0" y="11"/>
                  </a:lnTo>
                  <a:lnTo>
                    <a:pt x="4" y="0"/>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45" name="Freeform 49"/>
            <p:cNvSpPr>
              <a:spLocks/>
            </p:cNvSpPr>
            <p:nvPr userDrawn="1"/>
          </p:nvSpPr>
          <p:spPr bwMode="auto">
            <a:xfrm>
              <a:off x="262" y="534"/>
              <a:ext cx="22" cy="28"/>
            </a:xfrm>
            <a:custGeom>
              <a:avLst/>
              <a:gdLst/>
              <a:ahLst/>
              <a:cxnLst>
                <a:cxn ang="0">
                  <a:pos x="44" y="8"/>
                </a:cxn>
                <a:cxn ang="0">
                  <a:pos x="36" y="0"/>
                </a:cxn>
                <a:cxn ang="0">
                  <a:pos x="32" y="4"/>
                </a:cxn>
                <a:cxn ang="0">
                  <a:pos x="19" y="12"/>
                </a:cxn>
                <a:cxn ang="0">
                  <a:pos x="15" y="16"/>
                </a:cxn>
                <a:cxn ang="0">
                  <a:pos x="11" y="16"/>
                </a:cxn>
                <a:cxn ang="0">
                  <a:pos x="11" y="25"/>
                </a:cxn>
                <a:cxn ang="0">
                  <a:pos x="19" y="33"/>
                </a:cxn>
                <a:cxn ang="0">
                  <a:pos x="11" y="37"/>
                </a:cxn>
                <a:cxn ang="0">
                  <a:pos x="3" y="37"/>
                </a:cxn>
                <a:cxn ang="0">
                  <a:pos x="0" y="41"/>
                </a:cxn>
                <a:cxn ang="0">
                  <a:pos x="0" y="44"/>
                </a:cxn>
                <a:cxn ang="0">
                  <a:pos x="3" y="48"/>
                </a:cxn>
                <a:cxn ang="0">
                  <a:pos x="23" y="56"/>
                </a:cxn>
                <a:cxn ang="0">
                  <a:pos x="26" y="52"/>
                </a:cxn>
                <a:cxn ang="0">
                  <a:pos x="26" y="48"/>
                </a:cxn>
                <a:cxn ang="0">
                  <a:pos x="19" y="44"/>
                </a:cxn>
                <a:cxn ang="0">
                  <a:pos x="15" y="44"/>
                </a:cxn>
                <a:cxn ang="0">
                  <a:pos x="19" y="41"/>
                </a:cxn>
                <a:cxn ang="0">
                  <a:pos x="44" y="25"/>
                </a:cxn>
                <a:cxn ang="0">
                  <a:pos x="40" y="19"/>
                </a:cxn>
                <a:cxn ang="0">
                  <a:pos x="26" y="25"/>
                </a:cxn>
                <a:cxn ang="0">
                  <a:pos x="19" y="19"/>
                </a:cxn>
                <a:cxn ang="0">
                  <a:pos x="44" y="8"/>
                </a:cxn>
              </a:cxnLst>
              <a:rect l="0" t="0" r="r" b="b"/>
              <a:pathLst>
                <a:path w="44" h="56">
                  <a:moveTo>
                    <a:pt x="44" y="8"/>
                  </a:moveTo>
                  <a:lnTo>
                    <a:pt x="36" y="0"/>
                  </a:lnTo>
                  <a:lnTo>
                    <a:pt x="32" y="4"/>
                  </a:lnTo>
                  <a:lnTo>
                    <a:pt x="19" y="12"/>
                  </a:lnTo>
                  <a:lnTo>
                    <a:pt x="15" y="16"/>
                  </a:lnTo>
                  <a:lnTo>
                    <a:pt x="11" y="16"/>
                  </a:lnTo>
                  <a:lnTo>
                    <a:pt x="11" y="25"/>
                  </a:lnTo>
                  <a:lnTo>
                    <a:pt x="19" y="33"/>
                  </a:lnTo>
                  <a:lnTo>
                    <a:pt x="11" y="37"/>
                  </a:lnTo>
                  <a:lnTo>
                    <a:pt x="3" y="37"/>
                  </a:lnTo>
                  <a:lnTo>
                    <a:pt x="0" y="41"/>
                  </a:lnTo>
                  <a:lnTo>
                    <a:pt x="0" y="44"/>
                  </a:lnTo>
                  <a:lnTo>
                    <a:pt x="3" y="48"/>
                  </a:lnTo>
                  <a:lnTo>
                    <a:pt x="23" y="56"/>
                  </a:lnTo>
                  <a:lnTo>
                    <a:pt x="26" y="52"/>
                  </a:lnTo>
                  <a:lnTo>
                    <a:pt x="26" y="48"/>
                  </a:lnTo>
                  <a:lnTo>
                    <a:pt x="19" y="44"/>
                  </a:lnTo>
                  <a:lnTo>
                    <a:pt x="15" y="44"/>
                  </a:lnTo>
                  <a:lnTo>
                    <a:pt x="19" y="41"/>
                  </a:lnTo>
                  <a:lnTo>
                    <a:pt x="44" y="25"/>
                  </a:lnTo>
                  <a:lnTo>
                    <a:pt x="40" y="19"/>
                  </a:lnTo>
                  <a:lnTo>
                    <a:pt x="26" y="25"/>
                  </a:lnTo>
                  <a:lnTo>
                    <a:pt x="19" y="19"/>
                  </a:lnTo>
                  <a:lnTo>
                    <a:pt x="44" y="8"/>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46" name="Freeform 50"/>
            <p:cNvSpPr>
              <a:spLocks/>
            </p:cNvSpPr>
            <p:nvPr userDrawn="1"/>
          </p:nvSpPr>
          <p:spPr bwMode="auto">
            <a:xfrm>
              <a:off x="258" y="561"/>
              <a:ext cx="13" cy="8"/>
            </a:xfrm>
            <a:custGeom>
              <a:avLst/>
              <a:gdLst/>
              <a:ahLst/>
              <a:cxnLst>
                <a:cxn ang="0">
                  <a:pos x="0" y="0"/>
                </a:cxn>
                <a:cxn ang="0">
                  <a:pos x="0" y="0"/>
                </a:cxn>
                <a:cxn ang="0">
                  <a:pos x="19" y="8"/>
                </a:cxn>
                <a:cxn ang="0">
                  <a:pos x="27" y="8"/>
                </a:cxn>
                <a:cxn ang="0">
                  <a:pos x="27" y="15"/>
                </a:cxn>
                <a:cxn ang="0">
                  <a:pos x="23" y="15"/>
                </a:cxn>
                <a:cxn ang="0">
                  <a:pos x="15" y="15"/>
                </a:cxn>
                <a:cxn ang="0">
                  <a:pos x="4" y="12"/>
                </a:cxn>
                <a:cxn ang="0">
                  <a:pos x="0" y="12"/>
                </a:cxn>
                <a:cxn ang="0">
                  <a:pos x="0" y="0"/>
                </a:cxn>
              </a:cxnLst>
              <a:rect l="0" t="0" r="r" b="b"/>
              <a:pathLst>
                <a:path w="27" h="15">
                  <a:moveTo>
                    <a:pt x="0" y="0"/>
                  </a:moveTo>
                  <a:lnTo>
                    <a:pt x="0" y="0"/>
                  </a:lnTo>
                  <a:lnTo>
                    <a:pt x="19" y="8"/>
                  </a:lnTo>
                  <a:lnTo>
                    <a:pt x="27" y="8"/>
                  </a:lnTo>
                  <a:lnTo>
                    <a:pt x="27" y="15"/>
                  </a:lnTo>
                  <a:lnTo>
                    <a:pt x="23" y="15"/>
                  </a:lnTo>
                  <a:lnTo>
                    <a:pt x="15" y="15"/>
                  </a:lnTo>
                  <a:lnTo>
                    <a:pt x="4" y="12"/>
                  </a:lnTo>
                  <a:lnTo>
                    <a:pt x="0" y="12"/>
                  </a:lnTo>
                  <a:lnTo>
                    <a:pt x="0" y="0"/>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47" name="Freeform 51"/>
            <p:cNvSpPr>
              <a:spLocks noEditPoints="1"/>
            </p:cNvSpPr>
            <p:nvPr userDrawn="1"/>
          </p:nvSpPr>
          <p:spPr bwMode="auto">
            <a:xfrm>
              <a:off x="269" y="540"/>
              <a:ext cx="38" cy="42"/>
            </a:xfrm>
            <a:custGeom>
              <a:avLst/>
              <a:gdLst/>
              <a:ahLst/>
              <a:cxnLst>
                <a:cxn ang="0">
                  <a:pos x="48" y="80"/>
                </a:cxn>
                <a:cxn ang="0">
                  <a:pos x="48" y="80"/>
                </a:cxn>
                <a:cxn ang="0">
                  <a:pos x="44" y="77"/>
                </a:cxn>
                <a:cxn ang="0">
                  <a:pos x="52" y="65"/>
                </a:cxn>
                <a:cxn ang="0">
                  <a:pos x="77" y="17"/>
                </a:cxn>
                <a:cxn ang="0">
                  <a:pos x="52" y="4"/>
                </a:cxn>
                <a:cxn ang="0">
                  <a:pos x="40" y="0"/>
                </a:cxn>
                <a:cxn ang="0">
                  <a:pos x="33" y="17"/>
                </a:cxn>
                <a:cxn ang="0">
                  <a:pos x="12" y="61"/>
                </a:cxn>
                <a:cxn ang="0">
                  <a:pos x="4" y="55"/>
                </a:cxn>
                <a:cxn ang="0">
                  <a:pos x="0" y="65"/>
                </a:cxn>
                <a:cxn ang="0">
                  <a:pos x="33" y="80"/>
                </a:cxn>
                <a:cxn ang="0">
                  <a:pos x="44" y="84"/>
                </a:cxn>
                <a:cxn ang="0">
                  <a:pos x="48" y="84"/>
                </a:cxn>
                <a:cxn ang="0">
                  <a:pos x="52" y="84"/>
                </a:cxn>
                <a:cxn ang="0">
                  <a:pos x="52" y="80"/>
                </a:cxn>
                <a:cxn ang="0">
                  <a:pos x="48" y="80"/>
                </a:cxn>
                <a:cxn ang="0">
                  <a:pos x="48" y="80"/>
                </a:cxn>
                <a:cxn ang="0">
                  <a:pos x="44" y="13"/>
                </a:cxn>
                <a:cxn ang="0">
                  <a:pos x="52" y="13"/>
                </a:cxn>
                <a:cxn ang="0">
                  <a:pos x="63" y="17"/>
                </a:cxn>
                <a:cxn ang="0">
                  <a:pos x="56" y="32"/>
                </a:cxn>
                <a:cxn ang="0">
                  <a:pos x="52" y="29"/>
                </a:cxn>
                <a:cxn ang="0">
                  <a:pos x="40" y="25"/>
                </a:cxn>
                <a:cxn ang="0">
                  <a:pos x="44" y="13"/>
                </a:cxn>
                <a:cxn ang="0">
                  <a:pos x="44" y="13"/>
                </a:cxn>
                <a:cxn ang="0">
                  <a:pos x="33" y="36"/>
                </a:cxn>
                <a:cxn ang="0">
                  <a:pos x="37" y="32"/>
                </a:cxn>
                <a:cxn ang="0">
                  <a:pos x="52" y="36"/>
                </a:cxn>
                <a:cxn ang="0">
                  <a:pos x="52" y="40"/>
                </a:cxn>
                <a:cxn ang="0">
                  <a:pos x="48" y="52"/>
                </a:cxn>
                <a:cxn ang="0">
                  <a:pos x="33" y="44"/>
                </a:cxn>
                <a:cxn ang="0">
                  <a:pos x="33" y="36"/>
                </a:cxn>
                <a:cxn ang="0">
                  <a:pos x="33" y="36"/>
                </a:cxn>
                <a:cxn ang="0">
                  <a:pos x="37" y="73"/>
                </a:cxn>
                <a:cxn ang="0">
                  <a:pos x="37" y="73"/>
                </a:cxn>
                <a:cxn ang="0">
                  <a:pos x="33" y="69"/>
                </a:cxn>
                <a:cxn ang="0">
                  <a:pos x="21" y="61"/>
                </a:cxn>
                <a:cxn ang="0">
                  <a:pos x="29" y="52"/>
                </a:cxn>
                <a:cxn ang="0">
                  <a:pos x="33" y="52"/>
                </a:cxn>
                <a:cxn ang="0">
                  <a:pos x="44" y="61"/>
                </a:cxn>
                <a:cxn ang="0">
                  <a:pos x="37" y="73"/>
                </a:cxn>
                <a:cxn ang="0">
                  <a:pos x="37" y="73"/>
                </a:cxn>
              </a:cxnLst>
              <a:rect l="0" t="0" r="r" b="b"/>
              <a:pathLst>
                <a:path w="77" h="84">
                  <a:moveTo>
                    <a:pt x="48" y="80"/>
                  </a:moveTo>
                  <a:lnTo>
                    <a:pt x="48" y="80"/>
                  </a:lnTo>
                  <a:lnTo>
                    <a:pt x="44" y="77"/>
                  </a:lnTo>
                  <a:lnTo>
                    <a:pt x="52" y="65"/>
                  </a:lnTo>
                  <a:lnTo>
                    <a:pt x="77" y="17"/>
                  </a:lnTo>
                  <a:lnTo>
                    <a:pt x="52" y="4"/>
                  </a:lnTo>
                  <a:lnTo>
                    <a:pt x="40" y="0"/>
                  </a:lnTo>
                  <a:lnTo>
                    <a:pt x="33" y="17"/>
                  </a:lnTo>
                  <a:lnTo>
                    <a:pt x="12" y="61"/>
                  </a:lnTo>
                  <a:lnTo>
                    <a:pt x="4" y="55"/>
                  </a:lnTo>
                  <a:lnTo>
                    <a:pt x="0" y="65"/>
                  </a:lnTo>
                  <a:lnTo>
                    <a:pt x="33" y="80"/>
                  </a:lnTo>
                  <a:lnTo>
                    <a:pt x="44" y="84"/>
                  </a:lnTo>
                  <a:lnTo>
                    <a:pt x="48" y="84"/>
                  </a:lnTo>
                  <a:lnTo>
                    <a:pt x="52" y="84"/>
                  </a:lnTo>
                  <a:lnTo>
                    <a:pt x="52" y="80"/>
                  </a:lnTo>
                  <a:lnTo>
                    <a:pt x="48" y="80"/>
                  </a:lnTo>
                  <a:lnTo>
                    <a:pt x="48" y="80"/>
                  </a:lnTo>
                  <a:close/>
                  <a:moveTo>
                    <a:pt x="44" y="13"/>
                  </a:moveTo>
                  <a:lnTo>
                    <a:pt x="52" y="13"/>
                  </a:lnTo>
                  <a:lnTo>
                    <a:pt x="63" y="17"/>
                  </a:lnTo>
                  <a:lnTo>
                    <a:pt x="56" y="32"/>
                  </a:lnTo>
                  <a:lnTo>
                    <a:pt x="52" y="29"/>
                  </a:lnTo>
                  <a:lnTo>
                    <a:pt x="40" y="25"/>
                  </a:lnTo>
                  <a:lnTo>
                    <a:pt x="44" y="13"/>
                  </a:lnTo>
                  <a:lnTo>
                    <a:pt x="44" y="13"/>
                  </a:lnTo>
                  <a:close/>
                  <a:moveTo>
                    <a:pt x="33" y="36"/>
                  </a:moveTo>
                  <a:lnTo>
                    <a:pt x="37" y="32"/>
                  </a:lnTo>
                  <a:lnTo>
                    <a:pt x="52" y="36"/>
                  </a:lnTo>
                  <a:lnTo>
                    <a:pt x="52" y="40"/>
                  </a:lnTo>
                  <a:lnTo>
                    <a:pt x="48" y="52"/>
                  </a:lnTo>
                  <a:lnTo>
                    <a:pt x="33" y="44"/>
                  </a:lnTo>
                  <a:lnTo>
                    <a:pt x="33" y="36"/>
                  </a:lnTo>
                  <a:lnTo>
                    <a:pt x="33" y="36"/>
                  </a:lnTo>
                  <a:close/>
                  <a:moveTo>
                    <a:pt x="37" y="73"/>
                  </a:moveTo>
                  <a:lnTo>
                    <a:pt x="37" y="73"/>
                  </a:lnTo>
                  <a:lnTo>
                    <a:pt x="33" y="69"/>
                  </a:lnTo>
                  <a:lnTo>
                    <a:pt x="21" y="61"/>
                  </a:lnTo>
                  <a:lnTo>
                    <a:pt x="29" y="52"/>
                  </a:lnTo>
                  <a:lnTo>
                    <a:pt x="33" y="52"/>
                  </a:lnTo>
                  <a:lnTo>
                    <a:pt x="44" y="61"/>
                  </a:lnTo>
                  <a:lnTo>
                    <a:pt x="37" y="73"/>
                  </a:lnTo>
                  <a:lnTo>
                    <a:pt x="37" y="73"/>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48" name="Freeform 52"/>
            <p:cNvSpPr>
              <a:spLocks/>
            </p:cNvSpPr>
            <p:nvPr userDrawn="1"/>
          </p:nvSpPr>
          <p:spPr bwMode="auto">
            <a:xfrm>
              <a:off x="310" y="550"/>
              <a:ext cx="19" cy="28"/>
            </a:xfrm>
            <a:custGeom>
              <a:avLst/>
              <a:gdLst/>
              <a:ahLst/>
              <a:cxnLst>
                <a:cxn ang="0">
                  <a:pos x="23" y="0"/>
                </a:cxn>
                <a:cxn ang="0">
                  <a:pos x="23" y="0"/>
                </a:cxn>
                <a:cxn ang="0">
                  <a:pos x="15" y="15"/>
                </a:cxn>
                <a:cxn ang="0">
                  <a:pos x="7" y="23"/>
                </a:cxn>
                <a:cxn ang="0">
                  <a:pos x="3" y="23"/>
                </a:cxn>
                <a:cxn ang="0">
                  <a:pos x="0" y="27"/>
                </a:cxn>
                <a:cxn ang="0">
                  <a:pos x="3" y="34"/>
                </a:cxn>
                <a:cxn ang="0">
                  <a:pos x="15" y="34"/>
                </a:cxn>
                <a:cxn ang="0">
                  <a:pos x="15" y="40"/>
                </a:cxn>
                <a:cxn ang="0">
                  <a:pos x="3" y="44"/>
                </a:cxn>
                <a:cxn ang="0">
                  <a:pos x="0" y="48"/>
                </a:cxn>
                <a:cxn ang="0">
                  <a:pos x="0" y="52"/>
                </a:cxn>
                <a:cxn ang="0">
                  <a:pos x="0" y="56"/>
                </a:cxn>
                <a:cxn ang="0">
                  <a:pos x="7" y="56"/>
                </a:cxn>
                <a:cxn ang="0">
                  <a:pos x="26" y="56"/>
                </a:cxn>
                <a:cxn ang="0">
                  <a:pos x="32" y="52"/>
                </a:cxn>
                <a:cxn ang="0">
                  <a:pos x="19" y="48"/>
                </a:cxn>
                <a:cxn ang="0">
                  <a:pos x="15" y="48"/>
                </a:cxn>
                <a:cxn ang="0">
                  <a:pos x="19" y="44"/>
                </a:cxn>
                <a:cxn ang="0">
                  <a:pos x="36" y="27"/>
                </a:cxn>
                <a:cxn ang="0">
                  <a:pos x="40" y="27"/>
                </a:cxn>
                <a:cxn ang="0">
                  <a:pos x="36" y="23"/>
                </a:cxn>
                <a:cxn ang="0">
                  <a:pos x="32" y="19"/>
                </a:cxn>
                <a:cxn ang="0">
                  <a:pos x="26" y="27"/>
                </a:cxn>
                <a:cxn ang="0">
                  <a:pos x="23" y="27"/>
                </a:cxn>
                <a:cxn ang="0">
                  <a:pos x="19" y="27"/>
                </a:cxn>
                <a:cxn ang="0">
                  <a:pos x="15" y="23"/>
                </a:cxn>
                <a:cxn ang="0">
                  <a:pos x="19" y="19"/>
                </a:cxn>
                <a:cxn ang="0">
                  <a:pos x="32" y="8"/>
                </a:cxn>
                <a:cxn ang="0">
                  <a:pos x="23" y="0"/>
                </a:cxn>
              </a:cxnLst>
              <a:rect l="0" t="0" r="r" b="b"/>
              <a:pathLst>
                <a:path w="40" h="56">
                  <a:moveTo>
                    <a:pt x="23" y="0"/>
                  </a:moveTo>
                  <a:lnTo>
                    <a:pt x="23" y="0"/>
                  </a:lnTo>
                  <a:lnTo>
                    <a:pt x="15" y="15"/>
                  </a:lnTo>
                  <a:lnTo>
                    <a:pt x="7" y="23"/>
                  </a:lnTo>
                  <a:lnTo>
                    <a:pt x="3" y="23"/>
                  </a:lnTo>
                  <a:lnTo>
                    <a:pt x="0" y="27"/>
                  </a:lnTo>
                  <a:lnTo>
                    <a:pt x="3" y="34"/>
                  </a:lnTo>
                  <a:lnTo>
                    <a:pt x="15" y="34"/>
                  </a:lnTo>
                  <a:lnTo>
                    <a:pt x="15" y="40"/>
                  </a:lnTo>
                  <a:lnTo>
                    <a:pt x="3" y="44"/>
                  </a:lnTo>
                  <a:lnTo>
                    <a:pt x="0" y="48"/>
                  </a:lnTo>
                  <a:lnTo>
                    <a:pt x="0" y="52"/>
                  </a:lnTo>
                  <a:lnTo>
                    <a:pt x="0" y="56"/>
                  </a:lnTo>
                  <a:lnTo>
                    <a:pt x="7" y="56"/>
                  </a:lnTo>
                  <a:lnTo>
                    <a:pt x="26" y="56"/>
                  </a:lnTo>
                  <a:lnTo>
                    <a:pt x="32" y="52"/>
                  </a:lnTo>
                  <a:lnTo>
                    <a:pt x="19" y="48"/>
                  </a:lnTo>
                  <a:lnTo>
                    <a:pt x="15" y="48"/>
                  </a:lnTo>
                  <a:lnTo>
                    <a:pt x="19" y="44"/>
                  </a:lnTo>
                  <a:lnTo>
                    <a:pt x="36" y="27"/>
                  </a:lnTo>
                  <a:lnTo>
                    <a:pt x="40" y="27"/>
                  </a:lnTo>
                  <a:lnTo>
                    <a:pt x="36" y="23"/>
                  </a:lnTo>
                  <a:lnTo>
                    <a:pt x="32" y="19"/>
                  </a:lnTo>
                  <a:lnTo>
                    <a:pt x="26" y="27"/>
                  </a:lnTo>
                  <a:lnTo>
                    <a:pt x="23" y="27"/>
                  </a:lnTo>
                  <a:lnTo>
                    <a:pt x="19" y="27"/>
                  </a:lnTo>
                  <a:lnTo>
                    <a:pt x="15" y="23"/>
                  </a:lnTo>
                  <a:lnTo>
                    <a:pt x="19" y="19"/>
                  </a:lnTo>
                  <a:lnTo>
                    <a:pt x="32" y="8"/>
                  </a:lnTo>
                  <a:lnTo>
                    <a:pt x="23" y="0"/>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49" name="Freeform 53"/>
            <p:cNvSpPr>
              <a:spLocks noEditPoints="1"/>
            </p:cNvSpPr>
            <p:nvPr userDrawn="1"/>
          </p:nvSpPr>
          <p:spPr bwMode="auto">
            <a:xfrm>
              <a:off x="328" y="555"/>
              <a:ext cx="22" cy="24"/>
            </a:xfrm>
            <a:custGeom>
              <a:avLst/>
              <a:gdLst/>
              <a:ahLst/>
              <a:cxnLst>
                <a:cxn ang="0">
                  <a:pos x="19" y="4"/>
                </a:cxn>
                <a:cxn ang="0">
                  <a:pos x="8" y="0"/>
                </a:cxn>
                <a:cxn ang="0">
                  <a:pos x="0" y="41"/>
                </a:cxn>
                <a:cxn ang="0">
                  <a:pos x="19" y="48"/>
                </a:cxn>
                <a:cxn ang="0">
                  <a:pos x="31" y="48"/>
                </a:cxn>
                <a:cxn ang="0">
                  <a:pos x="44" y="8"/>
                </a:cxn>
                <a:cxn ang="0">
                  <a:pos x="19" y="4"/>
                </a:cxn>
                <a:cxn ang="0">
                  <a:pos x="19" y="4"/>
                </a:cxn>
                <a:cxn ang="0">
                  <a:pos x="27" y="41"/>
                </a:cxn>
                <a:cxn ang="0">
                  <a:pos x="19" y="41"/>
                </a:cxn>
                <a:cxn ang="0">
                  <a:pos x="8" y="37"/>
                </a:cxn>
                <a:cxn ang="0">
                  <a:pos x="15" y="12"/>
                </a:cxn>
                <a:cxn ang="0">
                  <a:pos x="19" y="12"/>
                </a:cxn>
                <a:cxn ang="0">
                  <a:pos x="31" y="16"/>
                </a:cxn>
                <a:cxn ang="0">
                  <a:pos x="27" y="41"/>
                </a:cxn>
                <a:cxn ang="0">
                  <a:pos x="27" y="41"/>
                </a:cxn>
              </a:cxnLst>
              <a:rect l="0" t="0" r="r" b="b"/>
              <a:pathLst>
                <a:path w="44" h="48">
                  <a:moveTo>
                    <a:pt x="19" y="4"/>
                  </a:moveTo>
                  <a:lnTo>
                    <a:pt x="8" y="0"/>
                  </a:lnTo>
                  <a:lnTo>
                    <a:pt x="0" y="41"/>
                  </a:lnTo>
                  <a:lnTo>
                    <a:pt x="19" y="48"/>
                  </a:lnTo>
                  <a:lnTo>
                    <a:pt x="31" y="48"/>
                  </a:lnTo>
                  <a:lnTo>
                    <a:pt x="44" y="8"/>
                  </a:lnTo>
                  <a:lnTo>
                    <a:pt x="19" y="4"/>
                  </a:lnTo>
                  <a:lnTo>
                    <a:pt x="19" y="4"/>
                  </a:lnTo>
                  <a:close/>
                  <a:moveTo>
                    <a:pt x="27" y="41"/>
                  </a:moveTo>
                  <a:lnTo>
                    <a:pt x="19" y="41"/>
                  </a:lnTo>
                  <a:lnTo>
                    <a:pt x="8" y="37"/>
                  </a:lnTo>
                  <a:lnTo>
                    <a:pt x="15" y="12"/>
                  </a:lnTo>
                  <a:lnTo>
                    <a:pt x="19" y="12"/>
                  </a:lnTo>
                  <a:lnTo>
                    <a:pt x="31" y="16"/>
                  </a:lnTo>
                  <a:lnTo>
                    <a:pt x="27" y="41"/>
                  </a:lnTo>
                  <a:lnTo>
                    <a:pt x="27" y="41"/>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50" name="Freeform 54"/>
            <p:cNvSpPr>
              <a:spLocks/>
            </p:cNvSpPr>
            <p:nvPr userDrawn="1"/>
          </p:nvSpPr>
          <p:spPr bwMode="auto">
            <a:xfrm>
              <a:off x="335" y="582"/>
              <a:ext cx="9" cy="15"/>
            </a:xfrm>
            <a:custGeom>
              <a:avLst/>
              <a:gdLst/>
              <a:ahLst/>
              <a:cxnLst>
                <a:cxn ang="0">
                  <a:pos x="0" y="4"/>
                </a:cxn>
                <a:cxn ang="0">
                  <a:pos x="11" y="0"/>
                </a:cxn>
                <a:cxn ang="0">
                  <a:pos x="19" y="25"/>
                </a:cxn>
                <a:cxn ang="0">
                  <a:pos x="11" y="29"/>
                </a:cxn>
                <a:cxn ang="0">
                  <a:pos x="0" y="4"/>
                </a:cxn>
              </a:cxnLst>
              <a:rect l="0" t="0" r="r" b="b"/>
              <a:pathLst>
                <a:path w="19" h="29">
                  <a:moveTo>
                    <a:pt x="0" y="4"/>
                  </a:moveTo>
                  <a:lnTo>
                    <a:pt x="11" y="0"/>
                  </a:lnTo>
                  <a:lnTo>
                    <a:pt x="19" y="25"/>
                  </a:lnTo>
                  <a:lnTo>
                    <a:pt x="11" y="29"/>
                  </a:lnTo>
                  <a:lnTo>
                    <a:pt x="0" y="4"/>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51" name="Freeform 55"/>
            <p:cNvSpPr>
              <a:spLocks/>
            </p:cNvSpPr>
            <p:nvPr userDrawn="1"/>
          </p:nvSpPr>
          <p:spPr bwMode="auto">
            <a:xfrm>
              <a:off x="307" y="580"/>
              <a:ext cx="28" cy="13"/>
            </a:xfrm>
            <a:custGeom>
              <a:avLst/>
              <a:gdLst/>
              <a:ahLst/>
              <a:cxnLst>
                <a:cxn ang="0">
                  <a:pos x="56" y="8"/>
                </a:cxn>
                <a:cxn ang="0">
                  <a:pos x="31" y="23"/>
                </a:cxn>
                <a:cxn ang="0">
                  <a:pos x="27" y="20"/>
                </a:cxn>
                <a:cxn ang="0">
                  <a:pos x="31" y="16"/>
                </a:cxn>
                <a:cxn ang="0">
                  <a:pos x="31" y="12"/>
                </a:cxn>
                <a:cxn ang="0">
                  <a:pos x="27" y="12"/>
                </a:cxn>
                <a:cxn ang="0">
                  <a:pos x="0" y="12"/>
                </a:cxn>
                <a:cxn ang="0">
                  <a:pos x="0" y="4"/>
                </a:cxn>
                <a:cxn ang="0">
                  <a:pos x="23" y="8"/>
                </a:cxn>
                <a:cxn ang="0">
                  <a:pos x="34" y="4"/>
                </a:cxn>
                <a:cxn ang="0">
                  <a:pos x="34" y="8"/>
                </a:cxn>
                <a:cxn ang="0">
                  <a:pos x="34" y="12"/>
                </a:cxn>
                <a:cxn ang="0">
                  <a:pos x="40" y="8"/>
                </a:cxn>
                <a:cxn ang="0">
                  <a:pos x="48" y="0"/>
                </a:cxn>
                <a:cxn ang="0">
                  <a:pos x="56" y="8"/>
                </a:cxn>
              </a:cxnLst>
              <a:rect l="0" t="0" r="r" b="b"/>
              <a:pathLst>
                <a:path w="56" h="23">
                  <a:moveTo>
                    <a:pt x="56" y="8"/>
                  </a:moveTo>
                  <a:lnTo>
                    <a:pt x="31" y="23"/>
                  </a:lnTo>
                  <a:lnTo>
                    <a:pt x="27" y="20"/>
                  </a:lnTo>
                  <a:lnTo>
                    <a:pt x="31" y="16"/>
                  </a:lnTo>
                  <a:lnTo>
                    <a:pt x="31" y="12"/>
                  </a:lnTo>
                  <a:lnTo>
                    <a:pt x="27" y="12"/>
                  </a:lnTo>
                  <a:lnTo>
                    <a:pt x="0" y="12"/>
                  </a:lnTo>
                  <a:lnTo>
                    <a:pt x="0" y="4"/>
                  </a:lnTo>
                  <a:lnTo>
                    <a:pt x="23" y="8"/>
                  </a:lnTo>
                  <a:lnTo>
                    <a:pt x="34" y="4"/>
                  </a:lnTo>
                  <a:lnTo>
                    <a:pt x="34" y="8"/>
                  </a:lnTo>
                  <a:lnTo>
                    <a:pt x="34" y="12"/>
                  </a:lnTo>
                  <a:lnTo>
                    <a:pt x="40" y="8"/>
                  </a:lnTo>
                  <a:lnTo>
                    <a:pt x="48" y="0"/>
                  </a:lnTo>
                  <a:lnTo>
                    <a:pt x="56" y="8"/>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52" name="Freeform 56"/>
            <p:cNvSpPr>
              <a:spLocks noEditPoints="1"/>
            </p:cNvSpPr>
            <p:nvPr userDrawn="1"/>
          </p:nvSpPr>
          <p:spPr bwMode="auto">
            <a:xfrm>
              <a:off x="380" y="576"/>
              <a:ext cx="11" cy="13"/>
            </a:xfrm>
            <a:custGeom>
              <a:avLst/>
              <a:gdLst/>
              <a:ahLst/>
              <a:cxnLst>
                <a:cxn ang="0">
                  <a:pos x="11" y="0"/>
                </a:cxn>
                <a:cxn ang="0">
                  <a:pos x="11" y="0"/>
                </a:cxn>
                <a:cxn ang="0">
                  <a:pos x="4" y="4"/>
                </a:cxn>
                <a:cxn ang="0">
                  <a:pos x="0" y="11"/>
                </a:cxn>
                <a:cxn ang="0">
                  <a:pos x="4" y="19"/>
                </a:cxn>
                <a:cxn ang="0">
                  <a:pos x="11" y="23"/>
                </a:cxn>
                <a:cxn ang="0">
                  <a:pos x="19" y="19"/>
                </a:cxn>
                <a:cxn ang="0">
                  <a:pos x="23" y="11"/>
                </a:cxn>
                <a:cxn ang="0">
                  <a:pos x="19" y="4"/>
                </a:cxn>
                <a:cxn ang="0">
                  <a:pos x="11" y="0"/>
                </a:cxn>
                <a:cxn ang="0">
                  <a:pos x="11" y="0"/>
                </a:cxn>
                <a:cxn ang="0">
                  <a:pos x="11" y="19"/>
                </a:cxn>
                <a:cxn ang="0">
                  <a:pos x="11" y="19"/>
                </a:cxn>
                <a:cxn ang="0">
                  <a:pos x="7" y="19"/>
                </a:cxn>
                <a:cxn ang="0">
                  <a:pos x="4" y="11"/>
                </a:cxn>
                <a:cxn ang="0">
                  <a:pos x="7" y="7"/>
                </a:cxn>
                <a:cxn ang="0">
                  <a:pos x="11" y="4"/>
                </a:cxn>
                <a:cxn ang="0">
                  <a:pos x="15" y="7"/>
                </a:cxn>
                <a:cxn ang="0">
                  <a:pos x="19" y="11"/>
                </a:cxn>
                <a:cxn ang="0">
                  <a:pos x="15" y="19"/>
                </a:cxn>
                <a:cxn ang="0">
                  <a:pos x="11" y="19"/>
                </a:cxn>
                <a:cxn ang="0">
                  <a:pos x="11" y="19"/>
                </a:cxn>
              </a:cxnLst>
              <a:rect l="0" t="0" r="r" b="b"/>
              <a:pathLst>
                <a:path w="23" h="23">
                  <a:moveTo>
                    <a:pt x="11" y="0"/>
                  </a:moveTo>
                  <a:lnTo>
                    <a:pt x="11" y="0"/>
                  </a:lnTo>
                  <a:lnTo>
                    <a:pt x="4" y="4"/>
                  </a:lnTo>
                  <a:lnTo>
                    <a:pt x="0" y="11"/>
                  </a:lnTo>
                  <a:lnTo>
                    <a:pt x="4" y="19"/>
                  </a:lnTo>
                  <a:lnTo>
                    <a:pt x="11" y="23"/>
                  </a:lnTo>
                  <a:lnTo>
                    <a:pt x="19" y="19"/>
                  </a:lnTo>
                  <a:lnTo>
                    <a:pt x="23" y="11"/>
                  </a:lnTo>
                  <a:lnTo>
                    <a:pt x="19" y="4"/>
                  </a:lnTo>
                  <a:lnTo>
                    <a:pt x="11" y="0"/>
                  </a:lnTo>
                  <a:lnTo>
                    <a:pt x="11" y="0"/>
                  </a:lnTo>
                  <a:close/>
                  <a:moveTo>
                    <a:pt x="11" y="19"/>
                  </a:moveTo>
                  <a:lnTo>
                    <a:pt x="11" y="19"/>
                  </a:lnTo>
                  <a:lnTo>
                    <a:pt x="7" y="19"/>
                  </a:lnTo>
                  <a:lnTo>
                    <a:pt x="4" y="11"/>
                  </a:lnTo>
                  <a:lnTo>
                    <a:pt x="7" y="7"/>
                  </a:lnTo>
                  <a:lnTo>
                    <a:pt x="11" y="4"/>
                  </a:lnTo>
                  <a:lnTo>
                    <a:pt x="15" y="7"/>
                  </a:lnTo>
                  <a:lnTo>
                    <a:pt x="19" y="11"/>
                  </a:lnTo>
                  <a:lnTo>
                    <a:pt x="15" y="19"/>
                  </a:lnTo>
                  <a:lnTo>
                    <a:pt x="11" y="19"/>
                  </a:lnTo>
                  <a:lnTo>
                    <a:pt x="11" y="19"/>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53" name="Freeform 57"/>
            <p:cNvSpPr>
              <a:spLocks noEditPoints="1"/>
            </p:cNvSpPr>
            <p:nvPr userDrawn="1"/>
          </p:nvSpPr>
          <p:spPr bwMode="auto">
            <a:xfrm>
              <a:off x="423" y="578"/>
              <a:ext cx="22" cy="32"/>
            </a:xfrm>
            <a:custGeom>
              <a:avLst/>
              <a:gdLst/>
              <a:ahLst/>
              <a:cxnLst>
                <a:cxn ang="0">
                  <a:pos x="17" y="0"/>
                </a:cxn>
                <a:cxn ang="0">
                  <a:pos x="17" y="0"/>
                </a:cxn>
                <a:cxn ang="0">
                  <a:pos x="8" y="0"/>
                </a:cxn>
                <a:cxn ang="0">
                  <a:pos x="4" y="7"/>
                </a:cxn>
                <a:cxn ang="0">
                  <a:pos x="0" y="23"/>
                </a:cxn>
                <a:cxn ang="0">
                  <a:pos x="0" y="32"/>
                </a:cxn>
                <a:cxn ang="0">
                  <a:pos x="0" y="40"/>
                </a:cxn>
                <a:cxn ang="0">
                  <a:pos x="17" y="36"/>
                </a:cxn>
                <a:cxn ang="0">
                  <a:pos x="33" y="32"/>
                </a:cxn>
                <a:cxn ang="0">
                  <a:pos x="33" y="44"/>
                </a:cxn>
                <a:cxn ang="0">
                  <a:pos x="33" y="48"/>
                </a:cxn>
                <a:cxn ang="0">
                  <a:pos x="25" y="55"/>
                </a:cxn>
                <a:cxn ang="0">
                  <a:pos x="17" y="59"/>
                </a:cxn>
                <a:cxn ang="0">
                  <a:pos x="8" y="59"/>
                </a:cxn>
                <a:cxn ang="0">
                  <a:pos x="4" y="59"/>
                </a:cxn>
                <a:cxn ang="0">
                  <a:pos x="17" y="63"/>
                </a:cxn>
                <a:cxn ang="0">
                  <a:pos x="21" y="63"/>
                </a:cxn>
                <a:cxn ang="0">
                  <a:pos x="25" y="63"/>
                </a:cxn>
                <a:cxn ang="0">
                  <a:pos x="33" y="59"/>
                </a:cxn>
                <a:cxn ang="0">
                  <a:pos x="40" y="51"/>
                </a:cxn>
                <a:cxn ang="0">
                  <a:pos x="44" y="40"/>
                </a:cxn>
                <a:cxn ang="0">
                  <a:pos x="40" y="23"/>
                </a:cxn>
                <a:cxn ang="0">
                  <a:pos x="37" y="11"/>
                </a:cxn>
                <a:cxn ang="0">
                  <a:pos x="29" y="3"/>
                </a:cxn>
                <a:cxn ang="0">
                  <a:pos x="17" y="0"/>
                </a:cxn>
                <a:cxn ang="0">
                  <a:pos x="17" y="0"/>
                </a:cxn>
                <a:cxn ang="0">
                  <a:pos x="17" y="26"/>
                </a:cxn>
                <a:cxn ang="0">
                  <a:pos x="17" y="26"/>
                </a:cxn>
                <a:cxn ang="0">
                  <a:pos x="8" y="26"/>
                </a:cxn>
                <a:cxn ang="0">
                  <a:pos x="8" y="19"/>
                </a:cxn>
                <a:cxn ang="0">
                  <a:pos x="12" y="15"/>
                </a:cxn>
                <a:cxn ang="0">
                  <a:pos x="17" y="11"/>
                </a:cxn>
                <a:cxn ang="0">
                  <a:pos x="25" y="15"/>
                </a:cxn>
                <a:cxn ang="0">
                  <a:pos x="29" y="23"/>
                </a:cxn>
                <a:cxn ang="0">
                  <a:pos x="17" y="26"/>
                </a:cxn>
                <a:cxn ang="0">
                  <a:pos x="17" y="26"/>
                </a:cxn>
              </a:cxnLst>
              <a:rect l="0" t="0" r="r" b="b"/>
              <a:pathLst>
                <a:path w="44" h="63">
                  <a:moveTo>
                    <a:pt x="17" y="0"/>
                  </a:moveTo>
                  <a:lnTo>
                    <a:pt x="17" y="0"/>
                  </a:lnTo>
                  <a:lnTo>
                    <a:pt x="8" y="0"/>
                  </a:lnTo>
                  <a:lnTo>
                    <a:pt x="4" y="7"/>
                  </a:lnTo>
                  <a:lnTo>
                    <a:pt x="0" y="23"/>
                  </a:lnTo>
                  <a:lnTo>
                    <a:pt x="0" y="32"/>
                  </a:lnTo>
                  <a:lnTo>
                    <a:pt x="0" y="40"/>
                  </a:lnTo>
                  <a:lnTo>
                    <a:pt x="17" y="36"/>
                  </a:lnTo>
                  <a:lnTo>
                    <a:pt x="33" y="32"/>
                  </a:lnTo>
                  <a:lnTo>
                    <a:pt x="33" y="44"/>
                  </a:lnTo>
                  <a:lnTo>
                    <a:pt x="33" y="48"/>
                  </a:lnTo>
                  <a:lnTo>
                    <a:pt x="25" y="55"/>
                  </a:lnTo>
                  <a:lnTo>
                    <a:pt x="17" y="59"/>
                  </a:lnTo>
                  <a:lnTo>
                    <a:pt x="8" y="59"/>
                  </a:lnTo>
                  <a:lnTo>
                    <a:pt x="4" y="59"/>
                  </a:lnTo>
                  <a:lnTo>
                    <a:pt x="17" y="63"/>
                  </a:lnTo>
                  <a:lnTo>
                    <a:pt x="21" y="63"/>
                  </a:lnTo>
                  <a:lnTo>
                    <a:pt x="25" y="63"/>
                  </a:lnTo>
                  <a:lnTo>
                    <a:pt x="33" y="59"/>
                  </a:lnTo>
                  <a:lnTo>
                    <a:pt x="40" y="51"/>
                  </a:lnTo>
                  <a:lnTo>
                    <a:pt x="44" y="40"/>
                  </a:lnTo>
                  <a:lnTo>
                    <a:pt x="40" y="23"/>
                  </a:lnTo>
                  <a:lnTo>
                    <a:pt x="37" y="11"/>
                  </a:lnTo>
                  <a:lnTo>
                    <a:pt x="29" y="3"/>
                  </a:lnTo>
                  <a:lnTo>
                    <a:pt x="17" y="0"/>
                  </a:lnTo>
                  <a:lnTo>
                    <a:pt x="17" y="0"/>
                  </a:lnTo>
                  <a:close/>
                  <a:moveTo>
                    <a:pt x="17" y="26"/>
                  </a:moveTo>
                  <a:lnTo>
                    <a:pt x="17" y="26"/>
                  </a:lnTo>
                  <a:lnTo>
                    <a:pt x="8" y="26"/>
                  </a:lnTo>
                  <a:lnTo>
                    <a:pt x="8" y="19"/>
                  </a:lnTo>
                  <a:lnTo>
                    <a:pt x="12" y="15"/>
                  </a:lnTo>
                  <a:lnTo>
                    <a:pt x="17" y="11"/>
                  </a:lnTo>
                  <a:lnTo>
                    <a:pt x="25" y="15"/>
                  </a:lnTo>
                  <a:lnTo>
                    <a:pt x="29" y="23"/>
                  </a:lnTo>
                  <a:lnTo>
                    <a:pt x="17" y="26"/>
                  </a:lnTo>
                  <a:lnTo>
                    <a:pt x="17" y="26"/>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54" name="Freeform 58"/>
            <p:cNvSpPr>
              <a:spLocks/>
            </p:cNvSpPr>
            <p:nvPr userDrawn="1"/>
          </p:nvSpPr>
          <p:spPr bwMode="auto">
            <a:xfrm>
              <a:off x="438" y="452"/>
              <a:ext cx="176" cy="137"/>
            </a:xfrm>
            <a:custGeom>
              <a:avLst/>
              <a:gdLst/>
              <a:ahLst/>
              <a:cxnLst>
                <a:cxn ang="0">
                  <a:pos x="4" y="215"/>
                </a:cxn>
                <a:cxn ang="0">
                  <a:pos x="11" y="215"/>
                </a:cxn>
                <a:cxn ang="0">
                  <a:pos x="52" y="271"/>
                </a:cxn>
                <a:cxn ang="0">
                  <a:pos x="80" y="263"/>
                </a:cxn>
                <a:cxn ang="0">
                  <a:pos x="136" y="240"/>
                </a:cxn>
                <a:cxn ang="0">
                  <a:pos x="196" y="204"/>
                </a:cxn>
                <a:cxn ang="0">
                  <a:pos x="224" y="182"/>
                </a:cxn>
                <a:cxn ang="0">
                  <a:pos x="251" y="159"/>
                </a:cxn>
                <a:cxn ang="0">
                  <a:pos x="280" y="131"/>
                </a:cxn>
                <a:cxn ang="0">
                  <a:pos x="307" y="104"/>
                </a:cxn>
                <a:cxn ang="0">
                  <a:pos x="328" y="71"/>
                </a:cxn>
                <a:cxn ang="0">
                  <a:pos x="351" y="38"/>
                </a:cxn>
                <a:cxn ang="0">
                  <a:pos x="324" y="0"/>
                </a:cxn>
                <a:cxn ang="0">
                  <a:pos x="307" y="19"/>
                </a:cxn>
                <a:cxn ang="0">
                  <a:pos x="311" y="27"/>
                </a:cxn>
                <a:cxn ang="0">
                  <a:pos x="320" y="15"/>
                </a:cxn>
                <a:cxn ang="0">
                  <a:pos x="336" y="31"/>
                </a:cxn>
                <a:cxn ang="0">
                  <a:pos x="324" y="52"/>
                </a:cxn>
                <a:cxn ang="0">
                  <a:pos x="295" y="92"/>
                </a:cxn>
                <a:cxn ang="0">
                  <a:pos x="251" y="140"/>
                </a:cxn>
                <a:cxn ang="0">
                  <a:pos x="215" y="171"/>
                </a:cxn>
                <a:cxn ang="0">
                  <a:pos x="180" y="196"/>
                </a:cxn>
                <a:cxn ang="0">
                  <a:pos x="115" y="230"/>
                </a:cxn>
                <a:cxn ang="0">
                  <a:pos x="88" y="244"/>
                </a:cxn>
                <a:cxn ang="0">
                  <a:pos x="59" y="252"/>
                </a:cxn>
                <a:cxn ang="0">
                  <a:pos x="11" y="196"/>
                </a:cxn>
                <a:cxn ang="0">
                  <a:pos x="0" y="211"/>
                </a:cxn>
                <a:cxn ang="0">
                  <a:pos x="4" y="215"/>
                </a:cxn>
              </a:cxnLst>
              <a:rect l="0" t="0" r="r" b="b"/>
              <a:pathLst>
                <a:path w="351" h="271">
                  <a:moveTo>
                    <a:pt x="4" y="215"/>
                  </a:moveTo>
                  <a:lnTo>
                    <a:pt x="11" y="215"/>
                  </a:lnTo>
                  <a:lnTo>
                    <a:pt x="52" y="271"/>
                  </a:lnTo>
                  <a:lnTo>
                    <a:pt x="80" y="263"/>
                  </a:lnTo>
                  <a:lnTo>
                    <a:pt x="136" y="240"/>
                  </a:lnTo>
                  <a:lnTo>
                    <a:pt x="196" y="204"/>
                  </a:lnTo>
                  <a:lnTo>
                    <a:pt x="224" y="182"/>
                  </a:lnTo>
                  <a:lnTo>
                    <a:pt x="251" y="159"/>
                  </a:lnTo>
                  <a:lnTo>
                    <a:pt x="280" y="131"/>
                  </a:lnTo>
                  <a:lnTo>
                    <a:pt x="307" y="104"/>
                  </a:lnTo>
                  <a:lnTo>
                    <a:pt x="328" y="71"/>
                  </a:lnTo>
                  <a:lnTo>
                    <a:pt x="351" y="38"/>
                  </a:lnTo>
                  <a:lnTo>
                    <a:pt x="324" y="0"/>
                  </a:lnTo>
                  <a:lnTo>
                    <a:pt x="307" y="19"/>
                  </a:lnTo>
                  <a:lnTo>
                    <a:pt x="311" y="27"/>
                  </a:lnTo>
                  <a:lnTo>
                    <a:pt x="320" y="15"/>
                  </a:lnTo>
                  <a:lnTo>
                    <a:pt x="336" y="31"/>
                  </a:lnTo>
                  <a:lnTo>
                    <a:pt x="324" y="52"/>
                  </a:lnTo>
                  <a:lnTo>
                    <a:pt x="295" y="92"/>
                  </a:lnTo>
                  <a:lnTo>
                    <a:pt x="251" y="140"/>
                  </a:lnTo>
                  <a:lnTo>
                    <a:pt x="215" y="171"/>
                  </a:lnTo>
                  <a:lnTo>
                    <a:pt x="180" y="196"/>
                  </a:lnTo>
                  <a:lnTo>
                    <a:pt x="115" y="230"/>
                  </a:lnTo>
                  <a:lnTo>
                    <a:pt x="88" y="244"/>
                  </a:lnTo>
                  <a:lnTo>
                    <a:pt x="59" y="252"/>
                  </a:lnTo>
                  <a:lnTo>
                    <a:pt x="11" y="196"/>
                  </a:lnTo>
                  <a:lnTo>
                    <a:pt x="0" y="211"/>
                  </a:lnTo>
                  <a:lnTo>
                    <a:pt x="4" y="215"/>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55" name="Freeform 59"/>
            <p:cNvSpPr>
              <a:spLocks/>
            </p:cNvSpPr>
            <p:nvPr userDrawn="1"/>
          </p:nvSpPr>
          <p:spPr bwMode="auto">
            <a:xfrm>
              <a:off x="556" y="476"/>
              <a:ext cx="38" cy="37"/>
            </a:xfrm>
            <a:custGeom>
              <a:avLst/>
              <a:gdLst/>
              <a:ahLst/>
              <a:cxnLst>
                <a:cxn ang="0">
                  <a:pos x="60" y="12"/>
                </a:cxn>
                <a:cxn ang="0">
                  <a:pos x="15" y="52"/>
                </a:cxn>
                <a:cxn ang="0">
                  <a:pos x="12" y="42"/>
                </a:cxn>
                <a:cxn ang="0">
                  <a:pos x="8" y="31"/>
                </a:cxn>
                <a:cxn ang="0">
                  <a:pos x="8" y="4"/>
                </a:cxn>
                <a:cxn ang="0">
                  <a:pos x="4" y="0"/>
                </a:cxn>
                <a:cxn ang="0">
                  <a:pos x="4" y="4"/>
                </a:cxn>
                <a:cxn ang="0">
                  <a:pos x="0" y="67"/>
                </a:cxn>
                <a:cxn ang="0">
                  <a:pos x="12" y="75"/>
                </a:cxn>
                <a:cxn ang="0">
                  <a:pos x="56" y="27"/>
                </a:cxn>
                <a:cxn ang="0">
                  <a:pos x="71" y="35"/>
                </a:cxn>
                <a:cxn ang="0">
                  <a:pos x="79" y="27"/>
                </a:cxn>
                <a:cxn ang="0">
                  <a:pos x="60" y="12"/>
                </a:cxn>
              </a:cxnLst>
              <a:rect l="0" t="0" r="r" b="b"/>
              <a:pathLst>
                <a:path w="79" h="75">
                  <a:moveTo>
                    <a:pt x="60" y="12"/>
                  </a:moveTo>
                  <a:lnTo>
                    <a:pt x="15" y="52"/>
                  </a:lnTo>
                  <a:lnTo>
                    <a:pt x="12" y="42"/>
                  </a:lnTo>
                  <a:lnTo>
                    <a:pt x="8" y="31"/>
                  </a:lnTo>
                  <a:lnTo>
                    <a:pt x="8" y="4"/>
                  </a:lnTo>
                  <a:lnTo>
                    <a:pt x="4" y="0"/>
                  </a:lnTo>
                  <a:lnTo>
                    <a:pt x="4" y="4"/>
                  </a:lnTo>
                  <a:lnTo>
                    <a:pt x="0" y="67"/>
                  </a:lnTo>
                  <a:lnTo>
                    <a:pt x="12" y="75"/>
                  </a:lnTo>
                  <a:lnTo>
                    <a:pt x="56" y="27"/>
                  </a:lnTo>
                  <a:lnTo>
                    <a:pt x="71" y="35"/>
                  </a:lnTo>
                  <a:lnTo>
                    <a:pt x="79" y="27"/>
                  </a:lnTo>
                  <a:lnTo>
                    <a:pt x="60" y="12"/>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56" name="Freeform 60"/>
            <p:cNvSpPr>
              <a:spLocks/>
            </p:cNvSpPr>
            <p:nvPr userDrawn="1"/>
          </p:nvSpPr>
          <p:spPr bwMode="auto">
            <a:xfrm>
              <a:off x="607" y="488"/>
              <a:ext cx="10" cy="10"/>
            </a:xfrm>
            <a:custGeom>
              <a:avLst/>
              <a:gdLst/>
              <a:ahLst/>
              <a:cxnLst>
                <a:cxn ang="0">
                  <a:pos x="0" y="8"/>
                </a:cxn>
                <a:cxn ang="0">
                  <a:pos x="0" y="8"/>
                </a:cxn>
                <a:cxn ang="0">
                  <a:pos x="4" y="4"/>
                </a:cxn>
                <a:cxn ang="0">
                  <a:pos x="11" y="0"/>
                </a:cxn>
                <a:cxn ang="0">
                  <a:pos x="15" y="4"/>
                </a:cxn>
                <a:cxn ang="0">
                  <a:pos x="19" y="8"/>
                </a:cxn>
                <a:cxn ang="0">
                  <a:pos x="15" y="15"/>
                </a:cxn>
                <a:cxn ang="0">
                  <a:pos x="11" y="21"/>
                </a:cxn>
                <a:cxn ang="0">
                  <a:pos x="4" y="15"/>
                </a:cxn>
                <a:cxn ang="0">
                  <a:pos x="0" y="8"/>
                </a:cxn>
              </a:cxnLst>
              <a:rect l="0" t="0" r="r" b="b"/>
              <a:pathLst>
                <a:path w="19" h="21">
                  <a:moveTo>
                    <a:pt x="0" y="8"/>
                  </a:moveTo>
                  <a:lnTo>
                    <a:pt x="0" y="8"/>
                  </a:lnTo>
                  <a:lnTo>
                    <a:pt x="4" y="4"/>
                  </a:lnTo>
                  <a:lnTo>
                    <a:pt x="11" y="0"/>
                  </a:lnTo>
                  <a:lnTo>
                    <a:pt x="15" y="4"/>
                  </a:lnTo>
                  <a:lnTo>
                    <a:pt x="19" y="8"/>
                  </a:lnTo>
                  <a:lnTo>
                    <a:pt x="15" y="15"/>
                  </a:lnTo>
                  <a:lnTo>
                    <a:pt x="11" y="21"/>
                  </a:lnTo>
                  <a:lnTo>
                    <a:pt x="4" y="15"/>
                  </a:lnTo>
                  <a:lnTo>
                    <a:pt x="0" y="8"/>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57" name="Freeform 61"/>
            <p:cNvSpPr>
              <a:spLocks/>
            </p:cNvSpPr>
            <p:nvPr userDrawn="1"/>
          </p:nvSpPr>
          <p:spPr bwMode="auto">
            <a:xfrm>
              <a:off x="615" y="478"/>
              <a:ext cx="11" cy="8"/>
            </a:xfrm>
            <a:custGeom>
              <a:avLst/>
              <a:gdLst/>
              <a:ahLst/>
              <a:cxnLst>
                <a:cxn ang="0">
                  <a:pos x="0" y="8"/>
                </a:cxn>
                <a:cxn ang="0">
                  <a:pos x="0" y="8"/>
                </a:cxn>
                <a:cxn ang="0">
                  <a:pos x="4" y="4"/>
                </a:cxn>
                <a:cxn ang="0">
                  <a:pos x="12" y="0"/>
                </a:cxn>
                <a:cxn ang="0">
                  <a:pos x="17" y="4"/>
                </a:cxn>
                <a:cxn ang="0">
                  <a:pos x="21" y="8"/>
                </a:cxn>
                <a:cxn ang="0">
                  <a:pos x="17" y="15"/>
                </a:cxn>
                <a:cxn ang="0">
                  <a:pos x="12" y="15"/>
                </a:cxn>
                <a:cxn ang="0">
                  <a:pos x="4" y="15"/>
                </a:cxn>
                <a:cxn ang="0">
                  <a:pos x="0" y="8"/>
                </a:cxn>
              </a:cxnLst>
              <a:rect l="0" t="0" r="r" b="b"/>
              <a:pathLst>
                <a:path w="21" h="15">
                  <a:moveTo>
                    <a:pt x="0" y="8"/>
                  </a:moveTo>
                  <a:lnTo>
                    <a:pt x="0" y="8"/>
                  </a:lnTo>
                  <a:lnTo>
                    <a:pt x="4" y="4"/>
                  </a:lnTo>
                  <a:lnTo>
                    <a:pt x="12" y="0"/>
                  </a:lnTo>
                  <a:lnTo>
                    <a:pt x="17" y="4"/>
                  </a:lnTo>
                  <a:lnTo>
                    <a:pt x="21" y="8"/>
                  </a:lnTo>
                  <a:lnTo>
                    <a:pt x="17" y="15"/>
                  </a:lnTo>
                  <a:lnTo>
                    <a:pt x="12" y="15"/>
                  </a:lnTo>
                  <a:lnTo>
                    <a:pt x="4" y="15"/>
                  </a:lnTo>
                  <a:lnTo>
                    <a:pt x="0" y="8"/>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58" name="Freeform 62"/>
            <p:cNvSpPr>
              <a:spLocks/>
            </p:cNvSpPr>
            <p:nvPr userDrawn="1"/>
          </p:nvSpPr>
          <p:spPr bwMode="auto">
            <a:xfrm>
              <a:off x="593" y="419"/>
              <a:ext cx="34" cy="35"/>
            </a:xfrm>
            <a:custGeom>
              <a:avLst/>
              <a:gdLst/>
              <a:ahLst/>
              <a:cxnLst>
                <a:cxn ang="0">
                  <a:pos x="0" y="21"/>
                </a:cxn>
                <a:cxn ang="0">
                  <a:pos x="0" y="21"/>
                </a:cxn>
                <a:cxn ang="0">
                  <a:pos x="8" y="0"/>
                </a:cxn>
                <a:cxn ang="0">
                  <a:pos x="69" y="59"/>
                </a:cxn>
                <a:cxn ang="0">
                  <a:pos x="61" y="73"/>
                </a:cxn>
                <a:cxn ang="0">
                  <a:pos x="13" y="21"/>
                </a:cxn>
                <a:cxn ang="0">
                  <a:pos x="8" y="25"/>
                </a:cxn>
                <a:cxn ang="0">
                  <a:pos x="0" y="21"/>
                </a:cxn>
              </a:cxnLst>
              <a:rect l="0" t="0" r="r" b="b"/>
              <a:pathLst>
                <a:path w="69" h="73">
                  <a:moveTo>
                    <a:pt x="0" y="21"/>
                  </a:moveTo>
                  <a:lnTo>
                    <a:pt x="0" y="21"/>
                  </a:lnTo>
                  <a:lnTo>
                    <a:pt x="8" y="0"/>
                  </a:lnTo>
                  <a:lnTo>
                    <a:pt x="69" y="59"/>
                  </a:lnTo>
                  <a:lnTo>
                    <a:pt x="61" y="73"/>
                  </a:lnTo>
                  <a:lnTo>
                    <a:pt x="13" y="21"/>
                  </a:lnTo>
                  <a:lnTo>
                    <a:pt x="8" y="25"/>
                  </a:lnTo>
                  <a:lnTo>
                    <a:pt x="0" y="21"/>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59" name="Freeform 63"/>
            <p:cNvSpPr>
              <a:spLocks/>
            </p:cNvSpPr>
            <p:nvPr userDrawn="1"/>
          </p:nvSpPr>
          <p:spPr bwMode="auto">
            <a:xfrm>
              <a:off x="220" y="412"/>
              <a:ext cx="94" cy="60"/>
            </a:xfrm>
            <a:custGeom>
              <a:avLst/>
              <a:gdLst/>
              <a:ahLst/>
              <a:cxnLst>
                <a:cxn ang="0">
                  <a:pos x="177" y="108"/>
                </a:cxn>
                <a:cxn ang="0">
                  <a:pos x="177" y="108"/>
                </a:cxn>
                <a:cxn ang="0">
                  <a:pos x="144" y="116"/>
                </a:cxn>
                <a:cxn ang="0">
                  <a:pos x="125" y="119"/>
                </a:cxn>
                <a:cxn ang="0">
                  <a:pos x="100" y="116"/>
                </a:cxn>
                <a:cxn ang="0">
                  <a:pos x="73" y="112"/>
                </a:cxn>
                <a:cxn ang="0">
                  <a:pos x="56" y="104"/>
                </a:cxn>
                <a:cxn ang="0">
                  <a:pos x="40" y="96"/>
                </a:cxn>
                <a:cxn ang="0">
                  <a:pos x="15" y="64"/>
                </a:cxn>
                <a:cxn ang="0">
                  <a:pos x="0" y="44"/>
                </a:cxn>
                <a:cxn ang="0">
                  <a:pos x="0" y="41"/>
                </a:cxn>
                <a:cxn ang="0">
                  <a:pos x="4" y="44"/>
                </a:cxn>
                <a:cxn ang="0">
                  <a:pos x="21" y="56"/>
                </a:cxn>
                <a:cxn ang="0">
                  <a:pos x="33" y="60"/>
                </a:cxn>
                <a:cxn ang="0">
                  <a:pos x="52" y="68"/>
                </a:cxn>
                <a:cxn ang="0">
                  <a:pos x="92" y="77"/>
                </a:cxn>
                <a:cxn ang="0">
                  <a:pos x="125" y="92"/>
                </a:cxn>
                <a:cxn ang="0">
                  <a:pos x="148" y="100"/>
                </a:cxn>
                <a:cxn ang="0">
                  <a:pos x="169" y="100"/>
                </a:cxn>
                <a:cxn ang="0">
                  <a:pos x="140" y="89"/>
                </a:cxn>
                <a:cxn ang="0">
                  <a:pos x="125" y="77"/>
                </a:cxn>
                <a:cxn ang="0">
                  <a:pos x="108" y="56"/>
                </a:cxn>
                <a:cxn ang="0">
                  <a:pos x="100" y="37"/>
                </a:cxn>
                <a:cxn ang="0">
                  <a:pos x="96" y="19"/>
                </a:cxn>
                <a:cxn ang="0">
                  <a:pos x="96" y="4"/>
                </a:cxn>
                <a:cxn ang="0">
                  <a:pos x="96" y="0"/>
                </a:cxn>
                <a:cxn ang="0">
                  <a:pos x="121" y="23"/>
                </a:cxn>
                <a:cxn ang="0">
                  <a:pos x="136" y="37"/>
                </a:cxn>
                <a:cxn ang="0">
                  <a:pos x="152" y="60"/>
                </a:cxn>
                <a:cxn ang="0">
                  <a:pos x="159" y="81"/>
                </a:cxn>
                <a:cxn ang="0">
                  <a:pos x="169" y="89"/>
                </a:cxn>
                <a:cxn ang="0">
                  <a:pos x="177" y="96"/>
                </a:cxn>
                <a:cxn ang="0">
                  <a:pos x="188" y="104"/>
                </a:cxn>
                <a:cxn ang="0">
                  <a:pos x="188" y="108"/>
                </a:cxn>
                <a:cxn ang="0">
                  <a:pos x="184" y="108"/>
                </a:cxn>
                <a:cxn ang="0">
                  <a:pos x="177" y="108"/>
                </a:cxn>
              </a:cxnLst>
              <a:rect l="0" t="0" r="r" b="b"/>
              <a:pathLst>
                <a:path w="188" h="119">
                  <a:moveTo>
                    <a:pt x="177" y="108"/>
                  </a:moveTo>
                  <a:lnTo>
                    <a:pt x="177" y="108"/>
                  </a:lnTo>
                  <a:lnTo>
                    <a:pt x="144" y="116"/>
                  </a:lnTo>
                  <a:lnTo>
                    <a:pt x="125" y="119"/>
                  </a:lnTo>
                  <a:lnTo>
                    <a:pt x="100" y="116"/>
                  </a:lnTo>
                  <a:lnTo>
                    <a:pt x="73" y="112"/>
                  </a:lnTo>
                  <a:lnTo>
                    <a:pt x="56" y="104"/>
                  </a:lnTo>
                  <a:lnTo>
                    <a:pt x="40" y="96"/>
                  </a:lnTo>
                  <a:lnTo>
                    <a:pt x="15" y="64"/>
                  </a:lnTo>
                  <a:lnTo>
                    <a:pt x="0" y="44"/>
                  </a:lnTo>
                  <a:lnTo>
                    <a:pt x="0" y="41"/>
                  </a:lnTo>
                  <a:lnTo>
                    <a:pt x="4" y="44"/>
                  </a:lnTo>
                  <a:lnTo>
                    <a:pt x="21" y="56"/>
                  </a:lnTo>
                  <a:lnTo>
                    <a:pt x="33" y="60"/>
                  </a:lnTo>
                  <a:lnTo>
                    <a:pt x="52" y="68"/>
                  </a:lnTo>
                  <a:lnTo>
                    <a:pt x="92" y="77"/>
                  </a:lnTo>
                  <a:lnTo>
                    <a:pt x="125" y="92"/>
                  </a:lnTo>
                  <a:lnTo>
                    <a:pt x="148" y="100"/>
                  </a:lnTo>
                  <a:lnTo>
                    <a:pt x="169" y="100"/>
                  </a:lnTo>
                  <a:lnTo>
                    <a:pt x="140" y="89"/>
                  </a:lnTo>
                  <a:lnTo>
                    <a:pt x="125" y="77"/>
                  </a:lnTo>
                  <a:lnTo>
                    <a:pt x="108" y="56"/>
                  </a:lnTo>
                  <a:lnTo>
                    <a:pt x="100" y="37"/>
                  </a:lnTo>
                  <a:lnTo>
                    <a:pt x="96" y="19"/>
                  </a:lnTo>
                  <a:lnTo>
                    <a:pt x="96" y="4"/>
                  </a:lnTo>
                  <a:lnTo>
                    <a:pt x="96" y="0"/>
                  </a:lnTo>
                  <a:lnTo>
                    <a:pt x="121" y="23"/>
                  </a:lnTo>
                  <a:lnTo>
                    <a:pt x="136" y="37"/>
                  </a:lnTo>
                  <a:lnTo>
                    <a:pt x="152" y="60"/>
                  </a:lnTo>
                  <a:lnTo>
                    <a:pt x="159" y="81"/>
                  </a:lnTo>
                  <a:lnTo>
                    <a:pt x="169" y="89"/>
                  </a:lnTo>
                  <a:lnTo>
                    <a:pt x="177" y="96"/>
                  </a:lnTo>
                  <a:lnTo>
                    <a:pt x="188" y="104"/>
                  </a:lnTo>
                  <a:lnTo>
                    <a:pt x="188" y="108"/>
                  </a:lnTo>
                  <a:lnTo>
                    <a:pt x="184" y="108"/>
                  </a:lnTo>
                  <a:lnTo>
                    <a:pt x="177" y="108"/>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60" name="Freeform 64"/>
            <p:cNvSpPr>
              <a:spLocks/>
            </p:cNvSpPr>
            <p:nvPr userDrawn="1"/>
          </p:nvSpPr>
          <p:spPr bwMode="auto">
            <a:xfrm>
              <a:off x="83" y="307"/>
              <a:ext cx="185" cy="29"/>
            </a:xfrm>
            <a:custGeom>
              <a:avLst/>
              <a:gdLst/>
              <a:ahLst/>
              <a:cxnLst>
                <a:cxn ang="0">
                  <a:pos x="342" y="60"/>
                </a:cxn>
                <a:cxn ang="0">
                  <a:pos x="48" y="60"/>
                </a:cxn>
                <a:cxn ang="0">
                  <a:pos x="10" y="19"/>
                </a:cxn>
                <a:cxn ang="0">
                  <a:pos x="0" y="12"/>
                </a:cxn>
                <a:cxn ang="0">
                  <a:pos x="0" y="8"/>
                </a:cxn>
                <a:cxn ang="0">
                  <a:pos x="6" y="0"/>
                </a:cxn>
                <a:cxn ang="0">
                  <a:pos x="10" y="0"/>
                </a:cxn>
                <a:cxn ang="0">
                  <a:pos x="14" y="0"/>
                </a:cxn>
                <a:cxn ang="0">
                  <a:pos x="369" y="0"/>
                </a:cxn>
                <a:cxn ang="0">
                  <a:pos x="365" y="8"/>
                </a:cxn>
                <a:cxn ang="0">
                  <a:pos x="14" y="8"/>
                </a:cxn>
                <a:cxn ang="0">
                  <a:pos x="10" y="8"/>
                </a:cxn>
                <a:cxn ang="0">
                  <a:pos x="14" y="12"/>
                </a:cxn>
                <a:cxn ang="0">
                  <a:pos x="18" y="15"/>
                </a:cxn>
                <a:cxn ang="0">
                  <a:pos x="358" y="15"/>
                </a:cxn>
                <a:cxn ang="0">
                  <a:pos x="346" y="35"/>
                </a:cxn>
                <a:cxn ang="0">
                  <a:pos x="342" y="60"/>
                </a:cxn>
              </a:cxnLst>
              <a:rect l="0" t="0" r="r" b="b"/>
              <a:pathLst>
                <a:path w="369" h="60">
                  <a:moveTo>
                    <a:pt x="342" y="60"/>
                  </a:moveTo>
                  <a:lnTo>
                    <a:pt x="48" y="60"/>
                  </a:lnTo>
                  <a:lnTo>
                    <a:pt x="10" y="19"/>
                  </a:lnTo>
                  <a:lnTo>
                    <a:pt x="0" y="12"/>
                  </a:lnTo>
                  <a:lnTo>
                    <a:pt x="0" y="8"/>
                  </a:lnTo>
                  <a:lnTo>
                    <a:pt x="6" y="0"/>
                  </a:lnTo>
                  <a:lnTo>
                    <a:pt x="10" y="0"/>
                  </a:lnTo>
                  <a:lnTo>
                    <a:pt x="14" y="0"/>
                  </a:lnTo>
                  <a:lnTo>
                    <a:pt x="369" y="0"/>
                  </a:lnTo>
                  <a:lnTo>
                    <a:pt x="365" y="8"/>
                  </a:lnTo>
                  <a:lnTo>
                    <a:pt x="14" y="8"/>
                  </a:lnTo>
                  <a:lnTo>
                    <a:pt x="10" y="8"/>
                  </a:lnTo>
                  <a:lnTo>
                    <a:pt x="14" y="12"/>
                  </a:lnTo>
                  <a:lnTo>
                    <a:pt x="18" y="15"/>
                  </a:lnTo>
                  <a:lnTo>
                    <a:pt x="358" y="15"/>
                  </a:lnTo>
                  <a:lnTo>
                    <a:pt x="346" y="35"/>
                  </a:lnTo>
                  <a:lnTo>
                    <a:pt x="342" y="60"/>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61" name="Freeform 65"/>
            <p:cNvSpPr>
              <a:spLocks/>
            </p:cNvSpPr>
            <p:nvPr userDrawn="1"/>
          </p:nvSpPr>
          <p:spPr bwMode="auto">
            <a:xfrm>
              <a:off x="196" y="379"/>
              <a:ext cx="72" cy="67"/>
            </a:xfrm>
            <a:custGeom>
              <a:avLst/>
              <a:gdLst/>
              <a:ahLst/>
              <a:cxnLst>
                <a:cxn ang="0">
                  <a:pos x="140" y="135"/>
                </a:cxn>
                <a:cxn ang="0">
                  <a:pos x="140" y="135"/>
                </a:cxn>
                <a:cxn ang="0">
                  <a:pos x="81" y="115"/>
                </a:cxn>
                <a:cxn ang="0">
                  <a:pos x="69" y="108"/>
                </a:cxn>
                <a:cxn ang="0">
                  <a:pos x="52" y="100"/>
                </a:cxn>
                <a:cxn ang="0">
                  <a:pos x="37" y="83"/>
                </a:cxn>
                <a:cxn ang="0">
                  <a:pos x="25" y="67"/>
                </a:cxn>
                <a:cxn ang="0">
                  <a:pos x="8" y="31"/>
                </a:cxn>
                <a:cxn ang="0">
                  <a:pos x="0" y="8"/>
                </a:cxn>
                <a:cxn ang="0">
                  <a:pos x="0" y="0"/>
                </a:cxn>
                <a:cxn ang="0">
                  <a:pos x="4" y="0"/>
                </a:cxn>
                <a:cxn ang="0">
                  <a:pos x="15" y="19"/>
                </a:cxn>
                <a:cxn ang="0">
                  <a:pos x="40" y="42"/>
                </a:cxn>
                <a:cxn ang="0">
                  <a:pos x="85" y="75"/>
                </a:cxn>
                <a:cxn ang="0">
                  <a:pos x="111" y="108"/>
                </a:cxn>
                <a:cxn ang="0">
                  <a:pos x="125" y="115"/>
                </a:cxn>
                <a:cxn ang="0">
                  <a:pos x="129" y="119"/>
                </a:cxn>
                <a:cxn ang="0">
                  <a:pos x="108" y="86"/>
                </a:cxn>
                <a:cxn ang="0">
                  <a:pos x="96" y="71"/>
                </a:cxn>
                <a:cxn ang="0">
                  <a:pos x="96" y="63"/>
                </a:cxn>
                <a:cxn ang="0">
                  <a:pos x="92" y="52"/>
                </a:cxn>
                <a:cxn ang="0">
                  <a:pos x="96" y="8"/>
                </a:cxn>
                <a:cxn ang="0">
                  <a:pos x="96" y="4"/>
                </a:cxn>
                <a:cxn ang="0">
                  <a:pos x="96" y="8"/>
                </a:cxn>
                <a:cxn ang="0">
                  <a:pos x="108" y="19"/>
                </a:cxn>
                <a:cxn ang="0">
                  <a:pos x="121" y="38"/>
                </a:cxn>
                <a:cxn ang="0">
                  <a:pos x="129" y="60"/>
                </a:cxn>
                <a:cxn ang="0">
                  <a:pos x="133" y="75"/>
                </a:cxn>
                <a:cxn ang="0">
                  <a:pos x="133" y="100"/>
                </a:cxn>
                <a:cxn ang="0">
                  <a:pos x="144" y="131"/>
                </a:cxn>
                <a:cxn ang="0">
                  <a:pos x="144" y="135"/>
                </a:cxn>
                <a:cxn ang="0">
                  <a:pos x="140" y="135"/>
                </a:cxn>
              </a:cxnLst>
              <a:rect l="0" t="0" r="r" b="b"/>
              <a:pathLst>
                <a:path w="144" h="135">
                  <a:moveTo>
                    <a:pt x="140" y="135"/>
                  </a:moveTo>
                  <a:lnTo>
                    <a:pt x="140" y="135"/>
                  </a:lnTo>
                  <a:lnTo>
                    <a:pt x="81" y="115"/>
                  </a:lnTo>
                  <a:lnTo>
                    <a:pt x="69" y="108"/>
                  </a:lnTo>
                  <a:lnTo>
                    <a:pt x="52" y="100"/>
                  </a:lnTo>
                  <a:lnTo>
                    <a:pt x="37" y="83"/>
                  </a:lnTo>
                  <a:lnTo>
                    <a:pt x="25" y="67"/>
                  </a:lnTo>
                  <a:lnTo>
                    <a:pt x="8" y="31"/>
                  </a:lnTo>
                  <a:lnTo>
                    <a:pt x="0" y="8"/>
                  </a:lnTo>
                  <a:lnTo>
                    <a:pt x="0" y="0"/>
                  </a:lnTo>
                  <a:lnTo>
                    <a:pt x="4" y="0"/>
                  </a:lnTo>
                  <a:lnTo>
                    <a:pt x="15" y="19"/>
                  </a:lnTo>
                  <a:lnTo>
                    <a:pt x="40" y="42"/>
                  </a:lnTo>
                  <a:lnTo>
                    <a:pt x="85" y="75"/>
                  </a:lnTo>
                  <a:lnTo>
                    <a:pt x="111" y="108"/>
                  </a:lnTo>
                  <a:lnTo>
                    <a:pt x="125" y="115"/>
                  </a:lnTo>
                  <a:lnTo>
                    <a:pt x="129" y="119"/>
                  </a:lnTo>
                  <a:lnTo>
                    <a:pt x="108" y="86"/>
                  </a:lnTo>
                  <a:lnTo>
                    <a:pt x="96" y="71"/>
                  </a:lnTo>
                  <a:lnTo>
                    <a:pt x="96" y="63"/>
                  </a:lnTo>
                  <a:lnTo>
                    <a:pt x="92" y="52"/>
                  </a:lnTo>
                  <a:lnTo>
                    <a:pt x="96" y="8"/>
                  </a:lnTo>
                  <a:lnTo>
                    <a:pt x="96" y="4"/>
                  </a:lnTo>
                  <a:lnTo>
                    <a:pt x="96" y="8"/>
                  </a:lnTo>
                  <a:lnTo>
                    <a:pt x="108" y="19"/>
                  </a:lnTo>
                  <a:lnTo>
                    <a:pt x="121" y="38"/>
                  </a:lnTo>
                  <a:lnTo>
                    <a:pt x="129" y="60"/>
                  </a:lnTo>
                  <a:lnTo>
                    <a:pt x="133" y="75"/>
                  </a:lnTo>
                  <a:lnTo>
                    <a:pt x="133" y="100"/>
                  </a:lnTo>
                  <a:lnTo>
                    <a:pt x="144" y="131"/>
                  </a:lnTo>
                  <a:lnTo>
                    <a:pt x="144" y="135"/>
                  </a:lnTo>
                  <a:lnTo>
                    <a:pt x="140" y="135"/>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62" name="Freeform 66"/>
            <p:cNvSpPr>
              <a:spLocks/>
            </p:cNvSpPr>
            <p:nvPr userDrawn="1"/>
          </p:nvSpPr>
          <p:spPr bwMode="auto">
            <a:xfrm>
              <a:off x="201" y="374"/>
              <a:ext cx="34" cy="30"/>
            </a:xfrm>
            <a:custGeom>
              <a:avLst/>
              <a:gdLst/>
              <a:ahLst/>
              <a:cxnLst>
                <a:cxn ang="0">
                  <a:pos x="0" y="0"/>
                </a:cxn>
                <a:cxn ang="0">
                  <a:pos x="0" y="0"/>
                </a:cxn>
                <a:cxn ang="0">
                  <a:pos x="28" y="29"/>
                </a:cxn>
                <a:cxn ang="0">
                  <a:pos x="61" y="62"/>
                </a:cxn>
                <a:cxn ang="0">
                  <a:pos x="65" y="58"/>
                </a:cxn>
                <a:cxn ang="0">
                  <a:pos x="65" y="25"/>
                </a:cxn>
                <a:cxn ang="0">
                  <a:pos x="69" y="0"/>
                </a:cxn>
                <a:cxn ang="0">
                  <a:pos x="44" y="0"/>
                </a:cxn>
                <a:cxn ang="0">
                  <a:pos x="48" y="25"/>
                </a:cxn>
                <a:cxn ang="0">
                  <a:pos x="51" y="33"/>
                </a:cxn>
                <a:cxn ang="0">
                  <a:pos x="48" y="29"/>
                </a:cxn>
                <a:cxn ang="0">
                  <a:pos x="40" y="18"/>
                </a:cxn>
                <a:cxn ang="0">
                  <a:pos x="36" y="0"/>
                </a:cxn>
                <a:cxn ang="0">
                  <a:pos x="0" y="0"/>
                </a:cxn>
              </a:cxnLst>
              <a:rect l="0" t="0" r="r" b="b"/>
              <a:pathLst>
                <a:path w="69" h="62">
                  <a:moveTo>
                    <a:pt x="0" y="0"/>
                  </a:moveTo>
                  <a:lnTo>
                    <a:pt x="0" y="0"/>
                  </a:lnTo>
                  <a:lnTo>
                    <a:pt x="28" y="29"/>
                  </a:lnTo>
                  <a:lnTo>
                    <a:pt x="61" y="62"/>
                  </a:lnTo>
                  <a:lnTo>
                    <a:pt x="65" y="58"/>
                  </a:lnTo>
                  <a:lnTo>
                    <a:pt x="65" y="25"/>
                  </a:lnTo>
                  <a:lnTo>
                    <a:pt x="69" y="0"/>
                  </a:lnTo>
                  <a:lnTo>
                    <a:pt x="44" y="0"/>
                  </a:lnTo>
                  <a:lnTo>
                    <a:pt x="48" y="25"/>
                  </a:lnTo>
                  <a:lnTo>
                    <a:pt x="51" y="33"/>
                  </a:lnTo>
                  <a:lnTo>
                    <a:pt x="48" y="29"/>
                  </a:lnTo>
                  <a:lnTo>
                    <a:pt x="40" y="18"/>
                  </a:lnTo>
                  <a:lnTo>
                    <a:pt x="36" y="0"/>
                  </a:lnTo>
                  <a:lnTo>
                    <a:pt x="0" y="0"/>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63" name="Freeform 67"/>
            <p:cNvSpPr>
              <a:spLocks/>
            </p:cNvSpPr>
            <p:nvPr userDrawn="1"/>
          </p:nvSpPr>
          <p:spPr bwMode="auto">
            <a:xfrm>
              <a:off x="194" y="214"/>
              <a:ext cx="23" cy="53"/>
            </a:xfrm>
            <a:custGeom>
              <a:avLst/>
              <a:gdLst/>
              <a:ahLst/>
              <a:cxnLst>
                <a:cxn ang="0">
                  <a:pos x="0" y="107"/>
                </a:cxn>
                <a:cxn ang="0">
                  <a:pos x="0" y="107"/>
                </a:cxn>
                <a:cxn ang="0">
                  <a:pos x="4" y="96"/>
                </a:cxn>
                <a:cxn ang="0">
                  <a:pos x="8" y="59"/>
                </a:cxn>
                <a:cxn ang="0">
                  <a:pos x="25" y="26"/>
                </a:cxn>
                <a:cxn ang="0">
                  <a:pos x="41" y="0"/>
                </a:cxn>
                <a:cxn ang="0">
                  <a:pos x="44" y="0"/>
                </a:cxn>
                <a:cxn ang="0">
                  <a:pos x="41" y="15"/>
                </a:cxn>
                <a:cxn ang="0">
                  <a:pos x="37" y="30"/>
                </a:cxn>
                <a:cxn ang="0">
                  <a:pos x="37" y="55"/>
                </a:cxn>
                <a:cxn ang="0">
                  <a:pos x="37" y="107"/>
                </a:cxn>
                <a:cxn ang="0">
                  <a:pos x="0" y="107"/>
                </a:cxn>
              </a:cxnLst>
              <a:rect l="0" t="0" r="r" b="b"/>
              <a:pathLst>
                <a:path w="44" h="107">
                  <a:moveTo>
                    <a:pt x="0" y="107"/>
                  </a:moveTo>
                  <a:lnTo>
                    <a:pt x="0" y="107"/>
                  </a:lnTo>
                  <a:lnTo>
                    <a:pt x="4" y="96"/>
                  </a:lnTo>
                  <a:lnTo>
                    <a:pt x="8" y="59"/>
                  </a:lnTo>
                  <a:lnTo>
                    <a:pt x="25" y="26"/>
                  </a:lnTo>
                  <a:lnTo>
                    <a:pt x="41" y="0"/>
                  </a:lnTo>
                  <a:lnTo>
                    <a:pt x="44" y="0"/>
                  </a:lnTo>
                  <a:lnTo>
                    <a:pt x="41" y="15"/>
                  </a:lnTo>
                  <a:lnTo>
                    <a:pt x="37" y="30"/>
                  </a:lnTo>
                  <a:lnTo>
                    <a:pt x="37" y="55"/>
                  </a:lnTo>
                  <a:lnTo>
                    <a:pt x="37" y="107"/>
                  </a:lnTo>
                  <a:lnTo>
                    <a:pt x="0" y="107"/>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64" name="Freeform 68"/>
            <p:cNvSpPr>
              <a:spLocks/>
            </p:cNvSpPr>
            <p:nvPr userDrawn="1"/>
          </p:nvSpPr>
          <p:spPr bwMode="auto">
            <a:xfrm>
              <a:off x="218" y="236"/>
              <a:ext cx="32" cy="32"/>
            </a:xfrm>
            <a:custGeom>
              <a:avLst/>
              <a:gdLst/>
              <a:ahLst/>
              <a:cxnLst>
                <a:cxn ang="0">
                  <a:pos x="0" y="63"/>
                </a:cxn>
                <a:cxn ang="0">
                  <a:pos x="0" y="63"/>
                </a:cxn>
                <a:cxn ang="0">
                  <a:pos x="37" y="27"/>
                </a:cxn>
                <a:cxn ang="0">
                  <a:pos x="60" y="4"/>
                </a:cxn>
                <a:cxn ang="0">
                  <a:pos x="60" y="0"/>
                </a:cxn>
                <a:cxn ang="0">
                  <a:pos x="64" y="4"/>
                </a:cxn>
                <a:cxn ang="0">
                  <a:pos x="56" y="27"/>
                </a:cxn>
                <a:cxn ang="0">
                  <a:pos x="37" y="63"/>
                </a:cxn>
                <a:cxn ang="0">
                  <a:pos x="0" y="63"/>
                </a:cxn>
              </a:cxnLst>
              <a:rect l="0" t="0" r="r" b="b"/>
              <a:pathLst>
                <a:path w="64" h="63">
                  <a:moveTo>
                    <a:pt x="0" y="63"/>
                  </a:moveTo>
                  <a:lnTo>
                    <a:pt x="0" y="63"/>
                  </a:lnTo>
                  <a:lnTo>
                    <a:pt x="37" y="27"/>
                  </a:lnTo>
                  <a:lnTo>
                    <a:pt x="60" y="4"/>
                  </a:lnTo>
                  <a:lnTo>
                    <a:pt x="60" y="0"/>
                  </a:lnTo>
                  <a:lnTo>
                    <a:pt x="64" y="4"/>
                  </a:lnTo>
                  <a:lnTo>
                    <a:pt x="56" y="27"/>
                  </a:lnTo>
                  <a:lnTo>
                    <a:pt x="37" y="63"/>
                  </a:lnTo>
                  <a:lnTo>
                    <a:pt x="0" y="63"/>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65" name="Freeform 69"/>
            <p:cNvSpPr>
              <a:spLocks/>
            </p:cNvSpPr>
            <p:nvPr userDrawn="1"/>
          </p:nvSpPr>
          <p:spPr bwMode="auto">
            <a:xfrm>
              <a:off x="218" y="184"/>
              <a:ext cx="51" cy="76"/>
            </a:xfrm>
            <a:custGeom>
              <a:avLst/>
              <a:gdLst/>
              <a:ahLst/>
              <a:cxnLst>
                <a:cxn ang="0">
                  <a:pos x="0" y="92"/>
                </a:cxn>
                <a:cxn ang="0">
                  <a:pos x="0" y="92"/>
                </a:cxn>
                <a:cxn ang="0">
                  <a:pos x="0" y="73"/>
                </a:cxn>
                <a:cxn ang="0">
                  <a:pos x="4" y="54"/>
                </a:cxn>
                <a:cxn ang="0">
                  <a:pos x="12" y="37"/>
                </a:cxn>
                <a:cxn ang="0">
                  <a:pos x="29" y="21"/>
                </a:cxn>
                <a:cxn ang="0">
                  <a:pos x="44" y="0"/>
                </a:cxn>
                <a:cxn ang="0">
                  <a:pos x="48" y="0"/>
                </a:cxn>
                <a:cxn ang="0">
                  <a:pos x="48" y="6"/>
                </a:cxn>
                <a:cxn ang="0">
                  <a:pos x="41" y="17"/>
                </a:cxn>
                <a:cxn ang="0">
                  <a:pos x="33" y="48"/>
                </a:cxn>
                <a:cxn ang="0">
                  <a:pos x="25" y="85"/>
                </a:cxn>
                <a:cxn ang="0">
                  <a:pos x="16" y="113"/>
                </a:cxn>
                <a:cxn ang="0">
                  <a:pos x="33" y="85"/>
                </a:cxn>
                <a:cxn ang="0">
                  <a:pos x="41" y="77"/>
                </a:cxn>
                <a:cxn ang="0">
                  <a:pos x="56" y="65"/>
                </a:cxn>
                <a:cxn ang="0">
                  <a:pos x="85" y="44"/>
                </a:cxn>
                <a:cxn ang="0">
                  <a:pos x="96" y="29"/>
                </a:cxn>
                <a:cxn ang="0">
                  <a:pos x="100" y="29"/>
                </a:cxn>
                <a:cxn ang="0">
                  <a:pos x="100" y="33"/>
                </a:cxn>
                <a:cxn ang="0">
                  <a:pos x="92" y="54"/>
                </a:cxn>
                <a:cxn ang="0">
                  <a:pos x="81" y="73"/>
                </a:cxn>
                <a:cxn ang="0">
                  <a:pos x="64" y="88"/>
                </a:cxn>
                <a:cxn ang="0">
                  <a:pos x="29" y="121"/>
                </a:cxn>
                <a:cxn ang="0">
                  <a:pos x="16" y="133"/>
                </a:cxn>
                <a:cxn ang="0">
                  <a:pos x="4" y="150"/>
                </a:cxn>
                <a:cxn ang="0">
                  <a:pos x="4" y="154"/>
                </a:cxn>
                <a:cxn ang="0">
                  <a:pos x="0" y="150"/>
                </a:cxn>
                <a:cxn ang="0">
                  <a:pos x="0" y="92"/>
                </a:cxn>
              </a:cxnLst>
              <a:rect l="0" t="0" r="r" b="b"/>
              <a:pathLst>
                <a:path w="100" h="154">
                  <a:moveTo>
                    <a:pt x="0" y="92"/>
                  </a:moveTo>
                  <a:lnTo>
                    <a:pt x="0" y="92"/>
                  </a:lnTo>
                  <a:lnTo>
                    <a:pt x="0" y="73"/>
                  </a:lnTo>
                  <a:lnTo>
                    <a:pt x="4" y="54"/>
                  </a:lnTo>
                  <a:lnTo>
                    <a:pt x="12" y="37"/>
                  </a:lnTo>
                  <a:lnTo>
                    <a:pt x="29" y="21"/>
                  </a:lnTo>
                  <a:lnTo>
                    <a:pt x="44" y="0"/>
                  </a:lnTo>
                  <a:lnTo>
                    <a:pt x="48" y="0"/>
                  </a:lnTo>
                  <a:lnTo>
                    <a:pt x="48" y="6"/>
                  </a:lnTo>
                  <a:lnTo>
                    <a:pt x="41" y="17"/>
                  </a:lnTo>
                  <a:lnTo>
                    <a:pt x="33" y="48"/>
                  </a:lnTo>
                  <a:lnTo>
                    <a:pt x="25" y="85"/>
                  </a:lnTo>
                  <a:lnTo>
                    <a:pt x="16" y="113"/>
                  </a:lnTo>
                  <a:lnTo>
                    <a:pt x="33" y="85"/>
                  </a:lnTo>
                  <a:lnTo>
                    <a:pt x="41" y="77"/>
                  </a:lnTo>
                  <a:lnTo>
                    <a:pt x="56" y="65"/>
                  </a:lnTo>
                  <a:lnTo>
                    <a:pt x="85" y="44"/>
                  </a:lnTo>
                  <a:lnTo>
                    <a:pt x="96" y="29"/>
                  </a:lnTo>
                  <a:lnTo>
                    <a:pt x="100" y="29"/>
                  </a:lnTo>
                  <a:lnTo>
                    <a:pt x="100" y="33"/>
                  </a:lnTo>
                  <a:lnTo>
                    <a:pt x="92" y="54"/>
                  </a:lnTo>
                  <a:lnTo>
                    <a:pt x="81" y="73"/>
                  </a:lnTo>
                  <a:lnTo>
                    <a:pt x="64" y="88"/>
                  </a:lnTo>
                  <a:lnTo>
                    <a:pt x="29" y="121"/>
                  </a:lnTo>
                  <a:lnTo>
                    <a:pt x="16" y="133"/>
                  </a:lnTo>
                  <a:lnTo>
                    <a:pt x="4" y="150"/>
                  </a:lnTo>
                  <a:lnTo>
                    <a:pt x="4" y="154"/>
                  </a:lnTo>
                  <a:lnTo>
                    <a:pt x="0" y="150"/>
                  </a:lnTo>
                  <a:lnTo>
                    <a:pt x="0" y="92"/>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66" name="Freeform 70"/>
            <p:cNvSpPr>
              <a:spLocks/>
            </p:cNvSpPr>
            <p:nvPr userDrawn="1"/>
          </p:nvSpPr>
          <p:spPr bwMode="auto">
            <a:xfrm>
              <a:off x="236" y="168"/>
              <a:ext cx="47" cy="47"/>
            </a:xfrm>
            <a:custGeom>
              <a:avLst/>
              <a:gdLst/>
              <a:ahLst/>
              <a:cxnLst>
                <a:cxn ang="0">
                  <a:pos x="0" y="89"/>
                </a:cxn>
                <a:cxn ang="0">
                  <a:pos x="0" y="89"/>
                </a:cxn>
                <a:cxn ang="0">
                  <a:pos x="7" y="68"/>
                </a:cxn>
                <a:cxn ang="0">
                  <a:pos x="15" y="48"/>
                </a:cxn>
                <a:cxn ang="0">
                  <a:pos x="30" y="37"/>
                </a:cxn>
                <a:cxn ang="0">
                  <a:pos x="48" y="20"/>
                </a:cxn>
                <a:cxn ang="0">
                  <a:pos x="63" y="12"/>
                </a:cxn>
                <a:cxn ang="0">
                  <a:pos x="84" y="4"/>
                </a:cxn>
                <a:cxn ang="0">
                  <a:pos x="92" y="0"/>
                </a:cxn>
                <a:cxn ang="0">
                  <a:pos x="88" y="4"/>
                </a:cxn>
                <a:cxn ang="0">
                  <a:pos x="75" y="20"/>
                </a:cxn>
                <a:cxn ang="0">
                  <a:pos x="59" y="45"/>
                </a:cxn>
                <a:cxn ang="0">
                  <a:pos x="44" y="64"/>
                </a:cxn>
                <a:cxn ang="0">
                  <a:pos x="27" y="75"/>
                </a:cxn>
                <a:cxn ang="0">
                  <a:pos x="11" y="85"/>
                </a:cxn>
                <a:cxn ang="0">
                  <a:pos x="4" y="93"/>
                </a:cxn>
                <a:cxn ang="0">
                  <a:pos x="0" y="93"/>
                </a:cxn>
                <a:cxn ang="0">
                  <a:pos x="0" y="89"/>
                </a:cxn>
              </a:cxnLst>
              <a:rect l="0" t="0" r="r" b="b"/>
              <a:pathLst>
                <a:path w="92" h="93">
                  <a:moveTo>
                    <a:pt x="0" y="89"/>
                  </a:moveTo>
                  <a:lnTo>
                    <a:pt x="0" y="89"/>
                  </a:lnTo>
                  <a:lnTo>
                    <a:pt x="7" y="68"/>
                  </a:lnTo>
                  <a:lnTo>
                    <a:pt x="15" y="48"/>
                  </a:lnTo>
                  <a:lnTo>
                    <a:pt x="30" y="37"/>
                  </a:lnTo>
                  <a:lnTo>
                    <a:pt x="48" y="20"/>
                  </a:lnTo>
                  <a:lnTo>
                    <a:pt x="63" y="12"/>
                  </a:lnTo>
                  <a:lnTo>
                    <a:pt x="84" y="4"/>
                  </a:lnTo>
                  <a:lnTo>
                    <a:pt x="92" y="0"/>
                  </a:lnTo>
                  <a:lnTo>
                    <a:pt x="88" y="4"/>
                  </a:lnTo>
                  <a:lnTo>
                    <a:pt x="75" y="20"/>
                  </a:lnTo>
                  <a:lnTo>
                    <a:pt x="59" y="45"/>
                  </a:lnTo>
                  <a:lnTo>
                    <a:pt x="44" y="64"/>
                  </a:lnTo>
                  <a:lnTo>
                    <a:pt x="27" y="75"/>
                  </a:lnTo>
                  <a:lnTo>
                    <a:pt x="11" y="85"/>
                  </a:lnTo>
                  <a:lnTo>
                    <a:pt x="4" y="93"/>
                  </a:lnTo>
                  <a:lnTo>
                    <a:pt x="0" y="93"/>
                  </a:lnTo>
                  <a:lnTo>
                    <a:pt x="0" y="89"/>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67" name="Freeform 71"/>
            <p:cNvSpPr>
              <a:spLocks/>
            </p:cNvSpPr>
            <p:nvPr userDrawn="1"/>
          </p:nvSpPr>
          <p:spPr bwMode="auto">
            <a:xfrm>
              <a:off x="260" y="465"/>
              <a:ext cx="251" cy="44"/>
            </a:xfrm>
            <a:custGeom>
              <a:avLst/>
              <a:gdLst/>
              <a:ahLst/>
              <a:cxnLst>
                <a:cxn ang="0">
                  <a:pos x="499" y="17"/>
                </a:cxn>
                <a:cxn ang="0">
                  <a:pos x="499" y="17"/>
                </a:cxn>
                <a:cxn ang="0">
                  <a:pos x="487" y="21"/>
                </a:cxn>
                <a:cxn ang="0">
                  <a:pos x="470" y="21"/>
                </a:cxn>
                <a:cxn ang="0">
                  <a:pos x="439" y="21"/>
                </a:cxn>
                <a:cxn ang="0">
                  <a:pos x="370" y="4"/>
                </a:cxn>
                <a:cxn ang="0">
                  <a:pos x="343" y="0"/>
                </a:cxn>
                <a:cxn ang="0">
                  <a:pos x="315" y="0"/>
                </a:cxn>
                <a:cxn ang="0">
                  <a:pos x="286" y="4"/>
                </a:cxn>
                <a:cxn ang="0">
                  <a:pos x="255" y="11"/>
                </a:cxn>
                <a:cxn ang="0">
                  <a:pos x="251" y="17"/>
                </a:cxn>
                <a:cxn ang="0">
                  <a:pos x="247" y="11"/>
                </a:cxn>
                <a:cxn ang="0">
                  <a:pos x="215" y="4"/>
                </a:cxn>
                <a:cxn ang="0">
                  <a:pos x="188" y="0"/>
                </a:cxn>
                <a:cxn ang="0">
                  <a:pos x="159" y="0"/>
                </a:cxn>
                <a:cxn ang="0">
                  <a:pos x="132" y="4"/>
                </a:cxn>
                <a:cxn ang="0">
                  <a:pos x="63" y="21"/>
                </a:cxn>
                <a:cxn ang="0">
                  <a:pos x="30" y="21"/>
                </a:cxn>
                <a:cxn ang="0">
                  <a:pos x="15" y="21"/>
                </a:cxn>
                <a:cxn ang="0">
                  <a:pos x="4" y="17"/>
                </a:cxn>
                <a:cxn ang="0">
                  <a:pos x="0" y="17"/>
                </a:cxn>
                <a:cxn ang="0">
                  <a:pos x="0" y="21"/>
                </a:cxn>
                <a:cxn ang="0">
                  <a:pos x="15" y="33"/>
                </a:cxn>
                <a:cxn ang="0">
                  <a:pos x="36" y="44"/>
                </a:cxn>
                <a:cxn ang="0">
                  <a:pos x="71" y="48"/>
                </a:cxn>
                <a:cxn ang="0">
                  <a:pos x="103" y="52"/>
                </a:cxn>
                <a:cxn ang="0">
                  <a:pos x="144" y="44"/>
                </a:cxn>
                <a:cxn ang="0">
                  <a:pos x="188" y="29"/>
                </a:cxn>
                <a:cxn ang="0">
                  <a:pos x="207" y="25"/>
                </a:cxn>
                <a:cxn ang="0">
                  <a:pos x="232" y="21"/>
                </a:cxn>
                <a:cxn ang="0">
                  <a:pos x="236" y="21"/>
                </a:cxn>
                <a:cxn ang="0">
                  <a:pos x="199" y="40"/>
                </a:cxn>
                <a:cxn ang="0">
                  <a:pos x="174" y="59"/>
                </a:cxn>
                <a:cxn ang="0">
                  <a:pos x="148" y="84"/>
                </a:cxn>
                <a:cxn ang="0">
                  <a:pos x="167" y="88"/>
                </a:cxn>
                <a:cxn ang="0">
                  <a:pos x="219" y="40"/>
                </a:cxn>
                <a:cxn ang="0">
                  <a:pos x="236" y="29"/>
                </a:cxn>
                <a:cxn ang="0">
                  <a:pos x="251" y="25"/>
                </a:cxn>
                <a:cxn ang="0">
                  <a:pos x="267" y="29"/>
                </a:cxn>
                <a:cxn ang="0">
                  <a:pos x="282" y="40"/>
                </a:cxn>
                <a:cxn ang="0">
                  <a:pos x="334" y="88"/>
                </a:cxn>
                <a:cxn ang="0">
                  <a:pos x="355" y="84"/>
                </a:cxn>
                <a:cxn ang="0">
                  <a:pos x="326" y="59"/>
                </a:cxn>
                <a:cxn ang="0">
                  <a:pos x="303" y="40"/>
                </a:cxn>
                <a:cxn ang="0">
                  <a:pos x="267" y="21"/>
                </a:cxn>
                <a:cxn ang="0">
                  <a:pos x="274" y="21"/>
                </a:cxn>
                <a:cxn ang="0">
                  <a:pos x="295" y="25"/>
                </a:cxn>
                <a:cxn ang="0">
                  <a:pos x="315" y="29"/>
                </a:cxn>
                <a:cxn ang="0">
                  <a:pos x="359" y="44"/>
                </a:cxn>
                <a:cxn ang="0">
                  <a:pos x="399" y="52"/>
                </a:cxn>
                <a:cxn ang="0">
                  <a:pos x="430" y="48"/>
                </a:cxn>
                <a:cxn ang="0">
                  <a:pos x="466" y="44"/>
                </a:cxn>
                <a:cxn ang="0">
                  <a:pos x="487" y="33"/>
                </a:cxn>
                <a:cxn ang="0">
                  <a:pos x="503" y="21"/>
                </a:cxn>
                <a:cxn ang="0">
                  <a:pos x="503" y="17"/>
                </a:cxn>
                <a:cxn ang="0">
                  <a:pos x="499" y="17"/>
                </a:cxn>
              </a:cxnLst>
              <a:rect l="0" t="0" r="r" b="b"/>
              <a:pathLst>
                <a:path w="503" h="88">
                  <a:moveTo>
                    <a:pt x="499" y="17"/>
                  </a:moveTo>
                  <a:lnTo>
                    <a:pt x="499" y="17"/>
                  </a:lnTo>
                  <a:lnTo>
                    <a:pt x="487" y="21"/>
                  </a:lnTo>
                  <a:lnTo>
                    <a:pt x="470" y="21"/>
                  </a:lnTo>
                  <a:lnTo>
                    <a:pt x="439" y="21"/>
                  </a:lnTo>
                  <a:lnTo>
                    <a:pt x="370" y="4"/>
                  </a:lnTo>
                  <a:lnTo>
                    <a:pt x="343" y="0"/>
                  </a:lnTo>
                  <a:lnTo>
                    <a:pt x="315" y="0"/>
                  </a:lnTo>
                  <a:lnTo>
                    <a:pt x="286" y="4"/>
                  </a:lnTo>
                  <a:lnTo>
                    <a:pt x="255" y="11"/>
                  </a:lnTo>
                  <a:lnTo>
                    <a:pt x="251" y="17"/>
                  </a:lnTo>
                  <a:lnTo>
                    <a:pt x="247" y="11"/>
                  </a:lnTo>
                  <a:lnTo>
                    <a:pt x="215" y="4"/>
                  </a:lnTo>
                  <a:lnTo>
                    <a:pt x="188" y="0"/>
                  </a:lnTo>
                  <a:lnTo>
                    <a:pt x="159" y="0"/>
                  </a:lnTo>
                  <a:lnTo>
                    <a:pt x="132" y="4"/>
                  </a:lnTo>
                  <a:lnTo>
                    <a:pt x="63" y="21"/>
                  </a:lnTo>
                  <a:lnTo>
                    <a:pt x="30" y="21"/>
                  </a:lnTo>
                  <a:lnTo>
                    <a:pt x="15" y="21"/>
                  </a:lnTo>
                  <a:lnTo>
                    <a:pt x="4" y="17"/>
                  </a:lnTo>
                  <a:lnTo>
                    <a:pt x="0" y="17"/>
                  </a:lnTo>
                  <a:lnTo>
                    <a:pt x="0" y="21"/>
                  </a:lnTo>
                  <a:lnTo>
                    <a:pt x="15" y="33"/>
                  </a:lnTo>
                  <a:lnTo>
                    <a:pt x="36" y="44"/>
                  </a:lnTo>
                  <a:lnTo>
                    <a:pt x="71" y="48"/>
                  </a:lnTo>
                  <a:lnTo>
                    <a:pt x="103" y="52"/>
                  </a:lnTo>
                  <a:lnTo>
                    <a:pt x="144" y="44"/>
                  </a:lnTo>
                  <a:lnTo>
                    <a:pt x="188" y="29"/>
                  </a:lnTo>
                  <a:lnTo>
                    <a:pt x="207" y="25"/>
                  </a:lnTo>
                  <a:lnTo>
                    <a:pt x="232" y="21"/>
                  </a:lnTo>
                  <a:lnTo>
                    <a:pt x="236" y="21"/>
                  </a:lnTo>
                  <a:lnTo>
                    <a:pt x="199" y="40"/>
                  </a:lnTo>
                  <a:lnTo>
                    <a:pt x="174" y="59"/>
                  </a:lnTo>
                  <a:lnTo>
                    <a:pt x="148" y="84"/>
                  </a:lnTo>
                  <a:lnTo>
                    <a:pt x="167" y="88"/>
                  </a:lnTo>
                  <a:lnTo>
                    <a:pt x="219" y="40"/>
                  </a:lnTo>
                  <a:lnTo>
                    <a:pt x="236" y="29"/>
                  </a:lnTo>
                  <a:lnTo>
                    <a:pt x="251" y="25"/>
                  </a:lnTo>
                  <a:lnTo>
                    <a:pt x="267" y="29"/>
                  </a:lnTo>
                  <a:lnTo>
                    <a:pt x="282" y="40"/>
                  </a:lnTo>
                  <a:lnTo>
                    <a:pt x="334" y="88"/>
                  </a:lnTo>
                  <a:lnTo>
                    <a:pt x="355" y="84"/>
                  </a:lnTo>
                  <a:lnTo>
                    <a:pt x="326" y="59"/>
                  </a:lnTo>
                  <a:lnTo>
                    <a:pt x="303" y="40"/>
                  </a:lnTo>
                  <a:lnTo>
                    <a:pt x="267" y="21"/>
                  </a:lnTo>
                  <a:lnTo>
                    <a:pt x="274" y="21"/>
                  </a:lnTo>
                  <a:lnTo>
                    <a:pt x="295" y="25"/>
                  </a:lnTo>
                  <a:lnTo>
                    <a:pt x="315" y="29"/>
                  </a:lnTo>
                  <a:lnTo>
                    <a:pt x="359" y="44"/>
                  </a:lnTo>
                  <a:lnTo>
                    <a:pt x="399" y="52"/>
                  </a:lnTo>
                  <a:lnTo>
                    <a:pt x="430" y="48"/>
                  </a:lnTo>
                  <a:lnTo>
                    <a:pt x="466" y="44"/>
                  </a:lnTo>
                  <a:lnTo>
                    <a:pt x="487" y="33"/>
                  </a:lnTo>
                  <a:lnTo>
                    <a:pt x="503" y="21"/>
                  </a:lnTo>
                  <a:lnTo>
                    <a:pt x="503" y="17"/>
                  </a:lnTo>
                  <a:lnTo>
                    <a:pt x="499" y="17"/>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68" name="Freeform 72"/>
            <p:cNvSpPr>
              <a:spLocks/>
            </p:cNvSpPr>
            <p:nvPr userDrawn="1"/>
          </p:nvSpPr>
          <p:spPr bwMode="auto">
            <a:xfrm>
              <a:off x="457" y="412"/>
              <a:ext cx="95" cy="60"/>
            </a:xfrm>
            <a:custGeom>
              <a:avLst/>
              <a:gdLst/>
              <a:ahLst/>
              <a:cxnLst>
                <a:cxn ang="0">
                  <a:pos x="12" y="108"/>
                </a:cxn>
                <a:cxn ang="0">
                  <a:pos x="12" y="108"/>
                </a:cxn>
                <a:cxn ang="0">
                  <a:pos x="44" y="116"/>
                </a:cxn>
                <a:cxn ang="0">
                  <a:pos x="64" y="119"/>
                </a:cxn>
                <a:cxn ang="0">
                  <a:pos x="87" y="116"/>
                </a:cxn>
                <a:cxn ang="0">
                  <a:pos x="115" y="112"/>
                </a:cxn>
                <a:cxn ang="0">
                  <a:pos x="131" y="104"/>
                </a:cxn>
                <a:cxn ang="0">
                  <a:pos x="148" y="96"/>
                </a:cxn>
                <a:cxn ang="0">
                  <a:pos x="171" y="64"/>
                </a:cxn>
                <a:cxn ang="0">
                  <a:pos x="188" y="44"/>
                </a:cxn>
                <a:cxn ang="0">
                  <a:pos x="188" y="41"/>
                </a:cxn>
                <a:cxn ang="0">
                  <a:pos x="183" y="44"/>
                </a:cxn>
                <a:cxn ang="0">
                  <a:pos x="167" y="56"/>
                </a:cxn>
                <a:cxn ang="0">
                  <a:pos x="156" y="60"/>
                </a:cxn>
                <a:cxn ang="0">
                  <a:pos x="135" y="68"/>
                </a:cxn>
                <a:cxn ang="0">
                  <a:pos x="96" y="77"/>
                </a:cxn>
                <a:cxn ang="0">
                  <a:pos x="64" y="92"/>
                </a:cxn>
                <a:cxn ang="0">
                  <a:pos x="44" y="100"/>
                </a:cxn>
                <a:cxn ang="0">
                  <a:pos x="19" y="100"/>
                </a:cxn>
                <a:cxn ang="0">
                  <a:pos x="48" y="89"/>
                </a:cxn>
                <a:cxn ang="0">
                  <a:pos x="64" y="77"/>
                </a:cxn>
                <a:cxn ang="0">
                  <a:pos x="79" y="56"/>
                </a:cxn>
                <a:cxn ang="0">
                  <a:pos x="87" y="37"/>
                </a:cxn>
                <a:cxn ang="0">
                  <a:pos x="92" y="19"/>
                </a:cxn>
                <a:cxn ang="0">
                  <a:pos x="92" y="4"/>
                </a:cxn>
                <a:cxn ang="0">
                  <a:pos x="92" y="0"/>
                </a:cxn>
                <a:cxn ang="0">
                  <a:pos x="67" y="23"/>
                </a:cxn>
                <a:cxn ang="0">
                  <a:pos x="52" y="37"/>
                </a:cxn>
                <a:cxn ang="0">
                  <a:pos x="35" y="60"/>
                </a:cxn>
                <a:cxn ang="0">
                  <a:pos x="27" y="81"/>
                </a:cxn>
                <a:cxn ang="0">
                  <a:pos x="23" y="89"/>
                </a:cxn>
                <a:cxn ang="0">
                  <a:pos x="12" y="96"/>
                </a:cxn>
                <a:cxn ang="0">
                  <a:pos x="0" y="104"/>
                </a:cxn>
                <a:cxn ang="0">
                  <a:pos x="0" y="108"/>
                </a:cxn>
                <a:cxn ang="0">
                  <a:pos x="4" y="108"/>
                </a:cxn>
                <a:cxn ang="0">
                  <a:pos x="12" y="108"/>
                </a:cxn>
              </a:cxnLst>
              <a:rect l="0" t="0" r="r" b="b"/>
              <a:pathLst>
                <a:path w="188" h="119">
                  <a:moveTo>
                    <a:pt x="12" y="108"/>
                  </a:moveTo>
                  <a:lnTo>
                    <a:pt x="12" y="108"/>
                  </a:lnTo>
                  <a:lnTo>
                    <a:pt x="44" y="116"/>
                  </a:lnTo>
                  <a:lnTo>
                    <a:pt x="64" y="119"/>
                  </a:lnTo>
                  <a:lnTo>
                    <a:pt x="87" y="116"/>
                  </a:lnTo>
                  <a:lnTo>
                    <a:pt x="115" y="112"/>
                  </a:lnTo>
                  <a:lnTo>
                    <a:pt x="131" y="104"/>
                  </a:lnTo>
                  <a:lnTo>
                    <a:pt x="148" y="96"/>
                  </a:lnTo>
                  <a:lnTo>
                    <a:pt x="171" y="64"/>
                  </a:lnTo>
                  <a:lnTo>
                    <a:pt x="188" y="44"/>
                  </a:lnTo>
                  <a:lnTo>
                    <a:pt x="188" y="41"/>
                  </a:lnTo>
                  <a:lnTo>
                    <a:pt x="183" y="44"/>
                  </a:lnTo>
                  <a:lnTo>
                    <a:pt x="167" y="56"/>
                  </a:lnTo>
                  <a:lnTo>
                    <a:pt x="156" y="60"/>
                  </a:lnTo>
                  <a:lnTo>
                    <a:pt x="135" y="68"/>
                  </a:lnTo>
                  <a:lnTo>
                    <a:pt x="96" y="77"/>
                  </a:lnTo>
                  <a:lnTo>
                    <a:pt x="64" y="92"/>
                  </a:lnTo>
                  <a:lnTo>
                    <a:pt x="44" y="100"/>
                  </a:lnTo>
                  <a:lnTo>
                    <a:pt x="19" y="100"/>
                  </a:lnTo>
                  <a:lnTo>
                    <a:pt x="48" y="89"/>
                  </a:lnTo>
                  <a:lnTo>
                    <a:pt x="64" y="77"/>
                  </a:lnTo>
                  <a:lnTo>
                    <a:pt x="79" y="56"/>
                  </a:lnTo>
                  <a:lnTo>
                    <a:pt x="87" y="37"/>
                  </a:lnTo>
                  <a:lnTo>
                    <a:pt x="92" y="19"/>
                  </a:lnTo>
                  <a:lnTo>
                    <a:pt x="92" y="4"/>
                  </a:lnTo>
                  <a:lnTo>
                    <a:pt x="92" y="0"/>
                  </a:lnTo>
                  <a:lnTo>
                    <a:pt x="67" y="23"/>
                  </a:lnTo>
                  <a:lnTo>
                    <a:pt x="52" y="37"/>
                  </a:lnTo>
                  <a:lnTo>
                    <a:pt x="35" y="60"/>
                  </a:lnTo>
                  <a:lnTo>
                    <a:pt x="27" y="81"/>
                  </a:lnTo>
                  <a:lnTo>
                    <a:pt x="23" y="89"/>
                  </a:lnTo>
                  <a:lnTo>
                    <a:pt x="12" y="96"/>
                  </a:lnTo>
                  <a:lnTo>
                    <a:pt x="0" y="104"/>
                  </a:lnTo>
                  <a:lnTo>
                    <a:pt x="0" y="108"/>
                  </a:lnTo>
                  <a:lnTo>
                    <a:pt x="4" y="108"/>
                  </a:lnTo>
                  <a:lnTo>
                    <a:pt x="12" y="108"/>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69" name="Freeform 73"/>
            <p:cNvSpPr>
              <a:spLocks/>
            </p:cNvSpPr>
            <p:nvPr userDrawn="1"/>
          </p:nvSpPr>
          <p:spPr bwMode="auto">
            <a:xfrm>
              <a:off x="504" y="307"/>
              <a:ext cx="183" cy="29"/>
            </a:xfrm>
            <a:custGeom>
              <a:avLst/>
              <a:gdLst/>
              <a:ahLst/>
              <a:cxnLst>
                <a:cxn ang="0">
                  <a:pos x="27" y="60"/>
                </a:cxn>
                <a:cxn ang="0">
                  <a:pos x="319" y="60"/>
                </a:cxn>
                <a:cxn ang="0">
                  <a:pos x="363" y="19"/>
                </a:cxn>
                <a:cxn ang="0">
                  <a:pos x="367" y="12"/>
                </a:cxn>
                <a:cxn ang="0">
                  <a:pos x="367" y="8"/>
                </a:cxn>
                <a:cxn ang="0">
                  <a:pos x="363" y="0"/>
                </a:cxn>
                <a:cxn ang="0">
                  <a:pos x="359" y="0"/>
                </a:cxn>
                <a:cxn ang="0">
                  <a:pos x="356" y="0"/>
                </a:cxn>
                <a:cxn ang="0">
                  <a:pos x="0" y="0"/>
                </a:cxn>
                <a:cxn ang="0">
                  <a:pos x="4" y="8"/>
                </a:cxn>
                <a:cxn ang="0">
                  <a:pos x="356" y="8"/>
                </a:cxn>
                <a:cxn ang="0">
                  <a:pos x="359" y="8"/>
                </a:cxn>
                <a:cxn ang="0">
                  <a:pos x="356" y="12"/>
                </a:cxn>
                <a:cxn ang="0">
                  <a:pos x="352" y="15"/>
                </a:cxn>
                <a:cxn ang="0">
                  <a:pos x="12" y="15"/>
                </a:cxn>
                <a:cxn ang="0">
                  <a:pos x="23" y="35"/>
                </a:cxn>
                <a:cxn ang="0">
                  <a:pos x="27" y="60"/>
                </a:cxn>
              </a:cxnLst>
              <a:rect l="0" t="0" r="r" b="b"/>
              <a:pathLst>
                <a:path w="367" h="60">
                  <a:moveTo>
                    <a:pt x="27" y="60"/>
                  </a:moveTo>
                  <a:lnTo>
                    <a:pt x="319" y="60"/>
                  </a:lnTo>
                  <a:lnTo>
                    <a:pt x="363" y="19"/>
                  </a:lnTo>
                  <a:lnTo>
                    <a:pt x="367" y="12"/>
                  </a:lnTo>
                  <a:lnTo>
                    <a:pt x="367" y="8"/>
                  </a:lnTo>
                  <a:lnTo>
                    <a:pt x="363" y="0"/>
                  </a:lnTo>
                  <a:lnTo>
                    <a:pt x="359" y="0"/>
                  </a:lnTo>
                  <a:lnTo>
                    <a:pt x="356" y="0"/>
                  </a:lnTo>
                  <a:lnTo>
                    <a:pt x="0" y="0"/>
                  </a:lnTo>
                  <a:lnTo>
                    <a:pt x="4" y="8"/>
                  </a:lnTo>
                  <a:lnTo>
                    <a:pt x="356" y="8"/>
                  </a:lnTo>
                  <a:lnTo>
                    <a:pt x="359" y="8"/>
                  </a:lnTo>
                  <a:lnTo>
                    <a:pt x="356" y="12"/>
                  </a:lnTo>
                  <a:lnTo>
                    <a:pt x="352" y="15"/>
                  </a:lnTo>
                  <a:lnTo>
                    <a:pt x="12" y="15"/>
                  </a:lnTo>
                  <a:lnTo>
                    <a:pt x="23" y="35"/>
                  </a:lnTo>
                  <a:lnTo>
                    <a:pt x="27" y="60"/>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70" name="Freeform 74"/>
            <p:cNvSpPr>
              <a:spLocks/>
            </p:cNvSpPr>
            <p:nvPr userDrawn="1"/>
          </p:nvSpPr>
          <p:spPr bwMode="auto">
            <a:xfrm>
              <a:off x="504" y="379"/>
              <a:ext cx="71" cy="67"/>
            </a:xfrm>
            <a:custGeom>
              <a:avLst/>
              <a:gdLst/>
              <a:ahLst/>
              <a:cxnLst>
                <a:cxn ang="0">
                  <a:pos x="4" y="135"/>
                </a:cxn>
                <a:cxn ang="0">
                  <a:pos x="4" y="135"/>
                </a:cxn>
                <a:cxn ang="0">
                  <a:pos x="64" y="115"/>
                </a:cxn>
                <a:cxn ang="0">
                  <a:pos x="75" y="108"/>
                </a:cxn>
                <a:cxn ang="0">
                  <a:pos x="91" y="100"/>
                </a:cxn>
                <a:cxn ang="0">
                  <a:pos x="108" y="83"/>
                </a:cxn>
                <a:cxn ang="0">
                  <a:pos x="119" y="67"/>
                </a:cxn>
                <a:cxn ang="0">
                  <a:pos x="135" y="31"/>
                </a:cxn>
                <a:cxn ang="0">
                  <a:pos x="144" y="8"/>
                </a:cxn>
                <a:cxn ang="0">
                  <a:pos x="144" y="0"/>
                </a:cxn>
                <a:cxn ang="0">
                  <a:pos x="139" y="0"/>
                </a:cxn>
                <a:cxn ang="0">
                  <a:pos x="127" y="19"/>
                </a:cxn>
                <a:cxn ang="0">
                  <a:pos x="104" y="42"/>
                </a:cxn>
                <a:cxn ang="0">
                  <a:pos x="60" y="75"/>
                </a:cxn>
                <a:cxn ang="0">
                  <a:pos x="31" y="108"/>
                </a:cxn>
                <a:cxn ang="0">
                  <a:pos x="20" y="115"/>
                </a:cxn>
                <a:cxn ang="0">
                  <a:pos x="16" y="119"/>
                </a:cxn>
                <a:cxn ang="0">
                  <a:pos x="35" y="86"/>
                </a:cxn>
                <a:cxn ang="0">
                  <a:pos x="48" y="71"/>
                </a:cxn>
                <a:cxn ang="0">
                  <a:pos x="48" y="63"/>
                </a:cxn>
                <a:cxn ang="0">
                  <a:pos x="52" y="52"/>
                </a:cxn>
                <a:cxn ang="0">
                  <a:pos x="52" y="8"/>
                </a:cxn>
                <a:cxn ang="0">
                  <a:pos x="48" y="4"/>
                </a:cxn>
                <a:cxn ang="0">
                  <a:pos x="48" y="8"/>
                </a:cxn>
                <a:cxn ang="0">
                  <a:pos x="35" y="19"/>
                </a:cxn>
                <a:cxn ang="0">
                  <a:pos x="23" y="38"/>
                </a:cxn>
                <a:cxn ang="0">
                  <a:pos x="16" y="60"/>
                </a:cxn>
                <a:cxn ang="0">
                  <a:pos x="12" y="75"/>
                </a:cxn>
                <a:cxn ang="0">
                  <a:pos x="12" y="100"/>
                </a:cxn>
                <a:cxn ang="0">
                  <a:pos x="0" y="131"/>
                </a:cxn>
                <a:cxn ang="0">
                  <a:pos x="0" y="135"/>
                </a:cxn>
                <a:cxn ang="0">
                  <a:pos x="4" y="135"/>
                </a:cxn>
              </a:cxnLst>
              <a:rect l="0" t="0" r="r" b="b"/>
              <a:pathLst>
                <a:path w="144" h="135">
                  <a:moveTo>
                    <a:pt x="4" y="135"/>
                  </a:moveTo>
                  <a:lnTo>
                    <a:pt x="4" y="135"/>
                  </a:lnTo>
                  <a:lnTo>
                    <a:pt x="64" y="115"/>
                  </a:lnTo>
                  <a:lnTo>
                    <a:pt x="75" y="108"/>
                  </a:lnTo>
                  <a:lnTo>
                    <a:pt x="91" y="100"/>
                  </a:lnTo>
                  <a:lnTo>
                    <a:pt x="108" y="83"/>
                  </a:lnTo>
                  <a:lnTo>
                    <a:pt x="119" y="67"/>
                  </a:lnTo>
                  <a:lnTo>
                    <a:pt x="135" y="31"/>
                  </a:lnTo>
                  <a:lnTo>
                    <a:pt x="144" y="8"/>
                  </a:lnTo>
                  <a:lnTo>
                    <a:pt x="144" y="0"/>
                  </a:lnTo>
                  <a:lnTo>
                    <a:pt x="139" y="0"/>
                  </a:lnTo>
                  <a:lnTo>
                    <a:pt x="127" y="19"/>
                  </a:lnTo>
                  <a:lnTo>
                    <a:pt x="104" y="42"/>
                  </a:lnTo>
                  <a:lnTo>
                    <a:pt x="60" y="75"/>
                  </a:lnTo>
                  <a:lnTo>
                    <a:pt x="31" y="108"/>
                  </a:lnTo>
                  <a:lnTo>
                    <a:pt x="20" y="115"/>
                  </a:lnTo>
                  <a:lnTo>
                    <a:pt x="16" y="119"/>
                  </a:lnTo>
                  <a:lnTo>
                    <a:pt x="35" y="86"/>
                  </a:lnTo>
                  <a:lnTo>
                    <a:pt x="48" y="71"/>
                  </a:lnTo>
                  <a:lnTo>
                    <a:pt x="48" y="63"/>
                  </a:lnTo>
                  <a:lnTo>
                    <a:pt x="52" y="52"/>
                  </a:lnTo>
                  <a:lnTo>
                    <a:pt x="52" y="8"/>
                  </a:lnTo>
                  <a:lnTo>
                    <a:pt x="48" y="4"/>
                  </a:lnTo>
                  <a:lnTo>
                    <a:pt x="48" y="8"/>
                  </a:lnTo>
                  <a:lnTo>
                    <a:pt x="35" y="19"/>
                  </a:lnTo>
                  <a:lnTo>
                    <a:pt x="23" y="38"/>
                  </a:lnTo>
                  <a:lnTo>
                    <a:pt x="16" y="60"/>
                  </a:lnTo>
                  <a:lnTo>
                    <a:pt x="12" y="75"/>
                  </a:lnTo>
                  <a:lnTo>
                    <a:pt x="12" y="100"/>
                  </a:lnTo>
                  <a:lnTo>
                    <a:pt x="0" y="131"/>
                  </a:lnTo>
                  <a:lnTo>
                    <a:pt x="0" y="135"/>
                  </a:lnTo>
                  <a:lnTo>
                    <a:pt x="4" y="135"/>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71" name="Freeform 75"/>
            <p:cNvSpPr>
              <a:spLocks/>
            </p:cNvSpPr>
            <p:nvPr userDrawn="1"/>
          </p:nvSpPr>
          <p:spPr bwMode="auto">
            <a:xfrm>
              <a:off x="537" y="374"/>
              <a:ext cx="32" cy="30"/>
            </a:xfrm>
            <a:custGeom>
              <a:avLst/>
              <a:gdLst/>
              <a:ahLst/>
              <a:cxnLst>
                <a:cxn ang="0">
                  <a:pos x="63" y="0"/>
                </a:cxn>
                <a:cxn ang="0">
                  <a:pos x="63" y="0"/>
                </a:cxn>
                <a:cxn ang="0">
                  <a:pos x="40" y="29"/>
                </a:cxn>
                <a:cxn ang="0">
                  <a:pos x="3" y="62"/>
                </a:cxn>
                <a:cxn ang="0">
                  <a:pos x="3" y="58"/>
                </a:cxn>
                <a:cxn ang="0">
                  <a:pos x="0" y="25"/>
                </a:cxn>
                <a:cxn ang="0">
                  <a:pos x="0" y="0"/>
                </a:cxn>
                <a:cxn ang="0">
                  <a:pos x="23" y="0"/>
                </a:cxn>
                <a:cxn ang="0">
                  <a:pos x="15" y="25"/>
                </a:cxn>
                <a:cxn ang="0">
                  <a:pos x="11" y="33"/>
                </a:cxn>
                <a:cxn ang="0">
                  <a:pos x="15" y="29"/>
                </a:cxn>
                <a:cxn ang="0">
                  <a:pos x="23" y="18"/>
                </a:cxn>
                <a:cxn ang="0">
                  <a:pos x="28" y="0"/>
                </a:cxn>
                <a:cxn ang="0">
                  <a:pos x="63" y="0"/>
                </a:cxn>
              </a:cxnLst>
              <a:rect l="0" t="0" r="r" b="b"/>
              <a:pathLst>
                <a:path w="63" h="62">
                  <a:moveTo>
                    <a:pt x="63" y="0"/>
                  </a:moveTo>
                  <a:lnTo>
                    <a:pt x="63" y="0"/>
                  </a:lnTo>
                  <a:lnTo>
                    <a:pt x="40" y="29"/>
                  </a:lnTo>
                  <a:lnTo>
                    <a:pt x="3" y="62"/>
                  </a:lnTo>
                  <a:lnTo>
                    <a:pt x="3" y="58"/>
                  </a:lnTo>
                  <a:lnTo>
                    <a:pt x="0" y="25"/>
                  </a:lnTo>
                  <a:lnTo>
                    <a:pt x="0" y="0"/>
                  </a:lnTo>
                  <a:lnTo>
                    <a:pt x="23" y="0"/>
                  </a:lnTo>
                  <a:lnTo>
                    <a:pt x="15" y="25"/>
                  </a:lnTo>
                  <a:lnTo>
                    <a:pt x="11" y="33"/>
                  </a:lnTo>
                  <a:lnTo>
                    <a:pt x="15" y="29"/>
                  </a:lnTo>
                  <a:lnTo>
                    <a:pt x="23" y="18"/>
                  </a:lnTo>
                  <a:lnTo>
                    <a:pt x="28" y="0"/>
                  </a:lnTo>
                  <a:lnTo>
                    <a:pt x="63" y="0"/>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72" name="Freeform 76"/>
            <p:cNvSpPr>
              <a:spLocks/>
            </p:cNvSpPr>
            <p:nvPr userDrawn="1"/>
          </p:nvSpPr>
          <p:spPr bwMode="auto">
            <a:xfrm>
              <a:off x="556" y="214"/>
              <a:ext cx="22" cy="53"/>
            </a:xfrm>
            <a:custGeom>
              <a:avLst/>
              <a:gdLst/>
              <a:ahLst/>
              <a:cxnLst>
                <a:cxn ang="0">
                  <a:pos x="44" y="107"/>
                </a:cxn>
                <a:cxn ang="0">
                  <a:pos x="44" y="107"/>
                </a:cxn>
                <a:cxn ang="0">
                  <a:pos x="44" y="96"/>
                </a:cxn>
                <a:cxn ang="0">
                  <a:pos x="35" y="59"/>
                </a:cxn>
                <a:cxn ang="0">
                  <a:pos x="19" y="26"/>
                </a:cxn>
                <a:cxn ang="0">
                  <a:pos x="4" y="0"/>
                </a:cxn>
                <a:cxn ang="0">
                  <a:pos x="0" y="0"/>
                </a:cxn>
                <a:cxn ang="0">
                  <a:pos x="4" y="15"/>
                </a:cxn>
                <a:cxn ang="0">
                  <a:pos x="8" y="30"/>
                </a:cxn>
                <a:cxn ang="0">
                  <a:pos x="8" y="55"/>
                </a:cxn>
                <a:cxn ang="0">
                  <a:pos x="8" y="107"/>
                </a:cxn>
                <a:cxn ang="0">
                  <a:pos x="44" y="107"/>
                </a:cxn>
              </a:cxnLst>
              <a:rect l="0" t="0" r="r" b="b"/>
              <a:pathLst>
                <a:path w="44" h="107">
                  <a:moveTo>
                    <a:pt x="44" y="107"/>
                  </a:moveTo>
                  <a:lnTo>
                    <a:pt x="44" y="107"/>
                  </a:lnTo>
                  <a:lnTo>
                    <a:pt x="44" y="96"/>
                  </a:lnTo>
                  <a:lnTo>
                    <a:pt x="35" y="59"/>
                  </a:lnTo>
                  <a:lnTo>
                    <a:pt x="19" y="26"/>
                  </a:lnTo>
                  <a:lnTo>
                    <a:pt x="4" y="0"/>
                  </a:lnTo>
                  <a:lnTo>
                    <a:pt x="0" y="0"/>
                  </a:lnTo>
                  <a:lnTo>
                    <a:pt x="4" y="15"/>
                  </a:lnTo>
                  <a:lnTo>
                    <a:pt x="8" y="30"/>
                  </a:lnTo>
                  <a:lnTo>
                    <a:pt x="8" y="55"/>
                  </a:lnTo>
                  <a:lnTo>
                    <a:pt x="8" y="107"/>
                  </a:lnTo>
                  <a:lnTo>
                    <a:pt x="44" y="107"/>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73" name="Freeform 77"/>
            <p:cNvSpPr>
              <a:spLocks/>
            </p:cNvSpPr>
            <p:nvPr userDrawn="1"/>
          </p:nvSpPr>
          <p:spPr bwMode="auto">
            <a:xfrm>
              <a:off x="523" y="236"/>
              <a:ext cx="30" cy="32"/>
            </a:xfrm>
            <a:custGeom>
              <a:avLst/>
              <a:gdLst/>
              <a:ahLst/>
              <a:cxnLst>
                <a:cxn ang="0">
                  <a:pos x="61" y="63"/>
                </a:cxn>
                <a:cxn ang="0">
                  <a:pos x="61" y="63"/>
                </a:cxn>
                <a:cxn ang="0">
                  <a:pos x="25" y="27"/>
                </a:cxn>
                <a:cxn ang="0">
                  <a:pos x="0" y="4"/>
                </a:cxn>
                <a:cxn ang="0">
                  <a:pos x="0" y="0"/>
                </a:cxn>
                <a:cxn ang="0">
                  <a:pos x="0" y="4"/>
                </a:cxn>
                <a:cxn ang="0">
                  <a:pos x="4" y="27"/>
                </a:cxn>
                <a:cxn ang="0">
                  <a:pos x="25" y="63"/>
                </a:cxn>
                <a:cxn ang="0">
                  <a:pos x="61" y="63"/>
                </a:cxn>
              </a:cxnLst>
              <a:rect l="0" t="0" r="r" b="b"/>
              <a:pathLst>
                <a:path w="61" h="63">
                  <a:moveTo>
                    <a:pt x="61" y="63"/>
                  </a:moveTo>
                  <a:lnTo>
                    <a:pt x="61" y="63"/>
                  </a:lnTo>
                  <a:lnTo>
                    <a:pt x="25" y="27"/>
                  </a:lnTo>
                  <a:lnTo>
                    <a:pt x="0" y="4"/>
                  </a:lnTo>
                  <a:lnTo>
                    <a:pt x="0" y="0"/>
                  </a:lnTo>
                  <a:lnTo>
                    <a:pt x="0" y="4"/>
                  </a:lnTo>
                  <a:lnTo>
                    <a:pt x="4" y="27"/>
                  </a:lnTo>
                  <a:lnTo>
                    <a:pt x="25" y="63"/>
                  </a:lnTo>
                  <a:lnTo>
                    <a:pt x="61" y="63"/>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74" name="Freeform 78"/>
            <p:cNvSpPr>
              <a:spLocks/>
            </p:cNvSpPr>
            <p:nvPr userDrawn="1"/>
          </p:nvSpPr>
          <p:spPr bwMode="auto">
            <a:xfrm>
              <a:off x="504" y="184"/>
              <a:ext cx="49" cy="76"/>
            </a:xfrm>
            <a:custGeom>
              <a:avLst/>
              <a:gdLst/>
              <a:ahLst/>
              <a:cxnLst>
                <a:cxn ang="0">
                  <a:pos x="100" y="92"/>
                </a:cxn>
                <a:cxn ang="0">
                  <a:pos x="100" y="92"/>
                </a:cxn>
                <a:cxn ang="0">
                  <a:pos x="100" y="73"/>
                </a:cxn>
                <a:cxn ang="0">
                  <a:pos x="96" y="54"/>
                </a:cxn>
                <a:cxn ang="0">
                  <a:pos x="87" y="37"/>
                </a:cxn>
                <a:cxn ang="0">
                  <a:pos x="71" y="21"/>
                </a:cxn>
                <a:cxn ang="0">
                  <a:pos x="56" y="0"/>
                </a:cxn>
                <a:cxn ang="0">
                  <a:pos x="52" y="0"/>
                </a:cxn>
                <a:cxn ang="0">
                  <a:pos x="52" y="6"/>
                </a:cxn>
                <a:cxn ang="0">
                  <a:pos x="60" y="17"/>
                </a:cxn>
                <a:cxn ang="0">
                  <a:pos x="68" y="48"/>
                </a:cxn>
                <a:cxn ang="0">
                  <a:pos x="75" y="85"/>
                </a:cxn>
                <a:cxn ang="0">
                  <a:pos x="83" y="113"/>
                </a:cxn>
                <a:cxn ang="0">
                  <a:pos x="68" y="85"/>
                </a:cxn>
                <a:cxn ang="0">
                  <a:pos x="60" y="77"/>
                </a:cxn>
                <a:cxn ang="0">
                  <a:pos x="43" y="65"/>
                </a:cxn>
                <a:cxn ang="0">
                  <a:pos x="16" y="44"/>
                </a:cxn>
                <a:cxn ang="0">
                  <a:pos x="4" y="29"/>
                </a:cxn>
                <a:cxn ang="0">
                  <a:pos x="0" y="29"/>
                </a:cxn>
                <a:cxn ang="0">
                  <a:pos x="0" y="33"/>
                </a:cxn>
                <a:cxn ang="0">
                  <a:pos x="8" y="54"/>
                </a:cxn>
                <a:cxn ang="0">
                  <a:pos x="20" y="73"/>
                </a:cxn>
                <a:cxn ang="0">
                  <a:pos x="35" y="88"/>
                </a:cxn>
                <a:cxn ang="0">
                  <a:pos x="71" y="121"/>
                </a:cxn>
                <a:cxn ang="0">
                  <a:pos x="83" y="133"/>
                </a:cxn>
                <a:cxn ang="0">
                  <a:pos x="96" y="150"/>
                </a:cxn>
                <a:cxn ang="0">
                  <a:pos x="96" y="154"/>
                </a:cxn>
                <a:cxn ang="0">
                  <a:pos x="100" y="150"/>
                </a:cxn>
                <a:cxn ang="0">
                  <a:pos x="100" y="92"/>
                </a:cxn>
              </a:cxnLst>
              <a:rect l="0" t="0" r="r" b="b"/>
              <a:pathLst>
                <a:path w="100" h="154">
                  <a:moveTo>
                    <a:pt x="100" y="92"/>
                  </a:moveTo>
                  <a:lnTo>
                    <a:pt x="100" y="92"/>
                  </a:lnTo>
                  <a:lnTo>
                    <a:pt x="100" y="73"/>
                  </a:lnTo>
                  <a:lnTo>
                    <a:pt x="96" y="54"/>
                  </a:lnTo>
                  <a:lnTo>
                    <a:pt x="87" y="37"/>
                  </a:lnTo>
                  <a:lnTo>
                    <a:pt x="71" y="21"/>
                  </a:lnTo>
                  <a:lnTo>
                    <a:pt x="56" y="0"/>
                  </a:lnTo>
                  <a:lnTo>
                    <a:pt x="52" y="0"/>
                  </a:lnTo>
                  <a:lnTo>
                    <a:pt x="52" y="6"/>
                  </a:lnTo>
                  <a:lnTo>
                    <a:pt x="60" y="17"/>
                  </a:lnTo>
                  <a:lnTo>
                    <a:pt x="68" y="48"/>
                  </a:lnTo>
                  <a:lnTo>
                    <a:pt x="75" y="85"/>
                  </a:lnTo>
                  <a:lnTo>
                    <a:pt x="83" y="113"/>
                  </a:lnTo>
                  <a:lnTo>
                    <a:pt x="68" y="85"/>
                  </a:lnTo>
                  <a:lnTo>
                    <a:pt x="60" y="77"/>
                  </a:lnTo>
                  <a:lnTo>
                    <a:pt x="43" y="65"/>
                  </a:lnTo>
                  <a:lnTo>
                    <a:pt x="16" y="44"/>
                  </a:lnTo>
                  <a:lnTo>
                    <a:pt x="4" y="29"/>
                  </a:lnTo>
                  <a:lnTo>
                    <a:pt x="0" y="29"/>
                  </a:lnTo>
                  <a:lnTo>
                    <a:pt x="0" y="33"/>
                  </a:lnTo>
                  <a:lnTo>
                    <a:pt x="8" y="54"/>
                  </a:lnTo>
                  <a:lnTo>
                    <a:pt x="20" y="73"/>
                  </a:lnTo>
                  <a:lnTo>
                    <a:pt x="35" y="88"/>
                  </a:lnTo>
                  <a:lnTo>
                    <a:pt x="71" y="121"/>
                  </a:lnTo>
                  <a:lnTo>
                    <a:pt x="83" y="133"/>
                  </a:lnTo>
                  <a:lnTo>
                    <a:pt x="96" y="150"/>
                  </a:lnTo>
                  <a:lnTo>
                    <a:pt x="96" y="154"/>
                  </a:lnTo>
                  <a:lnTo>
                    <a:pt x="100" y="150"/>
                  </a:lnTo>
                  <a:lnTo>
                    <a:pt x="100" y="92"/>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75" name="Freeform 79"/>
            <p:cNvSpPr>
              <a:spLocks/>
            </p:cNvSpPr>
            <p:nvPr userDrawn="1"/>
          </p:nvSpPr>
          <p:spPr bwMode="auto">
            <a:xfrm>
              <a:off x="489" y="168"/>
              <a:ext cx="46" cy="47"/>
            </a:xfrm>
            <a:custGeom>
              <a:avLst/>
              <a:gdLst/>
              <a:ahLst/>
              <a:cxnLst>
                <a:cxn ang="0">
                  <a:pos x="92" y="89"/>
                </a:cxn>
                <a:cxn ang="0">
                  <a:pos x="92" y="89"/>
                </a:cxn>
                <a:cxn ang="0">
                  <a:pos x="84" y="68"/>
                </a:cxn>
                <a:cxn ang="0">
                  <a:pos x="76" y="48"/>
                </a:cxn>
                <a:cxn ang="0">
                  <a:pos x="59" y="37"/>
                </a:cxn>
                <a:cxn ang="0">
                  <a:pos x="44" y="20"/>
                </a:cxn>
                <a:cxn ang="0">
                  <a:pos x="28" y="12"/>
                </a:cxn>
                <a:cxn ang="0">
                  <a:pos x="7" y="4"/>
                </a:cxn>
                <a:cxn ang="0">
                  <a:pos x="0" y="0"/>
                </a:cxn>
                <a:cxn ang="0">
                  <a:pos x="3" y="4"/>
                </a:cxn>
                <a:cxn ang="0">
                  <a:pos x="15" y="20"/>
                </a:cxn>
                <a:cxn ang="0">
                  <a:pos x="32" y="45"/>
                </a:cxn>
                <a:cxn ang="0">
                  <a:pos x="48" y="64"/>
                </a:cxn>
                <a:cxn ang="0">
                  <a:pos x="63" y="75"/>
                </a:cxn>
                <a:cxn ang="0">
                  <a:pos x="80" y="85"/>
                </a:cxn>
                <a:cxn ang="0">
                  <a:pos x="88" y="93"/>
                </a:cxn>
                <a:cxn ang="0">
                  <a:pos x="92" y="93"/>
                </a:cxn>
                <a:cxn ang="0">
                  <a:pos x="92" y="89"/>
                </a:cxn>
              </a:cxnLst>
              <a:rect l="0" t="0" r="r" b="b"/>
              <a:pathLst>
                <a:path w="92" h="93">
                  <a:moveTo>
                    <a:pt x="92" y="89"/>
                  </a:moveTo>
                  <a:lnTo>
                    <a:pt x="92" y="89"/>
                  </a:lnTo>
                  <a:lnTo>
                    <a:pt x="84" y="68"/>
                  </a:lnTo>
                  <a:lnTo>
                    <a:pt x="76" y="48"/>
                  </a:lnTo>
                  <a:lnTo>
                    <a:pt x="59" y="37"/>
                  </a:lnTo>
                  <a:lnTo>
                    <a:pt x="44" y="20"/>
                  </a:lnTo>
                  <a:lnTo>
                    <a:pt x="28" y="12"/>
                  </a:lnTo>
                  <a:lnTo>
                    <a:pt x="7" y="4"/>
                  </a:lnTo>
                  <a:lnTo>
                    <a:pt x="0" y="0"/>
                  </a:lnTo>
                  <a:lnTo>
                    <a:pt x="3" y="4"/>
                  </a:lnTo>
                  <a:lnTo>
                    <a:pt x="15" y="20"/>
                  </a:lnTo>
                  <a:lnTo>
                    <a:pt x="32" y="45"/>
                  </a:lnTo>
                  <a:lnTo>
                    <a:pt x="48" y="64"/>
                  </a:lnTo>
                  <a:lnTo>
                    <a:pt x="63" y="75"/>
                  </a:lnTo>
                  <a:lnTo>
                    <a:pt x="80" y="85"/>
                  </a:lnTo>
                  <a:lnTo>
                    <a:pt x="88" y="93"/>
                  </a:lnTo>
                  <a:lnTo>
                    <a:pt x="92" y="93"/>
                  </a:lnTo>
                  <a:lnTo>
                    <a:pt x="92" y="89"/>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76" name="Freeform 80"/>
            <p:cNvSpPr>
              <a:spLocks/>
            </p:cNvSpPr>
            <p:nvPr userDrawn="1"/>
          </p:nvSpPr>
          <p:spPr bwMode="auto">
            <a:xfrm>
              <a:off x="466" y="264"/>
              <a:ext cx="3" cy="4"/>
            </a:xfrm>
            <a:custGeom>
              <a:avLst/>
              <a:gdLst/>
              <a:ahLst/>
              <a:cxnLst>
                <a:cxn ang="0">
                  <a:pos x="0" y="8"/>
                </a:cxn>
                <a:cxn ang="0">
                  <a:pos x="0" y="8"/>
                </a:cxn>
                <a:cxn ang="0">
                  <a:pos x="0" y="4"/>
                </a:cxn>
                <a:cxn ang="0">
                  <a:pos x="0" y="0"/>
                </a:cxn>
                <a:cxn ang="0">
                  <a:pos x="4" y="0"/>
                </a:cxn>
                <a:cxn ang="0">
                  <a:pos x="4" y="4"/>
                </a:cxn>
                <a:cxn ang="0">
                  <a:pos x="4" y="8"/>
                </a:cxn>
                <a:cxn ang="0">
                  <a:pos x="0" y="8"/>
                </a:cxn>
              </a:cxnLst>
              <a:rect l="0" t="0" r="r" b="b"/>
              <a:pathLst>
                <a:path w="4" h="8">
                  <a:moveTo>
                    <a:pt x="0" y="8"/>
                  </a:moveTo>
                  <a:lnTo>
                    <a:pt x="0" y="8"/>
                  </a:lnTo>
                  <a:lnTo>
                    <a:pt x="0" y="4"/>
                  </a:lnTo>
                  <a:lnTo>
                    <a:pt x="0" y="0"/>
                  </a:lnTo>
                  <a:lnTo>
                    <a:pt x="4" y="0"/>
                  </a:lnTo>
                  <a:lnTo>
                    <a:pt x="4" y="4"/>
                  </a:lnTo>
                  <a:lnTo>
                    <a:pt x="4" y="8"/>
                  </a:lnTo>
                  <a:lnTo>
                    <a:pt x="0" y="8"/>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77" name="Freeform 81"/>
            <p:cNvSpPr>
              <a:spLocks/>
            </p:cNvSpPr>
            <p:nvPr userDrawn="1"/>
          </p:nvSpPr>
          <p:spPr bwMode="auto">
            <a:xfrm>
              <a:off x="444" y="261"/>
              <a:ext cx="8" cy="15"/>
            </a:xfrm>
            <a:custGeom>
              <a:avLst/>
              <a:gdLst/>
              <a:ahLst/>
              <a:cxnLst>
                <a:cxn ang="0">
                  <a:pos x="16" y="0"/>
                </a:cxn>
                <a:cxn ang="0">
                  <a:pos x="16" y="0"/>
                </a:cxn>
                <a:cxn ang="0">
                  <a:pos x="8" y="3"/>
                </a:cxn>
                <a:cxn ang="0">
                  <a:pos x="4" y="7"/>
                </a:cxn>
                <a:cxn ang="0">
                  <a:pos x="0" y="11"/>
                </a:cxn>
                <a:cxn ang="0">
                  <a:pos x="4" y="15"/>
                </a:cxn>
                <a:cxn ang="0">
                  <a:pos x="0" y="23"/>
                </a:cxn>
                <a:cxn ang="0">
                  <a:pos x="0" y="27"/>
                </a:cxn>
                <a:cxn ang="0">
                  <a:pos x="4" y="27"/>
                </a:cxn>
                <a:cxn ang="0">
                  <a:pos x="8" y="27"/>
                </a:cxn>
                <a:cxn ang="0">
                  <a:pos x="8" y="19"/>
                </a:cxn>
                <a:cxn ang="0">
                  <a:pos x="16" y="11"/>
                </a:cxn>
                <a:cxn ang="0">
                  <a:pos x="16" y="7"/>
                </a:cxn>
                <a:cxn ang="0">
                  <a:pos x="16" y="3"/>
                </a:cxn>
                <a:cxn ang="0">
                  <a:pos x="16" y="0"/>
                </a:cxn>
              </a:cxnLst>
              <a:rect l="0" t="0" r="r" b="b"/>
              <a:pathLst>
                <a:path w="16" h="27">
                  <a:moveTo>
                    <a:pt x="16" y="0"/>
                  </a:moveTo>
                  <a:lnTo>
                    <a:pt x="16" y="0"/>
                  </a:lnTo>
                  <a:lnTo>
                    <a:pt x="8" y="3"/>
                  </a:lnTo>
                  <a:lnTo>
                    <a:pt x="4" y="7"/>
                  </a:lnTo>
                  <a:lnTo>
                    <a:pt x="0" y="11"/>
                  </a:lnTo>
                  <a:lnTo>
                    <a:pt x="4" y="15"/>
                  </a:lnTo>
                  <a:lnTo>
                    <a:pt x="0" y="23"/>
                  </a:lnTo>
                  <a:lnTo>
                    <a:pt x="0" y="27"/>
                  </a:lnTo>
                  <a:lnTo>
                    <a:pt x="4" y="27"/>
                  </a:lnTo>
                  <a:lnTo>
                    <a:pt x="8" y="27"/>
                  </a:lnTo>
                  <a:lnTo>
                    <a:pt x="8" y="19"/>
                  </a:lnTo>
                  <a:lnTo>
                    <a:pt x="16" y="11"/>
                  </a:lnTo>
                  <a:lnTo>
                    <a:pt x="16" y="7"/>
                  </a:lnTo>
                  <a:lnTo>
                    <a:pt x="16" y="3"/>
                  </a:lnTo>
                  <a:lnTo>
                    <a:pt x="16" y="0"/>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78" name="Freeform 82"/>
            <p:cNvSpPr>
              <a:spLocks/>
            </p:cNvSpPr>
            <p:nvPr userDrawn="1"/>
          </p:nvSpPr>
          <p:spPr bwMode="auto">
            <a:xfrm>
              <a:off x="460" y="252"/>
              <a:ext cx="1" cy="4"/>
            </a:xfrm>
            <a:custGeom>
              <a:avLst/>
              <a:gdLst/>
              <a:ahLst/>
              <a:cxnLst>
                <a:cxn ang="0">
                  <a:pos x="0" y="0"/>
                </a:cxn>
                <a:cxn ang="0">
                  <a:pos x="0" y="0"/>
                </a:cxn>
                <a:cxn ang="0">
                  <a:pos x="0" y="3"/>
                </a:cxn>
                <a:cxn ang="0">
                  <a:pos x="0" y="7"/>
                </a:cxn>
                <a:cxn ang="0">
                  <a:pos x="4" y="7"/>
                </a:cxn>
                <a:cxn ang="0">
                  <a:pos x="4" y="3"/>
                </a:cxn>
                <a:cxn ang="0">
                  <a:pos x="0" y="0"/>
                </a:cxn>
              </a:cxnLst>
              <a:rect l="0" t="0" r="r" b="b"/>
              <a:pathLst>
                <a:path w="4" h="7">
                  <a:moveTo>
                    <a:pt x="0" y="0"/>
                  </a:moveTo>
                  <a:lnTo>
                    <a:pt x="0" y="0"/>
                  </a:lnTo>
                  <a:lnTo>
                    <a:pt x="0" y="3"/>
                  </a:lnTo>
                  <a:lnTo>
                    <a:pt x="0" y="7"/>
                  </a:lnTo>
                  <a:lnTo>
                    <a:pt x="4" y="7"/>
                  </a:lnTo>
                  <a:lnTo>
                    <a:pt x="4" y="3"/>
                  </a:lnTo>
                  <a:lnTo>
                    <a:pt x="0" y="0"/>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79" name="Freeform 83"/>
            <p:cNvSpPr>
              <a:spLocks/>
            </p:cNvSpPr>
            <p:nvPr userDrawn="1"/>
          </p:nvSpPr>
          <p:spPr bwMode="auto">
            <a:xfrm>
              <a:off x="461" y="258"/>
              <a:ext cx="4" cy="4"/>
            </a:xfrm>
            <a:custGeom>
              <a:avLst/>
              <a:gdLst/>
              <a:ahLst/>
              <a:cxnLst>
                <a:cxn ang="0">
                  <a:pos x="4" y="4"/>
                </a:cxn>
                <a:cxn ang="0">
                  <a:pos x="4" y="4"/>
                </a:cxn>
                <a:cxn ang="0">
                  <a:pos x="0" y="4"/>
                </a:cxn>
                <a:cxn ang="0">
                  <a:pos x="4" y="8"/>
                </a:cxn>
                <a:cxn ang="0">
                  <a:pos x="8" y="8"/>
                </a:cxn>
                <a:cxn ang="0">
                  <a:pos x="8" y="4"/>
                </a:cxn>
                <a:cxn ang="0">
                  <a:pos x="8" y="0"/>
                </a:cxn>
                <a:cxn ang="0">
                  <a:pos x="4" y="4"/>
                </a:cxn>
              </a:cxnLst>
              <a:rect l="0" t="0" r="r" b="b"/>
              <a:pathLst>
                <a:path w="8" h="8">
                  <a:moveTo>
                    <a:pt x="4" y="4"/>
                  </a:moveTo>
                  <a:lnTo>
                    <a:pt x="4" y="4"/>
                  </a:lnTo>
                  <a:lnTo>
                    <a:pt x="0" y="4"/>
                  </a:lnTo>
                  <a:lnTo>
                    <a:pt x="4" y="8"/>
                  </a:lnTo>
                  <a:lnTo>
                    <a:pt x="8" y="8"/>
                  </a:lnTo>
                  <a:lnTo>
                    <a:pt x="8" y="4"/>
                  </a:lnTo>
                  <a:lnTo>
                    <a:pt x="8" y="0"/>
                  </a:lnTo>
                  <a:lnTo>
                    <a:pt x="4" y="4"/>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80" name="Freeform 84"/>
            <p:cNvSpPr>
              <a:spLocks/>
            </p:cNvSpPr>
            <p:nvPr userDrawn="1"/>
          </p:nvSpPr>
          <p:spPr bwMode="auto">
            <a:xfrm>
              <a:off x="421" y="222"/>
              <a:ext cx="4" cy="4"/>
            </a:xfrm>
            <a:custGeom>
              <a:avLst/>
              <a:gdLst/>
              <a:ahLst/>
              <a:cxnLst>
                <a:cxn ang="0">
                  <a:pos x="0" y="4"/>
                </a:cxn>
                <a:cxn ang="0">
                  <a:pos x="0" y="4"/>
                </a:cxn>
                <a:cxn ang="0">
                  <a:pos x="4" y="4"/>
                </a:cxn>
                <a:cxn ang="0">
                  <a:pos x="8" y="8"/>
                </a:cxn>
                <a:cxn ang="0">
                  <a:pos x="4" y="0"/>
                </a:cxn>
                <a:cxn ang="0">
                  <a:pos x="0" y="4"/>
                </a:cxn>
              </a:cxnLst>
              <a:rect l="0" t="0" r="r" b="b"/>
              <a:pathLst>
                <a:path w="8" h="8">
                  <a:moveTo>
                    <a:pt x="0" y="4"/>
                  </a:moveTo>
                  <a:lnTo>
                    <a:pt x="0" y="4"/>
                  </a:lnTo>
                  <a:lnTo>
                    <a:pt x="4" y="4"/>
                  </a:lnTo>
                  <a:lnTo>
                    <a:pt x="8" y="8"/>
                  </a:lnTo>
                  <a:lnTo>
                    <a:pt x="4" y="0"/>
                  </a:lnTo>
                  <a:lnTo>
                    <a:pt x="0" y="4"/>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81" name="Freeform 85"/>
            <p:cNvSpPr>
              <a:spLocks/>
            </p:cNvSpPr>
            <p:nvPr userDrawn="1"/>
          </p:nvSpPr>
          <p:spPr bwMode="auto">
            <a:xfrm>
              <a:off x="321" y="331"/>
              <a:ext cx="8" cy="6"/>
            </a:xfrm>
            <a:custGeom>
              <a:avLst/>
              <a:gdLst/>
              <a:ahLst/>
              <a:cxnLst>
                <a:cxn ang="0">
                  <a:pos x="3" y="0"/>
                </a:cxn>
                <a:cxn ang="0">
                  <a:pos x="3" y="0"/>
                </a:cxn>
                <a:cxn ang="0">
                  <a:pos x="0" y="0"/>
                </a:cxn>
                <a:cxn ang="0">
                  <a:pos x="0" y="4"/>
                </a:cxn>
                <a:cxn ang="0">
                  <a:pos x="3" y="12"/>
                </a:cxn>
                <a:cxn ang="0">
                  <a:pos x="13" y="15"/>
                </a:cxn>
                <a:cxn ang="0">
                  <a:pos x="13" y="0"/>
                </a:cxn>
                <a:cxn ang="0">
                  <a:pos x="3" y="0"/>
                </a:cxn>
              </a:cxnLst>
              <a:rect l="0" t="0" r="r" b="b"/>
              <a:pathLst>
                <a:path w="13" h="15">
                  <a:moveTo>
                    <a:pt x="3" y="0"/>
                  </a:moveTo>
                  <a:lnTo>
                    <a:pt x="3" y="0"/>
                  </a:lnTo>
                  <a:lnTo>
                    <a:pt x="0" y="0"/>
                  </a:lnTo>
                  <a:lnTo>
                    <a:pt x="0" y="4"/>
                  </a:lnTo>
                  <a:lnTo>
                    <a:pt x="3" y="12"/>
                  </a:lnTo>
                  <a:lnTo>
                    <a:pt x="13" y="15"/>
                  </a:lnTo>
                  <a:lnTo>
                    <a:pt x="13" y="0"/>
                  </a:lnTo>
                  <a:lnTo>
                    <a:pt x="3" y="0"/>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82" name="Freeform 86"/>
            <p:cNvSpPr>
              <a:spLocks/>
            </p:cNvSpPr>
            <p:nvPr userDrawn="1"/>
          </p:nvSpPr>
          <p:spPr bwMode="auto">
            <a:xfrm>
              <a:off x="365" y="310"/>
              <a:ext cx="22" cy="23"/>
            </a:xfrm>
            <a:custGeom>
              <a:avLst/>
              <a:gdLst/>
              <a:ahLst/>
              <a:cxnLst>
                <a:cxn ang="0">
                  <a:pos x="33" y="7"/>
                </a:cxn>
                <a:cxn ang="0">
                  <a:pos x="33" y="7"/>
                </a:cxn>
                <a:cxn ang="0">
                  <a:pos x="40" y="7"/>
                </a:cxn>
                <a:cxn ang="0">
                  <a:pos x="40" y="15"/>
                </a:cxn>
                <a:cxn ang="0">
                  <a:pos x="36" y="23"/>
                </a:cxn>
                <a:cxn ang="0">
                  <a:pos x="29" y="30"/>
                </a:cxn>
                <a:cxn ang="0">
                  <a:pos x="29" y="34"/>
                </a:cxn>
                <a:cxn ang="0">
                  <a:pos x="25" y="40"/>
                </a:cxn>
                <a:cxn ang="0">
                  <a:pos x="17" y="40"/>
                </a:cxn>
                <a:cxn ang="0">
                  <a:pos x="11" y="44"/>
                </a:cxn>
                <a:cxn ang="0">
                  <a:pos x="4" y="44"/>
                </a:cxn>
                <a:cxn ang="0">
                  <a:pos x="0" y="44"/>
                </a:cxn>
                <a:cxn ang="0">
                  <a:pos x="0" y="40"/>
                </a:cxn>
                <a:cxn ang="0">
                  <a:pos x="4" y="34"/>
                </a:cxn>
                <a:cxn ang="0">
                  <a:pos x="11" y="23"/>
                </a:cxn>
                <a:cxn ang="0">
                  <a:pos x="21" y="7"/>
                </a:cxn>
                <a:cxn ang="0">
                  <a:pos x="29" y="0"/>
                </a:cxn>
                <a:cxn ang="0">
                  <a:pos x="33" y="0"/>
                </a:cxn>
                <a:cxn ang="0">
                  <a:pos x="36" y="0"/>
                </a:cxn>
                <a:cxn ang="0">
                  <a:pos x="36" y="4"/>
                </a:cxn>
                <a:cxn ang="0">
                  <a:pos x="33" y="4"/>
                </a:cxn>
                <a:cxn ang="0">
                  <a:pos x="33" y="7"/>
                </a:cxn>
              </a:cxnLst>
              <a:rect l="0" t="0" r="r" b="b"/>
              <a:pathLst>
                <a:path w="40" h="44">
                  <a:moveTo>
                    <a:pt x="33" y="7"/>
                  </a:moveTo>
                  <a:lnTo>
                    <a:pt x="33" y="7"/>
                  </a:lnTo>
                  <a:lnTo>
                    <a:pt x="40" y="7"/>
                  </a:lnTo>
                  <a:lnTo>
                    <a:pt x="40" y="15"/>
                  </a:lnTo>
                  <a:lnTo>
                    <a:pt x="36" y="23"/>
                  </a:lnTo>
                  <a:lnTo>
                    <a:pt x="29" y="30"/>
                  </a:lnTo>
                  <a:lnTo>
                    <a:pt x="29" y="34"/>
                  </a:lnTo>
                  <a:lnTo>
                    <a:pt x="25" y="40"/>
                  </a:lnTo>
                  <a:lnTo>
                    <a:pt x="17" y="40"/>
                  </a:lnTo>
                  <a:lnTo>
                    <a:pt x="11" y="44"/>
                  </a:lnTo>
                  <a:lnTo>
                    <a:pt x="4" y="44"/>
                  </a:lnTo>
                  <a:lnTo>
                    <a:pt x="0" y="44"/>
                  </a:lnTo>
                  <a:lnTo>
                    <a:pt x="0" y="40"/>
                  </a:lnTo>
                  <a:lnTo>
                    <a:pt x="4" y="34"/>
                  </a:lnTo>
                  <a:lnTo>
                    <a:pt x="11" y="23"/>
                  </a:lnTo>
                  <a:lnTo>
                    <a:pt x="21" y="7"/>
                  </a:lnTo>
                  <a:lnTo>
                    <a:pt x="29" y="0"/>
                  </a:lnTo>
                  <a:lnTo>
                    <a:pt x="33" y="0"/>
                  </a:lnTo>
                  <a:lnTo>
                    <a:pt x="36" y="0"/>
                  </a:lnTo>
                  <a:lnTo>
                    <a:pt x="36" y="4"/>
                  </a:lnTo>
                  <a:lnTo>
                    <a:pt x="33" y="4"/>
                  </a:lnTo>
                  <a:lnTo>
                    <a:pt x="33" y="7"/>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83" name="Freeform 87"/>
            <p:cNvSpPr>
              <a:spLocks/>
            </p:cNvSpPr>
            <p:nvPr userDrawn="1"/>
          </p:nvSpPr>
          <p:spPr bwMode="auto">
            <a:xfrm>
              <a:off x="378" y="331"/>
              <a:ext cx="4" cy="5"/>
            </a:xfrm>
            <a:custGeom>
              <a:avLst/>
              <a:gdLst/>
              <a:ahLst/>
              <a:cxnLst>
                <a:cxn ang="0">
                  <a:pos x="0" y="4"/>
                </a:cxn>
                <a:cxn ang="0">
                  <a:pos x="0" y="4"/>
                </a:cxn>
                <a:cxn ang="0">
                  <a:pos x="0" y="12"/>
                </a:cxn>
                <a:cxn ang="0">
                  <a:pos x="4" y="8"/>
                </a:cxn>
                <a:cxn ang="0">
                  <a:pos x="8" y="8"/>
                </a:cxn>
                <a:cxn ang="0">
                  <a:pos x="8" y="4"/>
                </a:cxn>
                <a:cxn ang="0">
                  <a:pos x="4" y="4"/>
                </a:cxn>
                <a:cxn ang="0">
                  <a:pos x="4" y="0"/>
                </a:cxn>
                <a:cxn ang="0">
                  <a:pos x="0" y="4"/>
                </a:cxn>
              </a:cxnLst>
              <a:rect l="0" t="0" r="r" b="b"/>
              <a:pathLst>
                <a:path w="8" h="12">
                  <a:moveTo>
                    <a:pt x="0" y="4"/>
                  </a:moveTo>
                  <a:lnTo>
                    <a:pt x="0" y="4"/>
                  </a:lnTo>
                  <a:lnTo>
                    <a:pt x="0" y="12"/>
                  </a:lnTo>
                  <a:lnTo>
                    <a:pt x="4" y="8"/>
                  </a:lnTo>
                  <a:lnTo>
                    <a:pt x="8" y="8"/>
                  </a:lnTo>
                  <a:lnTo>
                    <a:pt x="8" y="4"/>
                  </a:lnTo>
                  <a:lnTo>
                    <a:pt x="4" y="4"/>
                  </a:lnTo>
                  <a:lnTo>
                    <a:pt x="4" y="0"/>
                  </a:lnTo>
                  <a:lnTo>
                    <a:pt x="0" y="4"/>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84" name="Freeform 88"/>
            <p:cNvSpPr>
              <a:spLocks/>
            </p:cNvSpPr>
            <p:nvPr userDrawn="1"/>
          </p:nvSpPr>
          <p:spPr bwMode="auto">
            <a:xfrm>
              <a:off x="388" y="320"/>
              <a:ext cx="4" cy="4"/>
            </a:xfrm>
            <a:custGeom>
              <a:avLst/>
              <a:gdLst/>
              <a:ahLst/>
              <a:cxnLst>
                <a:cxn ang="0">
                  <a:pos x="4" y="0"/>
                </a:cxn>
                <a:cxn ang="0">
                  <a:pos x="4" y="0"/>
                </a:cxn>
                <a:cxn ang="0">
                  <a:pos x="0" y="4"/>
                </a:cxn>
                <a:cxn ang="0">
                  <a:pos x="4" y="4"/>
                </a:cxn>
                <a:cxn ang="0">
                  <a:pos x="0" y="8"/>
                </a:cxn>
                <a:cxn ang="0">
                  <a:pos x="4" y="8"/>
                </a:cxn>
                <a:cxn ang="0">
                  <a:pos x="4" y="4"/>
                </a:cxn>
                <a:cxn ang="0">
                  <a:pos x="8" y="4"/>
                </a:cxn>
                <a:cxn ang="0">
                  <a:pos x="8" y="0"/>
                </a:cxn>
                <a:cxn ang="0">
                  <a:pos x="4" y="0"/>
                </a:cxn>
              </a:cxnLst>
              <a:rect l="0" t="0" r="r" b="b"/>
              <a:pathLst>
                <a:path w="8" h="8">
                  <a:moveTo>
                    <a:pt x="4" y="0"/>
                  </a:moveTo>
                  <a:lnTo>
                    <a:pt x="4" y="0"/>
                  </a:lnTo>
                  <a:lnTo>
                    <a:pt x="0" y="4"/>
                  </a:lnTo>
                  <a:lnTo>
                    <a:pt x="4" y="4"/>
                  </a:lnTo>
                  <a:lnTo>
                    <a:pt x="0" y="8"/>
                  </a:lnTo>
                  <a:lnTo>
                    <a:pt x="4" y="8"/>
                  </a:lnTo>
                  <a:lnTo>
                    <a:pt x="4" y="4"/>
                  </a:lnTo>
                  <a:lnTo>
                    <a:pt x="8" y="4"/>
                  </a:lnTo>
                  <a:lnTo>
                    <a:pt x="8" y="0"/>
                  </a:lnTo>
                  <a:lnTo>
                    <a:pt x="4" y="0"/>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85" name="Freeform 89"/>
            <p:cNvSpPr>
              <a:spLocks/>
            </p:cNvSpPr>
            <p:nvPr userDrawn="1"/>
          </p:nvSpPr>
          <p:spPr bwMode="auto">
            <a:xfrm>
              <a:off x="395" y="315"/>
              <a:ext cx="1" cy="1"/>
            </a:xfrm>
            <a:custGeom>
              <a:avLst/>
              <a:gdLst/>
              <a:ahLst/>
              <a:cxnLst>
                <a:cxn ang="0">
                  <a:pos x="4" y="0"/>
                </a:cxn>
                <a:cxn ang="0">
                  <a:pos x="4" y="0"/>
                </a:cxn>
                <a:cxn ang="0">
                  <a:pos x="0" y="4"/>
                </a:cxn>
                <a:cxn ang="0">
                  <a:pos x="4" y="4"/>
                </a:cxn>
                <a:cxn ang="0">
                  <a:pos x="4" y="0"/>
                </a:cxn>
              </a:cxnLst>
              <a:rect l="0" t="0" r="r" b="b"/>
              <a:pathLst>
                <a:path w="4" h="4">
                  <a:moveTo>
                    <a:pt x="4" y="0"/>
                  </a:moveTo>
                  <a:lnTo>
                    <a:pt x="4" y="0"/>
                  </a:lnTo>
                  <a:lnTo>
                    <a:pt x="0" y="4"/>
                  </a:lnTo>
                  <a:lnTo>
                    <a:pt x="4" y="4"/>
                  </a:lnTo>
                  <a:lnTo>
                    <a:pt x="4" y="0"/>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86" name="Freeform 90"/>
            <p:cNvSpPr>
              <a:spLocks/>
            </p:cNvSpPr>
            <p:nvPr userDrawn="1"/>
          </p:nvSpPr>
          <p:spPr bwMode="auto">
            <a:xfrm>
              <a:off x="397" y="318"/>
              <a:ext cx="4" cy="1"/>
            </a:xfrm>
            <a:custGeom>
              <a:avLst/>
              <a:gdLst/>
              <a:ahLst/>
              <a:cxnLst>
                <a:cxn ang="0">
                  <a:pos x="4" y="0"/>
                </a:cxn>
                <a:cxn ang="0">
                  <a:pos x="4" y="0"/>
                </a:cxn>
                <a:cxn ang="0">
                  <a:pos x="0" y="0"/>
                </a:cxn>
                <a:cxn ang="0">
                  <a:pos x="0" y="4"/>
                </a:cxn>
                <a:cxn ang="0">
                  <a:pos x="4" y="4"/>
                </a:cxn>
                <a:cxn ang="0">
                  <a:pos x="8" y="4"/>
                </a:cxn>
                <a:cxn ang="0">
                  <a:pos x="8" y="0"/>
                </a:cxn>
                <a:cxn ang="0">
                  <a:pos x="4" y="0"/>
                </a:cxn>
              </a:cxnLst>
              <a:rect l="0" t="0" r="r" b="b"/>
              <a:pathLst>
                <a:path w="8" h="4">
                  <a:moveTo>
                    <a:pt x="4" y="0"/>
                  </a:moveTo>
                  <a:lnTo>
                    <a:pt x="4" y="0"/>
                  </a:lnTo>
                  <a:lnTo>
                    <a:pt x="0" y="0"/>
                  </a:lnTo>
                  <a:lnTo>
                    <a:pt x="0" y="4"/>
                  </a:lnTo>
                  <a:lnTo>
                    <a:pt x="4" y="4"/>
                  </a:lnTo>
                  <a:lnTo>
                    <a:pt x="8" y="4"/>
                  </a:lnTo>
                  <a:lnTo>
                    <a:pt x="8" y="0"/>
                  </a:lnTo>
                  <a:lnTo>
                    <a:pt x="4" y="0"/>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87" name="Freeform 91"/>
            <p:cNvSpPr>
              <a:spLocks/>
            </p:cNvSpPr>
            <p:nvPr userDrawn="1"/>
          </p:nvSpPr>
          <p:spPr bwMode="auto">
            <a:xfrm>
              <a:off x="445" y="351"/>
              <a:ext cx="4" cy="5"/>
            </a:xfrm>
            <a:custGeom>
              <a:avLst/>
              <a:gdLst/>
              <a:ahLst/>
              <a:cxnLst>
                <a:cxn ang="0">
                  <a:pos x="8" y="6"/>
                </a:cxn>
                <a:cxn ang="0">
                  <a:pos x="8" y="6"/>
                </a:cxn>
                <a:cxn ang="0">
                  <a:pos x="4" y="0"/>
                </a:cxn>
                <a:cxn ang="0">
                  <a:pos x="0" y="6"/>
                </a:cxn>
                <a:cxn ang="0">
                  <a:pos x="4" y="6"/>
                </a:cxn>
                <a:cxn ang="0">
                  <a:pos x="0" y="10"/>
                </a:cxn>
                <a:cxn ang="0">
                  <a:pos x="4" y="10"/>
                </a:cxn>
                <a:cxn ang="0">
                  <a:pos x="8" y="6"/>
                </a:cxn>
              </a:cxnLst>
              <a:rect l="0" t="0" r="r" b="b"/>
              <a:pathLst>
                <a:path w="8" h="10">
                  <a:moveTo>
                    <a:pt x="8" y="6"/>
                  </a:moveTo>
                  <a:lnTo>
                    <a:pt x="8" y="6"/>
                  </a:lnTo>
                  <a:lnTo>
                    <a:pt x="4" y="0"/>
                  </a:lnTo>
                  <a:lnTo>
                    <a:pt x="0" y="6"/>
                  </a:lnTo>
                  <a:lnTo>
                    <a:pt x="4" y="6"/>
                  </a:lnTo>
                  <a:lnTo>
                    <a:pt x="0" y="10"/>
                  </a:lnTo>
                  <a:lnTo>
                    <a:pt x="4" y="10"/>
                  </a:lnTo>
                  <a:lnTo>
                    <a:pt x="8" y="6"/>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88" name="Freeform 92"/>
            <p:cNvSpPr>
              <a:spLocks noEditPoints="1"/>
            </p:cNvSpPr>
            <p:nvPr userDrawn="1"/>
          </p:nvSpPr>
          <p:spPr bwMode="auto">
            <a:xfrm>
              <a:off x="48" y="164"/>
              <a:ext cx="677" cy="294"/>
            </a:xfrm>
            <a:custGeom>
              <a:avLst/>
              <a:gdLst/>
              <a:ahLst/>
              <a:cxnLst>
                <a:cxn ang="0">
                  <a:pos x="536" y="34"/>
                </a:cxn>
                <a:cxn ang="0">
                  <a:pos x="16" y="230"/>
                </a:cxn>
                <a:cxn ang="0">
                  <a:pos x="473" y="491"/>
                </a:cxn>
                <a:cxn ang="0">
                  <a:pos x="148" y="351"/>
                </a:cxn>
                <a:cxn ang="0">
                  <a:pos x="711" y="584"/>
                </a:cxn>
                <a:cxn ang="0">
                  <a:pos x="1195" y="351"/>
                </a:cxn>
                <a:cxn ang="0">
                  <a:pos x="903" y="447"/>
                </a:cxn>
                <a:cxn ang="0">
                  <a:pos x="876" y="259"/>
                </a:cxn>
                <a:cxn ang="0">
                  <a:pos x="707" y="38"/>
                </a:cxn>
                <a:cxn ang="0">
                  <a:pos x="839" y="119"/>
                </a:cxn>
                <a:cxn ang="0">
                  <a:pos x="728" y="71"/>
                </a:cxn>
                <a:cxn ang="0">
                  <a:pos x="724" y="86"/>
                </a:cxn>
                <a:cxn ang="0">
                  <a:pos x="807" y="134"/>
                </a:cxn>
                <a:cxn ang="0">
                  <a:pos x="772" y="130"/>
                </a:cxn>
                <a:cxn ang="0">
                  <a:pos x="824" y="255"/>
                </a:cxn>
                <a:cxn ang="0">
                  <a:pos x="795" y="240"/>
                </a:cxn>
                <a:cxn ang="0">
                  <a:pos x="836" y="271"/>
                </a:cxn>
                <a:cxn ang="0">
                  <a:pos x="799" y="476"/>
                </a:cxn>
                <a:cxn ang="0">
                  <a:pos x="703" y="395"/>
                </a:cxn>
                <a:cxn ang="0">
                  <a:pos x="720" y="388"/>
                </a:cxn>
                <a:cxn ang="0">
                  <a:pos x="715" y="244"/>
                </a:cxn>
                <a:cxn ang="0">
                  <a:pos x="680" y="514"/>
                </a:cxn>
                <a:cxn ang="0">
                  <a:pos x="864" y="488"/>
                </a:cxn>
                <a:cxn ang="0">
                  <a:pos x="755" y="395"/>
                </a:cxn>
                <a:cxn ang="0">
                  <a:pos x="784" y="392"/>
                </a:cxn>
                <a:cxn ang="0">
                  <a:pos x="836" y="315"/>
                </a:cxn>
                <a:cxn ang="0">
                  <a:pos x="711" y="130"/>
                </a:cxn>
                <a:cxn ang="0">
                  <a:pos x="743" y="207"/>
                </a:cxn>
                <a:cxn ang="0">
                  <a:pos x="703" y="236"/>
                </a:cxn>
                <a:cxn ang="0">
                  <a:pos x="617" y="199"/>
                </a:cxn>
                <a:cxn ang="0">
                  <a:pos x="653" y="236"/>
                </a:cxn>
                <a:cxn ang="0">
                  <a:pos x="647" y="432"/>
                </a:cxn>
                <a:cxn ang="0">
                  <a:pos x="647" y="432"/>
                </a:cxn>
                <a:cxn ang="0">
                  <a:pos x="540" y="292"/>
                </a:cxn>
                <a:cxn ang="0">
                  <a:pos x="561" y="395"/>
                </a:cxn>
                <a:cxn ang="0">
                  <a:pos x="517" y="255"/>
                </a:cxn>
                <a:cxn ang="0">
                  <a:pos x="557" y="167"/>
                </a:cxn>
                <a:cxn ang="0">
                  <a:pos x="613" y="192"/>
                </a:cxn>
                <a:cxn ang="0">
                  <a:pos x="561" y="274"/>
                </a:cxn>
                <a:cxn ang="0">
                  <a:pos x="613" y="336"/>
                </a:cxn>
                <a:cxn ang="0">
                  <a:pos x="540" y="38"/>
                </a:cxn>
                <a:cxn ang="0">
                  <a:pos x="503" y="130"/>
                </a:cxn>
                <a:cxn ang="0">
                  <a:pos x="532" y="196"/>
                </a:cxn>
                <a:cxn ang="0">
                  <a:pos x="480" y="363"/>
                </a:cxn>
                <a:cxn ang="0">
                  <a:pos x="455" y="363"/>
                </a:cxn>
                <a:cxn ang="0">
                  <a:pos x="452" y="403"/>
                </a:cxn>
                <a:cxn ang="0">
                  <a:pos x="617" y="572"/>
                </a:cxn>
                <a:cxn ang="0">
                  <a:pos x="672" y="580"/>
                </a:cxn>
                <a:cxn ang="0">
                  <a:pos x="672" y="514"/>
                </a:cxn>
                <a:cxn ang="0">
                  <a:pos x="605" y="451"/>
                </a:cxn>
                <a:cxn ang="0">
                  <a:pos x="617" y="384"/>
                </a:cxn>
                <a:cxn ang="0">
                  <a:pos x="636" y="319"/>
                </a:cxn>
                <a:cxn ang="0">
                  <a:pos x="692" y="259"/>
                </a:cxn>
                <a:cxn ang="0">
                  <a:pos x="676" y="355"/>
                </a:cxn>
                <a:cxn ang="0">
                  <a:pos x="784" y="547"/>
                </a:cxn>
                <a:cxn ang="0">
                  <a:pos x="924" y="351"/>
                </a:cxn>
                <a:cxn ang="0">
                  <a:pos x="824" y="418"/>
                </a:cxn>
                <a:cxn ang="0">
                  <a:pos x="847" y="267"/>
                </a:cxn>
                <a:cxn ang="0">
                  <a:pos x="828" y="207"/>
                </a:cxn>
                <a:cxn ang="0">
                  <a:pos x="851" y="188"/>
                </a:cxn>
                <a:cxn ang="0">
                  <a:pos x="880" y="175"/>
                </a:cxn>
                <a:cxn ang="0">
                  <a:pos x="924" y="151"/>
                </a:cxn>
              </a:cxnLst>
              <a:rect l="0" t="0" r="r" b="b"/>
              <a:pathLst>
                <a:path w="1356" h="587">
                  <a:moveTo>
                    <a:pt x="1352" y="215"/>
                  </a:moveTo>
                  <a:lnTo>
                    <a:pt x="1352" y="215"/>
                  </a:lnTo>
                  <a:lnTo>
                    <a:pt x="1344" y="211"/>
                  </a:lnTo>
                  <a:lnTo>
                    <a:pt x="1339" y="215"/>
                  </a:lnTo>
                  <a:lnTo>
                    <a:pt x="960" y="215"/>
                  </a:lnTo>
                  <a:lnTo>
                    <a:pt x="943" y="171"/>
                  </a:lnTo>
                  <a:lnTo>
                    <a:pt x="920" y="126"/>
                  </a:lnTo>
                  <a:lnTo>
                    <a:pt x="891" y="92"/>
                  </a:lnTo>
                  <a:lnTo>
                    <a:pt x="855" y="59"/>
                  </a:lnTo>
                  <a:lnTo>
                    <a:pt x="816" y="34"/>
                  </a:lnTo>
                  <a:lnTo>
                    <a:pt x="772" y="15"/>
                  </a:lnTo>
                  <a:lnTo>
                    <a:pt x="728" y="4"/>
                  </a:lnTo>
                  <a:lnTo>
                    <a:pt x="676" y="0"/>
                  </a:lnTo>
                  <a:lnTo>
                    <a:pt x="628" y="4"/>
                  </a:lnTo>
                  <a:lnTo>
                    <a:pt x="580" y="15"/>
                  </a:lnTo>
                  <a:lnTo>
                    <a:pt x="536" y="34"/>
                  </a:lnTo>
                  <a:lnTo>
                    <a:pt x="496" y="59"/>
                  </a:lnTo>
                  <a:lnTo>
                    <a:pt x="461" y="92"/>
                  </a:lnTo>
                  <a:lnTo>
                    <a:pt x="432" y="126"/>
                  </a:lnTo>
                  <a:lnTo>
                    <a:pt x="407" y="171"/>
                  </a:lnTo>
                  <a:lnTo>
                    <a:pt x="392" y="215"/>
                  </a:lnTo>
                  <a:lnTo>
                    <a:pt x="12" y="215"/>
                  </a:lnTo>
                  <a:lnTo>
                    <a:pt x="8" y="211"/>
                  </a:lnTo>
                  <a:lnTo>
                    <a:pt x="4" y="215"/>
                  </a:lnTo>
                  <a:lnTo>
                    <a:pt x="0" y="223"/>
                  </a:lnTo>
                  <a:lnTo>
                    <a:pt x="0" y="226"/>
                  </a:lnTo>
                  <a:lnTo>
                    <a:pt x="4" y="236"/>
                  </a:lnTo>
                  <a:lnTo>
                    <a:pt x="48" y="274"/>
                  </a:lnTo>
                  <a:lnTo>
                    <a:pt x="452" y="274"/>
                  </a:lnTo>
                  <a:lnTo>
                    <a:pt x="477" y="259"/>
                  </a:lnTo>
                  <a:lnTo>
                    <a:pt x="455" y="230"/>
                  </a:lnTo>
                  <a:lnTo>
                    <a:pt x="16" y="230"/>
                  </a:lnTo>
                  <a:lnTo>
                    <a:pt x="12" y="226"/>
                  </a:lnTo>
                  <a:lnTo>
                    <a:pt x="8" y="223"/>
                  </a:lnTo>
                  <a:lnTo>
                    <a:pt x="12" y="223"/>
                  </a:lnTo>
                  <a:lnTo>
                    <a:pt x="461" y="223"/>
                  </a:lnTo>
                  <a:lnTo>
                    <a:pt x="488" y="267"/>
                  </a:lnTo>
                  <a:lnTo>
                    <a:pt x="473" y="274"/>
                  </a:lnTo>
                  <a:lnTo>
                    <a:pt x="461" y="284"/>
                  </a:lnTo>
                  <a:lnTo>
                    <a:pt x="436" y="303"/>
                  </a:lnTo>
                  <a:lnTo>
                    <a:pt x="425" y="326"/>
                  </a:lnTo>
                  <a:lnTo>
                    <a:pt x="421" y="351"/>
                  </a:lnTo>
                  <a:lnTo>
                    <a:pt x="421" y="380"/>
                  </a:lnTo>
                  <a:lnTo>
                    <a:pt x="429" y="403"/>
                  </a:lnTo>
                  <a:lnTo>
                    <a:pt x="436" y="428"/>
                  </a:lnTo>
                  <a:lnTo>
                    <a:pt x="448" y="447"/>
                  </a:lnTo>
                  <a:lnTo>
                    <a:pt x="477" y="484"/>
                  </a:lnTo>
                  <a:lnTo>
                    <a:pt x="473" y="491"/>
                  </a:lnTo>
                  <a:lnTo>
                    <a:pt x="440" y="451"/>
                  </a:lnTo>
                  <a:lnTo>
                    <a:pt x="429" y="436"/>
                  </a:lnTo>
                  <a:lnTo>
                    <a:pt x="421" y="415"/>
                  </a:lnTo>
                  <a:lnTo>
                    <a:pt x="421" y="411"/>
                  </a:lnTo>
                  <a:lnTo>
                    <a:pt x="413" y="392"/>
                  </a:lnTo>
                  <a:lnTo>
                    <a:pt x="407" y="367"/>
                  </a:lnTo>
                  <a:lnTo>
                    <a:pt x="160" y="367"/>
                  </a:lnTo>
                  <a:lnTo>
                    <a:pt x="156" y="363"/>
                  </a:lnTo>
                  <a:lnTo>
                    <a:pt x="152" y="363"/>
                  </a:lnTo>
                  <a:lnTo>
                    <a:pt x="152" y="359"/>
                  </a:lnTo>
                  <a:lnTo>
                    <a:pt x="156" y="359"/>
                  </a:lnTo>
                  <a:lnTo>
                    <a:pt x="407" y="359"/>
                  </a:lnTo>
                  <a:lnTo>
                    <a:pt x="407" y="351"/>
                  </a:lnTo>
                  <a:lnTo>
                    <a:pt x="156" y="351"/>
                  </a:lnTo>
                  <a:lnTo>
                    <a:pt x="152" y="351"/>
                  </a:lnTo>
                  <a:lnTo>
                    <a:pt x="148" y="351"/>
                  </a:lnTo>
                  <a:lnTo>
                    <a:pt x="144" y="359"/>
                  </a:lnTo>
                  <a:lnTo>
                    <a:pt x="144" y="367"/>
                  </a:lnTo>
                  <a:lnTo>
                    <a:pt x="148" y="370"/>
                  </a:lnTo>
                  <a:lnTo>
                    <a:pt x="192" y="415"/>
                  </a:lnTo>
                  <a:lnTo>
                    <a:pt x="413" y="415"/>
                  </a:lnTo>
                  <a:lnTo>
                    <a:pt x="421" y="436"/>
                  </a:lnTo>
                  <a:lnTo>
                    <a:pt x="432" y="455"/>
                  </a:lnTo>
                  <a:lnTo>
                    <a:pt x="452" y="484"/>
                  </a:lnTo>
                  <a:lnTo>
                    <a:pt x="477" y="511"/>
                  </a:lnTo>
                  <a:lnTo>
                    <a:pt x="503" y="532"/>
                  </a:lnTo>
                  <a:lnTo>
                    <a:pt x="536" y="551"/>
                  </a:lnTo>
                  <a:lnTo>
                    <a:pt x="569" y="566"/>
                  </a:lnTo>
                  <a:lnTo>
                    <a:pt x="605" y="580"/>
                  </a:lnTo>
                  <a:lnTo>
                    <a:pt x="640" y="584"/>
                  </a:lnTo>
                  <a:lnTo>
                    <a:pt x="676" y="587"/>
                  </a:lnTo>
                  <a:lnTo>
                    <a:pt x="711" y="584"/>
                  </a:lnTo>
                  <a:lnTo>
                    <a:pt x="751" y="580"/>
                  </a:lnTo>
                  <a:lnTo>
                    <a:pt x="784" y="566"/>
                  </a:lnTo>
                  <a:lnTo>
                    <a:pt x="816" y="551"/>
                  </a:lnTo>
                  <a:lnTo>
                    <a:pt x="847" y="532"/>
                  </a:lnTo>
                  <a:lnTo>
                    <a:pt x="876" y="511"/>
                  </a:lnTo>
                  <a:lnTo>
                    <a:pt x="899" y="484"/>
                  </a:lnTo>
                  <a:lnTo>
                    <a:pt x="920" y="455"/>
                  </a:lnTo>
                  <a:lnTo>
                    <a:pt x="932" y="436"/>
                  </a:lnTo>
                  <a:lnTo>
                    <a:pt x="939" y="415"/>
                  </a:lnTo>
                  <a:lnTo>
                    <a:pt x="1160" y="415"/>
                  </a:lnTo>
                  <a:lnTo>
                    <a:pt x="1204" y="370"/>
                  </a:lnTo>
                  <a:lnTo>
                    <a:pt x="1208" y="367"/>
                  </a:lnTo>
                  <a:lnTo>
                    <a:pt x="1208" y="359"/>
                  </a:lnTo>
                  <a:lnTo>
                    <a:pt x="1204" y="351"/>
                  </a:lnTo>
                  <a:lnTo>
                    <a:pt x="1200" y="351"/>
                  </a:lnTo>
                  <a:lnTo>
                    <a:pt x="1195" y="351"/>
                  </a:lnTo>
                  <a:lnTo>
                    <a:pt x="943" y="351"/>
                  </a:lnTo>
                  <a:lnTo>
                    <a:pt x="943" y="359"/>
                  </a:lnTo>
                  <a:lnTo>
                    <a:pt x="1195" y="359"/>
                  </a:lnTo>
                  <a:lnTo>
                    <a:pt x="1200" y="359"/>
                  </a:lnTo>
                  <a:lnTo>
                    <a:pt x="1200" y="363"/>
                  </a:lnTo>
                  <a:lnTo>
                    <a:pt x="1195" y="363"/>
                  </a:lnTo>
                  <a:lnTo>
                    <a:pt x="1191" y="367"/>
                  </a:lnTo>
                  <a:lnTo>
                    <a:pt x="943" y="367"/>
                  </a:lnTo>
                  <a:lnTo>
                    <a:pt x="939" y="392"/>
                  </a:lnTo>
                  <a:lnTo>
                    <a:pt x="932" y="411"/>
                  </a:lnTo>
                  <a:lnTo>
                    <a:pt x="932" y="415"/>
                  </a:lnTo>
                  <a:lnTo>
                    <a:pt x="924" y="436"/>
                  </a:lnTo>
                  <a:lnTo>
                    <a:pt x="912" y="451"/>
                  </a:lnTo>
                  <a:lnTo>
                    <a:pt x="880" y="491"/>
                  </a:lnTo>
                  <a:lnTo>
                    <a:pt x="876" y="484"/>
                  </a:lnTo>
                  <a:lnTo>
                    <a:pt x="903" y="447"/>
                  </a:lnTo>
                  <a:lnTo>
                    <a:pt x="916" y="428"/>
                  </a:lnTo>
                  <a:lnTo>
                    <a:pt x="924" y="403"/>
                  </a:lnTo>
                  <a:lnTo>
                    <a:pt x="932" y="380"/>
                  </a:lnTo>
                  <a:lnTo>
                    <a:pt x="932" y="351"/>
                  </a:lnTo>
                  <a:lnTo>
                    <a:pt x="928" y="326"/>
                  </a:lnTo>
                  <a:lnTo>
                    <a:pt x="916" y="303"/>
                  </a:lnTo>
                  <a:lnTo>
                    <a:pt x="891" y="284"/>
                  </a:lnTo>
                  <a:lnTo>
                    <a:pt x="880" y="274"/>
                  </a:lnTo>
                  <a:lnTo>
                    <a:pt x="864" y="267"/>
                  </a:lnTo>
                  <a:lnTo>
                    <a:pt x="891" y="223"/>
                  </a:lnTo>
                  <a:lnTo>
                    <a:pt x="1339" y="223"/>
                  </a:lnTo>
                  <a:lnTo>
                    <a:pt x="1344" y="223"/>
                  </a:lnTo>
                  <a:lnTo>
                    <a:pt x="1339" y="226"/>
                  </a:lnTo>
                  <a:lnTo>
                    <a:pt x="1335" y="230"/>
                  </a:lnTo>
                  <a:lnTo>
                    <a:pt x="895" y="230"/>
                  </a:lnTo>
                  <a:lnTo>
                    <a:pt x="876" y="259"/>
                  </a:lnTo>
                  <a:lnTo>
                    <a:pt x="899" y="274"/>
                  </a:lnTo>
                  <a:lnTo>
                    <a:pt x="1308" y="274"/>
                  </a:lnTo>
                  <a:lnTo>
                    <a:pt x="1348" y="236"/>
                  </a:lnTo>
                  <a:lnTo>
                    <a:pt x="1352" y="226"/>
                  </a:lnTo>
                  <a:lnTo>
                    <a:pt x="1356" y="223"/>
                  </a:lnTo>
                  <a:lnTo>
                    <a:pt x="1352" y="215"/>
                  </a:lnTo>
                  <a:lnTo>
                    <a:pt x="1352" y="215"/>
                  </a:lnTo>
                  <a:close/>
                  <a:moveTo>
                    <a:pt x="680" y="44"/>
                  </a:moveTo>
                  <a:lnTo>
                    <a:pt x="680" y="44"/>
                  </a:lnTo>
                  <a:lnTo>
                    <a:pt x="692" y="48"/>
                  </a:lnTo>
                  <a:lnTo>
                    <a:pt x="695" y="52"/>
                  </a:lnTo>
                  <a:lnTo>
                    <a:pt x="699" y="52"/>
                  </a:lnTo>
                  <a:lnTo>
                    <a:pt x="703" y="52"/>
                  </a:lnTo>
                  <a:lnTo>
                    <a:pt x="703" y="44"/>
                  </a:lnTo>
                  <a:lnTo>
                    <a:pt x="707" y="44"/>
                  </a:lnTo>
                  <a:lnTo>
                    <a:pt x="707" y="38"/>
                  </a:lnTo>
                  <a:lnTo>
                    <a:pt x="711" y="38"/>
                  </a:lnTo>
                  <a:lnTo>
                    <a:pt x="715" y="38"/>
                  </a:lnTo>
                  <a:lnTo>
                    <a:pt x="715" y="34"/>
                  </a:lnTo>
                  <a:lnTo>
                    <a:pt x="707" y="34"/>
                  </a:lnTo>
                  <a:lnTo>
                    <a:pt x="703" y="30"/>
                  </a:lnTo>
                  <a:lnTo>
                    <a:pt x="680" y="44"/>
                  </a:lnTo>
                  <a:lnTo>
                    <a:pt x="680" y="7"/>
                  </a:lnTo>
                  <a:lnTo>
                    <a:pt x="707" y="7"/>
                  </a:lnTo>
                  <a:lnTo>
                    <a:pt x="736" y="11"/>
                  </a:lnTo>
                  <a:lnTo>
                    <a:pt x="759" y="19"/>
                  </a:lnTo>
                  <a:lnTo>
                    <a:pt x="788" y="27"/>
                  </a:lnTo>
                  <a:lnTo>
                    <a:pt x="811" y="38"/>
                  </a:lnTo>
                  <a:lnTo>
                    <a:pt x="832" y="55"/>
                  </a:lnTo>
                  <a:lnTo>
                    <a:pt x="855" y="71"/>
                  </a:lnTo>
                  <a:lnTo>
                    <a:pt x="876" y="86"/>
                  </a:lnTo>
                  <a:lnTo>
                    <a:pt x="839" y="119"/>
                  </a:lnTo>
                  <a:lnTo>
                    <a:pt x="839" y="115"/>
                  </a:lnTo>
                  <a:lnTo>
                    <a:pt x="836" y="111"/>
                  </a:lnTo>
                  <a:lnTo>
                    <a:pt x="839" y="107"/>
                  </a:lnTo>
                  <a:lnTo>
                    <a:pt x="836" y="107"/>
                  </a:lnTo>
                  <a:lnTo>
                    <a:pt x="832" y="107"/>
                  </a:lnTo>
                  <a:lnTo>
                    <a:pt x="824" y="92"/>
                  </a:lnTo>
                  <a:lnTo>
                    <a:pt x="820" y="82"/>
                  </a:lnTo>
                  <a:lnTo>
                    <a:pt x="820" y="78"/>
                  </a:lnTo>
                  <a:lnTo>
                    <a:pt x="816" y="71"/>
                  </a:lnTo>
                  <a:lnTo>
                    <a:pt x="811" y="67"/>
                  </a:lnTo>
                  <a:lnTo>
                    <a:pt x="807" y="67"/>
                  </a:lnTo>
                  <a:lnTo>
                    <a:pt x="795" y="71"/>
                  </a:lnTo>
                  <a:lnTo>
                    <a:pt x="776" y="75"/>
                  </a:lnTo>
                  <a:lnTo>
                    <a:pt x="772" y="78"/>
                  </a:lnTo>
                  <a:lnTo>
                    <a:pt x="768" y="82"/>
                  </a:lnTo>
                  <a:lnTo>
                    <a:pt x="728" y="71"/>
                  </a:lnTo>
                  <a:lnTo>
                    <a:pt x="703" y="67"/>
                  </a:lnTo>
                  <a:lnTo>
                    <a:pt x="680" y="63"/>
                  </a:lnTo>
                  <a:lnTo>
                    <a:pt x="680" y="44"/>
                  </a:lnTo>
                  <a:lnTo>
                    <a:pt x="680" y="44"/>
                  </a:lnTo>
                  <a:close/>
                  <a:moveTo>
                    <a:pt x="680" y="86"/>
                  </a:moveTo>
                  <a:lnTo>
                    <a:pt x="680" y="86"/>
                  </a:lnTo>
                  <a:lnTo>
                    <a:pt x="684" y="86"/>
                  </a:lnTo>
                  <a:lnTo>
                    <a:pt x="684" y="82"/>
                  </a:lnTo>
                  <a:lnTo>
                    <a:pt x="688" y="75"/>
                  </a:lnTo>
                  <a:lnTo>
                    <a:pt x="680" y="78"/>
                  </a:lnTo>
                  <a:lnTo>
                    <a:pt x="680" y="71"/>
                  </a:lnTo>
                  <a:lnTo>
                    <a:pt x="703" y="75"/>
                  </a:lnTo>
                  <a:lnTo>
                    <a:pt x="728" y="78"/>
                  </a:lnTo>
                  <a:lnTo>
                    <a:pt x="724" y="78"/>
                  </a:lnTo>
                  <a:lnTo>
                    <a:pt x="724" y="82"/>
                  </a:lnTo>
                  <a:lnTo>
                    <a:pt x="724" y="86"/>
                  </a:lnTo>
                  <a:lnTo>
                    <a:pt x="728" y="86"/>
                  </a:lnTo>
                  <a:lnTo>
                    <a:pt x="728" y="92"/>
                  </a:lnTo>
                  <a:lnTo>
                    <a:pt x="736" y="82"/>
                  </a:lnTo>
                  <a:lnTo>
                    <a:pt x="732" y="78"/>
                  </a:lnTo>
                  <a:lnTo>
                    <a:pt x="728" y="78"/>
                  </a:lnTo>
                  <a:lnTo>
                    <a:pt x="751" y="86"/>
                  </a:lnTo>
                  <a:lnTo>
                    <a:pt x="776" y="96"/>
                  </a:lnTo>
                  <a:lnTo>
                    <a:pt x="780" y="111"/>
                  </a:lnTo>
                  <a:lnTo>
                    <a:pt x="780" y="115"/>
                  </a:lnTo>
                  <a:lnTo>
                    <a:pt x="784" y="115"/>
                  </a:lnTo>
                  <a:lnTo>
                    <a:pt x="784" y="119"/>
                  </a:lnTo>
                  <a:lnTo>
                    <a:pt x="788" y="126"/>
                  </a:lnTo>
                  <a:lnTo>
                    <a:pt x="795" y="134"/>
                  </a:lnTo>
                  <a:lnTo>
                    <a:pt x="799" y="134"/>
                  </a:lnTo>
                  <a:lnTo>
                    <a:pt x="803" y="134"/>
                  </a:lnTo>
                  <a:lnTo>
                    <a:pt x="807" y="134"/>
                  </a:lnTo>
                  <a:lnTo>
                    <a:pt x="807" y="148"/>
                  </a:lnTo>
                  <a:lnTo>
                    <a:pt x="807" y="155"/>
                  </a:lnTo>
                  <a:lnTo>
                    <a:pt x="799" y="163"/>
                  </a:lnTo>
                  <a:lnTo>
                    <a:pt x="795" y="148"/>
                  </a:lnTo>
                  <a:lnTo>
                    <a:pt x="788" y="134"/>
                  </a:lnTo>
                  <a:lnTo>
                    <a:pt x="780" y="134"/>
                  </a:lnTo>
                  <a:lnTo>
                    <a:pt x="780" y="126"/>
                  </a:lnTo>
                  <a:lnTo>
                    <a:pt x="776" y="123"/>
                  </a:lnTo>
                  <a:lnTo>
                    <a:pt x="759" y="123"/>
                  </a:lnTo>
                  <a:lnTo>
                    <a:pt x="755" y="123"/>
                  </a:lnTo>
                  <a:lnTo>
                    <a:pt x="751" y="126"/>
                  </a:lnTo>
                  <a:lnTo>
                    <a:pt x="755" y="130"/>
                  </a:lnTo>
                  <a:lnTo>
                    <a:pt x="755" y="134"/>
                  </a:lnTo>
                  <a:lnTo>
                    <a:pt x="763" y="134"/>
                  </a:lnTo>
                  <a:lnTo>
                    <a:pt x="768" y="134"/>
                  </a:lnTo>
                  <a:lnTo>
                    <a:pt x="772" y="130"/>
                  </a:lnTo>
                  <a:lnTo>
                    <a:pt x="776" y="134"/>
                  </a:lnTo>
                  <a:lnTo>
                    <a:pt x="776" y="140"/>
                  </a:lnTo>
                  <a:lnTo>
                    <a:pt x="776" y="144"/>
                  </a:lnTo>
                  <a:lnTo>
                    <a:pt x="784" y="155"/>
                  </a:lnTo>
                  <a:lnTo>
                    <a:pt x="759" y="140"/>
                  </a:lnTo>
                  <a:lnTo>
                    <a:pt x="736" y="130"/>
                  </a:lnTo>
                  <a:lnTo>
                    <a:pt x="707" y="123"/>
                  </a:lnTo>
                  <a:lnTo>
                    <a:pt x="680" y="119"/>
                  </a:lnTo>
                  <a:lnTo>
                    <a:pt x="680" y="86"/>
                  </a:lnTo>
                  <a:lnTo>
                    <a:pt x="680" y="86"/>
                  </a:lnTo>
                  <a:close/>
                  <a:moveTo>
                    <a:pt x="820" y="223"/>
                  </a:moveTo>
                  <a:lnTo>
                    <a:pt x="820" y="223"/>
                  </a:lnTo>
                  <a:lnTo>
                    <a:pt x="828" y="226"/>
                  </a:lnTo>
                  <a:lnTo>
                    <a:pt x="836" y="248"/>
                  </a:lnTo>
                  <a:lnTo>
                    <a:pt x="828" y="251"/>
                  </a:lnTo>
                  <a:lnTo>
                    <a:pt x="824" y="255"/>
                  </a:lnTo>
                  <a:lnTo>
                    <a:pt x="824" y="259"/>
                  </a:lnTo>
                  <a:lnTo>
                    <a:pt x="820" y="259"/>
                  </a:lnTo>
                  <a:lnTo>
                    <a:pt x="820" y="251"/>
                  </a:lnTo>
                  <a:lnTo>
                    <a:pt x="820" y="248"/>
                  </a:lnTo>
                  <a:lnTo>
                    <a:pt x="820" y="244"/>
                  </a:lnTo>
                  <a:lnTo>
                    <a:pt x="807" y="244"/>
                  </a:lnTo>
                  <a:lnTo>
                    <a:pt x="799" y="244"/>
                  </a:lnTo>
                  <a:lnTo>
                    <a:pt x="803" y="248"/>
                  </a:lnTo>
                  <a:lnTo>
                    <a:pt x="803" y="251"/>
                  </a:lnTo>
                  <a:lnTo>
                    <a:pt x="811" y="251"/>
                  </a:lnTo>
                  <a:lnTo>
                    <a:pt x="816" y="251"/>
                  </a:lnTo>
                  <a:lnTo>
                    <a:pt x="816" y="267"/>
                  </a:lnTo>
                  <a:lnTo>
                    <a:pt x="807" y="259"/>
                  </a:lnTo>
                  <a:lnTo>
                    <a:pt x="803" y="251"/>
                  </a:lnTo>
                  <a:lnTo>
                    <a:pt x="799" y="244"/>
                  </a:lnTo>
                  <a:lnTo>
                    <a:pt x="795" y="240"/>
                  </a:lnTo>
                  <a:lnTo>
                    <a:pt x="791" y="236"/>
                  </a:lnTo>
                  <a:lnTo>
                    <a:pt x="788" y="230"/>
                  </a:lnTo>
                  <a:lnTo>
                    <a:pt x="784" y="223"/>
                  </a:lnTo>
                  <a:lnTo>
                    <a:pt x="780" y="223"/>
                  </a:lnTo>
                  <a:lnTo>
                    <a:pt x="772" y="223"/>
                  </a:lnTo>
                  <a:lnTo>
                    <a:pt x="763" y="211"/>
                  </a:lnTo>
                  <a:lnTo>
                    <a:pt x="795" y="178"/>
                  </a:lnTo>
                  <a:lnTo>
                    <a:pt x="816" y="207"/>
                  </a:lnTo>
                  <a:lnTo>
                    <a:pt x="811" y="211"/>
                  </a:lnTo>
                  <a:lnTo>
                    <a:pt x="807" y="215"/>
                  </a:lnTo>
                  <a:lnTo>
                    <a:pt x="811" y="215"/>
                  </a:lnTo>
                  <a:lnTo>
                    <a:pt x="820" y="223"/>
                  </a:lnTo>
                  <a:lnTo>
                    <a:pt x="820" y="223"/>
                  </a:lnTo>
                  <a:close/>
                  <a:moveTo>
                    <a:pt x="839" y="267"/>
                  </a:moveTo>
                  <a:lnTo>
                    <a:pt x="839" y="267"/>
                  </a:lnTo>
                  <a:lnTo>
                    <a:pt x="836" y="271"/>
                  </a:lnTo>
                  <a:lnTo>
                    <a:pt x="839" y="274"/>
                  </a:lnTo>
                  <a:lnTo>
                    <a:pt x="843" y="284"/>
                  </a:lnTo>
                  <a:lnTo>
                    <a:pt x="816" y="284"/>
                  </a:lnTo>
                  <a:lnTo>
                    <a:pt x="820" y="274"/>
                  </a:lnTo>
                  <a:lnTo>
                    <a:pt x="820" y="271"/>
                  </a:lnTo>
                  <a:lnTo>
                    <a:pt x="828" y="271"/>
                  </a:lnTo>
                  <a:lnTo>
                    <a:pt x="832" y="267"/>
                  </a:lnTo>
                  <a:lnTo>
                    <a:pt x="839" y="255"/>
                  </a:lnTo>
                  <a:lnTo>
                    <a:pt x="839" y="263"/>
                  </a:lnTo>
                  <a:lnTo>
                    <a:pt x="839" y="267"/>
                  </a:lnTo>
                  <a:lnTo>
                    <a:pt x="839" y="267"/>
                  </a:lnTo>
                  <a:close/>
                  <a:moveTo>
                    <a:pt x="816" y="447"/>
                  </a:moveTo>
                  <a:lnTo>
                    <a:pt x="816" y="447"/>
                  </a:lnTo>
                  <a:lnTo>
                    <a:pt x="820" y="451"/>
                  </a:lnTo>
                  <a:lnTo>
                    <a:pt x="828" y="455"/>
                  </a:lnTo>
                  <a:lnTo>
                    <a:pt x="799" y="476"/>
                  </a:lnTo>
                  <a:lnTo>
                    <a:pt x="799" y="466"/>
                  </a:lnTo>
                  <a:lnTo>
                    <a:pt x="799" y="455"/>
                  </a:lnTo>
                  <a:lnTo>
                    <a:pt x="803" y="451"/>
                  </a:lnTo>
                  <a:lnTo>
                    <a:pt x="803" y="443"/>
                  </a:lnTo>
                  <a:lnTo>
                    <a:pt x="799" y="440"/>
                  </a:lnTo>
                  <a:lnTo>
                    <a:pt x="788" y="436"/>
                  </a:lnTo>
                  <a:lnTo>
                    <a:pt x="788" y="432"/>
                  </a:lnTo>
                  <a:lnTo>
                    <a:pt x="788" y="428"/>
                  </a:lnTo>
                  <a:lnTo>
                    <a:pt x="791" y="422"/>
                  </a:lnTo>
                  <a:lnTo>
                    <a:pt x="795" y="418"/>
                  </a:lnTo>
                  <a:lnTo>
                    <a:pt x="816" y="436"/>
                  </a:lnTo>
                  <a:lnTo>
                    <a:pt x="816" y="447"/>
                  </a:lnTo>
                  <a:lnTo>
                    <a:pt x="816" y="447"/>
                  </a:lnTo>
                  <a:close/>
                  <a:moveTo>
                    <a:pt x="699" y="399"/>
                  </a:moveTo>
                  <a:lnTo>
                    <a:pt x="699" y="399"/>
                  </a:lnTo>
                  <a:lnTo>
                    <a:pt x="703" y="395"/>
                  </a:lnTo>
                  <a:lnTo>
                    <a:pt x="707" y="395"/>
                  </a:lnTo>
                  <a:lnTo>
                    <a:pt x="703" y="388"/>
                  </a:lnTo>
                  <a:lnTo>
                    <a:pt x="703" y="384"/>
                  </a:lnTo>
                  <a:lnTo>
                    <a:pt x="707" y="388"/>
                  </a:lnTo>
                  <a:lnTo>
                    <a:pt x="711" y="392"/>
                  </a:lnTo>
                  <a:lnTo>
                    <a:pt x="715" y="392"/>
                  </a:lnTo>
                  <a:lnTo>
                    <a:pt x="715" y="388"/>
                  </a:lnTo>
                  <a:lnTo>
                    <a:pt x="715" y="384"/>
                  </a:lnTo>
                  <a:lnTo>
                    <a:pt x="715" y="380"/>
                  </a:lnTo>
                  <a:lnTo>
                    <a:pt x="715" y="370"/>
                  </a:lnTo>
                  <a:lnTo>
                    <a:pt x="728" y="363"/>
                  </a:lnTo>
                  <a:lnTo>
                    <a:pt x="732" y="363"/>
                  </a:lnTo>
                  <a:lnTo>
                    <a:pt x="736" y="367"/>
                  </a:lnTo>
                  <a:lnTo>
                    <a:pt x="732" y="370"/>
                  </a:lnTo>
                  <a:lnTo>
                    <a:pt x="728" y="380"/>
                  </a:lnTo>
                  <a:lnTo>
                    <a:pt x="720" y="388"/>
                  </a:lnTo>
                  <a:lnTo>
                    <a:pt x="720" y="392"/>
                  </a:lnTo>
                  <a:lnTo>
                    <a:pt x="703" y="399"/>
                  </a:lnTo>
                  <a:lnTo>
                    <a:pt x="684" y="403"/>
                  </a:lnTo>
                  <a:lnTo>
                    <a:pt x="680" y="399"/>
                  </a:lnTo>
                  <a:lnTo>
                    <a:pt x="680" y="388"/>
                  </a:lnTo>
                  <a:lnTo>
                    <a:pt x="684" y="388"/>
                  </a:lnTo>
                  <a:lnTo>
                    <a:pt x="688" y="388"/>
                  </a:lnTo>
                  <a:lnTo>
                    <a:pt x="695" y="388"/>
                  </a:lnTo>
                  <a:lnTo>
                    <a:pt x="699" y="392"/>
                  </a:lnTo>
                  <a:lnTo>
                    <a:pt x="699" y="395"/>
                  </a:lnTo>
                  <a:lnTo>
                    <a:pt x="699" y="399"/>
                  </a:lnTo>
                  <a:lnTo>
                    <a:pt x="699" y="399"/>
                  </a:lnTo>
                  <a:close/>
                  <a:moveTo>
                    <a:pt x="703" y="240"/>
                  </a:moveTo>
                  <a:lnTo>
                    <a:pt x="703" y="240"/>
                  </a:lnTo>
                  <a:lnTo>
                    <a:pt x="703" y="236"/>
                  </a:lnTo>
                  <a:lnTo>
                    <a:pt x="715" y="244"/>
                  </a:lnTo>
                  <a:lnTo>
                    <a:pt x="711" y="244"/>
                  </a:lnTo>
                  <a:lnTo>
                    <a:pt x="707" y="240"/>
                  </a:lnTo>
                  <a:lnTo>
                    <a:pt x="703" y="240"/>
                  </a:lnTo>
                  <a:lnTo>
                    <a:pt x="703" y="240"/>
                  </a:lnTo>
                  <a:close/>
                  <a:moveTo>
                    <a:pt x="707" y="463"/>
                  </a:moveTo>
                  <a:lnTo>
                    <a:pt x="707" y="463"/>
                  </a:lnTo>
                  <a:lnTo>
                    <a:pt x="711" y="470"/>
                  </a:lnTo>
                  <a:lnTo>
                    <a:pt x="720" y="480"/>
                  </a:lnTo>
                  <a:lnTo>
                    <a:pt x="715" y="484"/>
                  </a:lnTo>
                  <a:lnTo>
                    <a:pt x="715" y="491"/>
                  </a:lnTo>
                  <a:lnTo>
                    <a:pt x="720" y="495"/>
                  </a:lnTo>
                  <a:lnTo>
                    <a:pt x="720" y="499"/>
                  </a:lnTo>
                  <a:lnTo>
                    <a:pt x="724" y="503"/>
                  </a:lnTo>
                  <a:lnTo>
                    <a:pt x="732" y="507"/>
                  </a:lnTo>
                  <a:lnTo>
                    <a:pt x="703" y="511"/>
                  </a:lnTo>
                  <a:lnTo>
                    <a:pt x="680" y="514"/>
                  </a:lnTo>
                  <a:lnTo>
                    <a:pt x="680" y="466"/>
                  </a:lnTo>
                  <a:lnTo>
                    <a:pt x="707" y="463"/>
                  </a:lnTo>
                  <a:lnTo>
                    <a:pt x="707" y="463"/>
                  </a:lnTo>
                  <a:close/>
                  <a:moveTo>
                    <a:pt x="743" y="511"/>
                  </a:moveTo>
                  <a:lnTo>
                    <a:pt x="743" y="511"/>
                  </a:lnTo>
                  <a:lnTo>
                    <a:pt x="747" y="514"/>
                  </a:lnTo>
                  <a:lnTo>
                    <a:pt x="755" y="511"/>
                  </a:lnTo>
                  <a:lnTo>
                    <a:pt x="763" y="511"/>
                  </a:lnTo>
                  <a:lnTo>
                    <a:pt x="768" y="507"/>
                  </a:lnTo>
                  <a:lnTo>
                    <a:pt x="772" y="503"/>
                  </a:lnTo>
                  <a:lnTo>
                    <a:pt x="776" y="499"/>
                  </a:lnTo>
                  <a:lnTo>
                    <a:pt x="788" y="495"/>
                  </a:lnTo>
                  <a:lnTo>
                    <a:pt x="795" y="488"/>
                  </a:lnTo>
                  <a:lnTo>
                    <a:pt x="816" y="476"/>
                  </a:lnTo>
                  <a:lnTo>
                    <a:pt x="836" y="455"/>
                  </a:lnTo>
                  <a:lnTo>
                    <a:pt x="864" y="488"/>
                  </a:lnTo>
                  <a:lnTo>
                    <a:pt x="824" y="514"/>
                  </a:lnTo>
                  <a:lnTo>
                    <a:pt x="780" y="539"/>
                  </a:lnTo>
                  <a:lnTo>
                    <a:pt x="755" y="551"/>
                  </a:lnTo>
                  <a:lnTo>
                    <a:pt x="732" y="555"/>
                  </a:lnTo>
                  <a:lnTo>
                    <a:pt x="707" y="559"/>
                  </a:lnTo>
                  <a:lnTo>
                    <a:pt x="680" y="563"/>
                  </a:lnTo>
                  <a:lnTo>
                    <a:pt x="680" y="524"/>
                  </a:lnTo>
                  <a:lnTo>
                    <a:pt x="711" y="518"/>
                  </a:lnTo>
                  <a:lnTo>
                    <a:pt x="743" y="511"/>
                  </a:lnTo>
                  <a:lnTo>
                    <a:pt x="743" y="511"/>
                  </a:lnTo>
                  <a:close/>
                  <a:moveTo>
                    <a:pt x="755" y="388"/>
                  </a:moveTo>
                  <a:lnTo>
                    <a:pt x="755" y="388"/>
                  </a:lnTo>
                  <a:lnTo>
                    <a:pt x="768" y="388"/>
                  </a:lnTo>
                  <a:lnTo>
                    <a:pt x="776" y="395"/>
                  </a:lnTo>
                  <a:lnTo>
                    <a:pt x="763" y="395"/>
                  </a:lnTo>
                  <a:lnTo>
                    <a:pt x="755" y="395"/>
                  </a:lnTo>
                  <a:lnTo>
                    <a:pt x="751" y="395"/>
                  </a:lnTo>
                  <a:lnTo>
                    <a:pt x="743" y="392"/>
                  </a:lnTo>
                  <a:lnTo>
                    <a:pt x="740" y="392"/>
                  </a:lnTo>
                  <a:lnTo>
                    <a:pt x="747" y="388"/>
                  </a:lnTo>
                  <a:lnTo>
                    <a:pt x="755" y="388"/>
                  </a:lnTo>
                  <a:lnTo>
                    <a:pt x="755" y="388"/>
                  </a:lnTo>
                  <a:close/>
                  <a:moveTo>
                    <a:pt x="755" y="226"/>
                  </a:moveTo>
                  <a:lnTo>
                    <a:pt x="755" y="226"/>
                  </a:lnTo>
                  <a:lnTo>
                    <a:pt x="759" y="223"/>
                  </a:lnTo>
                  <a:lnTo>
                    <a:pt x="763" y="223"/>
                  </a:lnTo>
                  <a:lnTo>
                    <a:pt x="755" y="226"/>
                  </a:lnTo>
                  <a:lnTo>
                    <a:pt x="755" y="226"/>
                  </a:lnTo>
                  <a:close/>
                  <a:moveTo>
                    <a:pt x="788" y="384"/>
                  </a:moveTo>
                  <a:lnTo>
                    <a:pt x="788" y="384"/>
                  </a:lnTo>
                  <a:lnTo>
                    <a:pt x="788" y="388"/>
                  </a:lnTo>
                  <a:lnTo>
                    <a:pt x="784" y="392"/>
                  </a:lnTo>
                  <a:lnTo>
                    <a:pt x="776" y="388"/>
                  </a:lnTo>
                  <a:lnTo>
                    <a:pt x="780" y="384"/>
                  </a:lnTo>
                  <a:lnTo>
                    <a:pt x="788" y="380"/>
                  </a:lnTo>
                  <a:lnTo>
                    <a:pt x="788" y="367"/>
                  </a:lnTo>
                  <a:lnTo>
                    <a:pt x="788" y="351"/>
                  </a:lnTo>
                  <a:lnTo>
                    <a:pt x="788" y="347"/>
                  </a:lnTo>
                  <a:lnTo>
                    <a:pt x="788" y="344"/>
                  </a:lnTo>
                  <a:lnTo>
                    <a:pt x="791" y="344"/>
                  </a:lnTo>
                  <a:lnTo>
                    <a:pt x="791" y="340"/>
                  </a:lnTo>
                  <a:lnTo>
                    <a:pt x="799" y="340"/>
                  </a:lnTo>
                  <a:lnTo>
                    <a:pt x="807" y="336"/>
                  </a:lnTo>
                  <a:lnTo>
                    <a:pt x="807" y="332"/>
                  </a:lnTo>
                  <a:lnTo>
                    <a:pt x="820" y="332"/>
                  </a:lnTo>
                  <a:lnTo>
                    <a:pt x="828" y="332"/>
                  </a:lnTo>
                  <a:lnTo>
                    <a:pt x="832" y="322"/>
                  </a:lnTo>
                  <a:lnTo>
                    <a:pt x="836" y="315"/>
                  </a:lnTo>
                  <a:lnTo>
                    <a:pt x="820" y="315"/>
                  </a:lnTo>
                  <a:lnTo>
                    <a:pt x="816" y="315"/>
                  </a:lnTo>
                  <a:lnTo>
                    <a:pt x="811" y="307"/>
                  </a:lnTo>
                  <a:lnTo>
                    <a:pt x="811" y="296"/>
                  </a:lnTo>
                  <a:lnTo>
                    <a:pt x="811" y="292"/>
                  </a:lnTo>
                  <a:lnTo>
                    <a:pt x="843" y="292"/>
                  </a:lnTo>
                  <a:lnTo>
                    <a:pt x="839" y="322"/>
                  </a:lnTo>
                  <a:lnTo>
                    <a:pt x="832" y="355"/>
                  </a:lnTo>
                  <a:lnTo>
                    <a:pt x="816" y="380"/>
                  </a:lnTo>
                  <a:lnTo>
                    <a:pt x="799" y="403"/>
                  </a:lnTo>
                  <a:lnTo>
                    <a:pt x="795" y="392"/>
                  </a:lnTo>
                  <a:lnTo>
                    <a:pt x="788" y="384"/>
                  </a:lnTo>
                  <a:lnTo>
                    <a:pt x="788" y="384"/>
                  </a:lnTo>
                  <a:close/>
                  <a:moveTo>
                    <a:pt x="680" y="126"/>
                  </a:moveTo>
                  <a:lnTo>
                    <a:pt x="680" y="126"/>
                  </a:lnTo>
                  <a:lnTo>
                    <a:pt x="711" y="130"/>
                  </a:lnTo>
                  <a:lnTo>
                    <a:pt x="740" y="140"/>
                  </a:lnTo>
                  <a:lnTo>
                    <a:pt x="768" y="155"/>
                  </a:lnTo>
                  <a:lnTo>
                    <a:pt x="791" y="171"/>
                  </a:lnTo>
                  <a:lnTo>
                    <a:pt x="755" y="207"/>
                  </a:lnTo>
                  <a:lnTo>
                    <a:pt x="740" y="196"/>
                  </a:lnTo>
                  <a:lnTo>
                    <a:pt x="720" y="182"/>
                  </a:lnTo>
                  <a:lnTo>
                    <a:pt x="699" y="178"/>
                  </a:lnTo>
                  <a:lnTo>
                    <a:pt x="680" y="175"/>
                  </a:lnTo>
                  <a:lnTo>
                    <a:pt x="680" y="126"/>
                  </a:lnTo>
                  <a:lnTo>
                    <a:pt x="680" y="126"/>
                  </a:lnTo>
                  <a:close/>
                  <a:moveTo>
                    <a:pt x="680" y="182"/>
                  </a:moveTo>
                  <a:lnTo>
                    <a:pt x="680" y="182"/>
                  </a:lnTo>
                  <a:lnTo>
                    <a:pt x="695" y="182"/>
                  </a:lnTo>
                  <a:lnTo>
                    <a:pt x="715" y="192"/>
                  </a:lnTo>
                  <a:lnTo>
                    <a:pt x="732" y="196"/>
                  </a:lnTo>
                  <a:lnTo>
                    <a:pt x="743" y="207"/>
                  </a:lnTo>
                  <a:lnTo>
                    <a:pt x="736" y="211"/>
                  </a:lnTo>
                  <a:lnTo>
                    <a:pt x="732" y="215"/>
                  </a:lnTo>
                  <a:lnTo>
                    <a:pt x="724" y="211"/>
                  </a:lnTo>
                  <a:lnTo>
                    <a:pt x="724" y="219"/>
                  </a:lnTo>
                  <a:lnTo>
                    <a:pt x="720" y="223"/>
                  </a:lnTo>
                  <a:lnTo>
                    <a:pt x="720" y="226"/>
                  </a:lnTo>
                  <a:lnTo>
                    <a:pt x="715" y="236"/>
                  </a:lnTo>
                  <a:lnTo>
                    <a:pt x="703" y="226"/>
                  </a:lnTo>
                  <a:lnTo>
                    <a:pt x="703" y="223"/>
                  </a:lnTo>
                  <a:lnTo>
                    <a:pt x="699" y="223"/>
                  </a:lnTo>
                  <a:lnTo>
                    <a:pt x="695" y="223"/>
                  </a:lnTo>
                  <a:lnTo>
                    <a:pt x="680" y="223"/>
                  </a:lnTo>
                  <a:lnTo>
                    <a:pt x="680" y="182"/>
                  </a:lnTo>
                  <a:lnTo>
                    <a:pt x="680" y="182"/>
                  </a:lnTo>
                  <a:close/>
                  <a:moveTo>
                    <a:pt x="703" y="236"/>
                  </a:moveTo>
                  <a:lnTo>
                    <a:pt x="703" y="236"/>
                  </a:lnTo>
                  <a:lnTo>
                    <a:pt x="699" y="236"/>
                  </a:lnTo>
                  <a:lnTo>
                    <a:pt x="703" y="236"/>
                  </a:lnTo>
                  <a:lnTo>
                    <a:pt x="703" y="236"/>
                  </a:lnTo>
                  <a:close/>
                  <a:moveTo>
                    <a:pt x="680" y="226"/>
                  </a:moveTo>
                  <a:lnTo>
                    <a:pt x="680" y="226"/>
                  </a:lnTo>
                  <a:lnTo>
                    <a:pt x="692" y="230"/>
                  </a:lnTo>
                  <a:lnTo>
                    <a:pt x="680" y="230"/>
                  </a:lnTo>
                  <a:lnTo>
                    <a:pt x="676" y="230"/>
                  </a:lnTo>
                  <a:lnTo>
                    <a:pt x="672" y="236"/>
                  </a:lnTo>
                  <a:lnTo>
                    <a:pt x="661" y="230"/>
                  </a:lnTo>
                  <a:lnTo>
                    <a:pt x="672" y="226"/>
                  </a:lnTo>
                  <a:lnTo>
                    <a:pt x="680" y="226"/>
                  </a:lnTo>
                  <a:lnTo>
                    <a:pt x="680" y="226"/>
                  </a:lnTo>
                  <a:close/>
                  <a:moveTo>
                    <a:pt x="628" y="240"/>
                  </a:moveTo>
                  <a:lnTo>
                    <a:pt x="599" y="211"/>
                  </a:lnTo>
                  <a:lnTo>
                    <a:pt x="617" y="199"/>
                  </a:lnTo>
                  <a:lnTo>
                    <a:pt x="632" y="192"/>
                  </a:lnTo>
                  <a:lnTo>
                    <a:pt x="653" y="182"/>
                  </a:lnTo>
                  <a:lnTo>
                    <a:pt x="672" y="182"/>
                  </a:lnTo>
                  <a:lnTo>
                    <a:pt x="672" y="223"/>
                  </a:lnTo>
                  <a:lnTo>
                    <a:pt x="647" y="226"/>
                  </a:lnTo>
                  <a:lnTo>
                    <a:pt x="628" y="240"/>
                  </a:lnTo>
                  <a:lnTo>
                    <a:pt x="628" y="240"/>
                  </a:lnTo>
                  <a:close/>
                  <a:moveTo>
                    <a:pt x="653" y="236"/>
                  </a:moveTo>
                  <a:lnTo>
                    <a:pt x="653" y="236"/>
                  </a:lnTo>
                  <a:lnTo>
                    <a:pt x="647" y="240"/>
                  </a:lnTo>
                  <a:lnTo>
                    <a:pt x="647" y="244"/>
                  </a:lnTo>
                  <a:lnTo>
                    <a:pt x="640" y="244"/>
                  </a:lnTo>
                  <a:lnTo>
                    <a:pt x="636" y="248"/>
                  </a:lnTo>
                  <a:lnTo>
                    <a:pt x="636" y="244"/>
                  </a:lnTo>
                  <a:lnTo>
                    <a:pt x="653" y="236"/>
                  </a:lnTo>
                  <a:lnTo>
                    <a:pt x="653" y="236"/>
                  </a:lnTo>
                  <a:close/>
                  <a:moveTo>
                    <a:pt x="621" y="244"/>
                  </a:moveTo>
                  <a:lnTo>
                    <a:pt x="621" y="244"/>
                  </a:lnTo>
                  <a:lnTo>
                    <a:pt x="613" y="240"/>
                  </a:lnTo>
                  <a:lnTo>
                    <a:pt x="599" y="236"/>
                  </a:lnTo>
                  <a:lnTo>
                    <a:pt x="584" y="236"/>
                  </a:lnTo>
                  <a:lnTo>
                    <a:pt x="596" y="215"/>
                  </a:lnTo>
                  <a:lnTo>
                    <a:pt x="624" y="244"/>
                  </a:lnTo>
                  <a:lnTo>
                    <a:pt x="624" y="248"/>
                  </a:lnTo>
                  <a:lnTo>
                    <a:pt x="621" y="244"/>
                  </a:lnTo>
                  <a:lnTo>
                    <a:pt x="621" y="244"/>
                  </a:lnTo>
                  <a:close/>
                  <a:moveTo>
                    <a:pt x="624" y="340"/>
                  </a:moveTo>
                  <a:lnTo>
                    <a:pt x="617" y="347"/>
                  </a:lnTo>
                  <a:lnTo>
                    <a:pt x="621" y="336"/>
                  </a:lnTo>
                  <a:lnTo>
                    <a:pt x="624" y="340"/>
                  </a:lnTo>
                  <a:lnTo>
                    <a:pt x="624" y="340"/>
                  </a:lnTo>
                  <a:close/>
                  <a:moveTo>
                    <a:pt x="647" y="432"/>
                  </a:moveTo>
                  <a:lnTo>
                    <a:pt x="647" y="432"/>
                  </a:lnTo>
                  <a:lnTo>
                    <a:pt x="647" y="436"/>
                  </a:lnTo>
                  <a:lnTo>
                    <a:pt x="653" y="440"/>
                  </a:lnTo>
                  <a:lnTo>
                    <a:pt x="653" y="447"/>
                  </a:lnTo>
                  <a:lnTo>
                    <a:pt x="657" y="455"/>
                  </a:lnTo>
                  <a:lnTo>
                    <a:pt x="661" y="459"/>
                  </a:lnTo>
                  <a:lnTo>
                    <a:pt x="632" y="455"/>
                  </a:lnTo>
                  <a:lnTo>
                    <a:pt x="609" y="443"/>
                  </a:lnTo>
                  <a:lnTo>
                    <a:pt x="584" y="432"/>
                  </a:lnTo>
                  <a:lnTo>
                    <a:pt x="561" y="411"/>
                  </a:lnTo>
                  <a:lnTo>
                    <a:pt x="596" y="380"/>
                  </a:lnTo>
                  <a:lnTo>
                    <a:pt x="621" y="399"/>
                  </a:lnTo>
                  <a:lnTo>
                    <a:pt x="653" y="407"/>
                  </a:lnTo>
                  <a:lnTo>
                    <a:pt x="647" y="411"/>
                  </a:lnTo>
                  <a:lnTo>
                    <a:pt x="647" y="418"/>
                  </a:lnTo>
                  <a:lnTo>
                    <a:pt x="647" y="432"/>
                  </a:lnTo>
                  <a:lnTo>
                    <a:pt x="647" y="432"/>
                  </a:lnTo>
                  <a:close/>
                  <a:moveTo>
                    <a:pt x="561" y="395"/>
                  </a:moveTo>
                  <a:lnTo>
                    <a:pt x="561" y="395"/>
                  </a:lnTo>
                  <a:lnTo>
                    <a:pt x="561" y="392"/>
                  </a:lnTo>
                  <a:lnTo>
                    <a:pt x="551" y="388"/>
                  </a:lnTo>
                  <a:lnTo>
                    <a:pt x="548" y="384"/>
                  </a:lnTo>
                  <a:lnTo>
                    <a:pt x="548" y="374"/>
                  </a:lnTo>
                  <a:lnTo>
                    <a:pt x="548" y="370"/>
                  </a:lnTo>
                  <a:lnTo>
                    <a:pt x="548" y="355"/>
                  </a:lnTo>
                  <a:lnTo>
                    <a:pt x="540" y="336"/>
                  </a:lnTo>
                  <a:lnTo>
                    <a:pt x="540" y="326"/>
                  </a:lnTo>
                  <a:lnTo>
                    <a:pt x="532" y="319"/>
                  </a:lnTo>
                  <a:lnTo>
                    <a:pt x="532" y="315"/>
                  </a:lnTo>
                  <a:lnTo>
                    <a:pt x="540" y="307"/>
                  </a:lnTo>
                  <a:lnTo>
                    <a:pt x="540" y="299"/>
                  </a:lnTo>
                  <a:lnTo>
                    <a:pt x="540" y="292"/>
                  </a:lnTo>
                  <a:lnTo>
                    <a:pt x="557" y="292"/>
                  </a:lnTo>
                  <a:lnTo>
                    <a:pt x="561" y="307"/>
                  </a:lnTo>
                  <a:lnTo>
                    <a:pt x="551" y="307"/>
                  </a:lnTo>
                  <a:lnTo>
                    <a:pt x="551" y="315"/>
                  </a:lnTo>
                  <a:lnTo>
                    <a:pt x="551" y="319"/>
                  </a:lnTo>
                  <a:lnTo>
                    <a:pt x="548" y="322"/>
                  </a:lnTo>
                  <a:lnTo>
                    <a:pt x="551" y="326"/>
                  </a:lnTo>
                  <a:lnTo>
                    <a:pt x="557" y="332"/>
                  </a:lnTo>
                  <a:lnTo>
                    <a:pt x="557" y="326"/>
                  </a:lnTo>
                  <a:lnTo>
                    <a:pt x="561" y="322"/>
                  </a:lnTo>
                  <a:lnTo>
                    <a:pt x="561" y="319"/>
                  </a:lnTo>
                  <a:lnTo>
                    <a:pt x="561" y="315"/>
                  </a:lnTo>
                  <a:lnTo>
                    <a:pt x="573" y="347"/>
                  </a:lnTo>
                  <a:lnTo>
                    <a:pt x="588" y="370"/>
                  </a:lnTo>
                  <a:lnTo>
                    <a:pt x="557" y="403"/>
                  </a:lnTo>
                  <a:lnTo>
                    <a:pt x="561" y="395"/>
                  </a:lnTo>
                  <a:lnTo>
                    <a:pt x="561" y="395"/>
                  </a:lnTo>
                  <a:close/>
                  <a:moveTo>
                    <a:pt x="528" y="315"/>
                  </a:moveTo>
                  <a:lnTo>
                    <a:pt x="528" y="315"/>
                  </a:lnTo>
                  <a:lnTo>
                    <a:pt x="528" y="319"/>
                  </a:lnTo>
                  <a:lnTo>
                    <a:pt x="525" y="319"/>
                  </a:lnTo>
                  <a:lnTo>
                    <a:pt x="517" y="315"/>
                  </a:lnTo>
                  <a:lnTo>
                    <a:pt x="513" y="315"/>
                  </a:lnTo>
                  <a:lnTo>
                    <a:pt x="509" y="292"/>
                  </a:lnTo>
                  <a:lnTo>
                    <a:pt x="532" y="292"/>
                  </a:lnTo>
                  <a:lnTo>
                    <a:pt x="532" y="303"/>
                  </a:lnTo>
                  <a:lnTo>
                    <a:pt x="528" y="311"/>
                  </a:lnTo>
                  <a:lnTo>
                    <a:pt x="528" y="315"/>
                  </a:lnTo>
                  <a:lnTo>
                    <a:pt x="528" y="315"/>
                  </a:lnTo>
                  <a:close/>
                  <a:moveTo>
                    <a:pt x="513" y="284"/>
                  </a:moveTo>
                  <a:lnTo>
                    <a:pt x="513" y="284"/>
                  </a:lnTo>
                  <a:lnTo>
                    <a:pt x="517" y="255"/>
                  </a:lnTo>
                  <a:lnTo>
                    <a:pt x="525" y="226"/>
                  </a:lnTo>
                  <a:lnTo>
                    <a:pt x="540" y="199"/>
                  </a:lnTo>
                  <a:lnTo>
                    <a:pt x="557" y="178"/>
                  </a:lnTo>
                  <a:lnTo>
                    <a:pt x="592" y="211"/>
                  </a:lnTo>
                  <a:lnTo>
                    <a:pt x="580" y="223"/>
                  </a:lnTo>
                  <a:lnTo>
                    <a:pt x="573" y="240"/>
                  </a:lnTo>
                  <a:lnTo>
                    <a:pt x="565" y="248"/>
                  </a:lnTo>
                  <a:lnTo>
                    <a:pt x="557" y="255"/>
                  </a:lnTo>
                  <a:lnTo>
                    <a:pt x="548" y="259"/>
                  </a:lnTo>
                  <a:lnTo>
                    <a:pt x="544" y="271"/>
                  </a:lnTo>
                  <a:lnTo>
                    <a:pt x="540" y="271"/>
                  </a:lnTo>
                  <a:lnTo>
                    <a:pt x="536" y="274"/>
                  </a:lnTo>
                  <a:lnTo>
                    <a:pt x="532" y="284"/>
                  </a:lnTo>
                  <a:lnTo>
                    <a:pt x="513" y="284"/>
                  </a:lnTo>
                  <a:lnTo>
                    <a:pt x="513" y="284"/>
                  </a:lnTo>
                  <a:close/>
                  <a:moveTo>
                    <a:pt x="557" y="167"/>
                  </a:moveTo>
                  <a:lnTo>
                    <a:pt x="525" y="130"/>
                  </a:lnTo>
                  <a:lnTo>
                    <a:pt x="557" y="107"/>
                  </a:lnTo>
                  <a:lnTo>
                    <a:pt x="592" y="86"/>
                  </a:lnTo>
                  <a:lnTo>
                    <a:pt x="628" y="75"/>
                  </a:lnTo>
                  <a:lnTo>
                    <a:pt x="672" y="71"/>
                  </a:lnTo>
                  <a:lnTo>
                    <a:pt x="672" y="119"/>
                  </a:lnTo>
                  <a:lnTo>
                    <a:pt x="640" y="123"/>
                  </a:lnTo>
                  <a:lnTo>
                    <a:pt x="609" y="130"/>
                  </a:lnTo>
                  <a:lnTo>
                    <a:pt x="580" y="148"/>
                  </a:lnTo>
                  <a:lnTo>
                    <a:pt x="557" y="167"/>
                  </a:lnTo>
                  <a:lnTo>
                    <a:pt x="557" y="167"/>
                  </a:lnTo>
                  <a:close/>
                  <a:moveTo>
                    <a:pt x="672" y="126"/>
                  </a:moveTo>
                  <a:lnTo>
                    <a:pt x="672" y="175"/>
                  </a:lnTo>
                  <a:lnTo>
                    <a:pt x="653" y="178"/>
                  </a:lnTo>
                  <a:lnTo>
                    <a:pt x="632" y="182"/>
                  </a:lnTo>
                  <a:lnTo>
                    <a:pt x="613" y="192"/>
                  </a:lnTo>
                  <a:lnTo>
                    <a:pt x="596" y="207"/>
                  </a:lnTo>
                  <a:lnTo>
                    <a:pt x="565" y="171"/>
                  </a:lnTo>
                  <a:lnTo>
                    <a:pt x="584" y="155"/>
                  </a:lnTo>
                  <a:lnTo>
                    <a:pt x="613" y="140"/>
                  </a:lnTo>
                  <a:lnTo>
                    <a:pt x="640" y="130"/>
                  </a:lnTo>
                  <a:lnTo>
                    <a:pt x="672" y="126"/>
                  </a:lnTo>
                  <a:lnTo>
                    <a:pt x="672" y="126"/>
                  </a:lnTo>
                  <a:close/>
                  <a:moveTo>
                    <a:pt x="561" y="274"/>
                  </a:moveTo>
                  <a:lnTo>
                    <a:pt x="561" y="274"/>
                  </a:lnTo>
                  <a:lnTo>
                    <a:pt x="561" y="284"/>
                  </a:lnTo>
                  <a:lnTo>
                    <a:pt x="548" y="284"/>
                  </a:lnTo>
                  <a:lnTo>
                    <a:pt x="548" y="278"/>
                  </a:lnTo>
                  <a:lnTo>
                    <a:pt x="551" y="274"/>
                  </a:lnTo>
                  <a:lnTo>
                    <a:pt x="557" y="274"/>
                  </a:lnTo>
                  <a:lnTo>
                    <a:pt x="561" y="274"/>
                  </a:lnTo>
                  <a:lnTo>
                    <a:pt x="561" y="274"/>
                  </a:lnTo>
                  <a:close/>
                  <a:moveTo>
                    <a:pt x="584" y="440"/>
                  </a:moveTo>
                  <a:lnTo>
                    <a:pt x="584" y="440"/>
                  </a:lnTo>
                  <a:lnTo>
                    <a:pt x="573" y="436"/>
                  </a:lnTo>
                  <a:lnTo>
                    <a:pt x="561" y="422"/>
                  </a:lnTo>
                  <a:lnTo>
                    <a:pt x="584" y="440"/>
                  </a:lnTo>
                  <a:lnTo>
                    <a:pt x="584" y="440"/>
                  </a:lnTo>
                  <a:close/>
                  <a:moveTo>
                    <a:pt x="569" y="311"/>
                  </a:moveTo>
                  <a:lnTo>
                    <a:pt x="569" y="311"/>
                  </a:lnTo>
                  <a:lnTo>
                    <a:pt x="573" y="311"/>
                  </a:lnTo>
                  <a:lnTo>
                    <a:pt x="588" y="319"/>
                  </a:lnTo>
                  <a:lnTo>
                    <a:pt x="596" y="322"/>
                  </a:lnTo>
                  <a:lnTo>
                    <a:pt x="599" y="332"/>
                  </a:lnTo>
                  <a:lnTo>
                    <a:pt x="605" y="336"/>
                  </a:lnTo>
                  <a:lnTo>
                    <a:pt x="609" y="344"/>
                  </a:lnTo>
                  <a:lnTo>
                    <a:pt x="613" y="340"/>
                  </a:lnTo>
                  <a:lnTo>
                    <a:pt x="613" y="336"/>
                  </a:lnTo>
                  <a:lnTo>
                    <a:pt x="617" y="347"/>
                  </a:lnTo>
                  <a:lnTo>
                    <a:pt x="596" y="367"/>
                  </a:lnTo>
                  <a:lnTo>
                    <a:pt x="576" y="344"/>
                  </a:lnTo>
                  <a:lnTo>
                    <a:pt x="573" y="326"/>
                  </a:lnTo>
                  <a:lnTo>
                    <a:pt x="569" y="311"/>
                  </a:lnTo>
                  <a:lnTo>
                    <a:pt x="569" y="311"/>
                  </a:lnTo>
                  <a:close/>
                  <a:moveTo>
                    <a:pt x="672" y="7"/>
                  </a:moveTo>
                  <a:lnTo>
                    <a:pt x="672" y="63"/>
                  </a:lnTo>
                  <a:lnTo>
                    <a:pt x="628" y="67"/>
                  </a:lnTo>
                  <a:lnTo>
                    <a:pt x="588" y="82"/>
                  </a:lnTo>
                  <a:lnTo>
                    <a:pt x="551" y="103"/>
                  </a:lnTo>
                  <a:lnTo>
                    <a:pt x="517" y="126"/>
                  </a:lnTo>
                  <a:lnTo>
                    <a:pt x="477" y="86"/>
                  </a:lnTo>
                  <a:lnTo>
                    <a:pt x="496" y="71"/>
                  </a:lnTo>
                  <a:lnTo>
                    <a:pt x="521" y="55"/>
                  </a:lnTo>
                  <a:lnTo>
                    <a:pt x="540" y="38"/>
                  </a:lnTo>
                  <a:lnTo>
                    <a:pt x="565" y="27"/>
                  </a:lnTo>
                  <a:lnTo>
                    <a:pt x="592" y="19"/>
                  </a:lnTo>
                  <a:lnTo>
                    <a:pt x="617" y="11"/>
                  </a:lnTo>
                  <a:lnTo>
                    <a:pt x="644" y="7"/>
                  </a:lnTo>
                  <a:lnTo>
                    <a:pt x="672" y="7"/>
                  </a:lnTo>
                  <a:lnTo>
                    <a:pt x="672" y="7"/>
                  </a:lnTo>
                  <a:close/>
                  <a:moveTo>
                    <a:pt x="461" y="215"/>
                  </a:moveTo>
                  <a:lnTo>
                    <a:pt x="400" y="215"/>
                  </a:lnTo>
                  <a:lnTo>
                    <a:pt x="413" y="182"/>
                  </a:lnTo>
                  <a:lnTo>
                    <a:pt x="429" y="151"/>
                  </a:lnTo>
                  <a:lnTo>
                    <a:pt x="448" y="119"/>
                  </a:lnTo>
                  <a:lnTo>
                    <a:pt x="473" y="92"/>
                  </a:lnTo>
                  <a:lnTo>
                    <a:pt x="513" y="130"/>
                  </a:lnTo>
                  <a:lnTo>
                    <a:pt x="509" y="140"/>
                  </a:lnTo>
                  <a:lnTo>
                    <a:pt x="503" y="134"/>
                  </a:lnTo>
                  <a:lnTo>
                    <a:pt x="503" y="130"/>
                  </a:lnTo>
                  <a:lnTo>
                    <a:pt x="500" y="134"/>
                  </a:lnTo>
                  <a:lnTo>
                    <a:pt x="496" y="140"/>
                  </a:lnTo>
                  <a:lnTo>
                    <a:pt x="496" y="144"/>
                  </a:lnTo>
                  <a:lnTo>
                    <a:pt x="503" y="144"/>
                  </a:lnTo>
                  <a:lnTo>
                    <a:pt x="480" y="175"/>
                  </a:lnTo>
                  <a:lnTo>
                    <a:pt x="461" y="215"/>
                  </a:lnTo>
                  <a:lnTo>
                    <a:pt x="461" y="215"/>
                  </a:lnTo>
                  <a:close/>
                  <a:moveTo>
                    <a:pt x="500" y="271"/>
                  </a:moveTo>
                  <a:lnTo>
                    <a:pt x="496" y="267"/>
                  </a:lnTo>
                  <a:lnTo>
                    <a:pt x="469" y="219"/>
                  </a:lnTo>
                  <a:lnTo>
                    <a:pt x="477" y="196"/>
                  </a:lnTo>
                  <a:lnTo>
                    <a:pt x="488" y="175"/>
                  </a:lnTo>
                  <a:lnTo>
                    <a:pt x="503" y="155"/>
                  </a:lnTo>
                  <a:lnTo>
                    <a:pt x="517" y="140"/>
                  </a:lnTo>
                  <a:lnTo>
                    <a:pt x="551" y="171"/>
                  </a:lnTo>
                  <a:lnTo>
                    <a:pt x="532" y="196"/>
                  </a:lnTo>
                  <a:lnTo>
                    <a:pt x="517" y="223"/>
                  </a:lnTo>
                  <a:lnTo>
                    <a:pt x="509" y="251"/>
                  </a:lnTo>
                  <a:lnTo>
                    <a:pt x="503" y="284"/>
                  </a:lnTo>
                  <a:lnTo>
                    <a:pt x="473" y="284"/>
                  </a:lnTo>
                  <a:lnTo>
                    <a:pt x="500" y="271"/>
                  </a:lnTo>
                  <a:lnTo>
                    <a:pt x="500" y="271"/>
                  </a:lnTo>
                  <a:close/>
                  <a:moveTo>
                    <a:pt x="461" y="292"/>
                  </a:moveTo>
                  <a:lnTo>
                    <a:pt x="500" y="292"/>
                  </a:lnTo>
                  <a:lnTo>
                    <a:pt x="503" y="319"/>
                  </a:lnTo>
                  <a:lnTo>
                    <a:pt x="500" y="322"/>
                  </a:lnTo>
                  <a:lnTo>
                    <a:pt x="496" y="336"/>
                  </a:lnTo>
                  <a:lnTo>
                    <a:pt x="492" y="340"/>
                  </a:lnTo>
                  <a:lnTo>
                    <a:pt x="492" y="351"/>
                  </a:lnTo>
                  <a:lnTo>
                    <a:pt x="492" y="363"/>
                  </a:lnTo>
                  <a:lnTo>
                    <a:pt x="484" y="363"/>
                  </a:lnTo>
                  <a:lnTo>
                    <a:pt x="480" y="363"/>
                  </a:lnTo>
                  <a:lnTo>
                    <a:pt x="477" y="363"/>
                  </a:lnTo>
                  <a:lnTo>
                    <a:pt x="473" y="367"/>
                  </a:lnTo>
                  <a:lnTo>
                    <a:pt x="469" y="367"/>
                  </a:lnTo>
                  <a:lnTo>
                    <a:pt x="461" y="332"/>
                  </a:lnTo>
                  <a:lnTo>
                    <a:pt x="455" y="296"/>
                  </a:lnTo>
                  <a:lnTo>
                    <a:pt x="461" y="292"/>
                  </a:lnTo>
                  <a:lnTo>
                    <a:pt x="461" y="292"/>
                  </a:lnTo>
                  <a:close/>
                  <a:moveTo>
                    <a:pt x="429" y="367"/>
                  </a:moveTo>
                  <a:lnTo>
                    <a:pt x="429" y="367"/>
                  </a:lnTo>
                  <a:lnTo>
                    <a:pt x="429" y="374"/>
                  </a:lnTo>
                  <a:lnTo>
                    <a:pt x="429" y="355"/>
                  </a:lnTo>
                  <a:lnTo>
                    <a:pt x="432" y="340"/>
                  </a:lnTo>
                  <a:lnTo>
                    <a:pt x="436" y="319"/>
                  </a:lnTo>
                  <a:lnTo>
                    <a:pt x="448" y="303"/>
                  </a:lnTo>
                  <a:lnTo>
                    <a:pt x="452" y="336"/>
                  </a:lnTo>
                  <a:lnTo>
                    <a:pt x="455" y="363"/>
                  </a:lnTo>
                  <a:lnTo>
                    <a:pt x="452" y="363"/>
                  </a:lnTo>
                  <a:lnTo>
                    <a:pt x="448" y="363"/>
                  </a:lnTo>
                  <a:lnTo>
                    <a:pt x="448" y="370"/>
                  </a:lnTo>
                  <a:lnTo>
                    <a:pt x="444" y="370"/>
                  </a:lnTo>
                  <a:lnTo>
                    <a:pt x="440" y="367"/>
                  </a:lnTo>
                  <a:lnTo>
                    <a:pt x="429" y="367"/>
                  </a:lnTo>
                  <a:lnTo>
                    <a:pt x="429" y="367"/>
                  </a:lnTo>
                  <a:close/>
                  <a:moveTo>
                    <a:pt x="452" y="443"/>
                  </a:moveTo>
                  <a:lnTo>
                    <a:pt x="452" y="443"/>
                  </a:lnTo>
                  <a:lnTo>
                    <a:pt x="440" y="422"/>
                  </a:lnTo>
                  <a:lnTo>
                    <a:pt x="436" y="407"/>
                  </a:lnTo>
                  <a:lnTo>
                    <a:pt x="432" y="399"/>
                  </a:lnTo>
                  <a:lnTo>
                    <a:pt x="436" y="403"/>
                  </a:lnTo>
                  <a:lnTo>
                    <a:pt x="440" y="399"/>
                  </a:lnTo>
                  <a:lnTo>
                    <a:pt x="444" y="399"/>
                  </a:lnTo>
                  <a:lnTo>
                    <a:pt x="452" y="403"/>
                  </a:lnTo>
                  <a:lnTo>
                    <a:pt x="455" y="407"/>
                  </a:lnTo>
                  <a:lnTo>
                    <a:pt x="465" y="407"/>
                  </a:lnTo>
                  <a:lnTo>
                    <a:pt x="469" y="415"/>
                  </a:lnTo>
                  <a:lnTo>
                    <a:pt x="473" y="418"/>
                  </a:lnTo>
                  <a:lnTo>
                    <a:pt x="480" y="428"/>
                  </a:lnTo>
                  <a:lnTo>
                    <a:pt x="488" y="432"/>
                  </a:lnTo>
                  <a:lnTo>
                    <a:pt x="496" y="432"/>
                  </a:lnTo>
                  <a:lnTo>
                    <a:pt x="496" y="436"/>
                  </a:lnTo>
                  <a:lnTo>
                    <a:pt x="513" y="451"/>
                  </a:lnTo>
                  <a:lnTo>
                    <a:pt x="484" y="480"/>
                  </a:lnTo>
                  <a:lnTo>
                    <a:pt x="452" y="443"/>
                  </a:lnTo>
                  <a:lnTo>
                    <a:pt x="452" y="443"/>
                  </a:lnTo>
                  <a:close/>
                  <a:moveTo>
                    <a:pt x="672" y="580"/>
                  </a:moveTo>
                  <a:lnTo>
                    <a:pt x="672" y="580"/>
                  </a:lnTo>
                  <a:lnTo>
                    <a:pt x="644" y="580"/>
                  </a:lnTo>
                  <a:lnTo>
                    <a:pt x="617" y="572"/>
                  </a:lnTo>
                  <a:lnTo>
                    <a:pt x="588" y="566"/>
                  </a:lnTo>
                  <a:lnTo>
                    <a:pt x="565" y="555"/>
                  </a:lnTo>
                  <a:lnTo>
                    <a:pt x="540" y="543"/>
                  </a:lnTo>
                  <a:lnTo>
                    <a:pt x="517" y="532"/>
                  </a:lnTo>
                  <a:lnTo>
                    <a:pt x="496" y="514"/>
                  </a:lnTo>
                  <a:lnTo>
                    <a:pt x="477" y="499"/>
                  </a:lnTo>
                  <a:lnTo>
                    <a:pt x="484" y="491"/>
                  </a:lnTo>
                  <a:lnTo>
                    <a:pt x="525" y="524"/>
                  </a:lnTo>
                  <a:lnTo>
                    <a:pt x="544" y="536"/>
                  </a:lnTo>
                  <a:lnTo>
                    <a:pt x="569" y="547"/>
                  </a:lnTo>
                  <a:lnTo>
                    <a:pt x="592" y="555"/>
                  </a:lnTo>
                  <a:lnTo>
                    <a:pt x="621" y="563"/>
                  </a:lnTo>
                  <a:lnTo>
                    <a:pt x="644" y="566"/>
                  </a:lnTo>
                  <a:lnTo>
                    <a:pt x="672" y="572"/>
                  </a:lnTo>
                  <a:lnTo>
                    <a:pt x="672" y="580"/>
                  </a:lnTo>
                  <a:lnTo>
                    <a:pt x="672" y="580"/>
                  </a:lnTo>
                  <a:close/>
                  <a:moveTo>
                    <a:pt x="672" y="563"/>
                  </a:moveTo>
                  <a:lnTo>
                    <a:pt x="672" y="563"/>
                  </a:lnTo>
                  <a:lnTo>
                    <a:pt x="644" y="559"/>
                  </a:lnTo>
                  <a:lnTo>
                    <a:pt x="621" y="555"/>
                  </a:lnTo>
                  <a:lnTo>
                    <a:pt x="596" y="551"/>
                  </a:lnTo>
                  <a:lnTo>
                    <a:pt x="573" y="539"/>
                  </a:lnTo>
                  <a:lnTo>
                    <a:pt x="528" y="514"/>
                  </a:lnTo>
                  <a:lnTo>
                    <a:pt x="488" y="488"/>
                  </a:lnTo>
                  <a:lnTo>
                    <a:pt x="517" y="455"/>
                  </a:lnTo>
                  <a:lnTo>
                    <a:pt x="548" y="484"/>
                  </a:lnTo>
                  <a:lnTo>
                    <a:pt x="588" y="503"/>
                  </a:lnTo>
                  <a:lnTo>
                    <a:pt x="628" y="514"/>
                  </a:lnTo>
                  <a:lnTo>
                    <a:pt x="672" y="524"/>
                  </a:lnTo>
                  <a:lnTo>
                    <a:pt x="672" y="563"/>
                  </a:lnTo>
                  <a:lnTo>
                    <a:pt x="672" y="563"/>
                  </a:lnTo>
                  <a:close/>
                  <a:moveTo>
                    <a:pt x="672" y="514"/>
                  </a:moveTo>
                  <a:lnTo>
                    <a:pt x="672" y="514"/>
                  </a:lnTo>
                  <a:lnTo>
                    <a:pt x="628" y="507"/>
                  </a:lnTo>
                  <a:lnTo>
                    <a:pt x="588" y="495"/>
                  </a:lnTo>
                  <a:lnTo>
                    <a:pt x="551" y="476"/>
                  </a:lnTo>
                  <a:lnTo>
                    <a:pt x="525" y="451"/>
                  </a:lnTo>
                  <a:lnTo>
                    <a:pt x="525" y="447"/>
                  </a:lnTo>
                  <a:lnTo>
                    <a:pt x="532" y="451"/>
                  </a:lnTo>
                  <a:lnTo>
                    <a:pt x="540" y="455"/>
                  </a:lnTo>
                  <a:lnTo>
                    <a:pt x="548" y="459"/>
                  </a:lnTo>
                  <a:lnTo>
                    <a:pt x="557" y="455"/>
                  </a:lnTo>
                  <a:lnTo>
                    <a:pt x="565" y="451"/>
                  </a:lnTo>
                  <a:lnTo>
                    <a:pt x="569" y="447"/>
                  </a:lnTo>
                  <a:lnTo>
                    <a:pt x="573" y="447"/>
                  </a:lnTo>
                  <a:lnTo>
                    <a:pt x="580" y="447"/>
                  </a:lnTo>
                  <a:lnTo>
                    <a:pt x="584" y="443"/>
                  </a:lnTo>
                  <a:lnTo>
                    <a:pt x="605" y="451"/>
                  </a:lnTo>
                  <a:lnTo>
                    <a:pt x="628" y="459"/>
                  </a:lnTo>
                  <a:lnTo>
                    <a:pt x="647" y="463"/>
                  </a:lnTo>
                  <a:lnTo>
                    <a:pt x="672" y="466"/>
                  </a:lnTo>
                  <a:lnTo>
                    <a:pt x="672" y="514"/>
                  </a:lnTo>
                  <a:lnTo>
                    <a:pt x="672" y="514"/>
                  </a:lnTo>
                  <a:close/>
                  <a:moveTo>
                    <a:pt x="672" y="380"/>
                  </a:moveTo>
                  <a:lnTo>
                    <a:pt x="672" y="380"/>
                  </a:lnTo>
                  <a:lnTo>
                    <a:pt x="665" y="384"/>
                  </a:lnTo>
                  <a:lnTo>
                    <a:pt x="665" y="395"/>
                  </a:lnTo>
                  <a:lnTo>
                    <a:pt x="669" y="399"/>
                  </a:lnTo>
                  <a:lnTo>
                    <a:pt x="672" y="399"/>
                  </a:lnTo>
                  <a:lnTo>
                    <a:pt x="672" y="403"/>
                  </a:lnTo>
                  <a:lnTo>
                    <a:pt x="669" y="403"/>
                  </a:lnTo>
                  <a:lnTo>
                    <a:pt x="647" y="399"/>
                  </a:lnTo>
                  <a:lnTo>
                    <a:pt x="632" y="395"/>
                  </a:lnTo>
                  <a:lnTo>
                    <a:pt x="617" y="384"/>
                  </a:lnTo>
                  <a:lnTo>
                    <a:pt x="599" y="370"/>
                  </a:lnTo>
                  <a:lnTo>
                    <a:pt x="628" y="347"/>
                  </a:lnTo>
                  <a:lnTo>
                    <a:pt x="647" y="359"/>
                  </a:lnTo>
                  <a:lnTo>
                    <a:pt x="672" y="363"/>
                  </a:lnTo>
                  <a:lnTo>
                    <a:pt x="672" y="380"/>
                  </a:lnTo>
                  <a:lnTo>
                    <a:pt x="672" y="380"/>
                  </a:lnTo>
                  <a:close/>
                  <a:moveTo>
                    <a:pt x="676" y="355"/>
                  </a:moveTo>
                  <a:lnTo>
                    <a:pt x="672" y="355"/>
                  </a:lnTo>
                  <a:lnTo>
                    <a:pt x="653" y="351"/>
                  </a:lnTo>
                  <a:lnTo>
                    <a:pt x="632" y="340"/>
                  </a:lnTo>
                  <a:lnTo>
                    <a:pt x="628" y="336"/>
                  </a:lnTo>
                  <a:lnTo>
                    <a:pt x="624" y="332"/>
                  </a:lnTo>
                  <a:lnTo>
                    <a:pt x="628" y="326"/>
                  </a:lnTo>
                  <a:lnTo>
                    <a:pt x="632" y="326"/>
                  </a:lnTo>
                  <a:lnTo>
                    <a:pt x="632" y="322"/>
                  </a:lnTo>
                  <a:lnTo>
                    <a:pt x="636" y="319"/>
                  </a:lnTo>
                  <a:lnTo>
                    <a:pt x="644" y="307"/>
                  </a:lnTo>
                  <a:lnTo>
                    <a:pt x="653" y="299"/>
                  </a:lnTo>
                  <a:lnTo>
                    <a:pt x="647" y="299"/>
                  </a:lnTo>
                  <a:lnTo>
                    <a:pt x="644" y="299"/>
                  </a:lnTo>
                  <a:lnTo>
                    <a:pt x="653" y="292"/>
                  </a:lnTo>
                  <a:lnTo>
                    <a:pt x="661" y="288"/>
                  </a:lnTo>
                  <a:lnTo>
                    <a:pt x="661" y="278"/>
                  </a:lnTo>
                  <a:lnTo>
                    <a:pt x="653" y="278"/>
                  </a:lnTo>
                  <a:lnTo>
                    <a:pt x="644" y="278"/>
                  </a:lnTo>
                  <a:lnTo>
                    <a:pt x="644" y="274"/>
                  </a:lnTo>
                  <a:lnTo>
                    <a:pt x="657" y="259"/>
                  </a:lnTo>
                  <a:lnTo>
                    <a:pt x="672" y="255"/>
                  </a:lnTo>
                  <a:lnTo>
                    <a:pt x="672" y="251"/>
                  </a:lnTo>
                  <a:lnTo>
                    <a:pt x="676" y="244"/>
                  </a:lnTo>
                  <a:lnTo>
                    <a:pt x="676" y="251"/>
                  </a:lnTo>
                  <a:lnTo>
                    <a:pt x="692" y="259"/>
                  </a:lnTo>
                  <a:lnTo>
                    <a:pt x="699" y="263"/>
                  </a:lnTo>
                  <a:lnTo>
                    <a:pt x="703" y="263"/>
                  </a:lnTo>
                  <a:lnTo>
                    <a:pt x="703" y="271"/>
                  </a:lnTo>
                  <a:lnTo>
                    <a:pt x="699" y="278"/>
                  </a:lnTo>
                  <a:lnTo>
                    <a:pt x="699" y="288"/>
                  </a:lnTo>
                  <a:lnTo>
                    <a:pt x="707" y="296"/>
                  </a:lnTo>
                  <a:lnTo>
                    <a:pt x="711" y="303"/>
                  </a:lnTo>
                  <a:lnTo>
                    <a:pt x="711" y="311"/>
                  </a:lnTo>
                  <a:lnTo>
                    <a:pt x="707" y="319"/>
                  </a:lnTo>
                  <a:lnTo>
                    <a:pt x="703" y="322"/>
                  </a:lnTo>
                  <a:lnTo>
                    <a:pt x="699" y="322"/>
                  </a:lnTo>
                  <a:lnTo>
                    <a:pt x="692" y="322"/>
                  </a:lnTo>
                  <a:lnTo>
                    <a:pt x="692" y="326"/>
                  </a:lnTo>
                  <a:lnTo>
                    <a:pt x="688" y="344"/>
                  </a:lnTo>
                  <a:lnTo>
                    <a:pt x="680" y="347"/>
                  </a:lnTo>
                  <a:lnTo>
                    <a:pt x="676" y="355"/>
                  </a:lnTo>
                  <a:lnTo>
                    <a:pt x="676" y="355"/>
                  </a:lnTo>
                  <a:close/>
                  <a:moveTo>
                    <a:pt x="876" y="495"/>
                  </a:moveTo>
                  <a:lnTo>
                    <a:pt x="876" y="495"/>
                  </a:lnTo>
                  <a:lnTo>
                    <a:pt x="855" y="514"/>
                  </a:lnTo>
                  <a:lnTo>
                    <a:pt x="836" y="532"/>
                  </a:lnTo>
                  <a:lnTo>
                    <a:pt x="811" y="543"/>
                  </a:lnTo>
                  <a:lnTo>
                    <a:pt x="788" y="555"/>
                  </a:lnTo>
                  <a:lnTo>
                    <a:pt x="763" y="566"/>
                  </a:lnTo>
                  <a:lnTo>
                    <a:pt x="736" y="572"/>
                  </a:lnTo>
                  <a:lnTo>
                    <a:pt x="707" y="580"/>
                  </a:lnTo>
                  <a:lnTo>
                    <a:pt x="680" y="580"/>
                  </a:lnTo>
                  <a:lnTo>
                    <a:pt x="680" y="572"/>
                  </a:lnTo>
                  <a:lnTo>
                    <a:pt x="707" y="566"/>
                  </a:lnTo>
                  <a:lnTo>
                    <a:pt x="732" y="563"/>
                  </a:lnTo>
                  <a:lnTo>
                    <a:pt x="759" y="555"/>
                  </a:lnTo>
                  <a:lnTo>
                    <a:pt x="784" y="547"/>
                  </a:lnTo>
                  <a:lnTo>
                    <a:pt x="807" y="536"/>
                  </a:lnTo>
                  <a:lnTo>
                    <a:pt x="828" y="524"/>
                  </a:lnTo>
                  <a:lnTo>
                    <a:pt x="868" y="491"/>
                  </a:lnTo>
                  <a:lnTo>
                    <a:pt x="876" y="495"/>
                  </a:lnTo>
                  <a:lnTo>
                    <a:pt x="876" y="495"/>
                  </a:lnTo>
                  <a:close/>
                  <a:moveTo>
                    <a:pt x="899" y="443"/>
                  </a:moveTo>
                  <a:lnTo>
                    <a:pt x="899" y="443"/>
                  </a:lnTo>
                  <a:lnTo>
                    <a:pt x="868" y="480"/>
                  </a:lnTo>
                  <a:lnTo>
                    <a:pt x="839" y="451"/>
                  </a:lnTo>
                  <a:lnTo>
                    <a:pt x="868" y="418"/>
                  </a:lnTo>
                  <a:lnTo>
                    <a:pt x="887" y="384"/>
                  </a:lnTo>
                  <a:lnTo>
                    <a:pt x="899" y="347"/>
                  </a:lnTo>
                  <a:lnTo>
                    <a:pt x="903" y="303"/>
                  </a:lnTo>
                  <a:lnTo>
                    <a:pt x="916" y="319"/>
                  </a:lnTo>
                  <a:lnTo>
                    <a:pt x="920" y="336"/>
                  </a:lnTo>
                  <a:lnTo>
                    <a:pt x="924" y="351"/>
                  </a:lnTo>
                  <a:lnTo>
                    <a:pt x="924" y="370"/>
                  </a:lnTo>
                  <a:lnTo>
                    <a:pt x="924" y="388"/>
                  </a:lnTo>
                  <a:lnTo>
                    <a:pt x="916" y="407"/>
                  </a:lnTo>
                  <a:lnTo>
                    <a:pt x="899" y="443"/>
                  </a:lnTo>
                  <a:lnTo>
                    <a:pt x="899" y="443"/>
                  </a:lnTo>
                  <a:close/>
                  <a:moveTo>
                    <a:pt x="895" y="296"/>
                  </a:moveTo>
                  <a:lnTo>
                    <a:pt x="895" y="296"/>
                  </a:lnTo>
                  <a:lnTo>
                    <a:pt x="891" y="340"/>
                  </a:lnTo>
                  <a:lnTo>
                    <a:pt x="880" y="380"/>
                  </a:lnTo>
                  <a:lnTo>
                    <a:pt x="859" y="415"/>
                  </a:lnTo>
                  <a:lnTo>
                    <a:pt x="836" y="447"/>
                  </a:lnTo>
                  <a:lnTo>
                    <a:pt x="832" y="443"/>
                  </a:lnTo>
                  <a:lnTo>
                    <a:pt x="836" y="436"/>
                  </a:lnTo>
                  <a:lnTo>
                    <a:pt x="832" y="422"/>
                  </a:lnTo>
                  <a:lnTo>
                    <a:pt x="828" y="418"/>
                  </a:lnTo>
                  <a:lnTo>
                    <a:pt x="824" y="418"/>
                  </a:lnTo>
                  <a:lnTo>
                    <a:pt x="820" y="418"/>
                  </a:lnTo>
                  <a:lnTo>
                    <a:pt x="824" y="428"/>
                  </a:lnTo>
                  <a:lnTo>
                    <a:pt x="820" y="428"/>
                  </a:lnTo>
                  <a:lnTo>
                    <a:pt x="803" y="411"/>
                  </a:lnTo>
                  <a:lnTo>
                    <a:pt x="824" y="388"/>
                  </a:lnTo>
                  <a:lnTo>
                    <a:pt x="836" y="359"/>
                  </a:lnTo>
                  <a:lnTo>
                    <a:pt x="847" y="326"/>
                  </a:lnTo>
                  <a:lnTo>
                    <a:pt x="851" y="292"/>
                  </a:lnTo>
                  <a:lnTo>
                    <a:pt x="891" y="292"/>
                  </a:lnTo>
                  <a:lnTo>
                    <a:pt x="895" y="296"/>
                  </a:lnTo>
                  <a:lnTo>
                    <a:pt x="895" y="296"/>
                  </a:lnTo>
                  <a:close/>
                  <a:moveTo>
                    <a:pt x="855" y="267"/>
                  </a:moveTo>
                  <a:lnTo>
                    <a:pt x="851" y="271"/>
                  </a:lnTo>
                  <a:lnTo>
                    <a:pt x="880" y="284"/>
                  </a:lnTo>
                  <a:lnTo>
                    <a:pt x="851" y="284"/>
                  </a:lnTo>
                  <a:lnTo>
                    <a:pt x="847" y="267"/>
                  </a:lnTo>
                  <a:lnTo>
                    <a:pt x="851" y="255"/>
                  </a:lnTo>
                  <a:lnTo>
                    <a:pt x="847" y="251"/>
                  </a:lnTo>
                  <a:lnTo>
                    <a:pt x="847" y="248"/>
                  </a:lnTo>
                  <a:lnTo>
                    <a:pt x="843" y="248"/>
                  </a:lnTo>
                  <a:lnTo>
                    <a:pt x="843" y="251"/>
                  </a:lnTo>
                  <a:lnTo>
                    <a:pt x="843" y="240"/>
                  </a:lnTo>
                  <a:lnTo>
                    <a:pt x="847" y="236"/>
                  </a:lnTo>
                  <a:lnTo>
                    <a:pt x="847" y="223"/>
                  </a:lnTo>
                  <a:lnTo>
                    <a:pt x="847" y="215"/>
                  </a:lnTo>
                  <a:lnTo>
                    <a:pt x="843" y="215"/>
                  </a:lnTo>
                  <a:lnTo>
                    <a:pt x="839" y="215"/>
                  </a:lnTo>
                  <a:lnTo>
                    <a:pt x="839" y="223"/>
                  </a:lnTo>
                  <a:lnTo>
                    <a:pt x="839" y="226"/>
                  </a:lnTo>
                  <a:lnTo>
                    <a:pt x="839" y="236"/>
                  </a:lnTo>
                  <a:lnTo>
                    <a:pt x="832" y="211"/>
                  </a:lnTo>
                  <a:lnTo>
                    <a:pt x="828" y="207"/>
                  </a:lnTo>
                  <a:lnTo>
                    <a:pt x="828" y="199"/>
                  </a:lnTo>
                  <a:lnTo>
                    <a:pt x="820" y="188"/>
                  </a:lnTo>
                  <a:lnTo>
                    <a:pt x="816" y="188"/>
                  </a:lnTo>
                  <a:lnTo>
                    <a:pt x="816" y="182"/>
                  </a:lnTo>
                  <a:lnTo>
                    <a:pt x="811" y="178"/>
                  </a:lnTo>
                  <a:lnTo>
                    <a:pt x="803" y="167"/>
                  </a:lnTo>
                  <a:lnTo>
                    <a:pt x="811" y="159"/>
                  </a:lnTo>
                  <a:lnTo>
                    <a:pt x="820" y="163"/>
                  </a:lnTo>
                  <a:lnTo>
                    <a:pt x="820" y="167"/>
                  </a:lnTo>
                  <a:lnTo>
                    <a:pt x="828" y="167"/>
                  </a:lnTo>
                  <a:lnTo>
                    <a:pt x="828" y="171"/>
                  </a:lnTo>
                  <a:lnTo>
                    <a:pt x="828" y="175"/>
                  </a:lnTo>
                  <a:lnTo>
                    <a:pt x="836" y="178"/>
                  </a:lnTo>
                  <a:lnTo>
                    <a:pt x="839" y="182"/>
                  </a:lnTo>
                  <a:lnTo>
                    <a:pt x="847" y="182"/>
                  </a:lnTo>
                  <a:lnTo>
                    <a:pt x="851" y="188"/>
                  </a:lnTo>
                  <a:lnTo>
                    <a:pt x="855" y="196"/>
                  </a:lnTo>
                  <a:lnTo>
                    <a:pt x="859" y="196"/>
                  </a:lnTo>
                  <a:lnTo>
                    <a:pt x="864" y="203"/>
                  </a:lnTo>
                  <a:lnTo>
                    <a:pt x="868" y="203"/>
                  </a:lnTo>
                  <a:lnTo>
                    <a:pt x="880" y="203"/>
                  </a:lnTo>
                  <a:lnTo>
                    <a:pt x="884" y="219"/>
                  </a:lnTo>
                  <a:lnTo>
                    <a:pt x="855" y="267"/>
                  </a:lnTo>
                  <a:lnTo>
                    <a:pt x="855" y="267"/>
                  </a:lnTo>
                  <a:close/>
                  <a:moveTo>
                    <a:pt x="891" y="215"/>
                  </a:moveTo>
                  <a:lnTo>
                    <a:pt x="891" y="215"/>
                  </a:lnTo>
                  <a:lnTo>
                    <a:pt x="884" y="199"/>
                  </a:lnTo>
                  <a:lnTo>
                    <a:pt x="884" y="196"/>
                  </a:lnTo>
                  <a:lnTo>
                    <a:pt x="891" y="188"/>
                  </a:lnTo>
                  <a:lnTo>
                    <a:pt x="891" y="182"/>
                  </a:lnTo>
                  <a:lnTo>
                    <a:pt x="884" y="175"/>
                  </a:lnTo>
                  <a:lnTo>
                    <a:pt x="880" y="175"/>
                  </a:lnTo>
                  <a:lnTo>
                    <a:pt x="880" y="171"/>
                  </a:lnTo>
                  <a:lnTo>
                    <a:pt x="880" y="167"/>
                  </a:lnTo>
                  <a:lnTo>
                    <a:pt x="880" y="163"/>
                  </a:lnTo>
                  <a:lnTo>
                    <a:pt x="872" y="163"/>
                  </a:lnTo>
                  <a:lnTo>
                    <a:pt x="872" y="155"/>
                  </a:lnTo>
                  <a:lnTo>
                    <a:pt x="864" y="148"/>
                  </a:lnTo>
                  <a:lnTo>
                    <a:pt x="855" y="144"/>
                  </a:lnTo>
                  <a:lnTo>
                    <a:pt x="855" y="140"/>
                  </a:lnTo>
                  <a:lnTo>
                    <a:pt x="859" y="140"/>
                  </a:lnTo>
                  <a:lnTo>
                    <a:pt x="855" y="134"/>
                  </a:lnTo>
                  <a:lnTo>
                    <a:pt x="851" y="130"/>
                  </a:lnTo>
                  <a:lnTo>
                    <a:pt x="847" y="130"/>
                  </a:lnTo>
                  <a:lnTo>
                    <a:pt x="847" y="126"/>
                  </a:lnTo>
                  <a:lnTo>
                    <a:pt x="880" y="92"/>
                  </a:lnTo>
                  <a:lnTo>
                    <a:pt x="903" y="119"/>
                  </a:lnTo>
                  <a:lnTo>
                    <a:pt x="924" y="151"/>
                  </a:lnTo>
                  <a:lnTo>
                    <a:pt x="939" y="182"/>
                  </a:lnTo>
                  <a:lnTo>
                    <a:pt x="951" y="215"/>
                  </a:lnTo>
                  <a:lnTo>
                    <a:pt x="891" y="215"/>
                  </a:lnTo>
                  <a:lnTo>
                    <a:pt x="891" y="215"/>
                  </a:lnTo>
                  <a:close/>
                </a:path>
              </a:pathLst>
            </a:custGeom>
            <a:solidFill>
              <a:srgbClr val="4B88BE"/>
            </a:solidFill>
            <a:ln w="6350" cmpd="sng">
              <a:solidFill>
                <a:schemeClr val="bg1"/>
              </a:solidFill>
              <a:round/>
              <a:headEnd/>
              <a:tailEnd/>
            </a:ln>
          </p:spPr>
          <p:txBody>
            <a:bodyPr/>
            <a:lstStyle/>
            <a:p>
              <a:pPr>
                <a:defRPr/>
              </a:pPr>
              <a:endParaRPr lang="en-GB" dirty="0"/>
            </a:p>
          </p:txBody>
        </p:sp>
        <p:sp>
          <p:nvSpPr>
            <p:cNvPr id="4189" name="Freeform 93"/>
            <p:cNvSpPr>
              <a:spLocks noEditPoints="1"/>
            </p:cNvSpPr>
            <p:nvPr userDrawn="1"/>
          </p:nvSpPr>
          <p:spPr bwMode="auto">
            <a:xfrm>
              <a:off x="177" y="478"/>
              <a:ext cx="49" cy="48"/>
            </a:xfrm>
            <a:custGeom>
              <a:avLst/>
              <a:gdLst/>
              <a:ahLst/>
              <a:cxnLst>
                <a:cxn ang="0">
                  <a:pos x="69" y="48"/>
                </a:cxn>
                <a:cxn ang="0">
                  <a:pos x="84" y="59"/>
                </a:cxn>
                <a:cxn ang="0">
                  <a:pos x="99" y="40"/>
                </a:cxn>
                <a:cxn ang="0">
                  <a:pos x="92" y="31"/>
                </a:cxn>
                <a:cxn ang="0">
                  <a:pos x="69" y="11"/>
                </a:cxn>
                <a:cxn ang="0">
                  <a:pos x="57" y="0"/>
                </a:cxn>
                <a:cxn ang="0">
                  <a:pos x="51" y="0"/>
                </a:cxn>
                <a:cxn ang="0">
                  <a:pos x="48" y="4"/>
                </a:cxn>
                <a:cxn ang="0">
                  <a:pos x="13" y="44"/>
                </a:cxn>
                <a:cxn ang="0">
                  <a:pos x="3" y="48"/>
                </a:cxn>
                <a:cxn ang="0">
                  <a:pos x="0" y="56"/>
                </a:cxn>
                <a:cxn ang="0">
                  <a:pos x="32" y="63"/>
                </a:cxn>
                <a:cxn ang="0">
                  <a:pos x="32" y="56"/>
                </a:cxn>
                <a:cxn ang="0">
                  <a:pos x="21" y="52"/>
                </a:cxn>
                <a:cxn ang="0">
                  <a:pos x="32" y="34"/>
                </a:cxn>
                <a:cxn ang="0">
                  <a:pos x="48" y="48"/>
                </a:cxn>
                <a:cxn ang="0">
                  <a:pos x="40" y="63"/>
                </a:cxn>
                <a:cxn ang="0">
                  <a:pos x="40" y="79"/>
                </a:cxn>
                <a:cxn ang="0">
                  <a:pos x="48" y="92"/>
                </a:cxn>
                <a:cxn ang="0">
                  <a:pos x="51" y="96"/>
                </a:cxn>
                <a:cxn ang="0">
                  <a:pos x="65" y="92"/>
                </a:cxn>
                <a:cxn ang="0">
                  <a:pos x="65" y="88"/>
                </a:cxn>
                <a:cxn ang="0">
                  <a:pos x="61" y="82"/>
                </a:cxn>
                <a:cxn ang="0">
                  <a:pos x="51" y="82"/>
                </a:cxn>
                <a:cxn ang="0">
                  <a:pos x="51" y="79"/>
                </a:cxn>
                <a:cxn ang="0">
                  <a:pos x="51" y="67"/>
                </a:cxn>
                <a:cxn ang="0">
                  <a:pos x="51" y="56"/>
                </a:cxn>
                <a:cxn ang="0">
                  <a:pos x="65" y="63"/>
                </a:cxn>
                <a:cxn ang="0">
                  <a:pos x="69" y="67"/>
                </a:cxn>
                <a:cxn ang="0">
                  <a:pos x="69" y="71"/>
                </a:cxn>
                <a:cxn ang="0">
                  <a:pos x="76" y="71"/>
                </a:cxn>
                <a:cxn ang="0">
                  <a:pos x="76" y="67"/>
                </a:cxn>
                <a:cxn ang="0">
                  <a:pos x="76" y="63"/>
                </a:cxn>
                <a:cxn ang="0">
                  <a:pos x="69" y="59"/>
                </a:cxn>
                <a:cxn ang="0">
                  <a:pos x="57" y="48"/>
                </a:cxn>
                <a:cxn ang="0">
                  <a:pos x="65" y="40"/>
                </a:cxn>
                <a:cxn ang="0">
                  <a:pos x="69" y="48"/>
                </a:cxn>
                <a:cxn ang="0">
                  <a:pos x="69" y="48"/>
                </a:cxn>
                <a:cxn ang="0">
                  <a:pos x="51" y="40"/>
                </a:cxn>
                <a:cxn ang="0">
                  <a:pos x="51" y="40"/>
                </a:cxn>
                <a:cxn ang="0">
                  <a:pos x="51" y="44"/>
                </a:cxn>
                <a:cxn ang="0">
                  <a:pos x="48" y="40"/>
                </a:cxn>
                <a:cxn ang="0">
                  <a:pos x="36" y="31"/>
                </a:cxn>
                <a:cxn ang="0">
                  <a:pos x="44" y="23"/>
                </a:cxn>
                <a:cxn ang="0">
                  <a:pos x="48" y="27"/>
                </a:cxn>
                <a:cxn ang="0">
                  <a:pos x="51" y="31"/>
                </a:cxn>
                <a:cxn ang="0">
                  <a:pos x="57" y="34"/>
                </a:cxn>
                <a:cxn ang="0">
                  <a:pos x="51" y="40"/>
                </a:cxn>
                <a:cxn ang="0">
                  <a:pos x="51" y="40"/>
                </a:cxn>
                <a:cxn ang="0">
                  <a:pos x="51" y="19"/>
                </a:cxn>
                <a:cxn ang="0">
                  <a:pos x="51" y="19"/>
                </a:cxn>
                <a:cxn ang="0">
                  <a:pos x="51" y="15"/>
                </a:cxn>
                <a:cxn ang="0">
                  <a:pos x="57" y="11"/>
                </a:cxn>
                <a:cxn ang="0">
                  <a:pos x="69" y="19"/>
                </a:cxn>
                <a:cxn ang="0">
                  <a:pos x="88" y="40"/>
                </a:cxn>
                <a:cxn ang="0">
                  <a:pos x="80" y="44"/>
                </a:cxn>
                <a:cxn ang="0">
                  <a:pos x="69" y="34"/>
                </a:cxn>
                <a:cxn ang="0">
                  <a:pos x="51" y="19"/>
                </a:cxn>
                <a:cxn ang="0">
                  <a:pos x="51" y="19"/>
                </a:cxn>
              </a:cxnLst>
              <a:rect l="0" t="0" r="r" b="b"/>
              <a:pathLst>
                <a:path w="99" h="96">
                  <a:moveTo>
                    <a:pt x="69" y="48"/>
                  </a:moveTo>
                  <a:lnTo>
                    <a:pt x="84" y="59"/>
                  </a:lnTo>
                  <a:lnTo>
                    <a:pt x="99" y="40"/>
                  </a:lnTo>
                  <a:lnTo>
                    <a:pt x="92" y="31"/>
                  </a:lnTo>
                  <a:lnTo>
                    <a:pt x="69" y="11"/>
                  </a:lnTo>
                  <a:lnTo>
                    <a:pt x="57" y="0"/>
                  </a:lnTo>
                  <a:lnTo>
                    <a:pt x="51" y="0"/>
                  </a:lnTo>
                  <a:lnTo>
                    <a:pt x="48" y="4"/>
                  </a:lnTo>
                  <a:lnTo>
                    <a:pt x="13" y="44"/>
                  </a:lnTo>
                  <a:lnTo>
                    <a:pt x="3" y="48"/>
                  </a:lnTo>
                  <a:lnTo>
                    <a:pt x="0" y="56"/>
                  </a:lnTo>
                  <a:lnTo>
                    <a:pt x="32" y="63"/>
                  </a:lnTo>
                  <a:lnTo>
                    <a:pt x="32" y="56"/>
                  </a:lnTo>
                  <a:lnTo>
                    <a:pt x="21" y="52"/>
                  </a:lnTo>
                  <a:lnTo>
                    <a:pt x="32" y="34"/>
                  </a:lnTo>
                  <a:lnTo>
                    <a:pt x="48" y="48"/>
                  </a:lnTo>
                  <a:lnTo>
                    <a:pt x="40" y="63"/>
                  </a:lnTo>
                  <a:lnTo>
                    <a:pt x="40" y="79"/>
                  </a:lnTo>
                  <a:lnTo>
                    <a:pt x="48" y="92"/>
                  </a:lnTo>
                  <a:lnTo>
                    <a:pt x="51" y="96"/>
                  </a:lnTo>
                  <a:lnTo>
                    <a:pt x="65" y="92"/>
                  </a:lnTo>
                  <a:lnTo>
                    <a:pt x="65" y="88"/>
                  </a:lnTo>
                  <a:lnTo>
                    <a:pt x="61" y="82"/>
                  </a:lnTo>
                  <a:lnTo>
                    <a:pt x="51" y="82"/>
                  </a:lnTo>
                  <a:lnTo>
                    <a:pt x="51" y="79"/>
                  </a:lnTo>
                  <a:lnTo>
                    <a:pt x="51" y="67"/>
                  </a:lnTo>
                  <a:lnTo>
                    <a:pt x="51" y="56"/>
                  </a:lnTo>
                  <a:lnTo>
                    <a:pt x="65" y="63"/>
                  </a:lnTo>
                  <a:lnTo>
                    <a:pt x="69" y="67"/>
                  </a:lnTo>
                  <a:lnTo>
                    <a:pt x="69" y="71"/>
                  </a:lnTo>
                  <a:lnTo>
                    <a:pt x="76" y="71"/>
                  </a:lnTo>
                  <a:lnTo>
                    <a:pt x="76" y="67"/>
                  </a:lnTo>
                  <a:lnTo>
                    <a:pt x="76" y="63"/>
                  </a:lnTo>
                  <a:lnTo>
                    <a:pt x="69" y="59"/>
                  </a:lnTo>
                  <a:lnTo>
                    <a:pt x="57" y="48"/>
                  </a:lnTo>
                  <a:lnTo>
                    <a:pt x="65" y="40"/>
                  </a:lnTo>
                  <a:lnTo>
                    <a:pt x="69" y="48"/>
                  </a:lnTo>
                  <a:lnTo>
                    <a:pt x="69" y="48"/>
                  </a:lnTo>
                  <a:close/>
                  <a:moveTo>
                    <a:pt x="51" y="40"/>
                  </a:moveTo>
                  <a:lnTo>
                    <a:pt x="51" y="40"/>
                  </a:lnTo>
                  <a:lnTo>
                    <a:pt x="51" y="44"/>
                  </a:lnTo>
                  <a:lnTo>
                    <a:pt x="48" y="40"/>
                  </a:lnTo>
                  <a:lnTo>
                    <a:pt x="36" y="31"/>
                  </a:lnTo>
                  <a:lnTo>
                    <a:pt x="44" y="23"/>
                  </a:lnTo>
                  <a:lnTo>
                    <a:pt x="48" y="27"/>
                  </a:lnTo>
                  <a:lnTo>
                    <a:pt x="51" y="31"/>
                  </a:lnTo>
                  <a:lnTo>
                    <a:pt x="57" y="34"/>
                  </a:lnTo>
                  <a:lnTo>
                    <a:pt x="51" y="40"/>
                  </a:lnTo>
                  <a:lnTo>
                    <a:pt x="51" y="40"/>
                  </a:lnTo>
                  <a:close/>
                  <a:moveTo>
                    <a:pt x="51" y="19"/>
                  </a:moveTo>
                  <a:lnTo>
                    <a:pt x="51" y="19"/>
                  </a:lnTo>
                  <a:lnTo>
                    <a:pt x="51" y="15"/>
                  </a:lnTo>
                  <a:lnTo>
                    <a:pt x="57" y="11"/>
                  </a:lnTo>
                  <a:lnTo>
                    <a:pt x="69" y="19"/>
                  </a:lnTo>
                  <a:lnTo>
                    <a:pt x="88" y="40"/>
                  </a:lnTo>
                  <a:lnTo>
                    <a:pt x="80" y="44"/>
                  </a:lnTo>
                  <a:lnTo>
                    <a:pt x="69" y="34"/>
                  </a:lnTo>
                  <a:lnTo>
                    <a:pt x="51" y="19"/>
                  </a:lnTo>
                  <a:lnTo>
                    <a:pt x="51" y="19"/>
                  </a:lnTo>
                  <a:close/>
                </a:path>
              </a:pathLst>
            </a:custGeom>
            <a:solidFill>
              <a:srgbClr val="4B88BE"/>
            </a:solidFill>
            <a:ln w="6350" cmpd="sng">
              <a:solidFill>
                <a:schemeClr val="bg1"/>
              </a:solidFill>
              <a:round/>
              <a:headEnd/>
              <a:tailEnd/>
            </a:ln>
          </p:spPr>
          <p:txBody>
            <a:bodyPr/>
            <a:lstStyle/>
            <a:p>
              <a:pPr>
                <a:defRPr/>
              </a:pPr>
              <a:endParaRPr lang="en-GB" dirty="0"/>
            </a:p>
          </p:txBody>
        </p:sp>
      </p:grpSp>
      <p:grpSp>
        <p:nvGrpSpPr>
          <p:cNvPr id="1044" name="Group 94"/>
          <p:cNvGrpSpPr>
            <a:grpSpLocks/>
          </p:cNvGrpSpPr>
          <p:nvPr/>
        </p:nvGrpSpPr>
        <p:grpSpPr bwMode="auto">
          <a:xfrm>
            <a:off x="1541463" y="244475"/>
            <a:ext cx="7518400" cy="536575"/>
            <a:chOff x="963" y="234"/>
            <a:chExt cx="4744" cy="338"/>
          </a:xfrm>
        </p:grpSpPr>
        <p:sp>
          <p:nvSpPr>
            <p:cNvPr id="4191" name="Freeform 95"/>
            <p:cNvSpPr>
              <a:spLocks noChangeAspect="1"/>
            </p:cNvSpPr>
            <p:nvPr userDrawn="1"/>
          </p:nvSpPr>
          <p:spPr bwMode="auto">
            <a:xfrm>
              <a:off x="4935" y="234"/>
              <a:ext cx="772" cy="338"/>
            </a:xfrm>
            <a:custGeom>
              <a:avLst/>
              <a:gdLst/>
              <a:ahLst/>
              <a:cxnLst>
                <a:cxn ang="0">
                  <a:pos x="124" y="444"/>
                </a:cxn>
                <a:cxn ang="0">
                  <a:pos x="124" y="444"/>
                </a:cxn>
                <a:cxn ang="0">
                  <a:pos x="240" y="423"/>
                </a:cxn>
                <a:cxn ang="0">
                  <a:pos x="407" y="388"/>
                </a:cxn>
                <a:cxn ang="0">
                  <a:pos x="798" y="252"/>
                </a:cxn>
                <a:cxn ang="0">
                  <a:pos x="1063" y="159"/>
                </a:cxn>
                <a:cxn ang="0">
                  <a:pos x="1200" y="108"/>
                </a:cxn>
                <a:cxn ang="0">
                  <a:pos x="1248" y="75"/>
                </a:cxn>
                <a:cxn ang="0">
                  <a:pos x="1259" y="63"/>
                </a:cxn>
                <a:cxn ang="0">
                  <a:pos x="1267" y="56"/>
                </a:cxn>
                <a:cxn ang="0">
                  <a:pos x="1271" y="44"/>
                </a:cxn>
                <a:cxn ang="0">
                  <a:pos x="1267" y="38"/>
                </a:cxn>
                <a:cxn ang="0">
                  <a:pos x="1263" y="31"/>
                </a:cxn>
                <a:cxn ang="0">
                  <a:pos x="1255" y="27"/>
                </a:cxn>
                <a:cxn ang="0">
                  <a:pos x="1230" y="23"/>
                </a:cxn>
                <a:cxn ang="0">
                  <a:pos x="1211" y="19"/>
                </a:cxn>
                <a:cxn ang="0">
                  <a:pos x="1182" y="19"/>
                </a:cxn>
                <a:cxn ang="0">
                  <a:pos x="1175" y="15"/>
                </a:cxn>
                <a:cxn ang="0">
                  <a:pos x="1167" y="8"/>
                </a:cxn>
                <a:cxn ang="0">
                  <a:pos x="1155" y="4"/>
                </a:cxn>
                <a:cxn ang="0">
                  <a:pos x="1134" y="0"/>
                </a:cxn>
                <a:cxn ang="0">
                  <a:pos x="1107" y="4"/>
                </a:cxn>
                <a:cxn ang="0">
                  <a:pos x="975" y="48"/>
                </a:cxn>
                <a:cxn ang="0">
                  <a:pos x="706" y="140"/>
                </a:cxn>
                <a:cxn ang="0">
                  <a:pos x="443" y="230"/>
                </a:cxn>
                <a:cxn ang="0">
                  <a:pos x="307" y="275"/>
                </a:cxn>
                <a:cxn ang="0">
                  <a:pos x="159" y="340"/>
                </a:cxn>
                <a:cxn ang="0">
                  <a:pos x="51" y="392"/>
                </a:cxn>
                <a:cxn ang="0">
                  <a:pos x="15" y="411"/>
                </a:cxn>
                <a:cxn ang="0">
                  <a:pos x="0" y="428"/>
                </a:cxn>
                <a:cxn ang="0">
                  <a:pos x="3" y="447"/>
                </a:cxn>
              </a:cxnLst>
              <a:rect l="0" t="0" r="r" b="b"/>
              <a:pathLst>
                <a:path w="1271" h="447">
                  <a:moveTo>
                    <a:pt x="124" y="444"/>
                  </a:moveTo>
                  <a:lnTo>
                    <a:pt x="124" y="444"/>
                  </a:lnTo>
                  <a:lnTo>
                    <a:pt x="240" y="423"/>
                  </a:lnTo>
                  <a:lnTo>
                    <a:pt x="407" y="388"/>
                  </a:lnTo>
                  <a:lnTo>
                    <a:pt x="798" y="252"/>
                  </a:lnTo>
                  <a:lnTo>
                    <a:pt x="1063" y="159"/>
                  </a:lnTo>
                  <a:lnTo>
                    <a:pt x="1200" y="108"/>
                  </a:lnTo>
                  <a:lnTo>
                    <a:pt x="1248" y="75"/>
                  </a:lnTo>
                  <a:lnTo>
                    <a:pt x="1259" y="63"/>
                  </a:lnTo>
                  <a:lnTo>
                    <a:pt x="1267" y="56"/>
                  </a:lnTo>
                  <a:lnTo>
                    <a:pt x="1271" y="44"/>
                  </a:lnTo>
                  <a:lnTo>
                    <a:pt x="1267" y="38"/>
                  </a:lnTo>
                  <a:lnTo>
                    <a:pt x="1263" y="31"/>
                  </a:lnTo>
                  <a:lnTo>
                    <a:pt x="1255" y="27"/>
                  </a:lnTo>
                  <a:lnTo>
                    <a:pt x="1230" y="23"/>
                  </a:lnTo>
                  <a:lnTo>
                    <a:pt x="1211" y="19"/>
                  </a:lnTo>
                  <a:lnTo>
                    <a:pt x="1182" y="19"/>
                  </a:lnTo>
                  <a:lnTo>
                    <a:pt x="1175" y="15"/>
                  </a:lnTo>
                  <a:lnTo>
                    <a:pt x="1167" y="8"/>
                  </a:lnTo>
                  <a:lnTo>
                    <a:pt x="1155" y="4"/>
                  </a:lnTo>
                  <a:lnTo>
                    <a:pt x="1134" y="0"/>
                  </a:lnTo>
                  <a:lnTo>
                    <a:pt x="1107" y="4"/>
                  </a:lnTo>
                  <a:lnTo>
                    <a:pt x="975" y="48"/>
                  </a:lnTo>
                  <a:lnTo>
                    <a:pt x="706" y="140"/>
                  </a:lnTo>
                  <a:lnTo>
                    <a:pt x="443" y="230"/>
                  </a:lnTo>
                  <a:lnTo>
                    <a:pt x="307" y="275"/>
                  </a:lnTo>
                  <a:lnTo>
                    <a:pt x="159" y="340"/>
                  </a:lnTo>
                  <a:lnTo>
                    <a:pt x="51" y="392"/>
                  </a:lnTo>
                  <a:lnTo>
                    <a:pt x="15" y="411"/>
                  </a:lnTo>
                  <a:lnTo>
                    <a:pt x="0" y="428"/>
                  </a:lnTo>
                  <a:lnTo>
                    <a:pt x="3" y="447"/>
                  </a:lnTo>
                </a:path>
              </a:pathLst>
            </a:custGeom>
            <a:noFill/>
            <a:ln w="12700" cmpd="sng">
              <a:solidFill>
                <a:srgbClr val="003399"/>
              </a:solidFill>
              <a:prstDash val="solid"/>
              <a:round/>
              <a:headEnd/>
              <a:tailEnd/>
            </a:ln>
          </p:spPr>
          <p:txBody>
            <a:bodyPr/>
            <a:lstStyle/>
            <a:p>
              <a:pPr>
                <a:defRPr/>
              </a:pPr>
              <a:endParaRPr lang="en-GB" dirty="0"/>
            </a:p>
          </p:txBody>
        </p:sp>
        <p:sp>
          <p:nvSpPr>
            <p:cNvPr id="4192" name="Line 96"/>
            <p:cNvSpPr>
              <a:spLocks noChangeAspect="1" noChangeShapeType="1"/>
            </p:cNvSpPr>
            <p:nvPr userDrawn="1"/>
          </p:nvSpPr>
          <p:spPr bwMode="auto">
            <a:xfrm>
              <a:off x="5010" y="569"/>
              <a:ext cx="1" cy="2"/>
            </a:xfrm>
            <a:prstGeom prst="line">
              <a:avLst/>
            </a:prstGeom>
            <a:noFill/>
            <a:ln w="12700">
              <a:solidFill>
                <a:srgbClr val="003399"/>
              </a:solidFill>
              <a:round/>
              <a:headEnd/>
              <a:tailEnd/>
            </a:ln>
          </p:spPr>
          <p:txBody>
            <a:bodyPr/>
            <a:lstStyle/>
            <a:p>
              <a:pPr>
                <a:defRPr/>
              </a:pPr>
              <a:endParaRPr lang="en-GB" dirty="0"/>
            </a:p>
          </p:txBody>
        </p:sp>
        <p:sp>
          <p:nvSpPr>
            <p:cNvPr id="4193" name="Freeform 97"/>
            <p:cNvSpPr>
              <a:spLocks noChangeAspect="1"/>
            </p:cNvSpPr>
            <p:nvPr userDrawn="1"/>
          </p:nvSpPr>
          <p:spPr bwMode="auto">
            <a:xfrm>
              <a:off x="4881" y="373"/>
              <a:ext cx="242" cy="175"/>
            </a:xfrm>
            <a:custGeom>
              <a:avLst/>
              <a:gdLst/>
              <a:ahLst/>
              <a:cxnLst>
                <a:cxn ang="0">
                  <a:pos x="400" y="93"/>
                </a:cxn>
                <a:cxn ang="0">
                  <a:pos x="400" y="93"/>
                </a:cxn>
                <a:cxn ang="0">
                  <a:pos x="357" y="96"/>
                </a:cxn>
                <a:cxn ang="0">
                  <a:pos x="300" y="102"/>
                </a:cxn>
                <a:cxn ang="0">
                  <a:pos x="244" y="93"/>
                </a:cxn>
                <a:cxn ang="0">
                  <a:pos x="217" y="89"/>
                </a:cxn>
                <a:cxn ang="0">
                  <a:pos x="200" y="81"/>
                </a:cxn>
                <a:cxn ang="0">
                  <a:pos x="165" y="62"/>
                </a:cxn>
                <a:cxn ang="0">
                  <a:pos x="133" y="33"/>
                </a:cxn>
                <a:cxn ang="0">
                  <a:pos x="104" y="0"/>
                </a:cxn>
                <a:cxn ang="0">
                  <a:pos x="0" y="48"/>
                </a:cxn>
                <a:cxn ang="0">
                  <a:pos x="60" y="121"/>
                </a:cxn>
                <a:cxn ang="0">
                  <a:pos x="73" y="137"/>
                </a:cxn>
                <a:cxn ang="0">
                  <a:pos x="81" y="158"/>
                </a:cxn>
                <a:cxn ang="0">
                  <a:pos x="92" y="189"/>
                </a:cxn>
                <a:cxn ang="0">
                  <a:pos x="100" y="217"/>
                </a:cxn>
                <a:cxn ang="0">
                  <a:pos x="112" y="233"/>
                </a:cxn>
              </a:cxnLst>
              <a:rect l="0" t="0" r="r" b="b"/>
              <a:pathLst>
                <a:path w="400" h="233">
                  <a:moveTo>
                    <a:pt x="400" y="93"/>
                  </a:moveTo>
                  <a:lnTo>
                    <a:pt x="400" y="93"/>
                  </a:lnTo>
                  <a:lnTo>
                    <a:pt x="357" y="96"/>
                  </a:lnTo>
                  <a:lnTo>
                    <a:pt x="300" y="102"/>
                  </a:lnTo>
                  <a:lnTo>
                    <a:pt x="244" y="93"/>
                  </a:lnTo>
                  <a:lnTo>
                    <a:pt x="217" y="89"/>
                  </a:lnTo>
                  <a:lnTo>
                    <a:pt x="200" y="81"/>
                  </a:lnTo>
                  <a:lnTo>
                    <a:pt x="165" y="62"/>
                  </a:lnTo>
                  <a:lnTo>
                    <a:pt x="133" y="33"/>
                  </a:lnTo>
                  <a:lnTo>
                    <a:pt x="104" y="0"/>
                  </a:lnTo>
                  <a:lnTo>
                    <a:pt x="0" y="48"/>
                  </a:lnTo>
                  <a:lnTo>
                    <a:pt x="60" y="121"/>
                  </a:lnTo>
                  <a:lnTo>
                    <a:pt x="73" y="137"/>
                  </a:lnTo>
                  <a:lnTo>
                    <a:pt x="81" y="158"/>
                  </a:lnTo>
                  <a:lnTo>
                    <a:pt x="92" y="189"/>
                  </a:lnTo>
                  <a:lnTo>
                    <a:pt x="100" y="217"/>
                  </a:lnTo>
                  <a:lnTo>
                    <a:pt x="112" y="233"/>
                  </a:lnTo>
                </a:path>
              </a:pathLst>
            </a:custGeom>
            <a:noFill/>
            <a:ln w="12700" cmpd="sng">
              <a:solidFill>
                <a:srgbClr val="003399"/>
              </a:solidFill>
              <a:prstDash val="solid"/>
              <a:round/>
              <a:headEnd/>
              <a:tailEnd/>
            </a:ln>
          </p:spPr>
          <p:txBody>
            <a:bodyPr/>
            <a:lstStyle/>
            <a:p>
              <a:pPr>
                <a:defRPr/>
              </a:pPr>
              <a:endParaRPr lang="en-GB" dirty="0"/>
            </a:p>
          </p:txBody>
        </p:sp>
        <p:sp>
          <p:nvSpPr>
            <p:cNvPr id="4194" name="Freeform 98"/>
            <p:cNvSpPr>
              <a:spLocks noChangeAspect="1"/>
            </p:cNvSpPr>
            <p:nvPr userDrawn="1"/>
          </p:nvSpPr>
          <p:spPr bwMode="auto">
            <a:xfrm>
              <a:off x="4922" y="403"/>
              <a:ext cx="50" cy="124"/>
            </a:xfrm>
            <a:custGeom>
              <a:avLst/>
              <a:gdLst/>
              <a:ahLst/>
              <a:cxnLst>
                <a:cxn ang="0">
                  <a:pos x="0" y="0"/>
                </a:cxn>
                <a:cxn ang="0">
                  <a:pos x="0" y="0"/>
                </a:cxn>
                <a:cxn ang="0">
                  <a:pos x="48" y="80"/>
                </a:cxn>
                <a:cxn ang="0">
                  <a:pos x="60" y="109"/>
                </a:cxn>
                <a:cxn ang="0">
                  <a:pos x="68" y="132"/>
                </a:cxn>
                <a:cxn ang="0">
                  <a:pos x="75" y="151"/>
                </a:cxn>
                <a:cxn ang="0">
                  <a:pos x="83" y="165"/>
                </a:cxn>
              </a:cxnLst>
              <a:rect l="0" t="0" r="r" b="b"/>
              <a:pathLst>
                <a:path w="83" h="165">
                  <a:moveTo>
                    <a:pt x="0" y="0"/>
                  </a:moveTo>
                  <a:lnTo>
                    <a:pt x="0" y="0"/>
                  </a:lnTo>
                  <a:lnTo>
                    <a:pt x="48" y="80"/>
                  </a:lnTo>
                  <a:lnTo>
                    <a:pt x="60" y="109"/>
                  </a:lnTo>
                  <a:lnTo>
                    <a:pt x="68" y="132"/>
                  </a:lnTo>
                  <a:lnTo>
                    <a:pt x="75" y="151"/>
                  </a:lnTo>
                  <a:lnTo>
                    <a:pt x="83" y="165"/>
                  </a:lnTo>
                </a:path>
              </a:pathLst>
            </a:custGeom>
            <a:noFill/>
            <a:ln w="12700" cmpd="sng">
              <a:solidFill>
                <a:srgbClr val="003399"/>
              </a:solidFill>
              <a:prstDash val="solid"/>
              <a:round/>
              <a:headEnd/>
              <a:tailEnd/>
            </a:ln>
          </p:spPr>
          <p:txBody>
            <a:bodyPr/>
            <a:lstStyle/>
            <a:p>
              <a:pPr>
                <a:defRPr/>
              </a:pPr>
              <a:endParaRPr lang="en-GB" dirty="0"/>
            </a:p>
          </p:txBody>
        </p:sp>
        <p:sp>
          <p:nvSpPr>
            <p:cNvPr id="4195" name="Freeform 99"/>
            <p:cNvSpPr>
              <a:spLocks noChangeAspect="1"/>
            </p:cNvSpPr>
            <p:nvPr userDrawn="1"/>
          </p:nvSpPr>
          <p:spPr bwMode="auto">
            <a:xfrm>
              <a:off x="4983" y="489"/>
              <a:ext cx="105" cy="62"/>
            </a:xfrm>
            <a:custGeom>
              <a:avLst/>
              <a:gdLst/>
              <a:ahLst/>
              <a:cxnLst>
                <a:cxn ang="0">
                  <a:pos x="0" y="83"/>
                </a:cxn>
                <a:cxn ang="0">
                  <a:pos x="171" y="23"/>
                </a:cxn>
                <a:cxn ang="0">
                  <a:pos x="171" y="0"/>
                </a:cxn>
                <a:cxn ang="0">
                  <a:pos x="92" y="35"/>
                </a:cxn>
                <a:cxn ang="0">
                  <a:pos x="31" y="63"/>
                </a:cxn>
                <a:cxn ang="0">
                  <a:pos x="12" y="75"/>
                </a:cxn>
                <a:cxn ang="0">
                  <a:pos x="0" y="83"/>
                </a:cxn>
              </a:cxnLst>
              <a:rect l="0" t="0" r="r" b="b"/>
              <a:pathLst>
                <a:path w="171" h="83">
                  <a:moveTo>
                    <a:pt x="0" y="83"/>
                  </a:moveTo>
                  <a:lnTo>
                    <a:pt x="171" y="23"/>
                  </a:lnTo>
                  <a:lnTo>
                    <a:pt x="171" y="0"/>
                  </a:lnTo>
                  <a:lnTo>
                    <a:pt x="92" y="35"/>
                  </a:lnTo>
                  <a:lnTo>
                    <a:pt x="31" y="63"/>
                  </a:lnTo>
                  <a:lnTo>
                    <a:pt x="12" y="75"/>
                  </a:lnTo>
                  <a:lnTo>
                    <a:pt x="0" y="83"/>
                  </a:lnTo>
                  <a:close/>
                </a:path>
              </a:pathLst>
            </a:custGeom>
            <a:noFill/>
            <a:ln w="12700" cmpd="sng">
              <a:solidFill>
                <a:srgbClr val="003399"/>
              </a:solidFill>
              <a:prstDash val="solid"/>
              <a:round/>
              <a:headEnd/>
              <a:tailEnd/>
            </a:ln>
          </p:spPr>
          <p:txBody>
            <a:bodyPr/>
            <a:lstStyle/>
            <a:p>
              <a:pPr>
                <a:defRPr/>
              </a:pPr>
              <a:endParaRPr lang="en-GB" dirty="0"/>
            </a:p>
          </p:txBody>
        </p:sp>
        <p:sp>
          <p:nvSpPr>
            <p:cNvPr id="4196" name="Line 100"/>
            <p:cNvSpPr>
              <a:spLocks noChangeAspect="1" noChangeShapeType="1"/>
            </p:cNvSpPr>
            <p:nvPr userDrawn="1"/>
          </p:nvSpPr>
          <p:spPr bwMode="auto">
            <a:xfrm flipV="1">
              <a:off x="5139" y="269"/>
              <a:ext cx="454" cy="192"/>
            </a:xfrm>
            <a:prstGeom prst="line">
              <a:avLst/>
            </a:prstGeom>
            <a:noFill/>
            <a:ln w="12700">
              <a:solidFill>
                <a:srgbClr val="003399"/>
              </a:solidFill>
              <a:round/>
              <a:headEnd/>
              <a:tailEnd/>
            </a:ln>
          </p:spPr>
          <p:txBody>
            <a:bodyPr/>
            <a:lstStyle/>
            <a:p>
              <a:pPr>
                <a:defRPr/>
              </a:pPr>
              <a:endParaRPr lang="en-GB" dirty="0"/>
            </a:p>
          </p:txBody>
        </p:sp>
        <p:sp>
          <p:nvSpPr>
            <p:cNvPr id="4197" name="Line 101"/>
            <p:cNvSpPr>
              <a:spLocks noChangeAspect="1" noChangeShapeType="1"/>
            </p:cNvSpPr>
            <p:nvPr userDrawn="1"/>
          </p:nvSpPr>
          <p:spPr bwMode="auto">
            <a:xfrm flipV="1">
              <a:off x="5144" y="288"/>
              <a:ext cx="454" cy="194"/>
            </a:xfrm>
            <a:prstGeom prst="line">
              <a:avLst/>
            </a:prstGeom>
            <a:noFill/>
            <a:ln w="12700">
              <a:solidFill>
                <a:srgbClr val="003399"/>
              </a:solidFill>
              <a:round/>
              <a:headEnd/>
              <a:tailEnd/>
            </a:ln>
          </p:spPr>
          <p:txBody>
            <a:bodyPr/>
            <a:lstStyle/>
            <a:p>
              <a:pPr>
                <a:defRPr/>
              </a:pPr>
              <a:endParaRPr lang="en-GB" dirty="0"/>
            </a:p>
          </p:txBody>
        </p:sp>
        <p:sp>
          <p:nvSpPr>
            <p:cNvPr id="4198" name="Freeform 102"/>
            <p:cNvSpPr>
              <a:spLocks noChangeAspect="1"/>
            </p:cNvSpPr>
            <p:nvPr userDrawn="1"/>
          </p:nvSpPr>
          <p:spPr bwMode="auto">
            <a:xfrm>
              <a:off x="5287" y="370"/>
              <a:ext cx="172" cy="97"/>
            </a:xfrm>
            <a:custGeom>
              <a:avLst/>
              <a:gdLst/>
              <a:ahLst/>
              <a:cxnLst>
                <a:cxn ang="0">
                  <a:pos x="0" y="128"/>
                </a:cxn>
                <a:cxn ang="0">
                  <a:pos x="248" y="44"/>
                </a:cxn>
                <a:cxn ang="0">
                  <a:pos x="263" y="36"/>
                </a:cxn>
                <a:cxn ang="0">
                  <a:pos x="275" y="28"/>
                </a:cxn>
                <a:cxn ang="0">
                  <a:pos x="279" y="21"/>
                </a:cxn>
                <a:cxn ang="0">
                  <a:pos x="285" y="13"/>
                </a:cxn>
                <a:cxn ang="0">
                  <a:pos x="279" y="9"/>
                </a:cxn>
                <a:cxn ang="0">
                  <a:pos x="275" y="3"/>
                </a:cxn>
                <a:cxn ang="0">
                  <a:pos x="260" y="0"/>
                </a:cxn>
                <a:cxn ang="0">
                  <a:pos x="237" y="3"/>
                </a:cxn>
                <a:cxn ang="0">
                  <a:pos x="0" y="128"/>
                </a:cxn>
              </a:cxnLst>
              <a:rect l="0" t="0" r="r" b="b"/>
              <a:pathLst>
                <a:path w="285" h="128">
                  <a:moveTo>
                    <a:pt x="0" y="128"/>
                  </a:moveTo>
                  <a:lnTo>
                    <a:pt x="248" y="44"/>
                  </a:lnTo>
                  <a:lnTo>
                    <a:pt x="263" y="36"/>
                  </a:lnTo>
                  <a:lnTo>
                    <a:pt x="275" y="28"/>
                  </a:lnTo>
                  <a:lnTo>
                    <a:pt x="279" y="21"/>
                  </a:lnTo>
                  <a:lnTo>
                    <a:pt x="285" y="13"/>
                  </a:lnTo>
                  <a:lnTo>
                    <a:pt x="279" y="9"/>
                  </a:lnTo>
                  <a:lnTo>
                    <a:pt x="275" y="3"/>
                  </a:lnTo>
                  <a:lnTo>
                    <a:pt x="260" y="0"/>
                  </a:lnTo>
                  <a:lnTo>
                    <a:pt x="237" y="3"/>
                  </a:lnTo>
                  <a:lnTo>
                    <a:pt x="0" y="128"/>
                  </a:lnTo>
                  <a:close/>
                </a:path>
              </a:pathLst>
            </a:custGeom>
            <a:noFill/>
            <a:ln w="12700" cmpd="sng">
              <a:solidFill>
                <a:srgbClr val="003399"/>
              </a:solidFill>
              <a:prstDash val="solid"/>
              <a:round/>
              <a:headEnd/>
              <a:tailEnd/>
            </a:ln>
          </p:spPr>
          <p:txBody>
            <a:bodyPr/>
            <a:lstStyle/>
            <a:p>
              <a:pPr>
                <a:defRPr/>
              </a:pPr>
              <a:endParaRPr lang="en-GB" dirty="0"/>
            </a:p>
          </p:txBody>
        </p:sp>
        <p:sp>
          <p:nvSpPr>
            <p:cNvPr id="4199" name="Freeform 103"/>
            <p:cNvSpPr>
              <a:spLocks noChangeAspect="1"/>
            </p:cNvSpPr>
            <p:nvPr userDrawn="1"/>
          </p:nvSpPr>
          <p:spPr bwMode="auto">
            <a:xfrm>
              <a:off x="5608" y="237"/>
              <a:ext cx="45" cy="32"/>
            </a:xfrm>
            <a:custGeom>
              <a:avLst/>
              <a:gdLst/>
              <a:ahLst/>
              <a:cxnLst>
                <a:cxn ang="0">
                  <a:pos x="48" y="0"/>
                </a:cxn>
                <a:cxn ang="0">
                  <a:pos x="0" y="19"/>
                </a:cxn>
                <a:cxn ang="0">
                  <a:pos x="4" y="40"/>
                </a:cxn>
                <a:cxn ang="0">
                  <a:pos x="20" y="40"/>
                </a:cxn>
                <a:cxn ang="0">
                  <a:pos x="48" y="31"/>
                </a:cxn>
                <a:cxn ang="0">
                  <a:pos x="75" y="15"/>
                </a:cxn>
                <a:cxn ang="0">
                  <a:pos x="48" y="0"/>
                </a:cxn>
              </a:cxnLst>
              <a:rect l="0" t="0" r="r" b="b"/>
              <a:pathLst>
                <a:path w="75" h="40">
                  <a:moveTo>
                    <a:pt x="48" y="0"/>
                  </a:moveTo>
                  <a:lnTo>
                    <a:pt x="0" y="19"/>
                  </a:lnTo>
                  <a:lnTo>
                    <a:pt x="4" y="40"/>
                  </a:lnTo>
                  <a:lnTo>
                    <a:pt x="20" y="40"/>
                  </a:lnTo>
                  <a:lnTo>
                    <a:pt x="48" y="31"/>
                  </a:lnTo>
                  <a:lnTo>
                    <a:pt x="75" y="15"/>
                  </a:lnTo>
                  <a:lnTo>
                    <a:pt x="48" y="0"/>
                  </a:lnTo>
                  <a:close/>
                </a:path>
              </a:pathLst>
            </a:custGeom>
            <a:noFill/>
            <a:ln w="12700" cmpd="sng">
              <a:solidFill>
                <a:srgbClr val="003399"/>
              </a:solidFill>
              <a:prstDash val="solid"/>
              <a:round/>
              <a:headEnd/>
              <a:tailEnd/>
            </a:ln>
          </p:spPr>
          <p:txBody>
            <a:bodyPr/>
            <a:lstStyle/>
            <a:p>
              <a:pPr>
                <a:defRPr/>
              </a:pPr>
              <a:endParaRPr lang="en-GB" dirty="0"/>
            </a:p>
          </p:txBody>
        </p:sp>
        <p:sp>
          <p:nvSpPr>
            <p:cNvPr id="4200" name="Line 104"/>
            <p:cNvSpPr>
              <a:spLocks noChangeAspect="1" noChangeShapeType="1"/>
            </p:cNvSpPr>
            <p:nvPr userDrawn="1"/>
          </p:nvSpPr>
          <p:spPr bwMode="auto">
            <a:xfrm>
              <a:off x="5619" y="246"/>
              <a:ext cx="5" cy="18"/>
            </a:xfrm>
            <a:prstGeom prst="line">
              <a:avLst/>
            </a:prstGeom>
            <a:noFill/>
            <a:ln w="12700">
              <a:solidFill>
                <a:srgbClr val="003399"/>
              </a:solidFill>
              <a:round/>
              <a:headEnd/>
              <a:tailEnd/>
            </a:ln>
          </p:spPr>
          <p:txBody>
            <a:bodyPr/>
            <a:lstStyle/>
            <a:p>
              <a:pPr>
                <a:defRPr/>
              </a:pPr>
              <a:endParaRPr lang="en-GB" dirty="0"/>
            </a:p>
          </p:txBody>
        </p:sp>
        <p:sp>
          <p:nvSpPr>
            <p:cNvPr id="4201" name="Line 105"/>
            <p:cNvSpPr>
              <a:spLocks noChangeAspect="1" noChangeShapeType="1"/>
            </p:cNvSpPr>
            <p:nvPr userDrawn="1"/>
          </p:nvSpPr>
          <p:spPr bwMode="auto">
            <a:xfrm flipH="1">
              <a:off x="963" y="568"/>
              <a:ext cx="4047" cy="2"/>
            </a:xfrm>
            <a:prstGeom prst="line">
              <a:avLst/>
            </a:prstGeom>
            <a:noFill/>
            <a:ln w="12700">
              <a:solidFill>
                <a:srgbClr val="003399"/>
              </a:solidFill>
              <a:round/>
              <a:headEnd/>
              <a:tailEnd/>
            </a:ln>
          </p:spPr>
          <p:txBody>
            <a:bodyPr/>
            <a:lstStyle/>
            <a:p>
              <a:pPr>
                <a:defRPr/>
              </a:pPr>
              <a:endParaRPr lang="en-GB" dirty="0"/>
            </a:p>
          </p:txBody>
        </p:sp>
      </p:grpSp>
      <p:sp>
        <p:nvSpPr>
          <p:cNvPr id="4210" name="Rectangle 114">
            <a:hlinkClick r:id="rId14" tooltip="ICAO Website"/>
          </p:cNvPr>
          <p:cNvSpPr>
            <a:spLocks noChangeArrowheads="1"/>
          </p:cNvSpPr>
          <p:nvPr/>
        </p:nvSpPr>
        <p:spPr bwMode="auto">
          <a:xfrm>
            <a:off x="258763" y="63500"/>
            <a:ext cx="801687" cy="779463"/>
          </a:xfrm>
          <a:prstGeom prst="rect">
            <a:avLst/>
          </a:prstGeom>
          <a:noFill/>
          <a:ln w="9525">
            <a:noFill/>
            <a:miter lim="800000"/>
            <a:headEnd/>
            <a:tailEnd/>
          </a:ln>
          <a:effectLst/>
        </p:spPr>
        <p:txBody>
          <a:bodyPr wrap="none" anchor="ctr"/>
          <a:lstStyle/>
          <a:p>
            <a:pPr>
              <a:defRPr/>
            </a:pPr>
            <a:endParaRPr lang="en-GB" dirty="0"/>
          </a:p>
        </p:txBody>
      </p:sp>
      <p:sp>
        <p:nvSpPr>
          <p:cNvPr id="4211" name="Rectangle 115"/>
          <p:cNvSpPr>
            <a:spLocks noGrp="1" noChangeArrowheads="1"/>
          </p:cNvSpPr>
          <p:nvPr>
            <p:ph type="ftr" sz="quarter" idx="3"/>
          </p:nvPr>
        </p:nvSpPr>
        <p:spPr bwMode="auto">
          <a:xfrm>
            <a:off x="203200" y="6502400"/>
            <a:ext cx="6451600" cy="203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i="1" smtClean="0">
                <a:solidFill>
                  <a:srgbClr val="003399"/>
                </a:solidFill>
                <a:latin typeface="+mn-lt"/>
              </a:defRPr>
            </a:lvl1pPr>
          </a:lstStyle>
          <a:p>
            <a:pPr>
              <a:defRPr/>
            </a:pPr>
            <a:endParaRPr lang="en-US" dirty="0"/>
          </a:p>
        </p:txBody>
      </p:sp>
      <p:sp>
        <p:nvSpPr>
          <p:cNvPr id="4212" name="Rectangle 116"/>
          <p:cNvSpPr>
            <a:spLocks noGrp="1" noChangeArrowheads="1"/>
          </p:cNvSpPr>
          <p:nvPr>
            <p:ph type="dt" sz="half" idx="2"/>
          </p:nvPr>
        </p:nvSpPr>
        <p:spPr bwMode="auto">
          <a:xfrm>
            <a:off x="7073900" y="6502400"/>
            <a:ext cx="1905000" cy="201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i="1" smtClean="0">
                <a:solidFill>
                  <a:srgbClr val="003399"/>
                </a:solidFill>
                <a:latin typeface="+mn-lt"/>
              </a:defRPr>
            </a:lvl1pPr>
          </a:lstStyle>
          <a:p>
            <a:pPr>
              <a:defRPr/>
            </a:pPr>
            <a:r>
              <a:rPr lang="en-US" dirty="0"/>
              <a:t> - </a:t>
            </a:r>
            <a:fld id="{9D90D05B-73D4-4D41-AAF6-3EE5E8CD801A}" type="slidenum">
              <a:rPr lang="en-US"/>
              <a:pPr>
                <a:defRPr/>
              </a:pPr>
              <a:t>‹#›</a:t>
            </a:fld>
            <a:r>
              <a:rPr lang="en-US" dirty="0"/>
              <a:t> </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defRPr>
      </a:lvl2pPr>
      <a:lvl3pPr algn="l" rtl="0" eaLnBrk="0" fontAlgn="base" hangingPunct="0">
        <a:spcBef>
          <a:spcPct val="0"/>
        </a:spcBef>
        <a:spcAft>
          <a:spcPct val="0"/>
        </a:spcAft>
        <a:defRPr sz="3000" b="1">
          <a:solidFill>
            <a:schemeClr val="bg1"/>
          </a:solidFill>
          <a:latin typeface="Arial" charset="0"/>
        </a:defRPr>
      </a:lvl3pPr>
      <a:lvl4pPr algn="l" rtl="0" eaLnBrk="0" fontAlgn="base" hangingPunct="0">
        <a:spcBef>
          <a:spcPct val="0"/>
        </a:spcBef>
        <a:spcAft>
          <a:spcPct val="0"/>
        </a:spcAft>
        <a:defRPr sz="3000" b="1">
          <a:solidFill>
            <a:schemeClr val="bg1"/>
          </a:solidFill>
          <a:latin typeface="Arial" charset="0"/>
        </a:defRPr>
      </a:lvl4pPr>
      <a:lvl5pPr algn="l" rtl="0" eaLnBrk="0" fontAlgn="base" hangingPunct="0">
        <a:spcBef>
          <a:spcPct val="0"/>
        </a:spcBef>
        <a:spcAft>
          <a:spcPct val="0"/>
        </a:spcAft>
        <a:defRPr sz="3000" b="1">
          <a:solidFill>
            <a:schemeClr val="bg1"/>
          </a:solidFill>
          <a:latin typeface="Arial" charset="0"/>
        </a:defRPr>
      </a:lvl5pPr>
      <a:lvl6pPr marL="457200" algn="l" rtl="0" eaLnBrk="0" fontAlgn="base" hangingPunct="0">
        <a:spcBef>
          <a:spcPct val="0"/>
        </a:spcBef>
        <a:spcAft>
          <a:spcPct val="0"/>
        </a:spcAft>
        <a:defRPr sz="3000" b="1">
          <a:solidFill>
            <a:schemeClr val="bg1"/>
          </a:solidFill>
          <a:latin typeface="Arial" charset="0"/>
        </a:defRPr>
      </a:lvl6pPr>
      <a:lvl7pPr marL="914400" algn="l" rtl="0" eaLnBrk="0" fontAlgn="base" hangingPunct="0">
        <a:spcBef>
          <a:spcPct val="0"/>
        </a:spcBef>
        <a:spcAft>
          <a:spcPct val="0"/>
        </a:spcAft>
        <a:defRPr sz="3000" b="1">
          <a:solidFill>
            <a:schemeClr val="bg1"/>
          </a:solidFill>
          <a:latin typeface="Arial" charset="0"/>
        </a:defRPr>
      </a:lvl7pPr>
      <a:lvl8pPr marL="1371600" algn="l" rtl="0" eaLnBrk="0" fontAlgn="base" hangingPunct="0">
        <a:spcBef>
          <a:spcPct val="0"/>
        </a:spcBef>
        <a:spcAft>
          <a:spcPct val="0"/>
        </a:spcAft>
        <a:defRPr sz="3000" b="1">
          <a:solidFill>
            <a:schemeClr val="bg1"/>
          </a:solidFill>
          <a:latin typeface="Arial" charset="0"/>
        </a:defRPr>
      </a:lvl8pPr>
      <a:lvl9pPr marL="1828800" algn="l" rtl="0" eaLnBrk="0" fontAlgn="base" hangingPunct="0">
        <a:spcBef>
          <a:spcPct val="0"/>
        </a:spcBef>
        <a:spcAft>
          <a:spcPct val="0"/>
        </a:spcAft>
        <a:defRPr sz="3000" b="1">
          <a:solidFill>
            <a:schemeClr val="bg1"/>
          </a:solidFill>
          <a:latin typeface="Arial" charset="0"/>
        </a:defRPr>
      </a:lvl9pPr>
    </p:titleStyle>
    <p:bodyStyle>
      <a:lvl1pPr marL="381000" indent="-381000" algn="l" rtl="0" eaLnBrk="0" fontAlgn="base" hangingPunct="0">
        <a:spcBef>
          <a:spcPct val="50000"/>
        </a:spcBef>
        <a:spcAft>
          <a:spcPct val="0"/>
        </a:spcAft>
        <a:buFont typeface="Wingdings" pitchFamily="2" charset="2"/>
        <a:buChar char="Ø"/>
        <a:defRPr sz="2400" b="1">
          <a:solidFill>
            <a:srgbClr val="003399"/>
          </a:solidFill>
          <a:latin typeface="+mn-lt"/>
          <a:ea typeface="+mn-ea"/>
          <a:cs typeface="+mn-cs"/>
        </a:defRPr>
      </a:lvl1pPr>
      <a:lvl2pPr marL="692150" indent="-303213" algn="l" rtl="0" eaLnBrk="0" fontAlgn="base" hangingPunct="0">
        <a:spcBef>
          <a:spcPct val="20000"/>
        </a:spcBef>
        <a:spcAft>
          <a:spcPct val="0"/>
        </a:spcAft>
        <a:buFont typeface="Symbol" pitchFamily="18" charset="2"/>
        <a:buChar char="·"/>
        <a:defRPr sz="2000" b="1">
          <a:solidFill>
            <a:srgbClr val="0B6BD5"/>
          </a:solidFill>
          <a:latin typeface="+mn-lt"/>
        </a:defRPr>
      </a:lvl2pPr>
      <a:lvl3pPr marL="1098550" indent="-339725" algn="l" rtl="0" eaLnBrk="0" fontAlgn="base" hangingPunct="0">
        <a:spcBef>
          <a:spcPct val="20000"/>
        </a:spcBef>
        <a:spcAft>
          <a:spcPct val="0"/>
        </a:spcAft>
        <a:buSzPct val="130000"/>
        <a:buFont typeface="Wingdings" pitchFamily="2" charset="2"/>
        <a:buChar char="§"/>
        <a:defRPr sz="1600" b="1">
          <a:solidFill>
            <a:srgbClr val="67ACF7"/>
          </a:solidFill>
          <a:latin typeface="+mn-lt"/>
        </a:defRPr>
      </a:lvl3pPr>
      <a:lvl4pPr marL="1439863" indent="-339725" algn="l" rtl="0" eaLnBrk="0" fontAlgn="base" hangingPunct="0">
        <a:spcBef>
          <a:spcPct val="20000"/>
        </a:spcBef>
        <a:spcAft>
          <a:spcPct val="0"/>
        </a:spcAft>
        <a:buSzPct val="70000"/>
        <a:buFont typeface="Wingdings" pitchFamily="2" charset="2"/>
        <a:buChar char="u"/>
        <a:defRPr sz="1600">
          <a:solidFill>
            <a:srgbClr val="9ECAFA"/>
          </a:solidFill>
          <a:latin typeface="+mn-lt"/>
        </a:defRPr>
      </a:lvl4pPr>
      <a:lvl5pPr marL="2114550" indent="-228600" algn="l" rtl="0" eaLnBrk="0" fontAlgn="base" hangingPunct="0">
        <a:spcBef>
          <a:spcPct val="20000"/>
        </a:spcBef>
        <a:spcAft>
          <a:spcPct val="0"/>
        </a:spcAft>
        <a:buChar char="»"/>
        <a:defRPr sz="2000">
          <a:solidFill>
            <a:schemeClr val="tx1"/>
          </a:solidFill>
          <a:latin typeface="Verdana" pitchFamily="34" charset="0"/>
        </a:defRPr>
      </a:lvl5pPr>
      <a:lvl6pPr marL="2571750" indent="-228600" algn="l" rtl="0" eaLnBrk="0" fontAlgn="base" hangingPunct="0">
        <a:spcBef>
          <a:spcPct val="20000"/>
        </a:spcBef>
        <a:spcAft>
          <a:spcPct val="0"/>
        </a:spcAft>
        <a:buChar char="»"/>
        <a:defRPr sz="2000">
          <a:solidFill>
            <a:schemeClr val="tx1"/>
          </a:solidFill>
          <a:latin typeface="Verdana" pitchFamily="34" charset="0"/>
        </a:defRPr>
      </a:lvl6pPr>
      <a:lvl7pPr marL="3028950" indent="-228600" algn="l" rtl="0" eaLnBrk="0" fontAlgn="base" hangingPunct="0">
        <a:spcBef>
          <a:spcPct val="20000"/>
        </a:spcBef>
        <a:spcAft>
          <a:spcPct val="0"/>
        </a:spcAft>
        <a:buChar char="»"/>
        <a:defRPr sz="2000">
          <a:solidFill>
            <a:schemeClr val="tx1"/>
          </a:solidFill>
          <a:latin typeface="Verdana" pitchFamily="34" charset="0"/>
        </a:defRPr>
      </a:lvl7pPr>
      <a:lvl8pPr marL="3486150" indent="-228600" algn="l" rtl="0" eaLnBrk="0" fontAlgn="base" hangingPunct="0">
        <a:spcBef>
          <a:spcPct val="20000"/>
        </a:spcBef>
        <a:spcAft>
          <a:spcPct val="0"/>
        </a:spcAft>
        <a:buChar char="»"/>
        <a:defRPr sz="2000">
          <a:solidFill>
            <a:schemeClr val="tx1"/>
          </a:solidFill>
          <a:latin typeface="Verdana" pitchFamily="34" charset="0"/>
        </a:defRPr>
      </a:lvl8pPr>
      <a:lvl9pPr marL="3943350" indent="-228600" algn="l" rtl="0" eaLnBrk="0" fontAlgn="base" hangingPunct="0">
        <a:spcBef>
          <a:spcPct val="20000"/>
        </a:spcBef>
        <a:spcAft>
          <a:spcPct val="0"/>
        </a:spcAft>
        <a:buChar char="»"/>
        <a:defRPr sz="20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2603500"/>
            <a:ext cx="8264525" cy="825500"/>
          </a:xfrm>
        </p:spPr>
        <p:txBody>
          <a:bodyPr/>
          <a:lstStyle/>
          <a:p>
            <a:r>
              <a:rPr lang="en-GB" b="0" dirty="0" smtClean="0">
                <a:solidFill>
                  <a:schemeClr val="accent2"/>
                </a:solidFill>
              </a:rPr>
              <a:t>ICAO EUR FPL2012 Workshop</a:t>
            </a:r>
            <a:endParaRPr lang="en-US" b="0" dirty="0" smtClean="0">
              <a:solidFill>
                <a:schemeClr val="accent2"/>
              </a:solidFill>
            </a:endParaRPr>
          </a:p>
        </p:txBody>
      </p:sp>
      <p:sp>
        <p:nvSpPr>
          <p:cNvPr id="3075" name="Rectangle 3"/>
          <p:cNvSpPr>
            <a:spLocks noGrp="1" noChangeArrowheads="1"/>
          </p:cNvSpPr>
          <p:nvPr>
            <p:ph type="subTitle" idx="1"/>
          </p:nvPr>
        </p:nvSpPr>
        <p:spPr>
          <a:xfrm>
            <a:off x="2643174" y="3643314"/>
            <a:ext cx="3959225" cy="785818"/>
          </a:xfrm>
        </p:spPr>
        <p:txBody>
          <a:bodyPr/>
          <a:lstStyle/>
          <a:p>
            <a:pPr>
              <a:lnSpc>
                <a:spcPct val="80000"/>
              </a:lnSpc>
            </a:pPr>
            <a:r>
              <a:rPr lang="en-GB" sz="1600" dirty="0" smtClean="0"/>
              <a:t>Kiev, Ukraine</a:t>
            </a:r>
          </a:p>
          <a:p>
            <a:pPr>
              <a:lnSpc>
                <a:spcPct val="80000"/>
              </a:lnSpc>
            </a:pPr>
            <a:r>
              <a:rPr lang="en-GB" sz="1600" dirty="0" smtClean="0"/>
              <a:t>29 June – 1 July 2010</a:t>
            </a:r>
            <a:endParaRPr lang="en-US"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 guideline 4</a:t>
            </a:r>
            <a:endParaRPr lang="en-GB" dirty="0"/>
          </a:p>
        </p:txBody>
      </p:sp>
      <p:sp>
        <p:nvSpPr>
          <p:cNvPr id="3" name="Content Placeholder 2"/>
          <p:cNvSpPr>
            <a:spLocks noGrp="1"/>
          </p:cNvSpPr>
          <p:nvPr>
            <p:ph idx="1"/>
          </p:nvPr>
        </p:nvSpPr>
        <p:spPr/>
        <p:txBody>
          <a:bodyPr/>
          <a:lstStyle/>
          <a:p>
            <a:r>
              <a:rPr lang="en-GB" sz="2000" b="0" dirty="0" smtClean="0"/>
              <a:t>During the transition period when not all ANSPs affected by a flight have transitioned to NEW, the airspace user must ensure that PRESENT is filed with ANSPs that have not yet transitioned;</a:t>
            </a:r>
          </a:p>
          <a:p>
            <a:r>
              <a:rPr lang="en-GB" sz="2000" b="0" dirty="0" smtClean="0"/>
              <a:t>This can be achieved by filing only PRESENT with all ANSPs (as ANSP, supporting NEW will also support PRESENT);</a:t>
            </a:r>
          </a:p>
          <a:p>
            <a:r>
              <a:rPr lang="en-GB" sz="2000" b="0" dirty="0" smtClean="0"/>
              <a:t>ANSPs using PRESENT may misinterpret/reject FPL filed more than 24 h in advance of flight.</a:t>
            </a:r>
          </a:p>
          <a:p>
            <a:r>
              <a:rPr lang="en-GB" sz="2000" b="0" dirty="0" smtClean="0"/>
              <a:t>The airspace user may choose to file NEW to ANSPs that have transitioned and PRESENT to those that not. (not preferable)</a:t>
            </a:r>
            <a:endParaRPr lang="en-GB" sz="2000" b="0" dirty="0"/>
          </a:p>
        </p:txBody>
      </p:sp>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10</a:t>
            </a:fld>
            <a:r>
              <a:rPr lang="en-US"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 guideline 5</a:t>
            </a:r>
            <a:endParaRPr lang="en-GB" dirty="0"/>
          </a:p>
        </p:txBody>
      </p:sp>
      <p:sp>
        <p:nvSpPr>
          <p:cNvPr id="3" name="Content Placeholder 2"/>
          <p:cNvSpPr>
            <a:spLocks noGrp="1"/>
          </p:cNvSpPr>
          <p:nvPr>
            <p:ph idx="1"/>
          </p:nvPr>
        </p:nvSpPr>
        <p:spPr/>
        <p:txBody>
          <a:bodyPr/>
          <a:lstStyle/>
          <a:p>
            <a:r>
              <a:rPr lang="en-GB" sz="2000" b="0" dirty="0" smtClean="0"/>
              <a:t>Each ANSP communicate via State and ICAO Regional Office their ability to accept NEW </a:t>
            </a:r>
            <a:r>
              <a:rPr lang="en-GB" sz="2000" b="0" dirty="0" err="1" smtClean="0"/>
              <a:t>asap</a:t>
            </a:r>
            <a:r>
              <a:rPr lang="en-GB" sz="2000" b="0" dirty="0" smtClean="0"/>
              <a:t>;</a:t>
            </a:r>
          </a:p>
          <a:p>
            <a:r>
              <a:rPr lang="en-GB" sz="2000" b="0" dirty="0" smtClean="0"/>
              <a:t>ICAO maintains a transparent web-based global/regional FPL2012 readiness database as an additional method of communication to normal means of publishing information.</a:t>
            </a:r>
          </a:p>
          <a:p>
            <a:endParaRPr lang="en-GB" dirty="0" smtClean="0"/>
          </a:p>
          <a:p>
            <a:endParaRPr lang="en-GB" dirty="0"/>
          </a:p>
        </p:txBody>
      </p:sp>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11</a:t>
            </a:fld>
            <a:r>
              <a:rPr lang="en-US" smtClean="0"/>
              <a: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 guideline 6</a:t>
            </a:r>
            <a:endParaRPr lang="en-GB" dirty="0"/>
          </a:p>
        </p:txBody>
      </p:sp>
      <p:sp>
        <p:nvSpPr>
          <p:cNvPr id="3" name="Content Placeholder 2"/>
          <p:cNvSpPr>
            <a:spLocks noGrp="1"/>
          </p:cNvSpPr>
          <p:nvPr>
            <p:ph idx="1"/>
          </p:nvPr>
        </p:nvSpPr>
        <p:spPr/>
        <p:txBody>
          <a:bodyPr/>
          <a:lstStyle/>
          <a:p>
            <a:r>
              <a:rPr lang="en-GB" sz="2000" b="0" dirty="0" smtClean="0"/>
              <a:t>During the transition period, ANSPs who accept NEW may need to convert flight information to PRESENT for coordination with adjacent ANSPs;</a:t>
            </a:r>
          </a:p>
          <a:p>
            <a:r>
              <a:rPr lang="en-GB" sz="2000" b="0" dirty="0" smtClean="0"/>
              <a:t>It is strongly recommended that all ANSPs utilize the ICAO conversion table;</a:t>
            </a:r>
          </a:p>
          <a:p>
            <a:r>
              <a:rPr lang="en-GB" sz="2000" b="0" dirty="0" smtClean="0"/>
              <a:t>There is no intent for converting PRESENT to NEW; and</a:t>
            </a:r>
          </a:p>
          <a:p>
            <a:r>
              <a:rPr lang="en-GB" sz="2000" b="0" dirty="0" smtClean="0"/>
              <a:t>Some information will be lost while converting NEW to PRESENT.</a:t>
            </a:r>
            <a:endParaRPr lang="en-GB" sz="2000" b="0" dirty="0"/>
          </a:p>
        </p:txBody>
      </p:sp>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12</a:t>
            </a:fld>
            <a:r>
              <a:rPr lang="en-US"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Conversion Table</a:t>
            </a:r>
            <a:endParaRPr lang="en-GB" dirty="0"/>
          </a:p>
        </p:txBody>
      </p:sp>
      <p:graphicFrame>
        <p:nvGraphicFramePr>
          <p:cNvPr id="5" name="Content Placeholder 4"/>
          <p:cNvGraphicFramePr>
            <a:graphicFrameLocks noGrp="1"/>
          </p:cNvGraphicFramePr>
          <p:nvPr>
            <p:ph idx="1"/>
          </p:nvPr>
        </p:nvGraphicFramePr>
        <p:xfrm>
          <a:off x="1571604" y="785794"/>
          <a:ext cx="7427910" cy="5728537"/>
        </p:xfrm>
        <a:graphic>
          <a:graphicData uri="http://schemas.openxmlformats.org/drawingml/2006/table">
            <a:tbl>
              <a:tblPr firstRow="1" bandRow="1">
                <a:tableStyleId>{5C22544A-7EE6-4342-B048-85BDC9FD1C3A}</a:tableStyleId>
              </a:tblPr>
              <a:tblGrid>
                <a:gridCol w="1735128"/>
                <a:gridCol w="1236036"/>
                <a:gridCol w="1485582"/>
                <a:gridCol w="1485582"/>
                <a:gridCol w="1485582"/>
              </a:tblGrid>
              <a:tr h="340194">
                <a:tc>
                  <a:txBody>
                    <a:bodyPr/>
                    <a:lstStyle/>
                    <a:p>
                      <a:r>
                        <a:rPr lang="en-GB" dirty="0" smtClean="0"/>
                        <a:t>COM/NAV</a:t>
                      </a:r>
                      <a:endParaRPr lang="en-GB" dirty="0"/>
                    </a:p>
                  </a:txBody>
                  <a:tcPr/>
                </a:tc>
                <a:tc gridSpan="2">
                  <a:txBody>
                    <a:bodyPr/>
                    <a:lstStyle/>
                    <a:p>
                      <a:r>
                        <a:rPr lang="en-GB" dirty="0" smtClean="0"/>
                        <a:t>NEW</a:t>
                      </a:r>
                      <a:endParaRPr lang="en-GB" dirty="0"/>
                    </a:p>
                  </a:txBody>
                  <a:tcPr/>
                </a:tc>
                <a:tc hMerge="1">
                  <a:txBody>
                    <a:bodyPr/>
                    <a:lstStyle/>
                    <a:p>
                      <a:endParaRPr lang="en-GB" dirty="0"/>
                    </a:p>
                  </a:txBody>
                  <a:tcPr/>
                </a:tc>
                <a:tc gridSpan="2">
                  <a:txBody>
                    <a:bodyPr/>
                    <a:lstStyle/>
                    <a:p>
                      <a:r>
                        <a:rPr lang="en-GB" dirty="0" smtClean="0"/>
                        <a:t>PRESENT</a:t>
                      </a:r>
                      <a:endParaRPr lang="en-GB" dirty="0"/>
                    </a:p>
                  </a:txBody>
                  <a:tcPr/>
                </a:tc>
                <a:tc hMerge="1">
                  <a:txBody>
                    <a:bodyPr/>
                    <a:lstStyle/>
                    <a:p>
                      <a:endParaRPr lang="en-GB" dirty="0"/>
                    </a:p>
                  </a:txBody>
                  <a:tcPr/>
                </a:tc>
              </a:tr>
              <a:tr h="340194">
                <a:tc>
                  <a:txBody>
                    <a:bodyPr/>
                    <a:lstStyle/>
                    <a:p>
                      <a:endParaRPr lang="en-GB"/>
                    </a:p>
                  </a:txBody>
                  <a:tcPr/>
                </a:tc>
                <a:tc>
                  <a:txBody>
                    <a:bodyPr/>
                    <a:lstStyle/>
                    <a:p>
                      <a:r>
                        <a:rPr lang="en-GB" dirty="0" smtClean="0"/>
                        <a:t>Item 10</a:t>
                      </a:r>
                      <a:endParaRPr lang="en-GB" dirty="0"/>
                    </a:p>
                  </a:txBody>
                  <a:tcPr/>
                </a:tc>
                <a:tc>
                  <a:txBody>
                    <a:bodyPr/>
                    <a:lstStyle/>
                    <a:p>
                      <a:r>
                        <a:rPr lang="en-GB" dirty="0" smtClean="0"/>
                        <a:t>Item 18</a:t>
                      </a:r>
                      <a:endParaRPr lang="en-GB" dirty="0"/>
                    </a:p>
                  </a:txBody>
                  <a:tcPr/>
                </a:tc>
                <a:tc>
                  <a:txBody>
                    <a:bodyPr/>
                    <a:lstStyle/>
                    <a:p>
                      <a:r>
                        <a:rPr lang="en-GB" dirty="0" smtClean="0"/>
                        <a:t>Item 10</a:t>
                      </a:r>
                      <a:endParaRPr lang="en-GB" dirty="0"/>
                    </a:p>
                  </a:txBody>
                  <a:tcPr/>
                </a:tc>
                <a:tc>
                  <a:txBody>
                    <a:bodyPr/>
                    <a:lstStyle/>
                    <a:p>
                      <a:r>
                        <a:rPr lang="en-GB" dirty="0" smtClean="0"/>
                        <a:t>Item 18</a:t>
                      </a:r>
                      <a:endParaRPr lang="en-GB" dirty="0"/>
                    </a:p>
                  </a:txBody>
                  <a:tcPr/>
                </a:tc>
              </a:tr>
              <a:tr h="340194">
                <a:tc>
                  <a:txBody>
                    <a:bodyPr/>
                    <a:lstStyle/>
                    <a:p>
                      <a:r>
                        <a:rPr lang="en-GB" dirty="0" smtClean="0"/>
                        <a:t>No COM/NAV</a:t>
                      </a:r>
                      <a:endParaRPr lang="en-GB" dirty="0"/>
                    </a:p>
                  </a:txBody>
                  <a:tcPr/>
                </a:tc>
                <a:tc>
                  <a:txBody>
                    <a:bodyPr/>
                    <a:lstStyle/>
                    <a:p>
                      <a:r>
                        <a:rPr lang="en-GB" dirty="0" smtClean="0"/>
                        <a:t>N</a:t>
                      </a:r>
                      <a:endParaRPr lang="en-GB" dirty="0"/>
                    </a:p>
                  </a:txBody>
                  <a:tcPr/>
                </a:tc>
                <a:tc>
                  <a:txBody>
                    <a:bodyPr/>
                    <a:lstStyle/>
                    <a:p>
                      <a:endParaRPr lang="en-GB" dirty="0"/>
                    </a:p>
                  </a:txBody>
                  <a:tcPr/>
                </a:tc>
                <a:tc>
                  <a:txBody>
                    <a:bodyPr/>
                    <a:lstStyle/>
                    <a:p>
                      <a:r>
                        <a:rPr lang="en-GB" dirty="0" smtClean="0"/>
                        <a:t>N</a:t>
                      </a:r>
                      <a:endParaRPr lang="en-GB" dirty="0"/>
                    </a:p>
                  </a:txBody>
                  <a:tcPr/>
                </a:tc>
                <a:tc>
                  <a:txBody>
                    <a:bodyPr/>
                    <a:lstStyle/>
                    <a:p>
                      <a:endParaRPr lang="en-GB" dirty="0"/>
                    </a:p>
                  </a:txBody>
                  <a:tcPr/>
                </a:tc>
              </a:tr>
              <a:tr h="595339">
                <a:tc>
                  <a:txBody>
                    <a:bodyPr/>
                    <a:lstStyle/>
                    <a:p>
                      <a:r>
                        <a:rPr lang="en-GB" dirty="0" smtClean="0"/>
                        <a:t>Standard(VHF/VOR/ILS)</a:t>
                      </a:r>
                      <a:endParaRPr lang="en-GB" dirty="0"/>
                    </a:p>
                  </a:txBody>
                  <a:tcPr/>
                </a:tc>
                <a:tc>
                  <a:txBody>
                    <a:bodyPr/>
                    <a:lstStyle/>
                    <a:p>
                      <a:r>
                        <a:rPr lang="en-GB" dirty="0" smtClean="0"/>
                        <a:t>S</a:t>
                      </a:r>
                      <a:endParaRPr lang="en-GB" dirty="0"/>
                    </a:p>
                  </a:txBody>
                  <a:tcPr/>
                </a:tc>
                <a:tc>
                  <a:txBody>
                    <a:bodyPr/>
                    <a:lstStyle/>
                    <a:p>
                      <a:endParaRPr lang="en-GB" dirty="0"/>
                    </a:p>
                  </a:txBody>
                  <a:tcPr/>
                </a:tc>
                <a:tc>
                  <a:txBody>
                    <a:bodyPr/>
                    <a:lstStyle/>
                    <a:p>
                      <a:r>
                        <a:rPr lang="en-GB" dirty="0" smtClean="0"/>
                        <a:t>VOL</a:t>
                      </a:r>
                      <a:endParaRPr lang="en-GB" dirty="0"/>
                    </a:p>
                  </a:txBody>
                  <a:tcPr/>
                </a:tc>
                <a:tc>
                  <a:txBody>
                    <a:bodyPr/>
                    <a:lstStyle/>
                    <a:p>
                      <a:endParaRPr lang="en-GB" dirty="0"/>
                    </a:p>
                  </a:txBody>
                  <a:tcPr/>
                </a:tc>
              </a:tr>
              <a:tr h="340194">
                <a:tc>
                  <a:txBody>
                    <a:bodyPr/>
                    <a:lstStyle/>
                    <a:p>
                      <a:r>
                        <a:rPr lang="en-GB" dirty="0" smtClean="0"/>
                        <a:t>+ADF</a:t>
                      </a:r>
                      <a:endParaRPr lang="en-GB" dirty="0"/>
                    </a:p>
                  </a:txBody>
                  <a:tcPr/>
                </a:tc>
                <a:tc>
                  <a:txBody>
                    <a:bodyPr/>
                    <a:lstStyle/>
                    <a:p>
                      <a:r>
                        <a:rPr lang="en-GB" dirty="0" smtClean="0"/>
                        <a:t>SF</a:t>
                      </a:r>
                      <a:endParaRPr lang="en-GB" dirty="0"/>
                    </a:p>
                  </a:txBody>
                  <a:tcPr/>
                </a:tc>
                <a:tc>
                  <a:txBody>
                    <a:bodyPr/>
                    <a:lstStyle/>
                    <a:p>
                      <a:endParaRPr lang="en-GB"/>
                    </a:p>
                  </a:txBody>
                  <a:tcPr/>
                </a:tc>
                <a:tc>
                  <a:txBody>
                    <a:bodyPr/>
                    <a:lstStyle/>
                    <a:p>
                      <a:r>
                        <a:rPr lang="en-GB" dirty="0" smtClean="0"/>
                        <a:t>S</a:t>
                      </a:r>
                      <a:endParaRPr lang="en-GB" dirty="0"/>
                    </a:p>
                  </a:txBody>
                  <a:tcPr/>
                </a:tc>
                <a:tc>
                  <a:txBody>
                    <a:bodyPr/>
                    <a:lstStyle/>
                    <a:p>
                      <a:endParaRPr lang="en-GB" dirty="0"/>
                    </a:p>
                  </a:txBody>
                  <a:tcPr/>
                </a:tc>
              </a:tr>
              <a:tr h="340194">
                <a:tc>
                  <a:txBody>
                    <a:bodyPr/>
                    <a:lstStyle/>
                    <a:p>
                      <a:r>
                        <a:rPr lang="en-GB" dirty="0" smtClean="0"/>
                        <a:t>GBAS</a:t>
                      </a:r>
                      <a:endParaRPr lang="en-GB" dirty="0"/>
                    </a:p>
                  </a:txBody>
                  <a:tcPr/>
                </a:tc>
                <a:tc>
                  <a:txBody>
                    <a:bodyPr/>
                    <a:lstStyle/>
                    <a:p>
                      <a:r>
                        <a:rPr lang="en-GB" dirty="0" smtClean="0"/>
                        <a:t>A</a:t>
                      </a:r>
                      <a:endParaRPr lang="en-GB" dirty="0"/>
                    </a:p>
                  </a:txBody>
                  <a:tcPr/>
                </a:tc>
                <a:tc>
                  <a:txBody>
                    <a:bodyPr/>
                    <a:lstStyle/>
                    <a:p>
                      <a:endParaRPr lang="en-GB"/>
                    </a:p>
                  </a:txBody>
                  <a:tcPr/>
                </a:tc>
                <a:tc>
                  <a:txBody>
                    <a:bodyPr/>
                    <a:lstStyle/>
                    <a:p>
                      <a:r>
                        <a:rPr lang="en-GB" dirty="0" smtClean="0"/>
                        <a:t>Z</a:t>
                      </a:r>
                      <a:endParaRPr lang="en-GB" dirty="0"/>
                    </a:p>
                  </a:txBody>
                  <a:tcPr/>
                </a:tc>
                <a:tc>
                  <a:txBody>
                    <a:bodyPr/>
                    <a:lstStyle/>
                    <a:p>
                      <a:r>
                        <a:rPr lang="en-GB" dirty="0" smtClean="0"/>
                        <a:t>NAV/GBAS</a:t>
                      </a:r>
                      <a:endParaRPr lang="en-GB" dirty="0"/>
                    </a:p>
                  </a:txBody>
                  <a:tcPr/>
                </a:tc>
              </a:tr>
              <a:tr h="340194">
                <a:tc>
                  <a:txBody>
                    <a:bodyPr/>
                    <a:lstStyle/>
                    <a:p>
                      <a:r>
                        <a:rPr lang="en-GB" dirty="0" smtClean="0"/>
                        <a:t>LPV</a:t>
                      </a:r>
                      <a:endParaRPr lang="en-GB" dirty="0"/>
                    </a:p>
                  </a:txBody>
                  <a:tcPr/>
                </a:tc>
                <a:tc>
                  <a:txBody>
                    <a:bodyPr/>
                    <a:lstStyle/>
                    <a:p>
                      <a:r>
                        <a:rPr lang="en-GB" dirty="0" smtClean="0"/>
                        <a:t>B</a:t>
                      </a:r>
                      <a:endParaRPr lang="en-GB" dirty="0"/>
                    </a:p>
                  </a:txBody>
                  <a:tcPr/>
                </a:tc>
                <a:tc>
                  <a:txBody>
                    <a:bodyPr/>
                    <a:lstStyle/>
                    <a:p>
                      <a:endParaRPr lang="en-GB" dirty="0"/>
                    </a:p>
                  </a:txBody>
                  <a:tcPr/>
                </a:tc>
                <a:tc>
                  <a:txBody>
                    <a:bodyPr/>
                    <a:lstStyle/>
                    <a:p>
                      <a:r>
                        <a:rPr lang="en-GB" dirty="0" smtClean="0"/>
                        <a:t>Z</a:t>
                      </a:r>
                      <a:endParaRPr lang="en-GB" dirty="0"/>
                    </a:p>
                  </a:txBody>
                  <a:tcPr/>
                </a:tc>
                <a:tc>
                  <a:txBody>
                    <a:bodyPr/>
                    <a:lstStyle/>
                    <a:p>
                      <a:r>
                        <a:rPr lang="en-GB" dirty="0" smtClean="0"/>
                        <a:t>NAV/LPV</a:t>
                      </a:r>
                      <a:endParaRPr lang="en-GB" dirty="0"/>
                    </a:p>
                  </a:txBody>
                  <a:tcPr/>
                </a:tc>
              </a:tr>
              <a:tr h="340194">
                <a:tc>
                  <a:txBody>
                    <a:bodyPr/>
                    <a:lstStyle/>
                    <a:p>
                      <a:r>
                        <a:rPr lang="en-GB" dirty="0" smtClean="0"/>
                        <a:t>LORAN C</a:t>
                      </a:r>
                      <a:endParaRPr lang="en-GB" dirty="0"/>
                    </a:p>
                  </a:txBody>
                  <a:tcPr/>
                </a:tc>
                <a:tc>
                  <a:txBody>
                    <a:bodyPr/>
                    <a:lstStyle/>
                    <a:p>
                      <a:r>
                        <a:rPr lang="en-GB" dirty="0" smtClean="0"/>
                        <a:t>C</a:t>
                      </a:r>
                      <a:endParaRPr lang="en-GB" dirty="0"/>
                    </a:p>
                  </a:txBody>
                  <a:tcPr/>
                </a:tc>
                <a:tc>
                  <a:txBody>
                    <a:bodyPr/>
                    <a:lstStyle/>
                    <a:p>
                      <a:endParaRPr lang="en-GB"/>
                    </a:p>
                  </a:txBody>
                  <a:tcPr/>
                </a:tc>
                <a:tc>
                  <a:txBody>
                    <a:bodyPr/>
                    <a:lstStyle/>
                    <a:p>
                      <a:r>
                        <a:rPr lang="en-GB" dirty="0" smtClean="0"/>
                        <a:t>C</a:t>
                      </a:r>
                      <a:endParaRPr lang="en-GB" dirty="0"/>
                    </a:p>
                  </a:txBody>
                  <a:tcPr/>
                </a:tc>
                <a:tc>
                  <a:txBody>
                    <a:bodyPr/>
                    <a:lstStyle/>
                    <a:p>
                      <a:endParaRPr lang="en-GB" dirty="0"/>
                    </a:p>
                  </a:txBody>
                  <a:tcPr/>
                </a:tc>
              </a:tr>
              <a:tr h="340194">
                <a:tc>
                  <a:txBody>
                    <a:bodyPr/>
                    <a:lstStyle/>
                    <a:p>
                      <a:r>
                        <a:rPr lang="en-GB" dirty="0" smtClean="0"/>
                        <a:t>DME</a:t>
                      </a:r>
                      <a:endParaRPr lang="en-GB" dirty="0"/>
                    </a:p>
                  </a:txBody>
                  <a:tcPr/>
                </a:tc>
                <a:tc>
                  <a:txBody>
                    <a:bodyPr/>
                    <a:lstStyle/>
                    <a:p>
                      <a:r>
                        <a:rPr lang="en-GB" dirty="0" smtClean="0"/>
                        <a:t>D</a:t>
                      </a:r>
                      <a:endParaRPr lang="en-GB" dirty="0"/>
                    </a:p>
                  </a:txBody>
                  <a:tcPr/>
                </a:tc>
                <a:tc>
                  <a:txBody>
                    <a:bodyPr/>
                    <a:lstStyle/>
                    <a:p>
                      <a:endParaRPr lang="en-GB"/>
                    </a:p>
                  </a:txBody>
                  <a:tcPr/>
                </a:tc>
                <a:tc>
                  <a:txBody>
                    <a:bodyPr/>
                    <a:lstStyle/>
                    <a:p>
                      <a:r>
                        <a:rPr lang="en-GB" dirty="0" smtClean="0"/>
                        <a:t>D</a:t>
                      </a:r>
                      <a:endParaRPr lang="en-GB" dirty="0"/>
                    </a:p>
                  </a:txBody>
                  <a:tcPr/>
                </a:tc>
                <a:tc>
                  <a:txBody>
                    <a:bodyPr/>
                    <a:lstStyle/>
                    <a:p>
                      <a:endParaRPr lang="en-GB" dirty="0"/>
                    </a:p>
                  </a:txBody>
                  <a:tcPr/>
                </a:tc>
              </a:tr>
              <a:tr h="595339">
                <a:tc>
                  <a:txBody>
                    <a:bodyPr/>
                    <a:lstStyle/>
                    <a:p>
                      <a:r>
                        <a:rPr lang="en-GB" dirty="0" smtClean="0"/>
                        <a:t>FMC WPR ACARS</a:t>
                      </a:r>
                      <a:endParaRPr lang="en-GB" dirty="0"/>
                    </a:p>
                  </a:txBody>
                  <a:tcPr/>
                </a:tc>
                <a:tc>
                  <a:txBody>
                    <a:bodyPr/>
                    <a:lstStyle/>
                    <a:p>
                      <a:r>
                        <a:rPr lang="en-GB" dirty="0" smtClean="0"/>
                        <a:t>E1</a:t>
                      </a:r>
                      <a:endParaRPr lang="en-GB" dirty="0"/>
                    </a:p>
                  </a:txBody>
                  <a:tcPr/>
                </a:tc>
                <a:tc>
                  <a:txBody>
                    <a:bodyPr/>
                    <a:lstStyle/>
                    <a:p>
                      <a:endParaRPr lang="en-GB"/>
                    </a:p>
                  </a:txBody>
                  <a:tcPr/>
                </a:tc>
                <a:tc>
                  <a:txBody>
                    <a:bodyPr/>
                    <a:lstStyle/>
                    <a:p>
                      <a:r>
                        <a:rPr lang="en-GB" dirty="0" smtClean="0"/>
                        <a:t>J</a:t>
                      </a:r>
                      <a:endParaRPr lang="en-GB" dirty="0"/>
                    </a:p>
                  </a:txBody>
                  <a:tcPr/>
                </a:tc>
                <a:tc>
                  <a:txBody>
                    <a:bodyPr/>
                    <a:lstStyle/>
                    <a:p>
                      <a:r>
                        <a:rPr lang="en-GB" dirty="0" smtClean="0"/>
                        <a:t>DAT/n</a:t>
                      </a:r>
                      <a:endParaRPr lang="en-GB" dirty="0"/>
                    </a:p>
                  </a:txBody>
                  <a:tcPr/>
                </a:tc>
              </a:tr>
              <a:tr h="340194">
                <a:tc>
                  <a:txBody>
                    <a:bodyPr/>
                    <a:lstStyle/>
                    <a:p>
                      <a:r>
                        <a:rPr lang="en-GB" dirty="0" smtClean="0"/>
                        <a:t>D-FIS ACARS</a:t>
                      </a:r>
                      <a:endParaRPr lang="en-GB" dirty="0"/>
                    </a:p>
                  </a:txBody>
                  <a:tcPr/>
                </a:tc>
                <a:tc>
                  <a:txBody>
                    <a:bodyPr/>
                    <a:lstStyle/>
                    <a:p>
                      <a:r>
                        <a:rPr lang="en-GB" dirty="0" smtClean="0"/>
                        <a:t>E2</a:t>
                      </a:r>
                      <a:endParaRPr lang="en-GB" dirty="0"/>
                    </a:p>
                  </a:txBody>
                  <a:tcPr/>
                </a:tc>
                <a:tc>
                  <a:txBody>
                    <a:bodyPr/>
                    <a:lstStyle/>
                    <a:p>
                      <a:endParaRPr lang="en-GB"/>
                    </a:p>
                  </a:txBody>
                  <a:tcPr/>
                </a:tc>
                <a:tc>
                  <a:txBody>
                    <a:bodyPr/>
                    <a:lstStyle/>
                    <a:p>
                      <a:r>
                        <a:rPr lang="en-GB" dirty="0" smtClean="0"/>
                        <a:t>J</a:t>
                      </a:r>
                      <a:endParaRPr lang="en-GB" dirty="0"/>
                    </a:p>
                  </a:txBody>
                  <a:tcPr/>
                </a:tc>
                <a:tc>
                  <a:txBody>
                    <a:bodyPr/>
                    <a:lstStyle/>
                    <a:p>
                      <a:r>
                        <a:rPr lang="en-GB" dirty="0" smtClean="0"/>
                        <a:t>DAT/n</a:t>
                      </a:r>
                      <a:endParaRPr lang="en-GB" dirty="0"/>
                    </a:p>
                  </a:txBody>
                  <a:tcPr/>
                </a:tc>
              </a:tr>
              <a:tr h="340194">
                <a:tc>
                  <a:txBody>
                    <a:bodyPr/>
                    <a:lstStyle/>
                    <a:p>
                      <a:r>
                        <a:rPr lang="en-GB" dirty="0" smtClean="0"/>
                        <a:t>PDC ACARS</a:t>
                      </a:r>
                      <a:endParaRPr lang="en-GB" dirty="0"/>
                    </a:p>
                  </a:txBody>
                  <a:tcPr/>
                </a:tc>
                <a:tc>
                  <a:txBody>
                    <a:bodyPr/>
                    <a:lstStyle/>
                    <a:p>
                      <a:r>
                        <a:rPr lang="en-GB" dirty="0" smtClean="0"/>
                        <a:t>E3</a:t>
                      </a:r>
                      <a:endParaRPr lang="en-GB" dirty="0"/>
                    </a:p>
                  </a:txBody>
                  <a:tcPr/>
                </a:tc>
                <a:tc>
                  <a:txBody>
                    <a:bodyPr/>
                    <a:lstStyle/>
                    <a:p>
                      <a:endParaRPr lang="en-GB"/>
                    </a:p>
                  </a:txBody>
                  <a:tcPr/>
                </a:tc>
                <a:tc>
                  <a:txBody>
                    <a:bodyPr/>
                    <a:lstStyle/>
                    <a:p>
                      <a:r>
                        <a:rPr lang="en-GB" dirty="0" smtClean="0"/>
                        <a:t>J</a:t>
                      </a:r>
                      <a:endParaRPr lang="en-GB" dirty="0"/>
                    </a:p>
                  </a:txBody>
                  <a:tcPr/>
                </a:tc>
                <a:tc>
                  <a:txBody>
                    <a:bodyPr/>
                    <a:lstStyle/>
                    <a:p>
                      <a:r>
                        <a:rPr lang="en-GB" dirty="0" smtClean="0"/>
                        <a:t>DAT/n</a:t>
                      </a:r>
                      <a:endParaRPr lang="en-GB" dirty="0"/>
                    </a:p>
                  </a:txBody>
                  <a:tcPr/>
                </a:tc>
              </a:tr>
              <a:tr h="340194">
                <a:tc>
                  <a:txBody>
                    <a:bodyPr/>
                    <a:lstStyle/>
                    <a:p>
                      <a:r>
                        <a:rPr lang="en-GB" dirty="0" smtClean="0"/>
                        <a:t>ADF</a:t>
                      </a:r>
                      <a:endParaRPr lang="en-GB" dirty="0"/>
                    </a:p>
                  </a:txBody>
                  <a:tcPr/>
                </a:tc>
                <a:tc>
                  <a:txBody>
                    <a:bodyPr/>
                    <a:lstStyle/>
                    <a:p>
                      <a:r>
                        <a:rPr lang="en-GB" dirty="0" smtClean="0"/>
                        <a:t>F</a:t>
                      </a:r>
                      <a:endParaRPr lang="en-GB" dirty="0"/>
                    </a:p>
                  </a:txBody>
                  <a:tcPr/>
                </a:tc>
                <a:tc>
                  <a:txBody>
                    <a:bodyPr/>
                    <a:lstStyle/>
                    <a:p>
                      <a:endParaRPr lang="en-GB" dirty="0"/>
                    </a:p>
                  </a:txBody>
                  <a:tcPr/>
                </a:tc>
                <a:tc>
                  <a:txBody>
                    <a:bodyPr/>
                    <a:lstStyle/>
                    <a:p>
                      <a:r>
                        <a:rPr lang="en-GB" dirty="0" smtClean="0"/>
                        <a:t>F</a:t>
                      </a:r>
                      <a:endParaRPr lang="en-GB" dirty="0"/>
                    </a:p>
                  </a:txBody>
                  <a:tcPr/>
                </a:tc>
                <a:tc>
                  <a:txBody>
                    <a:bodyPr/>
                    <a:lstStyle/>
                    <a:p>
                      <a:endParaRPr lang="en-GB" dirty="0"/>
                    </a:p>
                  </a:txBody>
                  <a:tcPr/>
                </a:tc>
              </a:tr>
              <a:tr h="425017">
                <a:tc>
                  <a:txBody>
                    <a:bodyPr/>
                    <a:lstStyle/>
                    <a:p>
                      <a:r>
                        <a:rPr lang="en-GB" dirty="0" smtClean="0"/>
                        <a:t>GNSS</a:t>
                      </a:r>
                      <a:endParaRPr lang="en-GB" dirty="0"/>
                    </a:p>
                  </a:txBody>
                  <a:tcPr/>
                </a:tc>
                <a:tc>
                  <a:txBody>
                    <a:bodyPr/>
                    <a:lstStyle/>
                    <a:p>
                      <a:r>
                        <a:rPr lang="en-GB" dirty="0" smtClean="0"/>
                        <a:t>G</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NAV/</a:t>
                      </a:r>
                      <a:r>
                        <a:rPr lang="en-GB" dirty="0" err="1" smtClean="0"/>
                        <a:t>nnnn</a:t>
                      </a:r>
                      <a:endParaRPr lang="en-GB" dirty="0"/>
                    </a:p>
                  </a:txBody>
                  <a:tcPr/>
                </a:tc>
                <a:tc>
                  <a:txBody>
                    <a:bodyPr/>
                    <a:lstStyle/>
                    <a:p>
                      <a:r>
                        <a:rPr lang="en-GB" dirty="0" smtClean="0"/>
                        <a:t>G</a:t>
                      </a:r>
                      <a:endParaRPr lang="en-GB" dirty="0"/>
                    </a:p>
                  </a:txBody>
                  <a:tcPr/>
                </a:tc>
                <a:tc>
                  <a:txBody>
                    <a:bodyPr/>
                    <a:lstStyle/>
                    <a:p>
                      <a:endParaRPr lang="en-GB" dirty="0"/>
                    </a:p>
                  </a:txBody>
                  <a:tcPr/>
                </a:tc>
              </a:tr>
            </a:tbl>
          </a:graphicData>
        </a:graphic>
      </p:graphicFrame>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13</a:t>
            </a:fld>
            <a:r>
              <a:rPr lang="en-US"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Conversion Table</a:t>
            </a:r>
            <a:endParaRPr lang="en-GB" dirty="0"/>
          </a:p>
        </p:txBody>
      </p:sp>
      <p:graphicFrame>
        <p:nvGraphicFramePr>
          <p:cNvPr id="5" name="Content Placeholder 4"/>
          <p:cNvGraphicFramePr>
            <a:graphicFrameLocks noGrp="1"/>
          </p:cNvGraphicFramePr>
          <p:nvPr>
            <p:ph idx="1"/>
          </p:nvPr>
        </p:nvGraphicFramePr>
        <p:xfrm>
          <a:off x="1571604" y="857232"/>
          <a:ext cx="7335856" cy="5781040"/>
        </p:xfrm>
        <a:graphic>
          <a:graphicData uri="http://schemas.openxmlformats.org/drawingml/2006/table">
            <a:tbl>
              <a:tblPr firstRow="1" bandRow="1">
                <a:tableStyleId>{5C22544A-7EE6-4342-B048-85BDC9FD1C3A}</a:tableStyleId>
              </a:tblPr>
              <a:tblGrid>
                <a:gridCol w="1713624"/>
                <a:gridCol w="1220718"/>
                <a:gridCol w="1467171"/>
                <a:gridCol w="980850"/>
                <a:gridCol w="1953493"/>
              </a:tblGrid>
              <a:tr h="370840">
                <a:tc>
                  <a:txBody>
                    <a:bodyPr/>
                    <a:lstStyle/>
                    <a:p>
                      <a:r>
                        <a:rPr lang="en-GB" dirty="0" smtClean="0"/>
                        <a:t>COM/NAV</a:t>
                      </a:r>
                      <a:endParaRPr lang="en-GB" dirty="0"/>
                    </a:p>
                  </a:txBody>
                  <a:tcPr/>
                </a:tc>
                <a:tc gridSpan="2">
                  <a:txBody>
                    <a:bodyPr/>
                    <a:lstStyle/>
                    <a:p>
                      <a:r>
                        <a:rPr lang="en-GB" dirty="0" smtClean="0"/>
                        <a:t>NEW</a:t>
                      </a:r>
                      <a:endParaRPr lang="en-GB" dirty="0"/>
                    </a:p>
                  </a:txBody>
                  <a:tcPr/>
                </a:tc>
                <a:tc hMerge="1">
                  <a:txBody>
                    <a:bodyPr/>
                    <a:lstStyle/>
                    <a:p>
                      <a:endParaRPr lang="en-GB" dirty="0"/>
                    </a:p>
                  </a:txBody>
                  <a:tcPr/>
                </a:tc>
                <a:tc gridSpan="2">
                  <a:txBody>
                    <a:bodyPr/>
                    <a:lstStyle/>
                    <a:p>
                      <a:r>
                        <a:rPr lang="en-GB" dirty="0" smtClean="0"/>
                        <a:t>PRESENT</a:t>
                      </a:r>
                      <a:endParaRPr lang="en-GB" dirty="0"/>
                    </a:p>
                  </a:txBody>
                  <a:tcPr/>
                </a:tc>
                <a:tc hMerge="1">
                  <a:txBody>
                    <a:bodyPr/>
                    <a:lstStyle/>
                    <a:p>
                      <a:endParaRPr lang="en-GB" dirty="0"/>
                    </a:p>
                  </a:txBody>
                  <a:tcPr/>
                </a:tc>
              </a:tr>
              <a:tr h="370840">
                <a:tc>
                  <a:txBody>
                    <a:bodyPr/>
                    <a:lstStyle/>
                    <a:p>
                      <a:endParaRPr lang="en-GB"/>
                    </a:p>
                  </a:txBody>
                  <a:tcPr/>
                </a:tc>
                <a:tc>
                  <a:txBody>
                    <a:bodyPr/>
                    <a:lstStyle/>
                    <a:p>
                      <a:r>
                        <a:rPr lang="en-GB" dirty="0" smtClean="0"/>
                        <a:t>Item 10</a:t>
                      </a:r>
                      <a:endParaRPr lang="en-GB" dirty="0"/>
                    </a:p>
                  </a:txBody>
                  <a:tcPr/>
                </a:tc>
                <a:tc>
                  <a:txBody>
                    <a:bodyPr/>
                    <a:lstStyle/>
                    <a:p>
                      <a:r>
                        <a:rPr lang="en-GB" dirty="0" smtClean="0"/>
                        <a:t>Item 18</a:t>
                      </a:r>
                      <a:endParaRPr lang="en-GB" dirty="0"/>
                    </a:p>
                  </a:txBody>
                  <a:tcPr/>
                </a:tc>
                <a:tc>
                  <a:txBody>
                    <a:bodyPr/>
                    <a:lstStyle/>
                    <a:p>
                      <a:r>
                        <a:rPr lang="en-GB" dirty="0" smtClean="0"/>
                        <a:t>Item 10</a:t>
                      </a:r>
                      <a:endParaRPr lang="en-GB" dirty="0"/>
                    </a:p>
                  </a:txBody>
                  <a:tcPr/>
                </a:tc>
                <a:tc>
                  <a:txBody>
                    <a:bodyPr/>
                    <a:lstStyle/>
                    <a:p>
                      <a:r>
                        <a:rPr lang="en-GB" dirty="0" smtClean="0"/>
                        <a:t>Item 18</a:t>
                      </a:r>
                      <a:endParaRPr lang="en-GB" dirty="0"/>
                    </a:p>
                  </a:txBody>
                  <a:tcPr/>
                </a:tc>
              </a:tr>
              <a:tr h="370840">
                <a:tc>
                  <a:txBody>
                    <a:bodyPr/>
                    <a:lstStyle/>
                    <a:p>
                      <a:r>
                        <a:rPr lang="en-GB" dirty="0" smtClean="0"/>
                        <a:t>HF RTF</a:t>
                      </a:r>
                      <a:endParaRPr lang="en-GB" dirty="0"/>
                    </a:p>
                  </a:txBody>
                  <a:tcPr/>
                </a:tc>
                <a:tc>
                  <a:txBody>
                    <a:bodyPr/>
                    <a:lstStyle/>
                    <a:p>
                      <a:r>
                        <a:rPr lang="en-GB" dirty="0" smtClean="0"/>
                        <a:t>H</a:t>
                      </a:r>
                      <a:endParaRPr lang="en-GB" dirty="0"/>
                    </a:p>
                  </a:txBody>
                  <a:tcPr/>
                </a:tc>
                <a:tc>
                  <a:txBody>
                    <a:bodyPr/>
                    <a:lstStyle/>
                    <a:p>
                      <a:endParaRPr lang="en-GB" dirty="0"/>
                    </a:p>
                  </a:txBody>
                  <a:tcPr/>
                </a:tc>
                <a:tc>
                  <a:txBody>
                    <a:bodyPr/>
                    <a:lstStyle/>
                    <a:p>
                      <a:r>
                        <a:rPr lang="en-GB" dirty="0" smtClean="0"/>
                        <a:t>H</a:t>
                      </a:r>
                      <a:endParaRPr lang="en-GB" dirty="0"/>
                    </a:p>
                  </a:txBody>
                  <a:tcPr/>
                </a:tc>
                <a:tc>
                  <a:txBody>
                    <a:bodyPr/>
                    <a:lstStyle/>
                    <a:p>
                      <a:endParaRPr lang="en-GB" dirty="0"/>
                    </a:p>
                  </a:txBody>
                  <a:tcPr/>
                </a:tc>
              </a:tr>
              <a:tr h="370840">
                <a:tc>
                  <a:txBody>
                    <a:bodyPr/>
                    <a:lstStyle/>
                    <a:p>
                      <a:r>
                        <a:rPr lang="en-GB" dirty="0" smtClean="0"/>
                        <a:t>Inertial</a:t>
                      </a:r>
                      <a:endParaRPr lang="en-GB" dirty="0"/>
                    </a:p>
                  </a:txBody>
                  <a:tcPr/>
                </a:tc>
                <a:tc>
                  <a:txBody>
                    <a:bodyPr/>
                    <a:lstStyle/>
                    <a:p>
                      <a:r>
                        <a:rPr lang="en-GB" dirty="0" smtClean="0"/>
                        <a:t>I</a:t>
                      </a:r>
                      <a:endParaRPr lang="en-GB" dirty="0"/>
                    </a:p>
                  </a:txBody>
                  <a:tcPr/>
                </a:tc>
                <a:tc>
                  <a:txBody>
                    <a:bodyPr/>
                    <a:lstStyle/>
                    <a:p>
                      <a:endParaRPr lang="en-GB"/>
                    </a:p>
                  </a:txBody>
                  <a:tcPr/>
                </a:tc>
                <a:tc>
                  <a:txBody>
                    <a:bodyPr/>
                    <a:lstStyle/>
                    <a:p>
                      <a:r>
                        <a:rPr lang="en-GB" dirty="0" smtClean="0"/>
                        <a:t>I</a:t>
                      </a:r>
                      <a:endParaRPr lang="en-GB" dirty="0"/>
                    </a:p>
                  </a:txBody>
                  <a:tcPr/>
                </a:tc>
                <a:tc>
                  <a:txBody>
                    <a:bodyPr/>
                    <a:lstStyle/>
                    <a:p>
                      <a:endParaRPr lang="en-GB" dirty="0"/>
                    </a:p>
                  </a:txBody>
                  <a:tcPr/>
                </a:tc>
              </a:tr>
              <a:tr h="370840">
                <a:tc>
                  <a:txBody>
                    <a:bodyPr/>
                    <a:lstStyle/>
                    <a:p>
                      <a:r>
                        <a:rPr lang="en-GB" dirty="0" smtClean="0"/>
                        <a:t>CPDLC ATNVDL2</a:t>
                      </a:r>
                      <a:endParaRPr lang="en-GB" dirty="0"/>
                    </a:p>
                  </a:txBody>
                  <a:tcPr/>
                </a:tc>
                <a:tc>
                  <a:txBody>
                    <a:bodyPr/>
                    <a:lstStyle/>
                    <a:p>
                      <a:r>
                        <a:rPr lang="en-GB" dirty="0" smtClean="0"/>
                        <a:t>J1</a:t>
                      </a:r>
                      <a:endParaRPr lang="en-GB" dirty="0"/>
                    </a:p>
                  </a:txBody>
                  <a:tcPr/>
                </a:tc>
                <a:tc>
                  <a:txBody>
                    <a:bodyPr/>
                    <a:lstStyle/>
                    <a:p>
                      <a:endParaRPr lang="en-GB"/>
                    </a:p>
                  </a:txBody>
                  <a:tcPr/>
                </a:tc>
                <a:tc>
                  <a:txBody>
                    <a:bodyPr/>
                    <a:lstStyle/>
                    <a:p>
                      <a:r>
                        <a:rPr lang="en-GB" dirty="0" smtClean="0"/>
                        <a:t>J</a:t>
                      </a:r>
                      <a:endParaRPr lang="en-GB" dirty="0"/>
                    </a:p>
                  </a:txBody>
                  <a:tcPr/>
                </a:tc>
                <a:tc>
                  <a:txBody>
                    <a:bodyPr/>
                    <a:lstStyle/>
                    <a:p>
                      <a:r>
                        <a:rPr lang="en-GB" dirty="0" smtClean="0"/>
                        <a:t>DAT/V</a:t>
                      </a:r>
                      <a:endParaRPr lang="en-GB" dirty="0"/>
                    </a:p>
                  </a:txBody>
                  <a:tcPr/>
                </a:tc>
              </a:tr>
              <a:tr h="370840">
                <a:tc>
                  <a:txBody>
                    <a:bodyPr/>
                    <a:lstStyle/>
                    <a:p>
                      <a:r>
                        <a:rPr lang="en-GB" dirty="0" smtClean="0"/>
                        <a:t>CPDLC FANS1/A HFDL</a:t>
                      </a:r>
                      <a:endParaRPr lang="en-GB" dirty="0"/>
                    </a:p>
                  </a:txBody>
                  <a:tcPr/>
                </a:tc>
                <a:tc>
                  <a:txBody>
                    <a:bodyPr/>
                    <a:lstStyle/>
                    <a:p>
                      <a:r>
                        <a:rPr lang="en-GB" dirty="0" smtClean="0"/>
                        <a:t>J2</a:t>
                      </a:r>
                      <a:endParaRPr lang="en-GB" dirty="0"/>
                    </a:p>
                  </a:txBody>
                  <a:tcPr/>
                </a:tc>
                <a:tc>
                  <a:txBody>
                    <a:bodyPr/>
                    <a:lstStyle/>
                    <a:p>
                      <a:endParaRPr lang="en-GB"/>
                    </a:p>
                  </a:txBody>
                  <a:tcPr/>
                </a:tc>
                <a:tc>
                  <a:txBody>
                    <a:bodyPr/>
                    <a:lstStyle/>
                    <a:p>
                      <a:r>
                        <a:rPr lang="en-GB" dirty="0" smtClean="0"/>
                        <a:t>J</a:t>
                      </a:r>
                      <a:endParaRPr lang="en-GB" dirty="0"/>
                    </a:p>
                  </a:txBody>
                  <a:tcPr/>
                </a:tc>
                <a:tc>
                  <a:txBody>
                    <a:bodyPr/>
                    <a:lstStyle/>
                    <a:p>
                      <a:r>
                        <a:rPr lang="en-GB" dirty="0" smtClean="0"/>
                        <a:t>DAT/H</a:t>
                      </a:r>
                      <a:endParaRPr lang="en-GB" dirty="0"/>
                    </a:p>
                  </a:txBody>
                  <a:tcPr/>
                </a:tc>
              </a:tr>
              <a:tr h="370840">
                <a:tc>
                  <a:txBody>
                    <a:bodyPr/>
                    <a:lstStyle/>
                    <a:p>
                      <a:r>
                        <a:rPr lang="en-GB" dirty="0" smtClean="0"/>
                        <a:t>CPDLC FANS1/A </a:t>
                      </a:r>
                      <a:r>
                        <a:rPr lang="en-GB" dirty="0" err="1" smtClean="0"/>
                        <a:t>VDLMode</a:t>
                      </a:r>
                      <a:r>
                        <a:rPr lang="en-GB" dirty="0" smtClean="0"/>
                        <a:t> A</a:t>
                      </a:r>
                      <a:endParaRPr lang="en-GB" dirty="0"/>
                    </a:p>
                  </a:txBody>
                  <a:tcPr/>
                </a:tc>
                <a:tc>
                  <a:txBody>
                    <a:bodyPr/>
                    <a:lstStyle/>
                    <a:p>
                      <a:r>
                        <a:rPr lang="en-GB" dirty="0" smtClean="0"/>
                        <a:t>J3</a:t>
                      </a:r>
                      <a:endParaRPr lang="en-GB" dirty="0"/>
                    </a:p>
                  </a:txBody>
                  <a:tcPr/>
                </a:tc>
                <a:tc>
                  <a:txBody>
                    <a:bodyPr/>
                    <a:lstStyle/>
                    <a:p>
                      <a:endParaRPr lang="en-GB"/>
                    </a:p>
                  </a:txBody>
                  <a:tcPr/>
                </a:tc>
                <a:tc>
                  <a:txBody>
                    <a:bodyPr/>
                    <a:lstStyle/>
                    <a:p>
                      <a:r>
                        <a:rPr lang="en-GB" dirty="0" smtClean="0"/>
                        <a:t>J</a:t>
                      </a:r>
                      <a:endParaRPr lang="en-GB" dirty="0"/>
                    </a:p>
                  </a:txBody>
                  <a:tcPr/>
                </a:tc>
                <a:tc>
                  <a:txBody>
                    <a:bodyPr/>
                    <a:lstStyle/>
                    <a:p>
                      <a:r>
                        <a:rPr lang="en-GB" dirty="0" smtClean="0"/>
                        <a:t>DAT/V</a:t>
                      </a:r>
                      <a:endParaRPr lang="en-GB" dirty="0"/>
                    </a:p>
                  </a:txBody>
                  <a:tcPr/>
                </a:tc>
              </a:tr>
              <a:tr h="370840">
                <a:tc>
                  <a:txBody>
                    <a:bodyPr/>
                    <a:lstStyle/>
                    <a:p>
                      <a:r>
                        <a:rPr lang="en-GB" dirty="0" smtClean="0"/>
                        <a:t>CPDLC FANS1/A</a:t>
                      </a:r>
                      <a:r>
                        <a:rPr lang="en-GB" baseline="0" dirty="0" smtClean="0"/>
                        <a:t> VDL2</a:t>
                      </a:r>
                      <a:endParaRPr lang="en-GB" dirty="0"/>
                    </a:p>
                  </a:txBody>
                  <a:tcPr/>
                </a:tc>
                <a:tc>
                  <a:txBody>
                    <a:bodyPr/>
                    <a:lstStyle/>
                    <a:p>
                      <a:r>
                        <a:rPr lang="en-GB" dirty="0" smtClean="0"/>
                        <a:t>J4</a:t>
                      </a:r>
                      <a:endParaRPr lang="en-GB" dirty="0"/>
                    </a:p>
                  </a:txBody>
                  <a:tcPr/>
                </a:tc>
                <a:tc>
                  <a:txBody>
                    <a:bodyPr/>
                    <a:lstStyle/>
                    <a:p>
                      <a:endParaRPr lang="en-GB"/>
                    </a:p>
                  </a:txBody>
                  <a:tcPr/>
                </a:tc>
                <a:tc>
                  <a:txBody>
                    <a:bodyPr/>
                    <a:lstStyle/>
                    <a:p>
                      <a:r>
                        <a:rPr lang="en-GB" dirty="0" smtClean="0"/>
                        <a:t>J</a:t>
                      </a:r>
                      <a:endParaRPr lang="en-GB" dirty="0"/>
                    </a:p>
                  </a:txBody>
                  <a:tcPr/>
                </a:tc>
                <a:tc>
                  <a:txBody>
                    <a:bodyPr/>
                    <a:lstStyle/>
                    <a:p>
                      <a:r>
                        <a:rPr lang="en-GB" dirty="0" smtClean="0"/>
                        <a:t>DAT/V</a:t>
                      </a:r>
                      <a:endParaRPr lang="en-GB" dirty="0"/>
                    </a:p>
                  </a:txBody>
                  <a:tcPr/>
                </a:tc>
              </a:tr>
              <a:tr h="370840">
                <a:tc>
                  <a:txBody>
                    <a:bodyPr/>
                    <a:lstStyle/>
                    <a:p>
                      <a:r>
                        <a:rPr lang="en-GB" dirty="0" smtClean="0"/>
                        <a:t>CPDLC FANS1/A INMARSAT</a:t>
                      </a:r>
                      <a:endParaRPr lang="en-GB" dirty="0"/>
                    </a:p>
                  </a:txBody>
                  <a:tcPr/>
                </a:tc>
                <a:tc>
                  <a:txBody>
                    <a:bodyPr/>
                    <a:lstStyle/>
                    <a:p>
                      <a:r>
                        <a:rPr lang="en-GB" dirty="0" smtClean="0"/>
                        <a:t>J5</a:t>
                      </a:r>
                      <a:endParaRPr lang="en-GB" dirty="0"/>
                    </a:p>
                  </a:txBody>
                  <a:tcPr/>
                </a:tc>
                <a:tc>
                  <a:txBody>
                    <a:bodyPr/>
                    <a:lstStyle/>
                    <a:p>
                      <a:endParaRPr lang="en-GB"/>
                    </a:p>
                  </a:txBody>
                  <a:tcPr/>
                </a:tc>
                <a:tc>
                  <a:txBody>
                    <a:bodyPr/>
                    <a:lstStyle/>
                    <a:p>
                      <a:r>
                        <a:rPr lang="en-GB" dirty="0" smtClean="0"/>
                        <a:t>J</a:t>
                      </a:r>
                      <a:endParaRPr lang="en-GB" dirty="0"/>
                    </a:p>
                  </a:txBody>
                  <a:tcPr/>
                </a:tc>
                <a:tc>
                  <a:txBody>
                    <a:bodyPr/>
                    <a:lstStyle/>
                    <a:p>
                      <a:r>
                        <a:rPr lang="en-GB" dirty="0" smtClean="0"/>
                        <a:t>DAT/S</a:t>
                      </a:r>
                      <a:endParaRPr lang="en-GB" dirty="0"/>
                    </a:p>
                  </a:txBody>
                  <a:tcPr/>
                </a:tc>
              </a:tr>
            </a:tbl>
          </a:graphicData>
        </a:graphic>
      </p:graphicFrame>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14</a:t>
            </a:fld>
            <a:r>
              <a:rPr lang="en-US"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Conversion Table</a:t>
            </a:r>
            <a:endParaRPr lang="en-GB" dirty="0"/>
          </a:p>
        </p:txBody>
      </p:sp>
      <p:graphicFrame>
        <p:nvGraphicFramePr>
          <p:cNvPr id="5" name="Content Placeholder 4"/>
          <p:cNvGraphicFramePr>
            <a:graphicFrameLocks noGrp="1"/>
          </p:cNvGraphicFramePr>
          <p:nvPr>
            <p:ph idx="1"/>
          </p:nvPr>
        </p:nvGraphicFramePr>
        <p:xfrm>
          <a:off x="1571604" y="785794"/>
          <a:ext cx="7427910" cy="5511800"/>
        </p:xfrm>
        <a:graphic>
          <a:graphicData uri="http://schemas.openxmlformats.org/drawingml/2006/table">
            <a:tbl>
              <a:tblPr firstRow="1" bandRow="1">
                <a:tableStyleId>{5C22544A-7EE6-4342-B048-85BDC9FD1C3A}</a:tableStyleId>
              </a:tblPr>
              <a:tblGrid>
                <a:gridCol w="1735128"/>
                <a:gridCol w="1236036"/>
                <a:gridCol w="1485582"/>
                <a:gridCol w="993158"/>
                <a:gridCol w="1978006"/>
              </a:tblGrid>
              <a:tr h="370840">
                <a:tc>
                  <a:txBody>
                    <a:bodyPr/>
                    <a:lstStyle/>
                    <a:p>
                      <a:r>
                        <a:rPr lang="en-GB" dirty="0" smtClean="0"/>
                        <a:t>COM/NAV</a:t>
                      </a:r>
                      <a:endParaRPr lang="en-GB" dirty="0"/>
                    </a:p>
                  </a:txBody>
                  <a:tcPr/>
                </a:tc>
                <a:tc gridSpan="2">
                  <a:txBody>
                    <a:bodyPr/>
                    <a:lstStyle/>
                    <a:p>
                      <a:r>
                        <a:rPr lang="en-GB" dirty="0" smtClean="0"/>
                        <a:t>NEW</a:t>
                      </a:r>
                      <a:endParaRPr lang="en-GB" dirty="0"/>
                    </a:p>
                  </a:txBody>
                  <a:tcPr/>
                </a:tc>
                <a:tc hMerge="1">
                  <a:txBody>
                    <a:bodyPr/>
                    <a:lstStyle/>
                    <a:p>
                      <a:endParaRPr lang="en-GB" dirty="0"/>
                    </a:p>
                  </a:txBody>
                  <a:tcPr/>
                </a:tc>
                <a:tc gridSpan="2">
                  <a:txBody>
                    <a:bodyPr/>
                    <a:lstStyle/>
                    <a:p>
                      <a:r>
                        <a:rPr lang="en-GB" dirty="0" smtClean="0"/>
                        <a:t>PRESENT</a:t>
                      </a:r>
                      <a:endParaRPr lang="en-GB" dirty="0"/>
                    </a:p>
                  </a:txBody>
                  <a:tcPr/>
                </a:tc>
                <a:tc hMerge="1">
                  <a:txBody>
                    <a:bodyPr/>
                    <a:lstStyle/>
                    <a:p>
                      <a:endParaRPr lang="en-GB" dirty="0"/>
                    </a:p>
                  </a:txBody>
                  <a:tcPr/>
                </a:tc>
              </a:tr>
              <a:tr h="370840">
                <a:tc>
                  <a:txBody>
                    <a:bodyPr/>
                    <a:lstStyle/>
                    <a:p>
                      <a:endParaRPr lang="en-GB"/>
                    </a:p>
                  </a:txBody>
                  <a:tcPr/>
                </a:tc>
                <a:tc>
                  <a:txBody>
                    <a:bodyPr/>
                    <a:lstStyle/>
                    <a:p>
                      <a:r>
                        <a:rPr lang="en-GB" dirty="0" smtClean="0"/>
                        <a:t>Item 10</a:t>
                      </a:r>
                      <a:endParaRPr lang="en-GB" dirty="0"/>
                    </a:p>
                  </a:txBody>
                  <a:tcPr/>
                </a:tc>
                <a:tc>
                  <a:txBody>
                    <a:bodyPr/>
                    <a:lstStyle/>
                    <a:p>
                      <a:r>
                        <a:rPr lang="en-GB" dirty="0" smtClean="0"/>
                        <a:t>Item 18</a:t>
                      </a:r>
                      <a:endParaRPr lang="en-GB" dirty="0"/>
                    </a:p>
                  </a:txBody>
                  <a:tcPr/>
                </a:tc>
                <a:tc>
                  <a:txBody>
                    <a:bodyPr/>
                    <a:lstStyle/>
                    <a:p>
                      <a:r>
                        <a:rPr lang="en-GB" dirty="0" smtClean="0"/>
                        <a:t>Item 10</a:t>
                      </a:r>
                      <a:endParaRPr lang="en-GB" dirty="0"/>
                    </a:p>
                  </a:txBody>
                  <a:tcPr/>
                </a:tc>
                <a:tc>
                  <a:txBody>
                    <a:bodyPr/>
                    <a:lstStyle/>
                    <a:p>
                      <a:r>
                        <a:rPr lang="en-GB" dirty="0" smtClean="0"/>
                        <a:t>Item 18</a:t>
                      </a:r>
                      <a:endParaRPr lang="en-GB" dirty="0"/>
                    </a:p>
                  </a:txBody>
                  <a:tcPr/>
                </a:tc>
              </a:tr>
              <a:tr h="370840">
                <a:tc>
                  <a:txBody>
                    <a:bodyPr/>
                    <a:lstStyle/>
                    <a:p>
                      <a:r>
                        <a:rPr lang="en-GB" dirty="0" smtClean="0"/>
                        <a:t>CPDLC FANS1/A SATCOM</a:t>
                      </a:r>
                      <a:r>
                        <a:rPr lang="en-GB" baseline="0" dirty="0" smtClean="0"/>
                        <a:t> MTSAT</a:t>
                      </a:r>
                      <a:endParaRPr lang="en-GB" dirty="0"/>
                    </a:p>
                  </a:txBody>
                  <a:tcPr/>
                </a:tc>
                <a:tc>
                  <a:txBody>
                    <a:bodyPr/>
                    <a:lstStyle/>
                    <a:p>
                      <a:r>
                        <a:rPr lang="en-GB" dirty="0" smtClean="0"/>
                        <a:t>J6</a:t>
                      </a:r>
                      <a:endParaRPr lang="en-GB" dirty="0"/>
                    </a:p>
                  </a:txBody>
                  <a:tcPr/>
                </a:tc>
                <a:tc>
                  <a:txBody>
                    <a:bodyPr/>
                    <a:lstStyle/>
                    <a:p>
                      <a:endParaRPr lang="en-GB" dirty="0"/>
                    </a:p>
                  </a:txBody>
                  <a:tcPr/>
                </a:tc>
                <a:tc>
                  <a:txBody>
                    <a:bodyPr/>
                    <a:lstStyle/>
                    <a:p>
                      <a:r>
                        <a:rPr lang="en-GB" dirty="0" smtClean="0"/>
                        <a:t>J</a:t>
                      </a:r>
                      <a:endParaRPr lang="en-GB" dirty="0"/>
                    </a:p>
                  </a:txBody>
                  <a:tcPr/>
                </a:tc>
                <a:tc>
                  <a:txBody>
                    <a:bodyPr/>
                    <a:lstStyle/>
                    <a:p>
                      <a:r>
                        <a:rPr lang="en-GB" dirty="0" smtClean="0"/>
                        <a:t>DAT/S</a:t>
                      </a:r>
                      <a:endParaRPr lang="en-GB" dirty="0"/>
                    </a:p>
                  </a:txBody>
                  <a:tcPr/>
                </a:tc>
              </a:tr>
              <a:tr h="370840">
                <a:tc>
                  <a:txBody>
                    <a:bodyPr/>
                    <a:lstStyle/>
                    <a:p>
                      <a:r>
                        <a:rPr lang="en-GB" dirty="0" smtClean="0"/>
                        <a:t>CPDLC FANS1/A SATCOM</a:t>
                      </a:r>
                      <a:r>
                        <a:rPr lang="en-GB" baseline="0" dirty="0" smtClean="0"/>
                        <a:t> Iridium</a:t>
                      </a:r>
                      <a:endParaRPr lang="en-GB" dirty="0"/>
                    </a:p>
                  </a:txBody>
                  <a:tcPr/>
                </a:tc>
                <a:tc>
                  <a:txBody>
                    <a:bodyPr/>
                    <a:lstStyle/>
                    <a:p>
                      <a:r>
                        <a:rPr lang="en-GB" dirty="0" smtClean="0"/>
                        <a:t>J7</a:t>
                      </a:r>
                      <a:endParaRPr lang="en-GB" dirty="0"/>
                    </a:p>
                  </a:txBody>
                  <a:tcPr/>
                </a:tc>
                <a:tc>
                  <a:txBody>
                    <a:bodyPr/>
                    <a:lstStyle/>
                    <a:p>
                      <a:endParaRPr lang="en-GB"/>
                    </a:p>
                  </a:txBody>
                  <a:tcPr/>
                </a:tc>
                <a:tc>
                  <a:txBody>
                    <a:bodyPr/>
                    <a:lstStyle/>
                    <a:p>
                      <a:r>
                        <a:rPr lang="en-GB" dirty="0" smtClean="0"/>
                        <a:t>J</a:t>
                      </a:r>
                      <a:endParaRPr lang="en-GB" dirty="0"/>
                    </a:p>
                  </a:txBody>
                  <a:tcPr/>
                </a:tc>
                <a:tc>
                  <a:txBody>
                    <a:bodyPr/>
                    <a:lstStyle/>
                    <a:p>
                      <a:r>
                        <a:rPr lang="en-GB" dirty="0" smtClean="0"/>
                        <a:t>DAT/S</a:t>
                      </a:r>
                      <a:endParaRPr lang="en-GB" dirty="0"/>
                    </a:p>
                  </a:txBody>
                  <a:tcPr/>
                </a:tc>
              </a:tr>
              <a:tr h="370840">
                <a:tc>
                  <a:txBody>
                    <a:bodyPr/>
                    <a:lstStyle/>
                    <a:p>
                      <a:r>
                        <a:rPr lang="en-GB" dirty="0" smtClean="0"/>
                        <a:t>MLS</a:t>
                      </a:r>
                      <a:endParaRPr lang="en-GB" dirty="0"/>
                    </a:p>
                  </a:txBody>
                  <a:tcPr/>
                </a:tc>
                <a:tc>
                  <a:txBody>
                    <a:bodyPr/>
                    <a:lstStyle/>
                    <a:p>
                      <a:r>
                        <a:rPr lang="en-GB" dirty="0" smtClean="0"/>
                        <a:t>K</a:t>
                      </a:r>
                      <a:endParaRPr lang="en-GB" dirty="0"/>
                    </a:p>
                  </a:txBody>
                  <a:tcPr/>
                </a:tc>
                <a:tc>
                  <a:txBody>
                    <a:bodyPr/>
                    <a:lstStyle/>
                    <a:p>
                      <a:endParaRPr lang="en-GB"/>
                    </a:p>
                  </a:txBody>
                  <a:tcPr/>
                </a:tc>
                <a:tc>
                  <a:txBody>
                    <a:bodyPr/>
                    <a:lstStyle/>
                    <a:p>
                      <a:r>
                        <a:rPr lang="en-GB" dirty="0" smtClean="0"/>
                        <a:t>K</a:t>
                      </a:r>
                      <a:endParaRPr lang="en-GB" dirty="0"/>
                    </a:p>
                  </a:txBody>
                  <a:tcPr/>
                </a:tc>
                <a:tc>
                  <a:txBody>
                    <a:bodyPr/>
                    <a:lstStyle/>
                    <a:p>
                      <a:endParaRPr lang="en-GB" dirty="0"/>
                    </a:p>
                  </a:txBody>
                  <a:tcPr/>
                </a:tc>
              </a:tr>
              <a:tr h="370840">
                <a:tc>
                  <a:txBody>
                    <a:bodyPr/>
                    <a:lstStyle/>
                    <a:p>
                      <a:r>
                        <a:rPr lang="en-GB" dirty="0" smtClean="0"/>
                        <a:t>ILS</a:t>
                      </a:r>
                      <a:endParaRPr lang="en-GB" dirty="0"/>
                    </a:p>
                  </a:txBody>
                  <a:tcPr/>
                </a:tc>
                <a:tc>
                  <a:txBody>
                    <a:bodyPr/>
                    <a:lstStyle/>
                    <a:p>
                      <a:r>
                        <a:rPr lang="en-GB" dirty="0" smtClean="0"/>
                        <a:t>L</a:t>
                      </a:r>
                      <a:endParaRPr lang="en-GB" dirty="0"/>
                    </a:p>
                  </a:txBody>
                  <a:tcPr/>
                </a:tc>
                <a:tc>
                  <a:txBody>
                    <a:bodyPr/>
                    <a:lstStyle/>
                    <a:p>
                      <a:endParaRPr lang="en-GB" dirty="0"/>
                    </a:p>
                  </a:txBody>
                  <a:tcPr/>
                </a:tc>
                <a:tc>
                  <a:txBody>
                    <a:bodyPr/>
                    <a:lstStyle/>
                    <a:p>
                      <a:r>
                        <a:rPr lang="en-GB" dirty="0" smtClean="0"/>
                        <a:t>L</a:t>
                      </a:r>
                      <a:endParaRPr lang="en-GB" dirty="0"/>
                    </a:p>
                  </a:txBody>
                  <a:tcPr/>
                </a:tc>
                <a:tc>
                  <a:txBody>
                    <a:bodyPr/>
                    <a:lstStyle/>
                    <a:p>
                      <a:endParaRPr lang="en-GB" dirty="0"/>
                    </a:p>
                  </a:txBody>
                  <a:tcPr/>
                </a:tc>
              </a:tr>
              <a:tr h="370840">
                <a:tc>
                  <a:txBody>
                    <a:bodyPr/>
                    <a:lstStyle/>
                    <a:p>
                      <a:r>
                        <a:rPr lang="en-GB" dirty="0" smtClean="0"/>
                        <a:t>RTF SATCOM INMARSAT</a:t>
                      </a:r>
                      <a:endParaRPr lang="en-GB" dirty="0"/>
                    </a:p>
                  </a:txBody>
                  <a:tcPr/>
                </a:tc>
                <a:tc>
                  <a:txBody>
                    <a:bodyPr/>
                    <a:lstStyle/>
                    <a:p>
                      <a:r>
                        <a:rPr lang="en-GB" dirty="0" smtClean="0"/>
                        <a:t>M1</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txBody>
                  <a:tcPr/>
                </a:tc>
                <a:tc>
                  <a:txBody>
                    <a:bodyPr/>
                    <a:lstStyle/>
                    <a:p>
                      <a:r>
                        <a:rPr lang="en-GB" dirty="0" smtClean="0"/>
                        <a:t>Z</a:t>
                      </a:r>
                      <a:endParaRPr lang="en-GB" dirty="0"/>
                    </a:p>
                  </a:txBody>
                  <a:tcPr/>
                </a:tc>
                <a:tc>
                  <a:txBody>
                    <a:bodyPr/>
                    <a:lstStyle/>
                    <a:p>
                      <a:r>
                        <a:rPr lang="en-GB" dirty="0" smtClean="0"/>
                        <a:t>COM/INMARSAT</a:t>
                      </a:r>
                      <a:endParaRPr lang="en-GB" dirty="0"/>
                    </a:p>
                  </a:txBody>
                  <a:tcPr/>
                </a:tc>
              </a:tr>
              <a:tr h="370840">
                <a:tc>
                  <a:txBody>
                    <a:bodyPr/>
                    <a:lstStyle/>
                    <a:p>
                      <a:r>
                        <a:rPr lang="en-GB" dirty="0" smtClean="0"/>
                        <a:t>RTF SATCOM MTSAT</a:t>
                      </a:r>
                      <a:endParaRPr lang="en-GB" dirty="0"/>
                    </a:p>
                  </a:txBody>
                  <a:tcPr/>
                </a:tc>
                <a:tc>
                  <a:txBody>
                    <a:bodyPr/>
                    <a:lstStyle/>
                    <a:p>
                      <a:r>
                        <a:rPr lang="en-GB" dirty="0" smtClean="0"/>
                        <a:t>M2</a:t>
                      </a:r>
                      <a:endParaRPr lang="en-GB" dirty="0"/>
                    </a:p>
                  </a:txBody>
                  <a:tcPr/>
                </a:tc>
                <a:tc>
                  <a:txBody>
                    <a:bodyPr/>
                    <a:lstStyle/>
                    <a:p>
                      <a:endParaRPr lang="en-GB" dirty="0"/>
                    </a:p>
                  </a:txBody>
                  <a:tcPr/>
                </a:tc>
                <a:tc>
                  <a:txBody>
                    <a:bodyPr/>
                    <a:lstStyle/>
                    <a:p>
                      <a:r>
                        <a:rPr lang="en-GB" dirty="0" smtClean="0"/>
                        <a:t>Z</a:t>
                      </a:r>
                      <a:endParaRPr lang="en-GB" dirty="0"/>
                    </a:p>
                  </a:txBody>
                  <a:tcPr/>
                </a:tc>
                <a:tc>
                  <a:txBody>
                    <a:bodyPr/>
                    <a:lstStyle/>
                    <a:p>
                      <a:r>
                        <a:rPr lang="en-GB" dirty="0" smtClean="0"/>
                        <a:t>COM/MTSAT</a:t>
                      </a:r>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15</a:t>
            </a:fld>
            <a:r>
              <a:rPr lang="en-US"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Conversion Table</a:t>
            </a:r>
            <a:endParaRPr lang="en-GB" dirty="0"/>
          </a:p>
        </p:txBody>
      </p:sp>
      <p:graphicFrame>
        <p:nvGraphicFramePr>
          <p:cNvPr id="5" name="Content Placeholder 4"/>
          <p:cNvGraphicFramePr>
            <a:graphicFrameLocks noGrp="1"/>
          </p:cNvGraphicFramePr>
          <p:nvPr>
            <p:ph idx="1"/>
          </p:nvPr>
        </p:nvGraphicFramePr>
        <p:xfrm>
          <a:off x="1550988" y="1019175"/>
          <a:ext cx="7427910" cy="5090160"/>
        </p:xfrm>
        <a:graphic>
          <a:graphicData uri="http://schemas.openxmlformats.org/drawingml/2006/table">
            <a:tbl>
              <a:tblPr firstRow="1" bandRow="1">
                <a:tableStyleId>{5C22544A-7EE6-4342-B048-85BDC9FD1C3A}</a:tableStyleId>
              </a:tblPr>
              <a:tblGrid>
                <a:gridCol w="1735128"/>
                <a:gridCol w="1236036"/>
                <a:gridCol w="1764360"/>
                <a:gridCol w="1000132"/>
                <a:gridCol w="1692254"/>
              </a:tblGrid>
              <a:tr h="370840">
                <a:tc>
                  <a:txBody>
                    <a:bodyPr/>
                    <a:lstStyle/>
                    <a:p>
                      <a:r>
                        <a:rPr lang="en-GB" dirty="0" smtClean="0"/>
                        <a:t>COM/NAV</a:t>
                      </a:r>
                      <a:endParaRPr lang="en-GB" dirty="0"/>
                    </a:p>
                  </a:txBody>
                  <a:tcPr/>
                </a:tc>
                <a:tc gridSpan="2">
                  <a:txBody>
                    <a:bodyPr/>
                    <a:lstStyle/>
                    <a:p>
                      <a:r>
                        <a:rPr lang="en-GB" dirty="0" smtClean="0"/>
                        <a:t>NEW</a:t>
                      </a:r>
                      <a:endParaRPr lang="en-GB" dirty="0"/>
                    </a:p>
                  </a:txBody>
                  <a:tcPr/>
                </a:tc>
                <a:tc hMerge="1">
                  <a:txBody>
                    <a:bodyPr/>
                    <a:lstStyle/>
                    <a:p>
                      <a:endParaRPr lang="en-GB" dirty="0"/>
                    </a:p>
                  </a:txBody>
                  <a:tcPr/>
                </a:tc>
                <a:tc gridSpan="2">
                  <a:txBody>
                    <a:bodyPr/>
                    <a:lstStyle/>
                    <a:p>
                      <a:r>
                        <a:rPr lang="en-GB" dirty="0" smtClean="0"/>
                        <a:t>PRESENT</a:t>
                      </a:r>
                      <a:endParaRPr lang="en-GB" dirty="0"/>
                    </a:p>
                  </a:txBody>
                  <a:tcPr/>
                </a:tc>
                <a:tc hMerge="1">
                  <a:txBody>
                    <a:bodyPr/>
                    <a:lstStyle/>
                    <a:p>
                      <a:endParaRPr lang="en-GB" dirty="0"/>
                    </a:p>
                  </a:txBody>
                  <a:tcPr/>
                </a:tc>
              </a:tr>
              <a:tr h="370840">
                <a:tc>
                  <a:txBody>
                    <a:bodyPr/>
                    <a:lstStyle/>
                    <a:p>
                      <a:endParaRPr lang="en-GB"/>
                    </a:p>
                  </a:txBody>
                  <a:tcPr/>
                </a:tc>
                <a:tc>
                  <a:txBody>
                    <a:bodyPr/>
                    <a:lstStyle/>
                    <a:p>
                      <a:r>
                        <a:rPr lang="en-GB" dirty="0" smtClean="0"/>
                        <a:t>Item 10</a:t>
                      </a:r>
                      <a:endParaRPr lang="en-GB" dirty="0"/>
                    </a:p>
                  </a:txBody>
                  <a:tcPr/>
                </a:tc>
                <a:tc>
                  <a:txBody>
                    <a:bodyPr/>
                    <a:lstStyle/>
                    <a:p>
                      <a:r>
                        <a:rPr lang="en-GB" dirty="0" smtClean="0"/>
                        <a:t>Item 18</a:t>
                      </a:r>
                      <a:endParaRPr lang="en-GB" dirty="0"/>
                    </a:p>
                  </a:txBody>
                  <a:tcPr/>
                </a:tc>
                <a:tc>
                  <a:txBody>
                    <a:bodyPr/>
                    <a:lstStyle/>
                    <a:p>
                      <a:r>
                        <a:rPr lang="en-GB" dirty="0" smtClean="0"/>
                        <a:t>Item 10</a:t>
                      </a:r>
                      <a:endParaRPr lang="en-GB" dirty="0"/>
                    </a:p>
                  </a:txBody>
                  <a:tcPr/>
                </a:tc>
                <a:tc>
                  <a:txBody>
                    <a:bodyPr/>
                    <a:lstStyle/>
                    <a:p>
                      <a:r>
                        <a:rPr lang="en-GB" dirty="0" smtClean="0"/>
                        <a:t>Item 18</a:t>
                      </a:r>
                      <a:endParaRPr lang="en-GB" dirty="0"/>
                    </a:p>
                  </a:txBody>
                  <a:tcPr/>
                </a:tc>
              </a:tr>
              <a:tr h="370840">
                <a:tc>
                  <a:txBody>
                    <a:bodyPr/>
                    <a:lstStyle/>
                    <a:p>
                      <a:r>
                        <a:rPr lang="en-GB" dirty="0" smtClean="0"/>
                        <a:t>RTF Iridium</a:t>
                      </a:r>
                      <a:endParaRPr lang="en-GB" dirty="0"/>
                    </a:p>
                  </a:txBody>
                  <a:tcPr/>
                </a:tc>
                <a:tc>
                  <a:txBody>
                    <a:bodyPr/>
                    <a:lstStyle/>
                    <a:p>
                      <a:r>
                        <a:rPr lang="en-GB" dirty="0" smtClean="0"/>
                        <a:t>M3</a:t>
                      </a:r>
                      <a:endParaRPr lang="en-GB" dirty="0"/>
                    </a:p>
                  </a:txBody>
                  <a:tcPr/>
                </a:tc>
                <a:tc>
                  <a:txBody>
                    <a:bodyPr/>
                    <a:lstStyle/>
                    <a:p>
                      <a:endParaRPr lang="en-GB"/>
                    </a:p>
                  </a:txBody>
                  <a:tcPr/>
                </a:tc>
                <a:tc>
                  <a:txBody>
                    <a:bodyPr/>
                    <a:lstStyle/>
                    <a:p>
                      <a:r>
                        <a:rPr lang="en-GB" dirty="0" smtClean="0"/>
                        <a:t>Z</a:t>
                      </a:r>
                      <a:endParaRPr lang="en-GB" dirty="0"/>
                    </a:p>
                  </a:txBody>
                  <a:tcPr/>
                </a:tc>
                <a:tc>
                  <a:txBody>
                    <a:bodyPr/>
                    <a:lstStyle/>
                    <a:p>
                      <a:r>
                        <a:rPr lang="en-GB" dirty="0" smtClean="0"/>
                        <a:t>COM/Iridium</a:t>
                      </a:r>
                      <a:endParaRPr lang="en-GB" dirty="0"/>
                    </a:p>
                  </a:txBody>
                  <a:tcPr/>
                </a:tc>
              </a:tr>
              <a:tr h="370840">
                <a:tc>
                  <a:txBody>
                    <a:bodyPr/>
                    <a:lstStyle/>
                    <a:p>
                      <a:r>
                        <a:rPr lang="en-GB" dirty="0" smtClean="0"/>
                        <a:t>VOR</a:t>
                      </a:r>
                      <a:endParaRPr lang="en-GB" dirty="0"/>
                    </a:p>
                  </a:txBody>
                  <a:tcPr/>
                </a:tc>
                <a:tc>
                  <a:txBody>
                    <a:bodyPr/>
                    <a:lstStyle/>
                    <a:p>
                      <a:r>
                        <a:rPr lang="en-GB" dirty="0" smtClean="0"/>
                        <a:t>O</a:t>
                      </a:r>
                      <a:endParaRPr lang="en-GB" dirty="0"/>
                    </a:p>
                  </a:txBody>
                  <a:tcPr/>
                </a:tc>
                <a:tc>
                  <a:txBody>
                    <a:bodyPr/>
                    <a:lstStyle/>
                    <a:p>
                      <a:endParaRPr lang="en-GB"/>
                    </a:p>
                  </a:txBody>
                  <a:tcPr/>
                </a:tc>
                <a:tc>
                  <a:txBody>
                    <a:bodyPr/>
                    <a:lstStyle/>
                    <a:p>
                      <a:r>
                        <a:rPr lang="en-GB" dirty="0" smtClean="0"/>
                        <a:t>O</a:t>
                      </a:r>
                      <a:endParaRPr lang="en-GB" dirty="0"/>
                    </a:p>
                  </a:txBody>
                  <a:tcPr/>
                </a:tc>
                <a:tc>
                  <a:txBody>
                    <a:bodyPr/>
                    <a:lstStyle/>
                    <a:p>
                      <a:endParaRPr lang="en-GB" dirty="0"/>
                    </a:p>
                  </a:txBody>
                  <a:tcPr/>
                </a:tc>
              </a:tr>
              <a:tr h="370840">
                <a:tc>
                  <a:txBody>
                    <a:bodyPr/>
                    <a:lstStyle/>
                    <a:p>
                      <a:r>
                        <a:rPr lang="en-GB" dirty="0" smtClean="0"/>
                        <a:t>RCP</a:t>
                      </a:r>
                      <a:endParaRPr lang="en-GB" dirty="0"/>
                    </a:p>
                  </a:txBody>
                  <a:tcPr/>
                </a:tc>
                <a:tc>
                  <a:txBody>
                    <a:bodyPr/>
                    <a:lstStyle/>
                    <a:p>
                      <a:r>
                        <a:rPr lang="en-GB" dirty="0" smtClean="0"/>
                        <a:t>P1-P9</a:t>
                      </a:r>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r h="370840">
                <a:tc>
                  <a:txBody>
                    <a:bodyPr/>
                    <a:lstStyle/>
                    <a:p>
                      <a:r>
                        <a:rPr lang="en-GB" dirty="0" smtClean="0"/>
                        <a:t>PBN</a:t>
                      </a:r>
                      <a:endParaRPr lang="en-GB" dirty="0"/>
                    </a:p>
                  </a:txBody>
                  <a:tcPr/>
                </a:tc>
                <a:tc>
                  <a:txBody>
                    <a:bodyPr/>
                    <a:lstStyle/>
                    <a:p>
                      <a:r>
                        <a:rPr lang="en-GB" dirty="0" smtClean="0"/>
                        <a:t>R</a:t>
                      </a:r>
                      <a:endParaRPr lang="en-GB" dirty="0"/>
                    </a:p>
                  </a:txBody>
                  <a:tcPr/>
                </a:tc>
                <a:tc>
                  <a:txBody>
                    <a:bodyPr/>
                    <a:lstStyle/>
                    <a:p>
                      <a:r>
                        <a:rPr lang="en-GB" dirty="0" smtClean="0"/>
                        <a:t>PBN/</a:t>
                      </a:r>
                      <a:r>
                        <a:rPr lang="en-GB" dirty="0" err="1" smtClean="0"/>
                        <a:t>nn</a:t>
                      </a:r>
                      <a:endParaRPr lang="en-GB" dirty="0"/>
                    </a:p>
                  </a:txBody>
                  <a:tcPr/>
                </a:tc>
                <a:tc>
                  <a:txBody>
                    <a:bodyPr/>
                    <a:lstStyle/>
                    <a:p>
                      <a:r>
                        <a:rPr lang="en-GB" dirty="0" smtClean="0"/>
                        <a:t>(R,P,</a:t>
                      </a:r>
                      <a:r>
                        <a:rPr lang="en-GB" baseline="0" dirty="0" smtClean="0"/>
                        <a:t> G,</a:t>
                      </a:r>
                      <a:r>
                        <a:rPr lang="en-GB" dirty="0" smtClean="0"/>
                        <a:t>Z)</a:t>
                      </a:r>
                      <a:endParaRPr lang="en-GB" dirty="0"/>
                    </a:p>
                  </a:txBody>
                  <a:tcPr/>
                </a:tc>
                <a:tc>
                  <a:txBody>
                    <a:bodyPr/>
                    <a:lstStyle/>
                    <a:p>
                      <a:r>
                        <a:rPr lang="en-GB" dirty="0" smtClean="0"/>
                        <a:t>(NAV/</a:t>
                      </a:r>
                      <a:r>
                        <a:rPr lang="en-GB" dirty="0" err="1" smtClean="0"/>
                        <a:t>nnnn</a:t>
                      </a:r>
                      <a:r>
                        <a:rPr lang="en-GB" dirty="0" smtClean="0"/>
                        <a:t>)</a:t>
                      </a:r>
                      <a:endParaRPr lang="en-GB" dirty="0"/>
                    </a:p>
                  </a:txBody>
                  <a:tcPr/>
                </a:tc>
              </a:tr>
              <a:tr h="370840">
                <a:tc>
                  <a:txBody>
                    <a:bodyPr/>
                    <a:lstStyle/>
                    <a:p>
                      <a:r>
                        <a:rPr lang="en-GB" dirty="0" smtClean="0"/>
                        <a:t>TACAN</a:t>
                      </a:r>
                      <a:endParaRPr lang="en-GB" dirty="0"/>
                    </a:p>
                  </a:txBody>
                  <a:tcPr/>
                </a:tc>
                <a:tc>
                  <a:txBody>
                    <a:bodyPr/>
                    <a:lstStyle/>
                    <a:p>
                      <a:r>
                        <a:rPr lang="en-GB" dirty="0" smtClean="0"/>
                        <a:t>T</a:t>
                      </a:r>
                      <a:endParaRPr lang="en-GB" dirty="0"/>
                    </a:p>
                  </a:txBody>
                  <a:tcPr/>
                </a:tc>
                <a:tc>
                  <a:txBody>
                    <a:bodyPr/>
                    <a:lstStyle/>
                    <a:p>
                      <a:endParaRPr lang="en-GB" dirty="0"/>
                    </a:p>
                  </a:txBody>
                  <a:tcPr/>
                </a:tc>
                <a:tc>
                  <a:txBody>
                    <a:bodyPr/>
                    <a:lstStyle/>
                    <a:p>
                      <a:r>
                        <a:rPr lang="en-GB" dirty="0" smtClean="0"/>
                        <a:t>T</a:t>
                      </a:r>
                      <a:endParaRPr lang="en-GB" dirty="0"/>
                    </a:p>
                  </a:txBody>
                  <a:tcPr/>
                </a:tc>
                <a:tc>
                  <a:txBody>
                    <a:bodyPr/>
                    <a:lstStyle/>
                    <a:p>
                      <a:endParaRPr lang="en-GB" dirty="0"/>
                    </a:p>
                  </a:txBody>
                  <a:tcPr/>
                </a:tc>
              </a:tr>
              <a:tr h="370840">
                <a:tc>
                  <a:txBody>
                    <a:bodyPr/>
                    <a:lstStyle/>
                    <a:p>
                      <a:r>
                        <a:rPr lang="en-GB" dirty="0" smtClean="0"/>
                        <a:t>UHF</a:t>
                      </a:r>
                      <a:endParaRPr lang="en-GB" dirty="0"/>
                    </a:p>
                  </a:txBody>
                  <a:tcPr/>
                </a:tc>
                <a:tc>
                  <a:txBody>
                    <a:bodyPr/>
                    <a:lstStyle/>
                    <a:p>
                      <a:r>
                        <a:rPr lang="en-GB" dirty="0" smtClean="0"/>
                        <a:t>U</a:t>
                      </a:r>
                      <a:endParaRPr lang="en-GB" dirty="0"/>
                    </a:p>
                  </a:txBody>
                  <a:tcPr/>
                </a:tc>
                <a:tc>
                  <a:txBody>
                    <a:bodyPr/>
                    <a:lstStyle/>
                    <a:p>
                      <a:endParaRPr lang="en-GB"/>
                    </a:p>
                  </a:txBody>
                  <a:tcPr/>
                </a:tc>
                <a:tc>
                  <a:txBody>
                    <a:bodyPr/>
                    <a:lstStyle/>
                    <a:p>
                      <a:r>
                        <a:rPr lang="en-GB" dirty="0" smtClean="0"/>
                        <a:t>U</a:t>
                      </a:r>
                      <a:endParaRPr lang="en-GB" dirty="0"/>
                    </a:p>
                  </a:txBody>
                  <a:tcPr/>
                </a:tc>
                <a:tc>
                  <a:txBody>
                    <a:bodyPr/>
                    <a:lstStyle/>
                    <a:p>
                      <a:endParaRPr lang="en-GB" dirty="0"/>
                    </a:p>
                  </a:txBody>
                  <a:tcPr/>
                </a:tc>
              </a:tr>
              <a:tr h="370840">
                <a:tc>
                  <a:txBody>
                    <a:bodyPr/>
                    <a:lstStyle/>
                    <a:p>
                      <a:r>
                        <a:rPr lang="en-GB" dirty="0" smtClean="0"/>
                        <a:t>VHF RTF</a:t>
                      </a:r>
                      <a:endParaRPr lang="en-GB" dirty="0"/>
                    </a:p>
                  </a:txBody>
                  <a:tcPr/>
                </a:tc>
                <a:tc>
                  <a:txBody>
                    <a:bodyPr/>
                    <a:lstStyle/>
                    <a:p>
                      <a:r>
                        <a:rPr lang="en-GB" dirty="0" smtClean="0"/>
                        <a:t>V</a:t>
                      </a:r>
                      <a:endParaRPr lang="en-GB" dirty="0"/>
                    </a:p>
                  </a:txBody>
                  <a:tcPr/>
                </a:tc>
                <a:tc>
                  <a:txBody>
                    <a:bodyPr/>
                    <a:lstStyle/>
                    <a:p>
                      <a:endParaRPr lang="en-GB"/>
                    </a:p>
                  </a:txBody>
                  <a:tcPr/>
                </a:tc>
                <a:tc>
                  <a:txBody>
                    <a:bodyPr/>
                    <a:lstStyle/>
                    <a:p>
                      <a:r>
                        <a:rPr lang="en-GB" dirty="0" smtClean="0"/>
                        <a:t>V</a:t>
                      </a:r>
                      <a:endParaRPr lang="en-GB" dirty="0"/>
                    </a:p>
                  </a:txBody>
                  <a:tcPr/>
                </a:tc>
                <a:tc>
                  <a:txBody>
                    <a:bodyPr/>
                    <a:lstStyle/>
                    <a:p>
                      <a:endParaRPr lang="en-GB" dirty="0"/>
                    </a:p>
                  </a:txBody>
                  <a:tcPr/>
                </a:tc>
              </a:tr>
              <a:tr h="370840">
                <a:tc>
                  <a:txBody>
                    <a:bodyPr/>
                    <a:lstStyle/>
                    <a:p>
                      <a:r>
                        <a:rPr lang="en-GB" dirty="0" smtClean="0"/>
                        <a:t>RVSM</a:t>
                      </a:r>
                      <a:endParaRPr lang="en-GB" dirty="0"/>
                    </a:p>
                  </a:txBody>
                  <a:tcPr/>
                </a:tc>
                <a:tc>
                  <a:txBody>
                    <a:bodyPr/>
                    <a:lstStyle/>
                    <a:p>
                      <a:r>
                        <a:rPr lang="en-GB" dirty="0" smtClean="0"/>
                        <a:t>W</a:t>
                      </a:r>
                      <a:endParaRPr lang="en-GB" dirty="0"/>
                    </a:p>
                  </a:txBody>
                  <a:tcPr/>
                </a:tc>
                <a:tc>
                  <a:txBody>
                    <a:bodyPr/>
                    <a:lstStyle/>
                    <a:p>
                      <a:endParaRPr lang="en-GB"/>
                    </a:p>
                  </a:txBody>
                  <a:tcPr/>
                </a:tc>
                <a:tc>
                  <a:txBody>
                    <a:bodyPr/>
                    <a:lstStyle/>
                    <a:p>
                      <a:r>
                        <a:rPr lang="en-GB" dirty="0" smtClean="0"/>
                        <a:t>W</a:t>
                      </a:r>
                      <a:endParaRPr lang="en-GB" dirty="0"/>
                    </a:p>
                  </a:txBody>
                  <a:tcPr/>
                </a:tc>
                <a:tc>
                  <a:txBody>
                    <a:bodyPr/>
                    <a:lstStyle/>
                    <a:p>
                      <a:endParaRPr lang="en-GB" dirty="0"/>
                    </a:p>
                  </a:txBody>
                  <a:tcPr/>
                </a:tc>
              </a:tr>
              <a:tr h="370840">
                <a:tc>
                  <a:txBody>
                    <a:bodyPr/>
                    <a:lstStyle/>
                    <a:p>
                      <a:r>
                        <a:rPr lang="en-GB" dirty="0" smtClean="0"/>
                        <a:t>MNPS</a:t>
                      </a:r>
                      <a:endParaRPr lang="en-GB" dirty="0"/>
                    </a:p>
                  </a:txBody>
                  <a:tcPr/>
                </a:tc>
                <a:tc>
                  <a:txBody>
                    <a:bodyPr/>
                    <a:lstStyle/>
                    <a:p>
                      <a:r>
                        <a:rPr lang="en-GB" dirty="0" smtClean="0"/>
                        <a:t>X</a:t>
                      </a:r>
                      <a:endParaRPr lang="en-GB" dirty="0"/>
                    </a:p>
                  </a:txBody>
                  <a:tcPr/>
                </a:tc>
                <a:tc>
                  <a:txBody>
                    <a:bodyPr/>
                    <a:lstStyle/>
                    <a:p>
                      <a:endParaRPr lang="en-GB"/>
                    </a:p>
                  </a:txBody>
                  <a:tcPr/>
                </a:tc>
                <a:tc>
                  <a:txBody>
                    <a:bodyPr/>
                    <a:lstStyle/>
                    <a:p>
                      <a:r>
                        <a:rPr lang="en-GB" dirty="0" smtClean="0"/>
                        <a:t>X</a:t>
                      </a:r>
                      <a:endParaRPr lang="en-GB" dirty="0"/>
                    </a:p>
                  </a:txBody>
                  <a:tcPr/>
                </a:tc>
                <a:tc>
                  <a:txBody>
                    <a:bodyPr/>
                    <a:lstStyle/>
                    <a:p>
                      <a:endParaRPr lang="en-GB" dirty="0"/>
                    </a:p>
                  </a:txBody>
                  <a:tcPr/>
                </a:tc>
              </a:tr>
              <a:tr h="370840">
                <a:tc>
                  <a:txBody>
                    <a:bodyPr/>
                    <a:lstStyle/>
                    <a:p>
                      <a:r>
                        <a:rPr lang="en-GB" dirty="0" smtClean="0"/>
                        <a:t>8.33KHz</a:t>
                      </a:r>
                      <a:endParaRPr lang="en-GB" dirty="0"/>
                    </a:p>
                  </a:txBody>
                  <a:tcPr/>
                </a:tc>
                <a:tc>
                  <a:txBody>
                    <a:bodyPr/>
                    <a:lstStyle/>
                    <a:p>
                      <a:r>
                        <a:rPr lang="en-GB" dirty="0" smtClean="0"/>
                        <a:t>Y</a:t>
                      </a:r>
                      <a:endParaRPr lang="en-GB" dirty="0"/>
                    </a:p>
                  </a:txBody>
                  <a:tcPr/>
                </a:tc>
                <a:tc>
                  <a:txBody>
                    <a:bodyPr/>
                    <a:lstStyle/>
                    <a:p>
                      <a:endParaRPr lang="en-GB" dirty="0"/>
                    </a:p>
                  </a:txBody>
                  <a:tcPr/>
                </a:tc>
                <a:tc>
                  <a:txBody>
                    <a:bodyPr/>
                    <a:lstStyle/>
                    <a:p>
                      <a:r>
                        <a:rPr lang="en-GB" dirty="0" smtClean="0"/>
                        <a:t>Y</a:t>
                      </a:r>
                      <a:endParaRPr lang="en-GB" dirty="0"/>
                    </a:p>
                  </a:txBody>
                  <a:tcPr/>
                </a:tc>
                <a:tc>
                  <a:txBody>
                    <a:bodyPr/>
                    <a:lstStyle/>
                    <a:p>
                      <a:endParaRPr lang="en-GB" dirty="0"/>
                    </a:p>
                  </a:txBody>
                  <a:tcPr/>
                </a:tc>
              </a:tr>
              <a:tr h="370840">
                <a:tc>
                  <a:txBody>
                    <a:bodyPr/>
                    <a:lstStyle/>
                    <a:p>
                      <a:r>
                        <a:rPr lang="en-GB" dirty="0" smtClean="0"/>
                        <a:t>other</a:t>
                      </a:r>
                      <a:endParaRPr lang="en-GB" dirty="0"/>
                    </a:p>
                  </a:txBody>
                  <a:tcPr/>
                </a:tc>
                <a:tc>
                  <a:txBody>
                    <a:bodyPr/>
                    <a:lstStyle/>
                    <a:p>
                      <a:r>
                        <a:rPr lang="en-GB" dirty="0" smtClean="0"/>
                        <a:t>Z</a:t>
                      </a:r>
                      <a:endParaRPr lang="en-GB" dirty="0"/>
                    </a:p>
                  </a:txBody>
                  <a:tcPr/>
                </a:tc>
                <a:tc>
                  <a:txBody>
                    <a:bodyPr/>
                    <a:lstStyle/>
                    <a:p>
                      <a:r>
                        <a:rPr lang="en-GB" dirty="0" smtClean="0"/>
                        <a:t>COM/NAV/DAT</a:t>
                      </a:r>
                      <a:endParaRPr lang="en-GB" dirty="0"/>
                    </a:p>
                  </a:txBody>
                  <a:tcPr/>
                </a:tc>
                <a:tc>
                  <a:txBody>
                    <a:bodyPr/>
                    <a:lstStyle/>
                    <a:p>
                      <a:r>
                        <a:rPr lang="en-GB" dirty="0" smtClean="0"/>
                        <a:t>z</a:t>
                      </a:r>
                      <a:endParaRPr lang="en-GB" dirty="0"/>
                    </a:p>
                  </a:txBody>
                  <a:tcPr/>
                </a:tc>
                <a:tc>
                  <a:txBody>
                    <a:bodyPr/>
                    <a:lstStyle/>
                    <a:p>
                      <a:endParaRPr lang="en-GB" dirty="0"/>
                    </a:p>
                  </a:txBody>
                  <a:tcPr/>
                </a:tc>
              </a:tr>
            </a:tbl>
          </a:graphicData>
        </a:graphic>
      </p:graphicFrame>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16</a:t>
            </a:fld>
            <a:r>
              <a:rPr lang="en-US"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Conversion Table</a:t>
            </a:r>
            <a:endParaRPr lang="en-GB" dirty="0"/>
          </a:p>
        </p:txBody>
      </p:sp>
      <p:graphicFrame>
        <p:nvGraphicFramePr>
          <p:cNvPr id="5" name="Content Placeholder 4"/>
          <p:cNvGraphicFramePr>
            <a:graphicFrameLocks noGrp="1"/>
          </p:cNvGraphicFramePr>
          <p:nvPr>
            <p:ph idx="1"/>
          </p:nvPr>
        </p:nvGraphicFramePr>
        <p:xfrm>
          <a:off x="1571604" y="714356"/>
          <a:ext cx="7427910" cy="5532120"/>
        </p:xfrm>
        <a:graphic>
          <a:graphicData uri="http://schemas.openxmlformats.org/drawingml/2006/table">
            <a:tbl>
              <a:tblPr firstRow="1" bandRow="1">
                <a:tableStyleId>{5C22544A-7EE6-4342-B048-85BDC9FD1C3A}</a:tableStyleId>
              </a:tblPr>
              <a:tblGrid>
                <a:gridCol w="1735128"/>
                <a:gridCol w="1236036"/>
                <a:gridCol w="1485582"/>
                <a:gridCol w="1278910"/>
                <a:gridCol w="1692254"/>
              </a:tblGrid>
              <a:tr h="370840">
                <a:tc>
                  <a:txBody>
                    <a:bodyPr/>
                    <a:lstStyle/>
                    <a:p>
                      <a:r>
                        <a:rPr lang="en-GB" dirty="0" smtClean="0"/>
                        <a:t>SUR</a:t>
                      </a:r>
                      <a:endParaRPr lang="en-GB" dirty="0"/>
                    </a:p>
                  </a:txBody>
                  <a:tcPr/>
                </a:tc>
                <a:tc gridSpan="2">
                  <a:txBody>
                    <a:bodyPr/>
                    <a:lstStyle/>
                    <a:p>
                      <a:r>
                        <a:rPr lang="en-GB" dirty="0" smtClean="0"/>
                        <a:t>NEW</a:t>
                      </a:r>
                      <a:endParaRPr lang="en-GB" dirty="0"/>
                    </a:p>
                  </a:txBody>
                  <a:tcPr/>
                </a:tc>
                <a:tc hMerge="1">
                  <a:txBody>
                    <a:bodyPr/>
                    <a:lstStyle/>
                    <a:p>
                      <a:endParaRPr lang="en-GB" dirty="0"/>
                    </a:p>
                  </a:txBody>
                  <a:tcPr/>
                </a:tc>
                <a:tc gridSpan="2">
                  <a:txBody>
                    <a:bodyPr/>
                    <a:lstStyle/>
                    <a:p>
                      <a:r>
                        <a:rPr lang="en-GB" dirty="0" smtClean="0"/>
                        <a:t>PRESENT</a:t>
                      </a:r>
                      <a:endParaRPr lang="en-GB" dirty="0"/>
                    </a:p>
                  </a:txBody>
                  <a:tcPr/>
                </a:tc>
                <a:tc hMerge="1">
                  <a:txBody>
                    <a:bodyPr/>
                    <a:lstStyle/>
                    <a:p>
                      <a:endParaRPr lang="en-GB" dirty="0"/>
                    </a:p>
                  </a:txBody>
                  <a:tcPr/>
                </a:tc>
              </a:tr>
              <a:tr h="370840">
                <a:tc>
                  <a:txBody>
                    <a:bodyPr/>
                    <a:lstStyle/>
                    <a:p>
                      <a:endParaRPr lang="en-GB"/>
                    </a:p>
                  </a:txBody>
                  <a:tcPr/>
                </a:tc>
                <a:tc>
                  <a:txBody>
                    <a:bodyPr/>
                    <a:lstStyle/>
                    <a:p>
                      <a:r>
                        <a:rPr lang="en-GB" dirty="0" smtClean="0"/>
                        <a:t>Item 10</a:t>
                      </a:r>
                      <a:endParaRPr lang="en-GB" dirty="0"/>
                    </a:p>
                  </a:txBody>
                  <a:tcPr/>
                </a:tc>
                <a:tc>
                  <a:txBody>
                    <a:bodyPr/>
                    <a:lstStyle/>
                    <a:p>
                      <a:r>
                        <a:rPr lang="en-GB" dirty="0" smtClean="0"/>
                        <a:t>Item 18</a:t>
                      </a:r>
                      <a:endParaRPr lang="en-GB" dirty="0"/>
                    </a:p>
                  </a:txBody>
                  <a:tcPr/>
                </a:tc>
                <a:tc>
                  <a:txBody>
                    <a:bodyPr/>
                    <a:lstStyle/>
                    <a:p>
                      <a:r>
                        <a:rPr lang="en-GB" dirty="0" smtClean="0"/>
                        <a:t>Item 10</a:t>
                      </a:r>
                      <a:endParaRPr lang="en-GB" dirty="0"/>
                    </a:p>
                  </a:txBody>
                  <a:tcPr/>
                </a:tc>
                <a:tc>
                  <a:txBody>
                    <a:bodyPr/>
                    <a:lstStyle/>
                    <a:p>
                      <a:r>
                        <a:rPr lang="en-GB" dirty="0" smtClean="0"/>
                        <a:t>Item 18</a:t>
                      </a:r>
                      <a:endParaRPr lang="en-GB" dirty="0"/>
                    </a:p>
                  </a:txBody>
                  <a:tcPr/>
                </a:tc>
              </a:tr>
              <a:tr h="370840">
                <a:tc>
                  <a:txBody>
                    <a:bodyPr/>
                    <a:lstStyle/>
                    <a:p>
                      <a:r>
                        <a:rPr lang="en-GB" dirty="0" smtClean="0"/>
                        <a:t>No SUR</a:t>
                      </a:r>
                      <a:endParaRPr lang="en-GB" dirty="0"/>
                    </a:p>
                  </a:txBody>
                  <a:tcPr/>
                </a:tc>
                <a:tc>
                  <a:txBody>
                    <a:bodyPr/>
                    <a:lstStyle/>
                    <a:p>
                      <a:r>
                        <a:rPr lang="en-GB" dirty="0" smtClean="0"/>
                        <a:t>N</a:t>
                      </a:r>
                      <a:endParaRPr lang="en-GB" dirty="0"/>
                    </a:p>
                  </a:txBody>
                  <a:tcPr/>
                </a:tc>
                <a:tc>
                  <a:txBody>
                    <a:bodyPr/>
                    <a:lstStyle/>
                    <a:p>
                      <a:endParaRPr lang="en-GB" dirty="0"/>
                    </a:p>
                  </a:txBody>
                  <a:tcPr/>
                </a:tc>
                <a:tc>
                  <a:txBody>
                    <a:bodyPr/>
                    <a:lstStyle/>
                    <a:p>
                      <a:r>
                        <a:rPr lang="en-GB" dirty="0" smtClean="0"/>
                        <a:t>N</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txBody>
                  <a:tcPr/>
                </a:tc>
              </a:tr>
              <a:tr h="370840">
                <a:tc>
                  <a:txBody>
                    <a:bodyPr/>
                    <a:lstStyle/>
                    <a:p>
                      <a:r>
                        <a:rPr lang="en-GB" dirty="0" smtClean="0"/>
                        <a:t>Mode A</a:t>
                      </a:r>
                      <a:endParaRPr lang="en-GB" dirty="0"/>
                    </a:p>
                  </a:txBody>
                  <a:tcPr/>
                </a:tc>
                <a:tc>
                  <a:txBody>
                    <a:bodyPr/>
                    <a:lstStyle/>
                    <a:p>
                      <a:r>
                        <a:rPr lang="en-GB" dirty="0" smtClean="0"/>
                        <a:t>A</a:t>
                      </a:r>
                      <a:endParaRPr lang="en-GB" dirty="0"/>
                    </a:p>
                  </a:txBody>
                  <a:tcPr/>
                </a:tc>
                <a:tc>
                  <a:txBody>
                    <a:bodyPr/>
                    <a:lstStyle/>
                    <a:p>
                      <a:endParaRPr lang="en-GB"/>
                    </a:p>
                  </a:txBody>
                  <a:tcPr/>
                </a:tc>
                <a:tc>
                  <a:txBody>
                    <a:bodyPr/>
                    <a:lstStyle/>
                    <a:p>
                      <a:r>
                        <a:rPr lang="en-GB" dirty="0" smtClean="0"/>
                        <a:t>A</a:t>
                      </a:r>
                      <a:endParaRPr lang="en-GB" dirty="0"/>
                    </a:p>
                  </a:txBody>
                  <a:tcPr/>
                </a:tc>
                <a:tc>
                  <a:txBody>
                    <a:bodyPr/>
                    <a:lstStyle/>
                    <a:p>
                      <a:endParaRPr lang="en-GB" dirty="0"/>
                    </a:p>
                  </a:txBody>
                  <a:tcPr/>
                </a:tc>
              </a:tr>
              <a:tr h="370840">
                <a:tc>
                  <a:txBody>
                    <a:bodyPr/>
                    <a:lstStyle/>
                    <a:p>
                      <a:r>
                        <a:rPr lang="en-GB" dirty="0" smtClean="0"/>
                        <a:t>Mode</a:t>
                      </a:r>
                      <a:r>
                        <a:rPr lang="en-GB" baseline="0" dirty="0" smtClean="0"/>
                        <a:t> A/C</a:t>
                      </a:r>
                      <a:endParaRPr lang="en-GB" dirty="0"/>
                    </a:p>
                  </a:txBody>
                  <a:tcPr/>
                </a:tc>
                <a:tc>
                  <a:txBody>
                    <a:bodyPr/>
                    <a:lstStyle/>
                    <a:p>
                      <a:r>
                        <a:rPr lang="en-GB" dirty="0" smtClean="0"/>
                        <a:t>C</a:t>
                      </a:r>
                      <a:endParaRPr lang="en-GB" dirty="0"/>
                    </a:p>
                  </a:txBody>
                  <a:tcPr/>
                </a:tc>
                <a:tc>
                  <a:txBody>
                    <a:bodyPr/>
                    <a:lstStyle/>
                    <a:p>
                      <a:endParaRPr lang="en-GB"/>
                    </a:p>
                  </a:txBody>
                  <a:tcPr/>
                </a:tc>
                <a:tc>
                  <a:txBody>
                    <a:bodyPr/>
                    <a:lstStyle/>
                    <a:p>
                      <a:r>
                        <a:rPr lang="en-GB" dirty="0" smtClean="0"/>
                        <a:t>C</a:t>
                      </a:r>
                      <a:endParaRPr lang="en-GB" dirty="0"/>
                    </a:p>
                  </a:txBody>
                  <a:tcPr/>
                </a:tc>
                <a:tc>
                  <a:txBody>
                    <a:bodyPr/>
                    <a:lstStyle/>
                    <a:p>
                      <a:endParaRPr lang="en-GB" dirty="0"/>
                    </a:p>
                  </a:txBody>
                  <a:tcPr/>
                </a:tc>
              </a:tr>
              <a:tr h="370840">
                <a:tc>
                  <a:txBody>
                    <a:bodyPr/>
                    <a:lstStyle/>
                    <a:p>
                      <a:r>
                        <a:rPr lang="en-GB" dirty="0" smtClean="0"/>
                        <a:t>Mode S ES</a:t>
                      </a:r>
                      <a:endParaRPr lang="en-GB" dirty="0"/>
                    </a:p>
                  </a:txBody>
                  <a:tcPr/>
                </a:tc>
                <a:tc>
                  <a:txBody>
                    <a:bodyPr/>
                    <a:lstStyle/>
                    <a:p>
                      <a:r>
                        <a:rPr lang="en-GB" dirty="0" smtClean="0"/>
                        <a:t>E</a:t>
                      </a:r>
                      <a:endParaRPr lang="en-GB" dirty="0"/>
                    </a:p>
                  </a:txBody>
                  <a:tcPr/>
                </a:tc>
                <a:tc>
                  <a:txBody>
                    <a:bodyPr/>
                    <a:lstStyle/>
                    <a:p>
                      <a:endParaRPr lang="en-GB"/>
                    </a:p>
                  </a:txBody>
                  <a:tcPr/>
                </a:tc>
                <a:tc>
                  <a:txBody>
                    <a:bodyPr/>
                    <a:lstStyle/>
                    <a:p>
                      <a:r>
                        <a:rPr lang="en-GB" dirty="0" smtClean="0"/>
                        <a:t>S</a:t>
                      </a:r>
                      <a:endParaRPr lang="en-GB" dirty="0"/>
                    </a:p>
                  </a:txBody>
                  <a:tcPr/>
                </a:tc>
                <a:tc>
                  <a:txBody>
                    <a:bodyPr/>
                    <a:lstStyle/>
                    <a:p>
                      <a:endParaRPr lang="en-GB" dirty="0"/>
                    </a:p>
                  </a:txBody>
                  <a:tcPr/>
                </a:tc>
              </a:tr>
              <a:tr h="370840">
                <a:tc>
                  <a:txBody>
                    <a:bodyPr/>
                    <a:lstStyle/>
                    <a:p>
                      <a:r>
                        <a:rPr lang="en-GB" dirty="0" smtClean="0"/>
                        <a:t>Mode S EHS</a:t>
                      </a:r>
                      <a:endParaRPr lang="en-GB" dirty="0"/>
                    </a:p>
                  </a:txBody>
                  <a:tcPr/>
                </a:tc>
                <a:tc>
                  <a:txBody>
                    <a:bodyPr/>
                    <a:lstStyle/>
                    <a:p>
                      <a:r>
                        <a:rPr lang="en-GB" dirty="0" smtClean="0"/>
                        <a:t>H</a:t>
                      </a:r>
                      <a:endParaRPr lang="en-GB" dirty="0"/>
                    </a:p>
                  </a:txBody>
                  <a:tcPr/>
                </a:tc>
                <a:tc>
                  <a:txBody>
                    <a:bodyPr/>
                    <a:lstStyle/>
                    <a:p>
                      <a:endParaRPr lang="en-GB" dirty="0"/>
                    </a:p>
                  </a:txBody>
                  <a:tcPr/>
                </a:tc>
                <a:tc>
                  <a:txBody>
                    <a:bodyPr/>
                    <a:lstStyle/>
                    <a:p>
                      <a:r>
                        <a:rPr lang="en-GB" dirty="0" smtClean="0"/>
                        <a:t>S</a:t>
                      </a:r>
                      <a:endParaRPr lang="en-GB" dirty="0"/>
                    </a:p>
                  </a:txBody>
                  <a:tcPr/>
                </a:tc>
                <a:tc>
                  <a:txBody>
                    <a:bodyPr/>
                    <a:lstStyle/>
                    <a:p>
                      <a:endParaRPr lang="en-GB" dirty="0"/>
                    </a:p>
                  </a:txBody>
                  <a:tcPr/>
                </a:tc>
              </a:tr>
              <a:tr h="370840">
                <a:tc>
                  <a:txBody>
                    <a:bodyPr/>
                    <a:lstStyle/>
                    <a:p>
                      <a:r>
                        <a:rPr lang="en-GB" dirty="0" smtClean="0"/>
                        <a:t>Mode S no</a:t>
                      </a:r>
                      <a:r>
                        <a:rPr lang="en-GB" baseline="0" dirty="0" smtClean="0"/>
                        <a:t> press.alt</a:t>
                      </a:r>
                      <a:endParaRPr lang="en-GB" dirty="0"/>
                    </a:p>
                  </a:txBody>
                  <a:tcPr/>
                </a:tc>
                <a:tc>
                  <a:txBody>
                    <a:bodyPr/>
                    <a:lstStyle/>
                    <a:p>
                      <a:r>
                        <a:rPr lang="en-GB" dirty="0" smtClean="0"/>
                        <a:t>I</a:t>
                      </a:r>
                      <a:endParaRPr lang="en-GB" dirty="0"/>
                    </a:p>
                  </a:txBody>
                  <a:tcPr/>
                </a:tc>
                <a:tc>
                  <a:txBody>
                    <a:bodyPr/>
                    <a:lstStyle/>
                    <a:p>
                      <a:endParaRPr lang="en-GB" dirty="0"/>
                    </a:p>
                  </a:txBody>
                  <a:tcPr/>
                </a:tc>
                <a:tc>
                  <a:txBody>
                    <a:bodyPr/>
                    <a:lstStyle/>
                    <a:p>
                      <a:r>
                        <a:rPr lang="en-GB" dirty="0" smtClean="0"/>
                        <a:t>I</a:t>
                      </a:r>
                      <a:endParaRPr lang="en-GB" dirty="0"/>
                    </a:p>
                  </a:txBody>
                  <a:tcPr/>
                </a:tc>
                <a:tc>
                  <a:txBody>
                    <a:bodyPr/>
                    <a:lstStyle/>
                    <a:p>
                      <a:endParaRPr lang="en-GB" dirty="0"/>
                    </a:p>
                  </a:txBody>
                  <a:tcPr/>
                </a:tc>
              </a:tr>
              <a:tr h="370840">
                <a:tc>
                  <a:txBody>
                    <a:bodyPr/>
                    <a:lstStyle/>
                    <a:p>
                      <a:r>
                        <a:rPr lang="en-GB" dirty="0" smtClean="0"/>
                        <a:t>Mode S</a:t>
                      </a:r>
                      <a:r>
                        <a:rPr lang="en-GB" baseline="0" dirty="0" smtClean="0"/>
                        <a:t> ES/EHS</a:t>
                      </a:r>
                      <a:endParaRPr lang="en-GB" dirty="0"/>
                    </a:p>
                  </a:txBody>
                  <a:tcPr/>
                </a:tc>
                <a:tc>
                  <a:txBody>
                    <a:bodyPr/>
                    <a:lstStyle/>
                    <a:p>
                      <a:r>
                        <a:rPr lang="en-GB" dirty="0" smtClean="0"/>
                        <a:t>L</a:t>
                      </a:r>
                      <a:endParaRPr lang="en-GB" dirty="0"/>
                    </a:p>
                  </a:txBody>
                  <a:tcPr/>
                </a:tc>
                <a:tc>
                  <a:txBody>
                    <a:bodyPr/>
                    <a:lstStyle/>
                    <a:p>
                      <a:endParaRPr lang="en-GB"/>
                    </a:p>
                  </a:txBody>
                  <a:tcPr/>
                </a:tc>
                <a:tc>
                  <a:txBody>
                    <a:bodyPr/>
                    <a:lstStyle/>
                    <a:p>
                      <a:r>
                        <a:rPr lang="en-GB" dirty="0" smtClean="0"/>
                        <a:t>S</a:t>
                      </a:r>
                      <a:endParaRPr lang="en-GB" dirty="0"/>
                    </a:p>
                  </a:txBody>
                  <a:tcPr/>
                </a:tc>
                <a:tc>
                  <a:txBody>
                    <a:bodyPr/>
                    <a:lstStyle/>
                    <a:p>
                      <a:endParaRPr lang="en-GB" dirty="0"/>
                    </a:p>
                  </a:txBody>
                  <a:tcPr/>
                </a:tc>
              </a:tr>
              <a:tr h="370840">
                <a:tc>
                  <a:txBody>
                    <a:bodyPr/>
                    <a:lstStyle/>
                    <a:p>
                      <a:r>
                        <a:rPr lang="en-GB" dirty="0" smtClean="0"/>
                        <a:t>Mode S no ACI</a:t>
                      </a:r>
                      <a:endParaRPr lang="en-GB" dirty="0"/>
                    </a:p>
                  </a:txBody>
                  <a:tcPr/>
                </a:tc>
                <a:tc>
                  <a:txBody>
                    <a:bodyPr/>
                    <a:lstStyle/>
                    <a:p>
                      <a:r>
                        <a:rPr lang="en-GB" dirty="0" smtClean="0"/>
                        <a:t>P</a:t>
                      </a:r>
                      <a:endParaRPr lang="en-GB" dirty="0"/>
                    </a:p>
                  </a:txBody>
                  <a:tcPr/>
                </a:tc>
                <a:tc>
                  <a:txBody>
                    <a:bodyPr/>
                    <a:lstStyle/>
                    <a:p>
                      <a:endParaRPr lang="en-GB"/>
                    </a:p>
                  </a:txBody>
                  <a:tcPr/>
                </a:tc>
                <a:tc>
                  <a:txBody>
                    <a:bodyPr/>
                    <a:lstStyle/>
                    <a:p>
                      <a:r>
                        <a:rPr lang="en-GB" dirty="0" smtClean="0"/>
                        <a:t>P</a:t>
                      </a:r>
                      <a:endParaRPr lang="en-GB" dirty="0"/>
                    </a:p>
                  </a:txBody>
                  <a:tcPr/>
                </a:tc>
                <a:tc>
                  <a:txBody>
                    <a:bodyPr/>
                    <a:lstStyle/>
                    <a:p>
                      <a:endParaRPr lang="en-GB" dirty="0"/>
                    </a:p>
                  </a:txBody>
                  <a:tcPr/>
                </a:tc>
              </a:tr>
              <a:tr h="370840">
                <a:tc>
                  <a:txBody>
                    <a:bodyPr/>
                    <a:lstStyle/>
                    <a:p>
                      <a:r>
                        <a:rPr lang="en-GB" dirty="0" smtClean="0"/>
                        <a:t>Mode </a:t>
                      </a:r>
                      <a:r>
                        <a:rPr lang="en-GB" baseline="0" dirty="0" smtClean="0"/>
                        <a:t>S</a:t>
                      </a:r>
                      <a:endParaRPr lang="en-GB" dirty="0"/>
                    </a:p>
                  </a:txBody>
                  <a:tcPr/>
                </a:tc>
                <a:tc>
                  <a:txBody>
                    <a:bodyPr/>
                    <a:lstStyle/>
                    <a:p>
                      <a:r>
                        <a:rPr lang="en-GB" dirty="0" smtClean="0"/>
                        <a:t>S</a:t>
                      </a:r>
                      <a:endParaRPr lang="en-GB" dirty="0"/>
                    </a:p>
                  </a:txBody>
                  <a:tcPr/>
                </a:tc>
                <a:tc>
                  <a:txBody>
                    <a:bodyPr/>
                    <a:lstStyle/>
                    <a:p>
                      <a:endParaRPr lang="en-GB"/>
                    </a:p>
                  </a:txBody>
                  <a:tcPr/>
                </a:tc>
                <a:tc>
                  <a:txBody>
                    <a:bodyPr/>
                    <a:lstStyle/>
                    <a:p>
                      <a:r>
                        <a:rPr lang="en-GB" dirty="0" smtClean="0"/>
                        <a:t>S</a:t>
                      </a:r>
                      <a:endParaRPr lang="en-GB" dirty="0"/>
                    </a:p>
                  </a:txBody>
                  <a:tcPr/>
                </a:tc>
                <a:tc>
                  <a:txBody>
                    <a:bodyPr/>
                    <a:lstStyle/>
                    <a:p>
                      <a:endParaRPr lang="en-GB" dirty="0"/>
                    </a:p>
                  </a:txBody>
                  <a:tcPr/>
                </a:tc>
              </a:tr>
              <a:tr h="370840">
                <a:tc>
                  <a:txBody>
                    <a:bodyPr/>
                    <a:lstStyle/>
                    <a:p>
                      <a:r>
                        <a:rPr lang="en-GB" dirty="0" smtClean="0"/>
                        <a:t>Mode S no ACI/no press.alt</a:t>
                      </a:r>
                      <a:endParaRPr lang="en-GB" dirty="0"/>
                    </a:p>
                  </a:txBody>
                  <a:tcPr/>
                </a:tc>
                <a:tc>
                  <a:txBody>
                    <a:bodyPr/>
                    <a:lstStyle/>
                    <a:p>
                      <a:r>
                        <a:rPr lang="en-GB" dirty="0" smtClean="0"/>
                        <a:t>X</a:t>
                      </a:r>
                      <a:endParaRPr lang="en-GB" dirty="0"/>
                    </a:p>
                  </a:txBody>
                  <a:tcPr/>
                </a:tc>
                <a:tc>
                  <a:txBody>
                    <a:bodyPr/>
                    <a:lstStyle/>
                    <a:p>
                      <a:endParaRPr lang="en-GB" dirty="0"/>
                    </a:p>
                  </a:txBody>
                  <a:tcPr/>
                </a:tc>
                <a:tc>
                  <a:txBody>
                    <a:bodyPr/>
                    <a:lstStyle/>
                    <a:p>
                      <a:r>
                        <a:rPr lang="en-GB" dirty="0" smtClean="0"/>
                        <a:t>X</a:t>
                      </a:r>
                      <a:endParaRPr lang="en-GB" dirty="0"/>
                    </a:p>
                  </a:txBody>
                  <a:tcPr/>
                </a:tc>
                <a:tc>
                  <a:txBody>
                    <a:bodyPr/>
                    <a:lstStyle/>
                    <a:p>
                      <a:endParaRPr lang="en-GB" dirty="0"/>
                    </a:p>
                  </a:txBody>
                  <a:tcPr/>
                </a:tc>
              </a:tr>
            </a:tbl>
          </a:graphicData>
        </a:graphic>
      </p:graphicFrame>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17</a:t>
            </a:fld>
            <a:r>
              <a:rPr lang="en-US"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Conversion Table</a:t>
            </a:r>
            <a:endParaRPr lang="en-GB" dirty="0"/>
          </a:p>
        </p:txBody>
      </p:sp>
      <p:graphicFrame>
        <p:nvGraphicFramePr>
          <p:cNvPr id="5" name="Content Placeholder 4"/>
          <p:cNvGraphicFramePr>
            <a:graphicFrameLocks noGrp="1"/>
          </p:cNvGraphicFramePr>
          <p:nvPr>
            <p:ph idx="1"/>
          </p:nvPr>
        </p:nvGraphicFramePr>
        <p:xfrm>
          <a:off x="1571604" y="785794"/>
          <a:ext cx="7427910" cy="5593080"/>
        </p:xfrm>
        <a:graphic>
          <a:graphicData uri="http://schemas.openxmlformats.org/drawingml/2006/table">
            <a:tbl>
              <a:tblPr firstRow="1" bandRow="1">
                <a:tableStyleId>{5C22544A-7EE6-4342-B048-85BDC9FD1C3A}</a:tableStyleId>
              </a:tblPr>
              <a:tblGrid>
                <a:gridCol w="1735128"/>
                <a:gridCol w="1236036"/>
                <a:gridCol w="1485582"/>
                <a:gridCol w="1278910"/>
                <a:gridCol w="1692254"/>
              </a:tblGrid>
              <a:tr h="370840">
                <a:tc>
                  <a:txBody>
                    <a:bodyPr/>
                    <a:lstStyle/>
                    <a:p>
                      <a:r>
                        <a:rPr lang="en-GB" dirty="0" smtClean="0"/>
                        <a:t>SUR</a:t>
                      </a:r>
                      <a:endParaRPr lang="en-GB" dirty="0"/>
                    </a:p>
                  </a:txBody>
                  <a:tcPr/>
                </a:tc>
                <a:tc gridSpan="2">
                  <a:txBody>
                    <a:bodyPr/>
                    <a:lstStyle/>
                    <a:p>
                      <a:r>
                        <a:rPr lang="en-GB" dirty="0" smtClean="0"/>
                        <a:t>NEW</a:t>
                      </a:r>
                      <a:endParaRPr lang="en-GB" dirty="0"/>
                    </a:p>
                  </a:txBody>
                  <a:tcPr/>
                </a:tc>
                <a:tc hMerge="1">
                  <a:txBody>
                    <a:bodyPr/>
                    <a:lstStyle/>
                    <a:p>
                      <a:endParaRPr lang="en-GB" dirty="0"/>
                    </a:p>
                  </a:txBody>
                  <a:tcPr/>
                </a:tc>
                <a:tc gridSpan="2">
                  <a:txBody>
                    <a:bodyPr/>
                    <a:lstStyle/>
                    <a:p>
                      <a:r>
                        <a:rPr lang="en-GB" dirty="0" smtClean="0"/>
                        <a:t>PRESENT</a:t>
                      </a:r>
                      <a:endParaRPr lang="en-GB" dirty="0"/>
                    </a:p>
                  </a:txBody>
                  <a:tcPr/>
                </a:tc>
                <a:tc hMerge="1">
                  <a:txBody>
                    <a:bodyPr/>
                    <a:lstStyle/>
                    <a:p>
                      <a:endParaRPr lang="en-GB" dirty="0"/>
                    </a:p>
                  </a:txBody>
                  <a:tcPr/>
                </a:tc>
              </a:tr>
              <a:tr h="370840">
                <a:tc>
                  <a:txBody>
                    <a:bodyPr/>
                    <a:lstStyle/>
                    <a:p>
                      <a:endParaRPr lang="en-GB"/>
                    </a:p>
                  </a:txBody>
                  <a:tcPr/>
                </a:tc>
                <a:tc>
                  <a:txBody>
                    <a:bodyPr/>
                    <a:lstStyle/>
                    <a:p>
                      <a:r>
                        <a:rPr lang="en-GB" dirty="0" smtClean="0"/>
                        <a:t>Item 10</a:t>
                      </a:r>
                      <a:endParaRPr lang="en-GB" dirty="0"/>
                    </a:p>
                  </a:txBody>
                  <a:tcPr/>
                </a:tc>
                <a:tc>
                  <a:txBody>
                    <a:bodyPr/>
                    <a:lstStyle/>
                    <a:p>
                      <a:r>
                        <a:rPr lang="en-GB" dirty="0" smtClean="0"/>
                        <a:t>Item 18</a:t>
                      </a:r>
                      <a:endParaRPr lang="en-GB" dirty="0"/>
                    </a:p>
                  </a:txBody>
                  <a:tcPr/>
                </a:tc>
                <a:tc>
                  <a:txBody>
                    <a:bodyPr/>
                    <a:lstStyle/>
                    <a:p>
                      <a:r>
                        <a:rPr lang="en-GB" dirty="0" smtClean="0"/>
                        <a:t>Item 10</a:t>
                      </a:r>
                      <a:endParaRPr lang="en-GB" dirty="0"/>
                    </a:p>
                  </a:txBody>
                  <a:tcPr/>
                </a:tc>
                <a:tc>
                  <a:txBody>
                    <a:bodyPr/>
                    <a:lstStyle/>
                    <a:p>
                      <a:r>
                        <a:rPr lang="en-GB" dirty="0" smtClean="0"/>
                        <a:t>Item 18</a:t>
                      </a:r>
                      <a:endParaRPr lang="en-GB" dirty="0"/>
                    </a:p>
                  </a:txBody>
                  <a:tcPr/>
                </a:tc>
              </a:tr>
              <a:tr h="370840">
                <a:tc>
                  <a:txBody>
                    <a:bodyPr/>
                    <a:lstStyle/>
                    <a:p>
                      <a:r>
                        <a:rPr lang="en-GB" dirty="0" smtClean="0"/>
                        <a:t>ADS-B out 1090</a:t>
                      </a:r>
                      <a:endParaRPr lang="en-GB" dirty="0"/>
                    </a:p>
                  </a:txBody>
                  <a:tcPr/>
                </a:tc>
                <a:tc>
                  <a:txBody>
                    <a:bodyPr/>
                    <a:lstStyle/>
                    <a:p>
                      <a:r>
                        <a:rPr lang="en-GB" dirty="0" smtClean="0"/>
                        <a:t>B1</a:t>
                      </a:r>
                      <a:endParaRPr lang="en-GB" dirty="0"/>
                    </a:p>
                  </a:txBody>
                  <a:tcPr/>
                </a:tc>
                <a:tc>
                  <a:txBody>
                    <a:bodyPr/>
                    <a:lstStyle/>
                    <a:p>
                      <a:endParaRPr lang="en-GB"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txBody>
                  <a:tcPr/>
                </a:tc>
              </a:tr>
              <a:tr h="370840">
                <a:tc>
                  <a:txBody>
                    <a:bodyPr/>
                    <a:lstStyle/>
                    <a:p>
                      <a:r>
                        <a:rPr lang="en-GB" dirty="0" smtClean="0"/>
                        <a:t>ADS-B in/out 1090</a:t>
                      </a:r>
                      <a:endParaRPr lang="en-GB" dirty="0"/>
                    </a:p>
                  </a:txBody>
                  <a:tcPr/>
                </a:tc>
                <a:tc>
                  <a:txBody>
                    <a:bodyPr/>
                    <a:lstStyle/>
                    <a:p>
                      <a:r>
                        <a:rPr lang="en-GB" dirty="0" smtClean="0"/>
                        <a:t>B2</a:t>
                      </a:r>
                      <a:endParaRPr lang="en-GB" dirty="0"/>
                    </a:p>
                  </a:txBody>
                  <a:tcPr/>
                </a:tc>
                <a:tc>
                  <a:txBody>
                    <a:bodyPr/>
                    <a:lstStyle/>
                    <a:p>
                      <a:endParaRPr lang="en-GB"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txBody>
                  <a:tcPr/>
                </a:tc>
              </a:tr>
              <a:tr h="370840">
                <a:tc>
                  <a:txBody>
                    <a:bodyPr/>
                    <a:lstStyle/>
                    <a:p>
                      <a:r>
                        <a:rPr lang="en-GB" dirty="0" smtClean="0"/>
                        <a:t>ADS-B out UAT</a:t>
                      </a:r>
                      <a:endParaRPr lang="en-GB" dirty="0"/>
                    </a:p>
                  </a:txBody>
                  <a:tcPr/>
                </a:tc>
                <a:tc>
                  <a:txBody>
                    <a:bodyPr/>
                    <a:lstStyle/>
                    <a:p>
                      <a:r>
                        <a:rPr lang="en-GB" dirty="0" smtClean="0"/>
                        <a:t>U1</a:t>
                      </a:r>
                      <a:endParaRPr lang="en-GB" dirty="0"/>
                    </a:p>
                  </a:txBody>
                  <a:tcPr/>
                </a:tc>
                <a:tc>
                  <a:txBody>
                    <a:bodyPr/>
                    <a:lstStyle/>
                    <a:p>
                      <a:endParaRPr lang="en-GB"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txBody>
                  <a:tcPr/>
                </a:tc>
              </a:tr>
              <a:tr h="370840">
                <a:tc>
                  <a:txBody>
                    <a:bodyPr/>
                    <a:lstStyle/>
                    <a:p>
                      <a:r>
                        <a:rPr lang="en-GB" dirty="0" smtClean="0"/>
                        <a:t>ADS-B in/out UAT</a:t>
                      </a:r>
                      <a:endParaRPr lang="en-GB" dirty="0"/>
                    </a:p>
                  </a:txBody>
                  <a:tcPr/>
                </a:tc>
                <a:tc>
                  <a:txBody>
                    <a:bodyPr/>
                    <a:lstStyle/>
                    <a:p>
                      <a:r>
                        <a:rPr lang="en-GB" dirty="0" smtClean="0"/>
                        <a:t>U2</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ADS-B out VDL4</a:t>
                      </a:r>
                      <a:endParaRPr lang="en-GB" dirty="0"/>
                    </a:p>
                  </a:txBody>
                  <a:tcPr/>
                </a:tc>
                <a:tc>
                  <a:txBody>
                    <a:bodyPr/>
                    <a:lstStyle/>
                    <a:p>
                      <a:r>
                        <a:rPr lang="en-GB" dirty="0" smtClean="0"/>
                        <a:t>V1</a:t>
                      </a:r>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r h="370840">
                <a:tc>
                  <a:txBody>
                    <a:bodyPr/>
                    <a:lstStyle/>
                    <a:p>
                      <a:r>
                        <a:rPr lang="en-GB" dirty="0" smtClean="0"/>
                        <a:t>ADS-B in/out</a:t>
                      </a:r>
                      <a:r>
                        <a:rPr lang="en-GB" baseline="0" dirty="0" smtClean="0"/>
                        <a:t> VDL4</a:t>
                      </a:r>
                      <a:endParaRPr lang="en-GB" dirty="0"/>
                    </a:p>
                  </a:txBody>
                  <a:tcPr/>
                </a:tc>
                <a:tc>
                  <a:txBody>
                    <a:bodyPr/>
                    <a:lstStyle/>
                    <a:p>
                      <a:r>
                        <a:rPr lang="en-GB" dirty="0" smtClean="0"/>
                        <a:t>V2</a:t>
                      </a:r>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r h="370840">
                <a:tc>
                  <a:txBody>
                    <a:bodyPr/>
                    <a:lstStyle/>
                    <a:p>
                      <a:r>
                        <a:rPr lang="en-GB" dirty="0" smtClean="0"/>
                        <a:t>ADS-C FANS 1/A</a:t>
                      </a:r>
                      <a:endParaRPr lang="en-GB" dirty="0"/>
                    </a:p>
                  </a:txBody>
                  <a:tcPr/>
                </a:tc>
                <a:tc>
                  <a:txBody>
                    <a:bodyPr/>
                    <a:lstStyle/>
                    <a:p>
                      <a:r>
                        <a:rPr lang="en-GB" dirty="0" smtClean="0"/>
                        <a:t>D1</a:t>
                      </a:r>
                      <a:endParaRPr lang="en-GB" dirty="0"/>
                    </a:p>
                  </a:txBody>
                  <a:tcPr/>
                </a:tc>
                <a:tc>
                  <a:txBody>
                    <a:bodyPr/>
                    <a:lstStyle/>
                    <a:p>
                      <a:endParaRPr lang="en-GB" dirty="0"/>
                    </a:p>
                  </a:txBody>
                  <a:tcPr/>
                </a:tc>
                <a:tc>
                  <a:txBody>
                    <a:bodyPr/>
                    <a:lstStyle/>
                    <a:p>
                      <a:r>
                        <a:rPr lang="en-GB" dirty="0" smtClean="0"/>
                        <a:t>D</a:t>
                      </a:r>
                      <a:endParaRPr lang="en-GB" dirty="0"/>
                    </a:p>
                  </a:txBody>
                  <a:tcPr/>
                </a:tc>
                <a:tc>
                  <a:txBody>
                    <a:bodyPr/>
                    <a:lstStyle/>
                    <a:p>
                      <a:endParaRPr lang="en-GB" dirty="0"/>
                    </a:p>
                  </a:txBody>
                  <a:tcPr/>
                </a:tc>
              </a:tr>
              <a:tr h="370840">
                <a:tc>
                  <a:txBody>
                    <a:bodyPr/>
                    <a:lstStyle/>
                    <a:p>
                      <a:r>
                        <a:rPr lang="en-GB" dirty="0" smtClean="0"/>
                        <a:t>ADS-C ATN</a:t>
                      </a:r>
                      <a:endParaRPr lang="en-GB" dirty="0"/>
                    </a:p>
                  </a:txBody>
                  <a:tcPr/>
                </a:tc>
                <a:tc>
                  <a:txBody>
                    <a:bodyPr/>
                    <a:lstStyle/>
                    <a:p>
                      <a:r>
                        <a:rPr lang="en-GB" dirty="0" smtClean="0"/>
                        <a:t>G1</a:t>
                      </a:r>
                      <a:endParaRPr lang="en-GB" dirty="0"/>
                    </a:p>
                  </a:txBody>
                  <a:tcPr/>
                </a:tc>
                <a:tc>
                  <a:txBody>
                    <a:bodyPr/>
                    <a:lstStyle/>
                    <a:p>
                      <a:endParaRPr lang="en-GB" dirty="0"/>
                    </a:p>
                  </a:txBody>
                  <a:tcPr/>
                </a:tc>
                <a:tc>
                  <a:txBody>
                    <a:bodyPr/>
                    <a:lstStyle/>
                    <a:p>
                      <a:r>
                        <a:rPr lang="en-GB" dirty="0" smtClean="0"/>
                        <a:t>D</a:t>
                      </a:r>
                      <a:endParaRPr lang="en-GB" dirty="0"/>
                    </a:p>
                  </a:txBody>
                  <a:tcPr/>
                </a:tc>
                <a:tc>
                  <a:txBody>
                    <a:bodyPr/>
                    <a:lstStyle/>
                    <a:p>
                      <a:endParaRPr lang="en-GB" dirty="0"/>
                    </a:p>
                  </a:txBody>
                  <a:tcPr/>
                </a:tc>
              </a:tr>
            </a:tbl>
          </a:graphicData>
        </a:graphic>
      </p:graphicFrame>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18</a:t>
            </a:fld>
            <a:r>
              <a:rPr lang="en-US"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ICAO EUR Doc 7030 provisions</a:t>
            </a:r>
            <a:endParaRPr lang="en-GB" dirty="0"/>
          </a:p>
        </p:txBody>
      </p:sp>
      <p:graphicFrame>
        <p:nvGraphicFramePr>
          <p:cNvPr id="5" name="Content Placeholder 4"/>
          <p:cNvGraphicFramePr>
            <a:graphicFrameLocks noGrp="1"/>
          </p:cNvGraphicFramePr>
          <p:nvPr>
            <p:ph idx="1"/>
          </p:nvPr>
        </p:nvGraphicFramePr>
        <p:xfrm>
          <a:off x="1571604" y="716280"/>
          <a:ext cx="7427913" cy="5781040"/>
        </p:xfrm>
        <a:graphic>
          <a:graphicData uri="http://schemas.openxmlformats.org/drawingml/2006/table">
            <a:tbl>
              <a:tblPr firstRow="1" bandRow="1">
                <a:tableStyleId>{5C22544A-7EE6-4342-B048-85BDC9FD1C3A}</a:tableStyleId>
              </a:tblPr>
              <a:tblGrid>
                <a:gridCol w="1571636"/>
                <a:gridCol w="781144"/>
                <a:gridCol w="1882678"/>
                <a:gridCol w="1415803"/>
                <a:gridCol w="1776652"/>
              </a:tblGrid>
              <a:tr h="370840">
                <a:tc>
                  <a:txBody>
                    <a:bodyPr/>
                    <a:lstStyle/>
                    <a:p>
                      <a:endParaRPr lang="en-GB" sz="1400" dirty="0"/>
                    </a:p>
                  </a:txBody>
                  <a:tcPr/>
                </a:tc>
                <a:tc gridSpan="2">
                  <a:txBody>
                    <a:bodyPr/>
                    <a:lstStyle/>
                    <a:p>
                      <a:r>
                        <a:rPr lang="en-GB" sz="1400" dirty="0" smtClean="0"/>
                        <a:t>PRESENT</a:t>
                      </a:r>
                      <a:endParaRPr lang="en-GB" sz="1400" dirty="0"/>
                    </a:p>
                  </a:txBody>
                  <a:tcPr/>
                </a:tc>
                <a:tc hMerge="1">
                  <a:txBody>
                    <a:bodyPr/>
                    <a:lstStyle/>
                    <a:p>
                      <a:endParaRPr lang="en-GB" dirty="0"/>
                    </a:p>
                  </a:txBody>
                  <a:tcPr/>
                </a:tc>
                <a:tc gridSpan="2">
                  <a:txBody>
                    <a:bodyPr/>
                    <a:lstStyle/>
                    <a:p>
                      <a:r>
                        <a:rPr lang="en-GB" sz="1400" dirty="0" smtClean="0"/>
                        <a:t>NEW</a:t>
                      </a:r>
                      <a:endParaRPr lang="en-GB" sz="1400" dirty="0"/>
                    </a:p>
                  </a:txBody>
                  <a:tcPr/>
                </a:tc>
                <a:tc hMerge="1">
                  <a:txBody>
                    <a:bodyPr/>
                    <a:lstStyle/>
                    <a:p>
                      <a:endParaRPr lang="en-GB" dirty="0"/>
                    </a:p>
                  </a:txBody>
                  <a:tcPr/>
                </a:tc>
              </a:tr>
              <a:tr h="370840">
                <a:tc>
                  <a:txBody>
                    <a:bodyPr/>
                    <a:lstStyle/>
                    <a:p>
                      <a:endParaRPr lang="en-GB" sz="1400" dirty="0"/>
                    </a:p>
                  </a:txBody>
                  <a:tcPr/>
                </a:tc>
                <a:tc>
                  <a:txBody>
                    <a:bodyPr/>
                    <a:lstStyle/>
                    <a:p>
                      <a:r>
                        <a:rPr lang="en-GB" sz="1400" dirty="0" smtClean="0"/>
                        <a:t>Item</a:t>
                      </a:r>
                      <a:r>
                        <a:rPr lang="en-GB" sz="1400" baseline="0" dirty="0" smtClean="0"/>
                        <a:t> 10</a:t>
                      </a:r>
                      <a:endParaRPr lang="en-GB" sz="1400" dirty="0"/>
                    </a:p>
                  </a:txBody>
                  <a:tcPr/>
                </a:tc>
                <a:tc>
                  <a:txBody>
                    <a:bodyPr/>
                    <a:lstStyle/>
                    <a:p>
                      <a:r>
                        <a:rPr lang="en-GB" sz="1400" dirty="0" smtClean="0"/>
                        <a:t>Item 18</a:t>
                      </a:r>
                      <a:endParaRPr lang="en-GB" sz="1400" dirty="0"/>
                    </a:p>
                  </a:txBody>
                  <a:tcPr/>
                </a:tc>
                <a:tc>
                  <a:txBody>
                    <a:bodyPr/>
                    <a:lstStyle/>
                    <a:p>
                      <a:r>
                        <a:rPr lang="en-GB" sz="1400" dirty="0" smtClean="0"/>
                        <a:t>Item 10</a:t>
                      </a:r>
                      <a:endParaRPr lang="en-GB" sz="1400" dirty="0"/>
                    </a:p>
                  </a:txBody>
                  <a:tcPr/>
                </a:tc>
                <a:tc>
                  <a:txBody>
                    <a:bodyPr/>
                    <a:lstStyle/>
                    <a:p>
                      <a:r>
                        <a:rPr lang="en-GB" sz="1400" dirty="0" smtClean="0"/>
                        <a:t>Item 18</a:t>
                      </a:r>
                      <a:endParaRPr lang="en-GB" sz="1400" dirty="0"/>
                    </a:p>
                  </a:txBody>
                  <a:tcPr/>
                </a:tc>
              </a:tr>
              <a:tr h="370840">
                <a:tc>
                  <a:txBody>
                    <a:bodyPr/>
                    <a:lstStyle/>
                    <a:p>
                      <a:r>
                        <a:rPr lang="en-GB" sz="1400" dirty="0" smtClean="0"/>
                        <a:t>RVSM</a:t>
                      </a:r>
                      <a:endParaRPr lang="en-GB" sz="1400" dirty="0"/>
                    </a:p>
                  </a:txBody>
                  <a:tcPr/>
                </a:tc>
                <a:tc>
                  <a:txBody>
                    <a:bodyPr/>
                    <a:lstStyle/>
                    <a:p>
                      <a:r>
                        <a:rPr lang="en-GB" sz="1400" dirty="0" smtClean="0">
                          <a:solidFill>
                            <a:srgbClr val="FF0000"/>
                          </a:solidFill>
                        </a:rPr>
                        <a:t>W</a:t>
                      </a:r>
                      <a:endParaRPr lang="en-GB" sz="1400" dirty="0">
                        <a:solidFill>
                          <a:srgbClr val="FF0000"/>
                        </a:solidFill>
                      </a:endParaRPr>
                    </a:p>
                  </a:txBody>
                  <a:tcPr/>
                </a:tc>
                <a:tc>
                  <a:txBody>
                    <a:bodyPr/>
                    <a:lstStyle/>
                    <a:p>
                      <a:endParaRPr lang="en-GB" sz="1400" dirty="0">
                        <a:solidFill>
                          <a:srgbClr val="FF0000"/>
                        </a:solidFill>
                      </a:endParaRPr>
                    </a:p>
                  </a:txBody>
                  <a:tcPr/>
                </a:tc>
                <a:tc>
                  <a:txBody>
                    <a:bodyPr/>
                    <a:lstStyle/>
                    <a:p>
                      <a:r>
                        <a:rPr lang="en-GB" sz="1400" dirty="0" smtClean="0"/>
                        <a:t>W</a:t>
                      </a:r>
                      <a:endParaRPr lang="en-GB" sz="1400" dirty="0"/>
                    </a:p>
                  </a:txBody>
                  <a:tcPr/>
                </a:tc>
                <a:tc>
                  <a:txBody>
                    <a:bodyPr/>
                    <a:lstStyle/>
                    <a:p>
                      <a:endParaRPr lang="en-GB" sz="1400" dirty="0"/>
                    </a:p>
                  </a:txBody>
                  <a:tcPr/>
                </a:tc>
              </a:tr>
              <a:tr h="370840">
                <a:tc>
                  <a:txBody>
                    <a:bodyPr/>
                    <a:lstStyle/>
                    <a:p>
                      <a:r>
                        <a:rPr lang="en-GB" sz="1400" dirty="0" smtClean="0"/>
                        <a:t>Non RVSM approved</a:t>
                      </a:r>
                      <a:endParaRPr lang="en-GB" sz="1400" dirty="0"/>
                    </a:p>
                  </a:txBody>
                  <a:tcPr/>
                </a:tc>
                <a:tc>
                  <a:txBody>
                    <a:bodyPr/>
                    <a:lstStyle/>
                    <a:p>
                      <a:endParaRPr lang="en-GB" sz="1400" dirty="0">
                        <a:solidFill>
                          <a:srgbClr val="FF0000"/>
                        </a:solidFill>
                      </a:endParaRPr>
                    </a:p>
                  </a:txBody>
                  <a:tcPr/>
                </a:tc>
                <a:tc>
                  <a:txBody>
                    <a:bodyPr/>
                    <a:lstStyle/>
                    <a:p>
                      <a:r>
                        <a:rPr lang="en-GB" sz="1400" dirty="0" smtClean="0">
                          <a:solidFill>
                            <a:srgbClr val="FF0000"/>
                          </a:solidFill>
                        </a:rPr>
                        <a:t>STS/NONRVSM</a:t>
                      </a:r>
                      <a:endParaRPr lang="en-GB" sz="1400" dirty="0">
                        <a:solidFill>
                          <a:srgbClr val="FF0000"/>
                        </a:solidFill>
                      </a:endParaRPr>
                    </a:p>
                  </a:txBody>
                  <a:tcPr/>
                </a:tc>
                <a:tc>
                  <a:txBody>
                    <a:bodyPr/>
                    <a:lstStyle/>
                    <a:p>
                      <a:endParaRPr lang="en-GB" sz="1400" dirty="0"/>
                    </a:p>
                  </a:txBody>
                  <a:tcPr/>
                </a:tc>
                <a:tc>
                  <a:txBody>
                    <a:bodyPr/>
                    <a:lstStyle/>
                    <a:p>
                      <a:r>
                        <a:rPr lang="en-GB" sz="1400" dirty="0" smtClean="0"/>
                        <a:t>STS/NONRVSM</a:t>
                      </a:r>
                      <a:endParaRPr lang="en-GB" sz="1400" dirty="0"/>
                    </a:p>
                  </a:txBody>
                  <a:tcPr/>
                </a:tc>
              </a:tr>
              <a:tr h="370840">
                <a:tc>
                  <a:txBody>
                    <a:bodyPr/>
                    <a:lstStyle/>
                    <a:p>
                      <a:r>
                        <a:rPr lang="en-GB" sz="1400" dirty="0" smtClean="0"/>
                        <a:t>833</a:t>
                      </a:r>
                      <a:r>
                        <a:rPr lang="en-GB" sz="1400" baseline="0" dirty="0" smtClean="0"/>
                        <a:t> equipped</a:t>
                      </a:r>
                      <a:endParaRPr lang="en-GB" sz="1400" dirty="0"/>
                    </a:p>
                  </a:txBody>
                  <a:tcPr/>
                </a:tc>
                <a:tc>
                  <a:txBody>
                    <a:bodyPr/>
                    <a:lstStyle/>
                    <a:p>
                      <a:r>
                        <a:rPr lang="en-GB" sz="1400" dirty="0" smtClean="0">
                          <a:solidFill>
                            <a:srgbClr val="FF0000"/>
                          </a:solidFill>
                        </a:rPr>
                        <a:t>Y</a:t>
                      </a:r>
                      <a:endParaRPr lang="en-GB" sz="1400" dirty="0">
                        <a:solidFill>
                          <a:srgbClr val="FF0000"/>
                        </a:solidFill>
                      </a:endParaRPr>
                    </a:p>
                  </a:txBody>
                  <a:tcPr/>
                </a:tc>
                <a:tc>
                  <a:txBody>
                    <a:bodyPr/>
                    <a:lstStyle/>
                    <a:p>
                      <a:endParaRPr lang="en-GB" sz="1400" dirty="0">
                        <a:solidFill>
                          <a:srgbClr val="FF0000"/>
                        </a:solidFill>
                      </a:endParaRPr>
                    </a:p>
                  </a:txBody>
                  <a:tcPr/>
                </a:tc>
                <a:tc>
                  <a:txBody>
                    <a:bodyPr/>
                    <a:lstStyle/>
                    <a:p>
                      <a:r>
                        <a:rPr lang="en-GB" sz="1400" dirty="0" smtClean="0"/>
                        <a:t>Y</a:t>
                      </a:r>
                      <a:endParaRPr lang="en-GB" sz="1400" dirty="0"/>
                    </a:p>
                  </a:txBody>
                  <a:tcPr/>
                </a:tc>
                <a:tc>
                  <a:txBody>
                    <a:bodyPr/>
                    <a:lstStyle/>
                    <a:p>
                      <a:endParaRPr lang="en-GB" sz="1400" dirty="0"/>
                    </a:p>
                  </a:txBody>
                  <a:tcPr/>
                </a:tc>
              </a:tr>
              <a:tr h="370840">
                <a:tc>
                  <a:txBody>
                    <a:bodyPr/>
                    <a:lstStyle/>
                    <a:p>
                      <a:r>
                        <a:rPr lang="en-GB" sz="1400" dirty="0" smtClean="0"/>
                        <a:t>8.33 exempt</a:t>
                      </a:r>
                      <a:endParaRPr lang="en-GB" sz="1400" dirty="0"/>
                    </a:p>
                  </a:txBody>
                  <a:tcPr/>
                </a:tc>
                <a:tc>
                  <a:txBody>
                    <a:bodyPr/>
                    <a:lstStyle/>
                    <a:p>
                      <a:endParaRPr lang="en-GB" sz="1400" dirty="0">
                        <a:solidFill>
                          <a:srgbClr val="FF0000"/>
                        </a:solidFill>
                      </a:endParaRPr>
                    </a:p>
                  </a:txBody>
                  <a:tcPr/>
                </a:tc>
                <a:tc>
                  <a:txBody>
                    <a:bodyPr/>
                    <a:lstStyle/>
                    <a:p>
                      <a:r>
                        <a:rPr lang="en-GB" sz="1400" dirty="0" smtClean="0">
                          <a:solidFill>
                            <a:srgbClr val="FF0000"/>
                          </a:solidFill>
                        </a:rPr>
                        <a:t>STS/EXM833</a:t>
                      </a:r>
                      <a:endParaRPr lang="en-GB" sz="1400" dirty="0">
                        <a:solidFill>
                          <a:srgbClr val="FF0000"/>
                        </a:solidFill>
                      </a:endParaRPr>
                    </a:p>
                  </a:txBody>
                  <a:tcPr/>
                </a:tc>
                <a:tc>
                  <a:txBody>
                    <a:bodyPr/>
                    <a:lstStyle/>
                    <a:p>
                      <a:endParaRPr lang="en-GB" sz="1400" dirty="0"/>
                    </a:p>
                  </a:txBody>
                  <a:tcPr/>
                </a:tc>
                <a:tc>
                  <a:txBody>
                    <a:bodyPr/>
                    <a:lstStyle/>
                    <a:p>
                      <a:r>
                        <a:rPr lang="en-GB" sz="1400" dirty="0" smtClean="0">
                          <a:solidFill>
                            <a:srgbClr val="FF0000"/>
                          </a:solidFill>
                        </a:rPr>
                        <a:t>EUR/EXM833</a:t>
                      </a:r>
                      <a:endParaRPr lang="en-GB" sz="1400" dirty="0">
                        <a:solidFill>
                          <a:srgbClr val="FF0000"/>
                        </a:solidFill>
                      </a:endParaRPr>
                    </a:p>
                  </a:txBody>
                  <a:tcPr/>
                </a:tc>
              </a:tr>
              <a:tr h="395609">
                <a:tc>
                  <a:txBody>
                    <a:bodyPr/>
                    <a:lstStyle/>
                    <a:p>
                      <a:r>
                        <a:rPr lang="en-GB" sz="1400" dirty="0" smtClean="0"/>
                        <a:t>24-bit address</a:t>
                      </a:r>
                      <a:endParaRPr lang="en-GB" sz="1400" dirty="0"/>
                    </a:p>
                  </a:txBody>
                  <a:tcPr/>
                </a:tc>
                <a:tc>
                  <a:txBody>
                    <a:bodyPr/>
                    <a:lstStyle/>
                    <a:p>
                      <a:endParaRPr lang="en-GB" sz="1400" dirty="0"/>
                    </a:p>
                  </a:txBody>
                  <a:tcPr/>
                </a:tc>
                <a:tc>
                  <a:txBody>
                    <a:bodyPr/>
                    <a:lstStyle/>
                    <a:p>
                      <a:r>
                        <a:rPr lang="en-GB" sz="1400" dirty="0" smtClean="0"/>
                        <a:t>CODE/</a:t>
                      </a:r>
                      <a:r>
                        <a:rPr lang="en-GB" sz="1400" dirty="0" err="1" smtClean="0"/>
                        <a:t>nnnnnn</a:t>
                      </a:r>
                      <a:endParaRPr lang="en-GB" sz="1400" dirty="0"/>
                    </a:p>
                  </a:txBody>
                  <a:tcPr/>
                </a:tc>
                <a:tc>
                  <a:txBody>
                    <a:bodyPr/>
                    <a:lstStyle/>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CODE/</a:t>
                      </a:r>
                      <a:r>
                        <a:rPr lang="en-GB" sz="1400" dirty="0" err="1" smtClean="0"/>
                        <a:t>nnnnnn</a:t>
                      </a:r>
                      <a:endParaRPr lang="en-GB" sz="1400" dirty="0" smtClean="0"/>
                    </a:p>
                    <a:p>
                      <a:endParaRPr lang="en-GB" sz="1400" dirty="0"/>
                    </a:p>
                  </a:txBody>
                  <a:tcPr/>
                </a:tc>
              </a:tr>
              <a:tr h="370840">
                <a:tc>
                  <a:txBody>
                    <a:bodyPr/>
                    <a:lstStyle/>
                    <a:p>
                      <a:r>
                        <a:rPr lang="en-GB" sz="1400" dirty="0" smtClean="0"/>
                        <a:t>CPDLC</a:t>
                      </a:r>
                      <a:endParaRPr lang="en-GB" sz="1400" dirty="0"/>
                    </a:p>
                  </a:txBody>
                  <a:tcPr/>
                </a:tc>
                <a:tc>
                  <a:txBody>
                    <a:bodyPr/>
                    <a:lstStyle/>
                    <a:p>
                      <a:r>
                        <a:rPr lang="en-GB" sz="1400" dirty="0" smtClean="0"/>
                        <a:t>J</a:t>
                      </a:r>
                      <a:endParaRPr lang="en-GB" sz="1400" dirty="0"/>
                    </a:p>
                  </a:txBody>
                  <a:tcPr/>
                </a:tc>
                <a:tc>
                  <a:txBody>
                    <a:bodyPr/>
                    <a:lstStyle/>
                    <a:p>
                      <a:r>
                        <a:rPr lang="en-GB" sz="1400" dirty="0" smtClean="0"/>
                        <a:t>DAT/V</a:t>
                      </a:r>
                      <a:endParaRPr lang="en-GB" sz="1400" dirty="0"/>
                    </a:p>
                  </a:txBody>
                  <a:tcPr/>
                </a:tc>
                <a:tc>
                  <a:txBody>
                    <a:bodyPr/>
                    <a:lstStyle/>
                    <a:p>
                      <a:r>
                        <a:rPr lang="en-GB" sz="1400" dirty="0" smtClean="0"/>
                        <a:t>J1</a:t>
                      </a:r>
                      <a:endParaRPr lang="en-GB" sz="1400" dirty="0"/>
                    </a:p>
                  </a:txBody>
                  <a:tcPr/>
                </a:tc>
                <a:tc>
                  <a:txBody>
                    <a:bodyPr/>
                    <a:lstStyle/>
                    <a:p>
                      <a:endParaRPr lang="en-GB" sz="1400" dirty="0"/>
                    </a:p>
                  </a:txBody>
                  <a:tcPr/>
                </a:tc>
              </a:tr>
              <a:tr h="370840">
                <a:tc>
                  <a:txBody>
                    <a:bodyPr/>
                    <a:lstStyle/>
                    <a:p>
                      <a:r>
                        <a:rPr lang="en-GB" sz="1400" dirty="0" smtClean="0"/>
                        <a:t>CPDLC exempt</a:t>
                      </a:r>
                      <a:endParaRPr lang="en-GB" sz="1400" dirty="0"/>
                    </a:p>
                  </a:txBody>
                  <a:tcPr/>
                </a:tc>
                <a:tc>
                  <a:txBody>
                    <a:bodyPr/>
                    <a:lstStyle/>
                    <a:p>
                      <a:endParaRPr lang="en-GB" sz="14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FF0000"/>
                          </a:solidFill>
                        </a:rPr>
                        <a:t>RMK/CPDLCX</a:t>
                      </a:r>
                    </a:p>
                    <a:p>
                      <a:endParaRPr lang="en-GB" sz="1400" dirty="0">
                        <a:solidFill>
                          <a:srgbClr val="FF0000"/>
                        </a:solidFill>
                      </a:endParaRPr>
                    </a:p>
                  </a:txBody>
                  <a:tcPr/>
                </a:tc>
                <a:tc>
                  <a:txBody>
                    <a:bodyPr/>
                    <a:lstStyle/>
                    <a:p>
                      <a:endParaRPr lang="en-GB" sz="1400" dirty="0"/>
                    </a:p>
                  </a:txBody>
                  <a:tcPr/>
                </a:tc>
                <a:tc>
                  <a:txBody>
                    <a:bodyPr/>
                    <a:lstStyle/>
                    <a:p>
                      <a:r>
                        <a:rPr lang="en-GB" sz="1400" dirty="0" smtClean="0">
                          <a:solidFill>
                            <a:srgbClr val="FF0000"/>
                          </a:solidFill>
                        </a:rPr>
                        <a:t>EUR/CPDLCX</a:t>
                      </a:r>
                      <a:endParaRPr lang="en-GB" sz="1400" dirty="0">
                        <a:solidFill>
                          <a:srgbClr val="FF0000"/>
                        </a:solidFill>
                      </a:endParaRPr>
                    </a:p>
                  </a:txBody>
                  <a:tcPr/>
                </a:tc>
              </a:tr>
              <a:tr h="370840">
                <a:tc>
                  <a:txBody>
                    <a:bodyPr/>
                    <a:lstStyle/>
                    <a:p>
                      <a:r>
                        <a:rPr lang="en-GB" sz="1400" dirty="0" smtClean="0"/>
                        <a:t>RVR</a:t>
                      </a:r>
                      <a:endParaRPr lang="en-GB" sz="1400" dirty="0"/>
                    </a:p>
                  </a:txBody>
                  <a:tcPr/>
                </a:tc>
                <a:tc>
                  <a:txBody>
                    <a:bodyPr/>
                    <a:lstStyle/>
                    <a:p>
                      <a:endParaRPr lang="en-GB" sz="1400" dirty="0">
                        <a:solidFill>
                          <a:srgbClr val="FF0000"/>
                        </a:solidFill>
                      </a:endParaRPr>
                    </a:p>
                  </a:txBody>
                  <a:tcPr/>
                </a:tc>
                <a:tc>
                  <a:txBody>
                    <a:bodyPr/>
                    <a:lstStyle/>
                    <a:p>
                      <a:r>
                        <a:rPr lang="en-GB" sz="1400" dirty="0" smtClean="0">
                          <a:solidFill>
                            <a:srgbClr val="FF0000"/>
                          </a:solidFill>
                        </a:rPr>
                        <a:t>RVR/</a:t>
                      </a:r>
                      <a:r>
                        <a:rPr lang="en-GB" sz="1400" dirty="0" err="1" smtClean="0">
                          <a:solidFill>
                            <a:srgbClr val="FF0000"/>
                          </a:solidFill>
                        </a:rPr>
                        <a:t>nnn</a:t>
                      </a:r>
                      <a:endParaRPr lang="en-GB" sz="1400" dirty="0">
                        <a:solidFill>
                          <a:srgbClr val="FF0000"/>
                        </a:solidFill>
                      </a:endParaRPr>
                    </a:p>
                  </a:txBody>
                  <a:tcPr/>
                </a:tc>
                <a:tc>
                  <a:txBody>
                    <a:bodyPr/>
                    <a:lstStyle/>
                    <a:p>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FF0000"/>
                          </a:solidFill>
                        </a:rPr>
                        <a:t>RVR/</a:t>
                      </a:r>
                      <a:r>
                        <a:rPr lang="en-GB" sz="1400" dirty="0" err="1" smtClean="0">
                          <a:solidFill>
                            <a:srgbClr val="FF0000"/>
                          </a:solidFill>
                        </a:rPr>
                        <a:t>nnn</a:t>
                      </a:r>
                      <a:endParaRPr lang="en-GB" sz="1400" dirty="0" smtClean="0">
                        <a:solidFill>
                          <a:srgbClr val="FF0000"/>
                        </a:solidFill>
                      </a:endParaRPr>
                    </a:p>
                    <a:p>
                      <a:endParaRPr lang="en-GB" sz="1400" dirty="0">
                        <a:solidFill>
                          <a:srgbClr val="FF0000"/>
                        </a:solidFill>
                      </a:endParaRPr>
                    </a:p>
                  </a:txBody>
                  <a:tcPr/>
                </a:tc>
              </a:tr>
              <a:tr h="370840">
                <a:tc>
                  <a:txBody>
                    <a:bodyPr/>
                    <a:lstStyle/>
                    <a:p>
                      <a:r>
                        <a:rPr lang="en-GB" sz="1400" dirty="0" smtClean="0"/>
                        <a:t>BRNAV</a:t>
                      </a:r>
                      <a:endParaRPr lang="en-GB" sz="1400" dirty="0"/>
                    </a:p>
                  </a:txBody>
                  <a:tcPr/>
                </a:tc>
                <a:tc>
                  <a:txBody>
                    <a:bodyPr/>
                    <a:lstStyle/>
                    <a:p>
                      <a:r>
                        <a:rPr lang="en-GB" sz="1400" dirty="0" smtClean="0">
                          <a:solidFill>
                            <a:schemeClr val="tx1"/>
                          </a:solidFill>
                        </a:rPr>
                        <a:t>R</a:t>
                      </a:r>
                      <a:endParaRPr lang="en-GB" sz="1400" dirty="0">
                        <a:solidFill>
                          <a:schemeClr val="tx1"/>
                        </a:solidFill>
                      </a:endParaRPr>
                    </a:p>
                  </a:txBody>
                  <a:tcPr/>
                </a:tc>
                <a:tc>
                  <a:txBody>
                    <a:bodyPr/>
                    <a:lstStyle/>
                    <a:p>
                      <a:endParaRPr lang="en-GB" sz="1400" dirty="0">
                        <a:solidFill>
                          <a:srgbClr val="FF0000"/>
                        </a:solidFill>
                      </a:endParaRPr>
                    </a:p>
                  </a:txBody>
                  <a:tcPr/>
                </a:tc>
                <a:tc>
                  <a:txBody>
                    <a:bodyPr/>
                    <a:lstStyle/>
                    <a:p>
                      <a:r>
                        <a:rPr lang="en-GB" sz="1400" dirty="0" smtClean="0"/>
                        <a:t>R</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PBN/B1..B5</a:t>
                      </a:r>
                    </a:p>
                  </a:txBody>
                  <a:tcPr/>
                </a:tc>
              </a:tr>
              <a:tr h="370840">
                <a:tc>
                  <a:txBody>
                    <a:bodyPr/>
                    <a:lstStyle/>
                    <a:p>
                      <a:r>
                        <a:rPr lang="en-GB" sz="1400" dirty="0" smtClean="0"/>
                        <a:t>PRNAV</a:t>
                      </a:r>
                      <a:endParaRPr lang="en-GB" sz="1400" dirty="0"/>
                    </a:p>
                  </a:txBody>
                  <a:tcPr/>
                </a:tc>
                <a:tc>
                  <a:txBody>
                    <a:bodyPr/>
                    <a:lstStyle/>
                    <a:p>
                      <a:r>
                        <a:rPr lang="en-GB" sz="1400" dirty="0" smtClean="0">
                          <a:solidFill>
                            <a:schemeClr val="tx1"/>
                          </a:solidFill>
                        </a:rPr>
                        <a:t>R</a:t>
                      </a:r>
                      <a:r>
                        <a:rPr lang="en-GB" sz="1400" dirty="0" smtClean="0">
                          <a:solidFill>
                            <a:srgbClr val="FF0000"/>
                          </a:solidFill>
                        </a:rPr>
                        <a:t>P</a:t>
                      </a:r>
                      <a:endParaRPr lang="en-GB" sz="1400" dirty="0">
                        <a:solidFill>
                          <a:srgbClr val="FF0000"/>
                        </a:solidFill>
                      </a:endParaRPr>
                    </a:p>
                  </a:txBody>
                  <a:tcPr/>
                </a:tc>
                <a:tc>
                  <a:txBody>
                    <a:bodyPr/>
                    <a:lstStyle/>
                    <a:p>
                      <a:endParaRPr lang="en-GB" sz="1400" dirty="0">
                        <a:solidFill>
                          <a:srgbClr val="FF0000"/>
                        </a:solidFill>
                      </a:endParaRPr>
                    </a:p>
                  </a:txBody>
                  <a:tcPr/>
                </a:tc>
                <a:tc>
                  <a:txBody>
                    <a:bodyPr/>
                    <a:lstStyle/>
                    <a:p>
                      <a:r>
                        <a:rPr lang="en-GB" sz="1400" dirty="0" smtClean="0"/>
                        <a:t>R</a:t>
                      </a:r>
                      <a:endParaRPr lang="en-GB" sz="1400" dirty="0"/>
                    </a:p>
                  </a:txBody>
                  <a:tcPr/>
                </a:tc>
                <a:tc>
                  <a:txBody>
                    <a:bodyPr/>
                    <a:lstStyle/>
                    <a:p>
                      <a:r>
                        <a:rPr lang="en-GB" sz="1400" dirty="0" smtClean="0"/>
                        <a:t>PBN/D1..D3</a:t>
                      </a:r>
                      <a:endParaRPr lang="en-GB" sz="1400" dirty="0"/>
                    </a:p>
                  </a:txBody>
                  <a:tcPr/>
                </a:tc>
              </a:tr>
              <a:tr h="370840">
                <a:tc>
                  <a:txBody>
                    <a:bodyPr/>
                    <a:lstStyle/>
                    <a:p>
                      <a:r>
                        <a:rPr lang="en-GB" sz="1400" dirty="0" smtClean="0"/>
                        <a:t>RNAV</a:t>
                      </a:r>
                      <a:r>
                        <a:rPr lang="en-GB" sz="1400" baseline="0" dirty="0" smtClean="0"/>
                        <a:t> exempt</a:t>
                      </a:r>
                      <a:endParaRPr lang="en-GB" sz="1400" dirty="0"/>
                    </a:p>
                  </a:txBody>
                  <a:tcPr/>
                </a:tc>
                <a:tc>
                  <a:txBody>
                    <a:bodyPr/>
                    <a:lstStyle/>
                    <a:p>
                      <a:endParaRPr lang="en-GB" sz="1400" dirty="0">
                        <a:solidFill>
                          <a:srgbClr val="FF0000"/>
                        </a:solidFill>
                      </a:endParaRPr>
                    </a:p>
                  </a:txBody>
                  <a:tcPr/>
                </a:tc>
                <a:tc>
                  <a:txBody>
                    <a:bodyPr/>
                    <a:lstStyle/>
                    <a:p>
                      <a:r>
                        <a:rPr lang="en-GB" sz="1400" dirty="0" smtClean="0">
                          <a:solidFill>
                            <a:srgbClr val="FF0000"/>
                          </a:solidFill>
                        </a:rPr>
                        <a:t>STS/NONRNAV</a:t>
                      </a:r>
                      <a:endParaRPr lang="en-GB" sz="1400" dirty="0">
                        <a:solidFill>
                          <a:srgbClr val="FF0000"/>
                        </a:solidFill>
                      </a:endParaRPr>
                    </a:p>
                  </a:txBody>
                  <a:tcPr/>
                </a:tc>
                <a:tc>
                  <a:txBody>
                    <a:bodyPr/>
                    <a:lstStyle/>
                    <a:p>
                      <a:endParaRPr lang="en-GB" sz="1400" dirty="0"/>
                    </a:p>
                  </a:txBody>
                  <a:tcPr/>
                </a:tc>
                <a:tc>
                  <a:txBody>
                    <a:bodyPr/>
                    <a:lstStyle/>
                    <a:p>
                      <a:r>
                        <a:rPr lang="en-GB" sz="1400" dirty="0" smtClean="0">
                          <a:solidFill>
                            <a:srgbClr val="FF0000"/>
                          </a:solidFill>
                        </a:rPr>
                        <a:t>EUR/RNAVX</a:t>
                      </a:r>
                      <a:endParaRPr lang="en-GB" sz="1400" dirty="0">
                        <a:solidFill>
                          <a:srgbClr val="FF0000"/>
                        </a:solidFill>
                      </a:endParaRPr>
                    </a:p>
                  </a:txBody>
                  <a:tcPr/>
                </a:tc>
              </a:tr>
              <a:tr h="370840">
                <a:tc>
                  <a:txBody>
                    <a:bodyPr/>
                    <a:lstStyle/>
                    <a:p>
                      <a:r>
                        <a:rPr lang="en-GB" sz="1400" dirty="0" smtClean="0"/>
                        <a:t>BRNAV failure</a:t>
                      </a:r>
                      <a:endParaRPr lang="en-GB" sz="1400" dirty="0"/>
                    </a:p>
                  </a:txBody>
                  <a:tcPr/>
                </a:tc>
                <a:tc>
                  <a:txBody>
                    <a:bodyPr/>
                    <a:lstStyle/>
                    <a:p>
                      <a:endParaRPr lang="en-GB" sz="1400" dirty="0">
                        <a:solidFill>
                          <a:srgbClr val="FF0000"/>
                        </a:solidFill>
                      </a:endParaRPr>
                    </a:p>
                  </a:txBody>
                  <a:tcPr/>
                </a:tc>
                <a:tc>
                  <a:txBody>
                    <a:bodyPr/>
                    <a:lstStyle/>
                    <a:p>
                      <a:r>
                        <a:rPr lang="en-GB" sz="1400" dirty="0" smtClean="0">
                          <a:solidFill>
                            <a:srgbClr val="FF0000"/>
                          </a:solidFill>
                        </a:rPr>
                        <a:t>STS/RNAVINOP</a:t>
                      </a:r>
                      <a:endParaRPr lang="en-GB" sz="1400" dirty="0">
                        <a:solidFill>
                          <a:srgbClr val="FF0000"/>
                        </a:solidFill>
                      </a:endParaRPr>
                    </a:p>
                  </a:txBody>
                  <a:tcPr/>
                </a:tc>
                <a:tc>
                  <a:txBody>
                    <a:bodyPr/>
                    <a:lstStyle/>
                    <a:p>
                      <a:endParaRPr lang="en-GB" sz="1400" dirty="0"/>
                    </a:p>
                  </a:txBody>
                  <a:tcPr/>
                </a:tc>
                <a:tc>
                  <a:txBody>
                    <a:bodyPr/>
                    <a:lstStyle/>
                    <a:p>
                      <a:r>
                        <a:rPr lang="en-GB" sz="1400" dirty="0" smtClean="0">
                          <a:solidFill>
                            <a:srgbClr val="FF0000"/>
                          </a:solidFill>
                        </a:rPr>
                        <a:t>EUR/RNAVINOP</a:t>
                      </a:r>
                      <a:endParaRPr lang="en-GB" sz="1400" dirty="0">
                        <a:solidFill>
                          <a:srgbClr val="FF0000"/>
                        </a:solidFill>
                      </a:endParaRPr>
                    </a:p>
                  </a:txBody>
                  <a:tcPr/>
                </a:tc>
              </a:tr>
            </a:tbl>
          </a:graphicData>
        </a:graphic>
      </p:graphicFrame>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19</a:t>
            </a:fld>
            <a:r>
              <a:rPr lang="en-US" smtClean="0"/>
              <a:t> </a:t>
            </a:r>
            <a:endParaRPr lang="en-US" dirty="0"/>
          </a:p>
        </p:txBody>
      </p:sp>
      <p:sp>
        <p:nvSpPr>
          <p:cNvPr id="6" name="TextBox 5"/>
          <p:cNvSpPr txBox="1"/>
          <p:nvPr/>
        </p:nvSpPr>
        <p:spPr>
          <a:xfrm>
            <a:off x="1475656" y="6457890"/>
            <a:ext cx="5309402" cy="307777"/>
          </a:xfrm>
          <a:prstGeom prst="rect">
            <a:avLst/>
          </a:prstGeom>
          <a:noFill/>
        </p:spPr>
        <p:txBody>
          <a:bodyPr wrap="none" rtlCol="0">
            <a:spAutoFit/>
          </a:bodyPr>
          <a:lstStyle/>
          <a:p>
            <a:r>
              <a:rPr lang="en-GB" sz="1400" dirty="0" smtClean="0"/>
              <a:t>Note: EUR/ indicator is suggested by the EURFPL2012 TF and CFMU</a:t>
            </a:r>
            <a:endParaRPr lang="en-GB"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1"/>
          </p:nvPr>
        </p:nvSpPr>
        <p:spPr/>
        <p:txBody>
          <a:bodyPr/>
          <a:lstStyle/>
          <a:p>
            <a:pPr>
              <a:defRPr/>
            </a:pPr>
            <a:r>
              <a:rPr lang="en-US" dirty="0"/>
              <a:t> - </a:t>
            </a:r>
            <a:fld id="{F8D8B9FA-2315-411A-B55D-10DF28CD4905}" type="slidenum">
              <a:rPr lang="en-US"/>
              <a:pPr>
                <a:defRPr/>
              </a:pPr>
              <a:t>2</a:t>
            </a:fld>
            <a:r>
              <a:rPr lang="en-US" dirty="0"/>
              <a:t> </a:t>
            </a:r>
          </a:p>
        </p:txBody>
      </p:sp>
      <p:sp>
        <p:nvSpPr>
          <p:cNvPr id="4099" name="Rectangle 2"/>
          <p:cNvSpPr>
            <a:spLocks noGrp="1" noChangeArrowheads="1"/>
          </p:cNvSpPr>
          <p:nvPr>
            <p:ph type="title"/>
          </p:nvPr>
        </p:nvSpPr>
        <p:spPr>
          <a:xfrm>
            <a:off x="1571604" y="214290"/>
            <a:ext cx="5692784" cy="498456"/>
          </a:xfrm>
        </p:spPr>
        <p:txBody>
          <a:bodyPr/>
          <a:lstStyle/>
          <a:p>
            <a:r>
              <a:rPr lang="en-GB" dirty="0" smtClean="0"/>
              <a:t>ICAO FPL2012 Activities</a:t>
            </a:r>
            <a:endParaRPr lang="en-US" dirty="0" smtClean="0"/>
          </a:p>
        </p:txBody>
      </p:sp>
      <p:sp>
        <p:nvSpPr>
          <p:cNvPr id="9220" name="Rectangle 4"/>
          <p:cNvSpPr>
            <a:spLocks noChangeArrowheads="1"/>
          </p:cNvSpPr>
          <p:nvPr/>
        </p:nvSpPr>
        <p:spPr bwMode="auto">
          <a:xfrm>
            <a:off x="1716088" y="1142984"/>
            <a:ext cx="7213630" cy="1285884"/>
          </a:xfrm>
          <a:prstGeom prst="rect">
            <a:avLst/>
          </a:prstGeom>
          <a:noFill/>
          <a:ln w="9525">
            <a:noFill/>
            <a:miter lim="800000"/>
            <a:headEnd/>
            <a:tailEnd/>
          </a:ln>
        </p:spPr>
        <p:txBody>
          <a:bodyPr>
            <a:normAutofit/>
          </a:bodyPr>
          <a:lstStyle/>
          <a:p>
            <a:pPr algn="just">
              <a:spcBef>
                <a:spcPct val="50000"/>
              </a:spcBef>
            </a:pPr>
            <a:endParaRPr lang="en-US" dirty="0">
              <a:solidFill>
                <a:schemeClr val="accent2"/>
              </a:solidFill>
              <a:latin typeface="Arial" charset="0"/>
            </a:endParaRPr>
          </a:p>
        </p:txBody>
      </p:sp>
      <p:sp>
        <p:nvSpPr>
          <p:cNvPr id="7" name="Rectangle 6"/>
          <p:cNvSpPr/>
          <p:nvPr/>
        </p:nvSpPr>
        <p:spPr>
          <a:xfrm>
            <a:off x="1071538" y="1357298"/>
            <a:ext cx="4071966" cy="3785652"/>
          </a:xfrm>
          <a:prstGeom prst="rect">
            <a:avLst/>
          </a:prstGeom>
        </p:spPr>
        <p:txBody>
          <a:bodyPr wrap="square">
            <a:spAutoFit/>
          </a:bodyPr>
          <a:lstStyle/>
          <a:p>
            <a:pPr lvl="1">
              <a:lnSpc>
                <a:spcPct val="150000"/>
              </a:lnSpc>
              <a:buFont typeface="Wingdings" pitchFamily="2" charset="2"/>
              <a:buChar char="ü"/>
            </a:pPr>
            <a:r>
              <a:rPr lang="en-GB" sz="2000" i="1" dirty="0" smtClean="0">
                <a:solidFill>
                  <a:schemeClr val="accent2"/>
                </a:solidFill>
                <a:latin typeface="+mn-lt"/>
              </a:rPr>
              <a:t>FPL SG – Amendment 1 to 15</a:t>
            </a:r>
            <a:r>
              <a:rPr lang="en-GB" sz="2000" i="1" baseline="30000" dirty="0" smtClean="0">
                <a:solidFill>
                  <a:schemeClr val="accent2"/>
                </a:solidFill>
                <a:latin typeface="+mn-lt"/>
              </a:rPr>
              <a:t>th</a:t>
            </a:r>
            <a:r>
              <a:rPr lang="en-GB" sz="2000" i="1" dirty="0" smtClean="0">
                <a:solidFill>
                  <a:schemeClr val="accent2"/>
                </a:solidFill>
                <a:latin typeface="+mn-lt"/>
              </a:rPr>
              <a:t> Edition Doc 4444</a:t>
            </a:r>
          </a:p>
          <a:p>
            <a:pPr lvl="1">
              <a:lnSpc>
                <a:spcPct val="150000"/>
              </a:lnSpc>
              <a:buFont typeface="Wingdings" pitchFamily="2" charset="2"/>
              <a:buChar char="ü"/>
            </a:pPr>
            <a:r>
              <a:rPr lang="en-GB" sz="2000" i="1" dirty="0" smtClean="0">
                <a:solidFill>
                  <a:schemeClr val="accent2"/>
                </a:solidFill>
                <a:latin typeface="+mn-lt"/>
              </a:rPr>
              <a:t>ICAO guidance to implementation</a:t>
            </a:r>
          </a:p>
          <a:p>
            <a:pPr lvl="1">
              <a:lnSpc>
                <a:spcPct val="150000"/>
              </a:lnSpc>
              <a:buFont typeface="Wingdings" pitchFamily="2" charset="2"/>
              <a:buChar char="ü"/>
            </a:pPr>
            <a:r>
              <a:rPr lang="en-GB" sz="2000" i="1" dirty="0" smtClean="0">
                <a:solidFill>
                  <a:schemeClr val="accent2"/>
                </a:solidFill>
                <a:latin typeface="+mn-lt"/>
              </a:rPr>
              <a:t> Regional Task Forces</a:t>
            </a:r>
          </a:p>
          <a:p>
            <a:pPr lvl="1">
              <a:lnSpc>
                <a:spcPct val="150000"/>
              </a:lnSpc>
              <a:buFont typeface="Wingdings" pitchFamily="2" charset="2"/>
              <a:buChar char="ü"/>
            </a:pPr>
            <a:r>
              <a:rPr lang="en-GB" sz="2000" i="1" dirty="0" smtClean="0">
                <a:solidFill>
                  <a:schemeClr val="accent2"/>
                </a:solidFill>
                <a:latin typeface="+mn-lt"/>
              </a:rPr>
              <a:t> Implementation tracking (FITS in cooperation with the regional task forces)</a:t>
            </a:r>
          </a:p>
        </p:txBody>
      </p:sp>
      <p:pic>
        <p:nvPicPr>
          <p:cNvPr id="45060" name="Picture 4"/>
          <p:cNvPicPr>
            <a:picLocks noChangeAspect="1" noChangeArrowheads="1"/>
          </p:cNvPicPr>
          <p:nvPr/>
        </p:nvPicPr>
        <p:blipFill>
          <a:blip r:embed="rId3" cstate="print"/>
          <a:srcRect/>
          <a:stretch>
            <a:fillRect/>
          </a:stretch>
        </p:blipFill>
        <p:spPr bwMode="auto">
          <a:xfrm>
            <a:off x="5214942" y="1214422"/>
            <a:ext cx="3759200" cy="44338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FITS</a:t>
            </a:r>
            <a:endParaRPr lang="en-GB" dirty="0"/>
          </a:p>
        </p:txBody>
      </p:sp>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20</a:t>
            </a:fld>
            <a:r>
              <a:rPr lang="en-US" smtClean="0"/>
              <a:t> </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428728" y="857232"/>
            <a:ext cx="7407325" cy="57522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FITS</a:t>
            </a:r>
            <a:endParaRPr lang="en-GB" dirty="0"/>
          </a:p>
        </p:txBody>
      </p:sp>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21</a:t>
            </a:fld>
            <a:r>
              <a:rPr lang="en-US" smtClean="0"/>
              <a:t> </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428728" y="714356"/>
            <a:ext cx="7478763" cy="58077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FITS</a:t>
            </a:r>
            <a:endParaRPr lang="en-GB" dirty="0"/>
          </a:p>
        </p:txBody>
      </p:sp>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22</a:t>
            </a:fld>
            <a:r>
              <a:rPr lang="en-US" smtClean="0"/>
              <a:t> </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428728" y="785794"/>
            <a:ext cx="7335887" cy="569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FITS</a:t>
            </a:r>
            <a:endParaRPr lang="en-GB" dirty="0"/>
          </a:p>
        </p:txBody>
      </p:sp>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23</a:t>
            </a:fld>
            <a:r>
              <a:rPr lang="en-US" smtClean="0"/>
              <a:t> </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500166" y="785794"/>
            <a:ext cx="7264449" cy="56412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EBFF"/>
        </a:solid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p>
            <a:pPr>
              <a:defRPr/>
            </a:pPr>
            <a:r>
              <a:rPr lang="en-US" dirty="0"/>
              <a:t> - </a:t>
            </a:r>
            <a:fld id="{B3B7683A-62BD-464E-8BD5-0B7A60194655}" type="slidenum">
              <a:rPr lang="en-US"/>
              <a:pPr>
                <a:defRPr/>
              </a:pPr>
              <a:t>24</a:t>
            </a:fld>
            <a:r>
              <a:rPr lang="en-US" dirty="0"/>
              <a:t> </a:t>
            </a:r>
          </a:p>
        </p:txBody>
      </p:sp>
      <p:sp>
        <p:nvSpPr>
          <p:cNvPr id="37891" name="Rectangle 2"/>
          <p:cNvSpPr>
            <a:spLocks noGrp="1" noChangeArrowheads="1"/>
          </p:cNvSpPr>
          <p:nvPr>
            <p:ph type="title"/>
          </p:nvPr>
        </p:nvSpPr>
        <p:spPr/>
        <p:txBody>
          <a:bodyPr/>
          <a:lstStyle/>
          <a:p>
            <a:r>
              <a:rPr lang="en-GB" dirty="0" smtClean="0"/>
              <a:t> </a:t>
            </a:r>
            <a:endParaRPr lang="en-US" dirty="0" smtClean="0"/>
          </a:p>
        </p:txBody>
      </p:sp>
      <p:sp>
        <p:nvSpPr>
          <p:cNvPr id="4" name="TextBox 3"/>
          <p:cNvSpPr txBox="1"/>
          <p:nvPr/>
        </p:nvSpPr>
        <p:spPr>
          <a:xfrm>
            <a:off x="5286380" y="5857892"/>
            <a:ext cx="3472425" cy="461665"/>
          </a:xfrm>
          <a:prstGeom prst="rect">
            <a:avLst/>
          </a:prstGeom>
          <a:noFill/>
        </p:spPr>
        <p:txBody>
          <a:bodyPr wrap="none" rtlCol="0">
            <a:spAutoFit/>
          </a:bodyPr>
          <a:lstStyle/>
          <a:p>
            <a:r>
              <a:rPr lang="en-GB" dirty="0" smtClean="0">
                <a:solidFill>
                  <a:schemeClr val="accent2"/>
                </a:solidFill>
              </a:rPr>
              <a:t>enahmadov@paris.icao.int</a:t>
            </a:r>
            <a:endParaRPr lang="en-GB" dirty="0">
              <a:solidFill>
                <a:schemeClr val="accent2"/>
              </a:solidFill>
            </a:endParaRPr>
          </a:p>
        </p:txBody>
      </p:sp>
      <p:sp>
        <p:nvSpPr>
          <p:cNvPr id="6" name="TextBox 5"/>
          <p:cNvSpPr txBox="1"/>
          <p:nvPr/>
        </p:nvSpPr>
        <p:spPr>
          <a:xfrm>
            <a:off x="3857620" y="2786058"/>
            <a:ext cx="2000264" cy="707886"/>
          </a:xfrm>
          <a:prstGeom prst="rect">
            <a:avLst/>
          </a:prstGeom>
          <a:noFill/>
        </p:spPr>
        <p:txBody>
          <a:bodyPr wrap="square" rtlCol="0">
            <a:spAutoFit/>
          </a:bodyPr>
          <a:lstStyle/>
          <a:p>
            <a:r>
              <a:rPr lang="en-GB" sz="4000" dirty="0" smtClean="0">
                <a:solidFill>
                  <a:schemeClr val="accent2"/>
                </a:solidFill>
              </a:rPr>
              <a:t>Q&amp;A</a:t>
            </a:r>
            <a:endParaRPr lang="en-GB" sz="4000" dirty="0">
              <a:solidFill>
                <a:schemeClr val="accent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AFTN considerations</a:t>
            </a:r>
            <a:endParaRPr lang="en-GB" dirty="0"/>
          </a:p>
        </p:txBody>
      </p:sp>
      <p:sp>
        <p:nvSpPr>
          <p:cNvPr id="3" name="Content Placeholder 2"/>
          <p:cNvSpPr>
            <a:spLocks noGrp="1"/>
          </p:cNvSpPr>
          <p:nvPr>
            <p:ph idx="1"/>
          </p:nvPr>
        </p:nvSpPr>
        <p:spPr/>
        <p:txBody>
          <a:bodyPr/>
          <a:lstStyle/>
          <a:p>
            <a:r>
              <a:rPr lang="en-US" dirty="0" smtClean="0"/>
              <a:t>Message Length</a:t>
            </a:r>
          </a:p>
          <a:p>
            <a:pPr lvl="1"/>
            <a:r>
              <a:rPr lang="en-US" dirty="0" smtClean="0"/>
              <a:t>Truncation</a:t>
            </a:r>
          </a:p>
          <a:p>
            <a:pPr lvl="1"/>
            <a:r>
              <a:rPr lang="en-US" dirty="0" smtClean="0"/>
              <a:t>Loss of Data</a:t>
            </a:r>
          </a:p>
          <a:p>
            <a:endParaRPr lang="en-US" dirty="0" smtClean="0"/>
          </a:p>
          <a:p>
            <a:r>
              <a:rPr lang="en-US" dirty="0" smtClean="0"/>
              <a:t>Group Addressing at Com Centre</a:t>
            </a:r>
          </a:p>
          <a:p>
            <a:pPr lvl="1"/>
            <a:r>
              <a:rPr lang="en-US" dirty="0" smtClean="0"/>
              <a:t>AO unaware of addressees and their ability to receive New/Old format</a:t>
            </a:r>
          </a:p>
          <a:p>
            <a:endParaRPr lang="en-US" dirty="0" smtClean="0"/>
          </a:p>
          <a:p>
            <a:r>
              <a:rPr lang="en-US" dirty="0" smtClean="0"/>
              <a:t>Traffic Load</a:t>
            </a:r>
          </a:p>
          <a:p>
            <a:pPr lvl="1"/>
            <a:r>
              <a:rPr lang="en-US" dirty="0" smtClean="0"/>
              <a:t>During OPT session</a:t>
            </a:r>
          </a:p>
          <a:p>
            <a:pPr lvl="1"/>
            <a:r>
              <a:rPr lang="en-US" dirty="0" smtClean="0"/>
              <a:t>During Transition</a:t>
            </a:r>
          </a:p>
          <a:p>
            <a:endParaRPr lang="en-GB" dirty="0"/>
          </a:p>
        </p:txBody>
      </p:sp>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25</a:t>
            </a:fld>
            <a:r>
              <a:rPr lang="en-US"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Guidance to implementation </a:t>
            </a:r>
            <a:endParaRPr lang="en-GB" dirty="0"/>
          </a:p>
        </p:txBody>
      </p:sp>
      <p:sp>
        <p:nvSpPr>
          <p:cNvPr id="3" name="Content Placeholder 2"/>
          <p:cNvSpPr>
            <a:spLocks noGrp="1"/>
          </p:cNvSpPr>
          <p:nvPr>
            <p:ph idx="1"/>
          </p:nvPr>
        </p:nvSpPr>
        <p:spPr/>
        <p:txBody>
          <a:bodyPr/>
          <a:lstStyle/>
          <a:p>
            <a:r>
              <a:rPr lang="en-GB" sz="2000" u="sng" dirty="0" smtClean="0"/>
              <a:t>Provides a basis for national/regional implementation </a:t>
            </a:r>
            <a:r>
              <a:rPr lang="en-GB" sz="2000" u="sng" dirty="0" err="1" smtClean="0"/>
              <a:t>planing</a:t>
            </a:r>
            <a:r>
              <a:rPr lang="en-GB" sz="2000" u="sng" dirty="0" smtClean="0"/>
              <a:t> to ensure a coordinated global effort</a:t>
            </a:r>
            <a:r>
              <a:rPr lang="en-GB" u="sng" dirty="0" smtClean="0"/>
              <a:t>:</a:t>
            </a:r>
          </a:p>
          <a:p>
            <a:pPr>
              <a:buFont typeface="Wingdings" pitchFamily="2" charset="2"/>
              <a:buChar char="ü"/>
            </a:pPr>
            <a:r>
              <a:rPr lang="en-GB" sz="1800" b="0" i="1" dirty="0" smtClean="0"/>
              <a:t>Meet the needs of aircraft with advanced capabilities; and</a:t>
            </a:r>
          </a:p>
          <a:p>
            <a:pPr>
              <a:buFont typeface="Wingdings" pitchFamily="2" charset="2"/>
              <a:buChar char="ü"/>
            </a:pPr>
            <a:r>
              <a:rPr lang="en-GB" sz="1800" b="0" i="1" dirty="0" smtClean="0"/>
              <a:t>Evolving requirements of automated ATM systems.</a:t>
            </a:r>
          </a:p>
          <a:p>
            <a:r>
              <a:rPr lang="en-GB" sz="2000" u="sng" dirty="0" smtClean="0"/>
              <a:t>Challenges of transition:</a:t>
            </a:r>
          </a:p>
          <a:p>
            <a:pPr>
              <a:buFont typeface="Wingdings" pitchFamily="2" charset="2"/>
              <a:buChar char="ü"/>
            </a:pPr>
            <a:r>
              <a:rPr lang="en-GB" sz="2000" b="0" i="1" dirty="0" smtClean="0"/>
              <a:t>compatibility with existing systems;</a:t>
            </a:r>
          </a:p>
          <a:p>
            <a:pPr>
              <a:buFont typeface="Wingdings" pitchFamily="2" charset="2"/>
              <a:buChar char="ü"/>
            </a:pPr>
            <a:r>
              <a:rPr lang="en-GB" sz="2000" b="0" i="1" dirty="0" smtClean="0"/>
              <a:t>human factors;</a:t>
            </a:r>
          </a:p>
          <a:p>
            <a:pPr>
              <a:buFont typeface="Wingdings" pitchFamily="2" charset="2"/>
              <a:buChar char="ü"/>
            </a:pPr>
            <a:r>
              <a:rPr lang="en-GB" sz="2000" b="0" i="1" dirty="0" smtClean="0"/>
              <a:t>cost; and </a:t>
            </a:r>
          </a:p>
          <a:p>
            <a:pPr>
              <a:buFont typeface="Wingdings" pitchFamily="2" charset="2"/>
              <a:buChar char="ü"/>
            </a:pPr>
            <a:r>
              <a:rPr lang="en-GB" sz="2000" b="0" i="1" dirty="0" smtClean="0"/>
              <a:t>Continuity of operations.</a:t>
            </a:r>
          </a:p>
        </p:txBody>
      </p:sp>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3</a:t>
            </a:fld>
            <a:r>
              <a:rPr lang="en-US"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Scope</a:t>
            </a:r>
            <a:endParaRPr lang="en-GB" dirty="0"/>
          </a:p>
        </p:txBody>
      </p:sp>
      <p:sp>
        <p:nvSpPr>
          <p:cNvPr id="3" name="Content Placeholder 2"/>
          <p:cNvSpPr>
            <a:spLocks noGrp="1"/>
          </p:cNvSpPr>
          <p:nvPr>
            <p:ph idx="1"/>
          </p:nvPr>
        </p:nvSpPr>
        <p:spPr>
          <a:xfrm>
            <a:off x="1571604" y="857232"/>
            <a:ext cx="7427912" cy="5324475"/>
          </a:xfrm>
        </p:spPr>
        <p:txBody>
          <a:bodyPr/>
          <a:lstStyle/>
          <a:p>
            <a:r>
              <a:rPr lang="en-GB" b="0" u="sng" dirty="0" smtClean="0"/>
              <a:t>Target audience:</a:t>
            </a:r>
          </a:p>
          <a:p>
            <a:r>
              <a:rPr lang="en-GB" sz="2000" b="0" i="1" dirty="0" smtClean="0"/>
              <a:t>Airspace users, </a:t>
            </a:r>
            <a:r>
              <a:rPr lang="en-GB" sz="2000" b="0" i="1" dirty="0" err="1" smtClean="0"/>
              <a:t>incl</a:t>
            </a:r>
            <a:r>
              <a:rPr lang="en-GB" sz="2000" b="0" i="1" dirty="0" smtClean="0"/>
              <a:t> flight planning services organizations;</a:t>
            </a:r>
          </a:p>
          <a:p>
            <a:r>
              <a:rPr lang="en-GB" sz="2000" b="0" i="1" dirty="0" smtClean="0"/>
              <a:t>Air Navigation Service Providers.</a:t>
            </a:r>
            <a:endParaRPr lang="en-GB" b="0" i="1" dirty="0" smtClean="0"/>
          </a:p>
          <a:p>
            <a:r>
              <a:rPr lang="en-GB" u="sng" dirty="0" smtClean="0"/>
              <a:t>Impact</a:t>
            </a:r>
          </a:p>
          <a:p>
            <a:r>
              <a:rPr lang="en-GB" sz="2000" b="0" dirty="0" smtClean="0"/>
              <a:t>Technology/Systems:</a:t>
            </a:r>
          </a:p>
          <a:p>
            <a:pPr>
              <a:buFont typeface="Wingdings" pitchFamily="2" charset="2"/>
              <a:buChar char="ü"/>
            </a:pPr>
            <a:r>
              <a:rPr lang="en-GB" sz="1800" b="0" i="1" dirty="0" smtClean="0"/>
              <a:t>Flight plan origination;</a:t>
            </a:r>
          </a:p>
          <a:p>
            <a:pPr>
              <a:buFont typeface="Wingdings" pitchFamily="2" charset="2"/>
              <a:buChar char="ü"/>
            </a:pPr>
            <a:r>
              <a:rPr lang="en-GB" sz="1800" b="0" i="1" dirty="0" smtClean="0"/>
              <a:t>Ground flight data processing systems;</a:t>
            </a:r>
          </a:p>
          <a:p>
            <a:pPr>
              <a:buFont typeface="Wingdings" pitchFamily="2" charset="2"/>
              <a:buChar char="ü"/>
            </a:pPr>
            <a:r>
              <a:rPr lang="en-GB" sz="1800" b="0" i="1" dirty="0" smtClean="0"/>
              <a:t>Use of flight plan data in ATC displays; and</a:t>
            </a:r>
          </a:p>
          <a:p>
            <a:pPr>
              <a:buFont typeface="Wingdings" pitchFamily="2" charset="2"/>
              <a:buChar char="ü"/>
            </a:pPr>
            <a:r>
              <a:rPr lang="en-GB" sz="1800" b="0" i="1" dirty="0" smtClean="0"/>
              <a:t>Use of flight data in ATM automation</a:t>
            </a:r>
            <a:r>
              <a:rPr lang="en-GB" sz="2000" b="0" i="1" dirty="0" smtClean="0"/>
              <a:t>.</a:t>
            </a:r>
          </a:p>
          <a:p>
            <a:r>
              <a:rPr lang="en-GB" sz="2000" b="0" dirty="0" smtClean="0"/>
              <a:t>Human and organisational factors:</a:t>
            </a:r>
          </a:p>
          <a:p>
            <a:pPr>
              <a:buFont typeface="Wingdings" pitchFamily="2" charset="2"/>
              <a:buChar char="ü"/>
            </a:pPr>
            <a:r>
              <a:rPr lang="en-GB" sz="1800" b="0" i="1" dirty="0" smtClean="0"/>
              <a:t>Operating procedures(transition period);</a:t>
            </a:r>
          </a:p>
          <a:p>
            <a:pPr>
              <a:buFont typeface="Wingdings" pitchFamily="2" charset="2"/>
              <a:buChar char="ü"/>
            </a:pPr>
            <a:r>
              <a:rPr lang="en-GB" sz="1800" b="0" i="1" dirty="0" smtClean="0"/>
              <a:t>Training of personnel.</a:t>
            </a:r>
            <a:endParaRPr lang="en-GB" sz="2000" b="0" i="1" dirty="0" smtClean="0"/>
          </a:p>
          <a:p>
            <a:endParaRPr lang="en-GB" dirty="0"/>
          </a:p>
        </p:txBody>
      </p:sp>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4</a:t>
            </a:fld>
            <a:r>
              <a:rPr lang="en-US"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Timeline</a:t>
            </a:r>
            <a:endParaRPr lang="en-GB" dirty="0"/>
          </a:p>
        </p:txBody>
      </p:sp>
      <p:graphicFrame>
        <p:nvGraphicFramePr>
          <p:cNvPr id="5" name="Content Placeholder 4"/>
          <p:cNvGraphicFramePr>
            <a:graphicFrameLocks noGrp="1"/>
          </p:cNvGraphicFramePr>
          <p:nvPr>
            <p:ph idx="1"/>
          </p:nvPr>
        </p:nvGraphicFramePr>
        <p:xfrm>
          <a:off x="1500166" y="3857628"/>
          <a:ext cx="7427912" cy="1571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5</a:t>
            </a:fld>
            <a:r>
              <a:rPr lang="en-US" smtClean="0"/>
              <a:t> </a:t>
            </a:r>
            <a:endParaRPr lang="en-US" dirty="0"/>
          </a:p>
        </p:txBody>
      </p:sp>
      <p:graphicFrame>
        <p:nvGraphicFramePr>
          <p:cNvPr id="6" name="Content Placeholder 4"/>
          <p:cNvGraphicFramePr>
            <a:graphicFrameLocks/>
          </p:cNvGraphicFramePr>
          <p:nvPr/>
        </p:nvGraphicFramePr>
        <p:xfrm>
          <a:off x="1500166" y="1000108"/>
          <a:ext cx="7427912" cy="25003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9" name="Straight Connector 8"/>
          <p:cNvCxnSpPr/>
          <p:nvPr/>
        </p:nvCxnSpPr>
        <p:spPr bwMode="auto">
          <a:xfrm rot="5400000">
            <a:off x="1571604" y="3286124"/>
            <a:ext cx="4572032"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1" name="Straight Connector 10"/>
          <p:cNvCxnSpPr/>
          <p:nvPr/>
        </p:nvCxnSpPr>
        <p:spPr bwMode="auto">
          <a:xfrm rot="5400000">
            <a:off x="4429124" y="3286124"/>
            <a:ext cx="4572032"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4" name="TextBox 13"/>
          <p:cNvSpPr txBox="1"/>
          <p:nvPr/>
        </p:nvSpPr>
        <p:spPr>
          <a:xfrm>
            <a:off x="4000496" y="1071546"/>
            <a:ext cx="1120820" cy="338554"/>
          </a:xfrm>
          <a:prstGeom prst="rect">
            <a:avLst/>
          </a:prstGeom>
          <a:noFill/>
        </p:spPr>
        <p:txBody>
          <a:bodyPr wrap="none" rtlCol="0">
            <a:spAutoFit/>
          </a:bodyPr>
          <a:lstStyle/>
          <a:p>
            <a:r>
              <a:rPr lang="en-GB" sz="1600" dirty="0" smtClean="0"/>
              <a:t>25/06/2008</a:t>
            </a:r>
            <a:endParaRPr lang="en-GB" sz="1600" dirty="0"/>
          </a:p>
        </p:txBody>
      </p:sp>
      <p:sp>
        <p:nvSpPr>
          <p:cNvPr id="15" name="TextBox 14"/>
          <p:cNvSpPr txBox="1"/>
          <p:nvPr/>
        </p:nvSpPr>
        <p:spPr>
          <a:xfrm>
            <a:off x="6786578" y="1071546"/>
            <a:ext cx="1113190" cy="338554"/>
          </a:xfrm>
          <a:prstGeom prst="rect">
            <a:avLst/>
          </a:prstGeom>
          <a:noFill/>
        </p:spPr>
        <p:txBody>
          <a:bodyPr wrap="none" rtlCol="0">
            <a:spAutoFit/>
          </a:bodyPr>
          <a:lstStyle/>
          <a:p>
            <a:r>
              <a:rPr lang="en-GB" sz="1600" dirty="0" smtClean="0"/>
              <a:t>15/11/2012</a:t>
            </a:r>
            <a:endParaRPr lang="en-GB" sz="1600" dirty="0"/>
          </a:p>
        </p:txBody>
      </p:sp>
      <p:sp>
        <p:nvSpPr>
          <p:cNvPr id="16" name="TextBox 15"/>
          <p:cNvSpPr txBox="1"/>
          <p:nvPr/>
        </p:nvSpPr>
        <p:spPr>
          <a:xfrm>
            <a:off x="285720" y="2143116"/>
            <a:ext cx="787395" cy="338554"/>
          </a:xfrm>
          <a:prstGeom prst="rect">
            <a:avLst/>
          </a:prstGeom>
          <a:noFill/>
        </p:spPr>
        <p:txBody>
          <a:bodyPr wrap="none" rtlCol="0">
            <a:spAutoFit/>
          </a:bodyPr>
          <a:lstStyle/>
          <a:p>
            <a:r>
              <a:rPr lang="en-GB" sz="1600" dirty="0" smtClean="0"/>
              <a:t>ANSPs</a:t>
            </a:r>
            <a:endParaRPr lang="en-GB" sz="1600" dirty="0"/>
          </a:p>
        </p:txBody>
      </p:sp>
      <p:sp>
        <p:nvSpPr>
          <p:cNvPr id="17" name="TextBox 16"/>
          <p:cNvSpPr txBox="1"/>
          <p:nvPr/>
        </p:nvSpPr>
        <p:spPr>
          <a:xfrm>
            <a:off x="428596" y="4429132"/>
            <a:ext cx="559769" cy="338554"/>
          </a:xfrm>
          <a:prstGeom prst="rect">
            <a:avLst/>
          </a:prstGeom>
          <a:noFill/>
        </p:spPr>
        <p:txBody>
          <a:bodyPr wrap="none" rtlCol="0">
            <a:spAutoFit/>
          </a:bodyPr>
          <a:lstStyle/>
          <a:p>
            <a:r>
              <a:rPr lang="en-GB" sz="1600" dirty="0" smtClean="0"/>
              <a:t>AOs</a:t>
            </a:r>
            <a:endParaRPr lang="en-GB" sz="1600" dirty="0"/>
          </a:p>
        </p:txBody>
      </p:sp>
      <p:sp>
        <p:nvSpPr>
          <p:cNvPr id="18" name="TextBox 17"/>
          <p:cNvSpPr txBox="1"/>
          <p:nvPr/>
        </p:nvSpPr>
        <p:spPr>
          <a:xfrm>
            <a:off x="4000496" y="2357430"/>
            <a:ext cx="2605200" cy="338554"/>
          </a:xfrm>
          <a:prstGeom prst="rect">
            <a:avLst/>
          </a:prstGeom>
          <a:noFill/>
        </p:spPr>
        <p:txBody>
          <a:bodyPr wrap="none" rtlCol="0">
            <a:spAutoFit/>
          </a:bodyPr>
          <a:lstStyle/>
          <a:p>
            <a:r>
              <a:rPr lang="en-GB" sz="1600" dirty="0" smtClean="0"/>
              <a:t>ANSPs support both formats</a:t>
            </a:r>
            <a:endParaRPr lang="en-GB" sz="1600" dirty="0"/>
          </a:p>
        </p:txBody>
      </p:sp>
      <p:sp>
        <p:nvSpPr>
          <p:cNvPr id="19" name="TextBox 18"/>
          <p:cNvSpPr txBox="1"/>
          <p:nvPr/>
        </p:nvSpPr>
        <p:spPr>
          <a:xfrm>
            <a:off x="6786578" y="3286124"/>
            <a:ext cx="2050048" cy="338554"/>
          </a:xfrm>
          <a:prstGeom prst="rect">
            <a:avLst/>
          </a:prstGeom>
          <a:noFill/>
        </p:spPr>
        <p:txBody>
          <a:bodyPr wrap="none" rtlCol="0">
            <a:spAutoFit/>
          </a:bodyPr>
          <a:lstStyle/>
          <a:p>
            <a:r>
              <a:rPr lang="en-GB" sz="1600" dirty="0" smtClean="0"/>
              <a:t>PRESENT not assured</a:t>
            </a:r>
            <a:endParaRPr lang="en-GB"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Amendment 1 changes</a:t>
            </a:r>
            <a:endParaRPr lang="en-GB" dirty="0"/>
          </a:p>
        </p:txBody>
      </p:sp>
      <p:sp>
        <p:nvSpPr>
          <p:cNvPr id="3" name="Content Placeholder 2"/>
          <p:cNvSpPr>
            <a:spLocks noGrp="1"/>
          </p:cNvSpPr>
          <p:nvPr>
            <p:ph idx="1"/>
          </p:nvPr>
        </p:nvSpPr>
        <p:spPr/>
        <p:txBody>
          <a:bodyPr/>
          <a:lstStyle/>
          <a:p>
            <a:r>
              <a:rPr lang="en-GB" sz="2000" b="0" dirty="0" smtClean="0"/>
              <a:t>Change the way aircraft equipage and capabilities are communicated;</a:t>
            </a:r>
          </a:p>
          <a:p>
            <a:r>
              <a:rPr lang="en-GB" sz="2000" b="0" dirty="0" smtClean="0"/>
              <a:t>Provide additional means of describing route way points (bearing/distance from points other than </a:t>
            </a:r>
            <a:r>
              <a:rPr lang="en-GB" sz="2000" b="0" dirty="0" err="1" smtClean="0"/>
              <a:t>navaids</a:t>
            </a:r>
            <a:r>
              <a:rPr lang="en-GB" sz="2000" b="0" dirty="0" smtClean="0"/>
              <a:t>); and</a:t>
            </a:r>
          </a:p>
          <a:p>
            <a:r>
              <a:rPr lang="en-GB" sz="2000" b="0" dirty="0" smtClean="0"/>
              <a:t>Permit specification of the date of flight in a standardized manner.</a:t>
            </a:r>
          </a:p>
          <a:p>
            <a:r>
              <a:rPr lang="en-GB" sz="2000" b="0" dirty="0" smtClean="0"/>
              <a:t>Means of filing flight plans</a:t>
            </a:r>
            <a:endParaRPr lang="en-GB" sz="2000" b="0" dirty="0"/>
          </a:p>
        </p:txBody>
      </p:sp>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6</a:t>
            </a:fld>
            <a:r>
              <a:rPr lang="en-US"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 guideline 1</a:t>
            </a:r>
            <a:endParaRPr lang="en-GB" dirty="0"/>
          </a:p>
        </p:txBody>
      </p:sp>
      <p:sp>
        <p:nvSpPr>
          <p:cNvPr id="3" name="Content Placeholder 2"/>
          <p:cNvSpPr>
            <a:spLocks noGrp="1"/>
          </p:cNvSpPr>
          <p:nvPr>
            <p:ph idx="1"/>
          </p:nvPr>
        </p:nvSpPr>
        <p:spPr/>
        <p:txBody>
          <a:bodyPr/>
          <a:lstStyle/>
          <a:p>
            <a:r>
              <a:rPr lang="en-GB" sz="2000" b="0" dirty="0" smtClean="0"/>
              <a:t>As each ANSP transitions to NEW, it is essential that they also support PRESENT until 15 Nov 2012;</a:t>
            </a:r>
          </a:p>
          <a:p>
            <a:r>
              <a:rPr lang="en-GB" sz="2000" b="0" dirty="0" smtClean="0"/>
              <a:t>There is no requirement for ANSPs to accept/process PRESENT after 15 Nov 2012</a:t>
            </a:r>
            <a:r>
              <a:rPr lang="en-GB" sz="2000" b="0" dirty="0" smtClean="0"/>
              <a:t>;</a:t>
            </a:r>
            <a:endParaRPr lang="en-GB" sz="2000" b="0" dirty="0" smtClean="0"/>
          </a:p>
        </p:txBody>
      </p:sp>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7</a:t>
            </a:fld>
            <a:r>
              <a:rPr lang="en-US"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 guideline 2</a:t>
            </a:r>
            <a:endParaRPr lang="en-GB" dirty="0"/>
          </a:p>
        </p:txBody>
      </p:sp>
      <p:sp>
        <p:nvSpPr>
          <p:cNvPr id="3" name="Content Placeholder 2"/>
          <p:cNvSpPr>
            <a:spLocks noGrp="1"/>
          </p:cNvSpPr>
          <p:nvPr>
            <p:ph idx="1"/>
          </p:nvPr>
        </p:nvSpPr>
        <p:spPr/>
        <p:txBody>
          <a:bodyPr/>
          <a:lstStyle/>
          <a:p>
            <a:r>
              <a:rPr lang="en-GB" sz="2000" b="0" dirty="0" smtClean="0"/>
              <a:t>ANSPs </a:t>
            </a:r>
            <a:r>
              <a:rPr lang="en-GB" sz="2000" b="0" dirty="0" smtClean="0"/>
              <a:t>are encouraged to transition a certain time prior to 15 Nov 2012;</a:t>
            </a:r>
          </a:p>
          <a:p>
            <a:r>
              <a:rPr lang="en-GB" sz="2000" b="0" dirty="0" smtClean="0"/>
              <a:t>Transition plans should take into account that the airspace users may not be able to make use of the new opportunities provided by NEW until ANSP has transitioned;</a:t>
            </a:r>
          </a:p>
          <a:p>
            <a:r>
              <a:rPr lang="en-GB" sz="2000" b="0" dirty="0" smtClean="0"/>
              <a:t>ICAO coordinates regional transition plans prior to the applicability date in a transparent manner to allow responding to and resolving unforeseen operational issues.</a:t>
            </a:r>
            <a:endParaRPr lang="en-GB" sz="2000" b="0" dirty="0"/>
          </a:p>
        </p:txBody>
      </p:sp>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8</a:t>
            </a:fld>
            <a:r>
              <a:rPr lang="en-US"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 guideline 3</a:t>
            </a:r>
            <a:endParaRPr lang="en-GB" dirty="0"/>
          </a:p>
        </p:txBody>
      </p:sp>
      <p:sp>
        <p:nvSpPr>
          <p:cNvPr id="3" name="Content Placeholder 2"/>
          <p:cNvSpPr>
            <a:spLocks noGrp="1"/>
          </p:cNvSpPr>
          <p:nvPr>
            <p:ph idx="1"/>
          </p:nvPr>
        </p:nvSpPr>
        <p:spPr/>
        <p:txBody>
          <a:bodyPr/>
          <a:lstStyle/>
          <a:p>
            <a:r>
              <a:rPr lang="en-GB" sz="2000" b="0" dirty="0" smtClean="0"/>
              <a:t>During the transition period and after an ANSP has advised that they can accept NEW, determination to file NEW or PRESENT with the ANSP is the choice of an airspace user;</a:t>
            </a:r>
          </a:p>
          <a:p>
            <a:r>
              <a:rPr lang="en-GB" sz="2000" b="0" dirty="0" smtClean="0"/>
              <a:t>Airspace users will make decisions on what format to file based on performance gains which may be achieved through capability information in items 10 and 18 of NEW</a:t>
            </a:r>
          </a:p>
          <a:p>
            <a:r>
              <a:rPr lang="en-GB" sz="2000" b="0" dirty="0" smtClean="0"/>
              <a:t>All airspace users file NEW after the applicability date. </a:t>
            </a:r>
            <a:endParaRPr lang="en-GB" sz="2000" b="0" dirty="0"/>
          </a:p>
        </p:txBody>
      </p:sp>
      <p:sp>
        <p:nvSpPr>
          <p:cNvPr id="4" name="Date Placeholder 3"/>
          <p:cNvSpPr>
            <a:spLocks noGrp="1"/>
          </p:cNvSpPr>
          <p:nvPr>
            <p:ph type="dt" sz="half" idx="11"/>
          </p:nvPr>
        </p:nvSpPr>
        <p:spPr/>
        <p:txBody>
          <a:bodyPr/>
          <a:lstStyle/>
          <a:p>
            <a:pPr>
              <a:defRPr/>
            </a:pPr>
            <a:r>
              <a:rPr lang="en-US" smtClean="0"/>
              <a:t> - </a:t>
            </a:r>
            <a:fld id="{E3F4E1F7-B07C-47B6-A1D1-357F79694498}" type="slidenum">
              <a:rPr lang="en-US" smtClean="0"/>
              <a:pPr>
                <a:defRPr/>
              </a:pPr>
              <a:t>9</a:t>
            </a:fld>
            <a:r>
              <a:rPr lang="en-US"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ICAO Presentation">
  <a:themeElements>
    <a:clrScheme name="Blank ICAO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ICAO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ICAO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ICAO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ICAO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ICAO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ICAO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ICAO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ICAO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EBCB3EDEC4554F816DD411FD62740F" ma:contentTypeVersion="5" ma:contentTypeDescription="Create a new document." ma:contentTypeScope="" ma:versionID="93e36250a759c8058fd99f789649de7c">
  <xsd:schema xmlns:xsd="http://www.w3.org/2001/XMLSchema" xmlns:xs="http://www.w3.org/2001/XMLSchema" xmlns:p="http://schemas.microsoft.com/office/2006/metadata/properties" xmlns:ns2="fff28401-f697-4081-a6d4-cc5c4061c61f" xmlns:ns3="024d03af-fb58-47df-895d-dc2910258ea2" targetNamespace="http://schemas.microsoft.com/office/2006/metadata/properties" ma:root="true" ma:fieldsID="85c1ca7a5d92dbed041571e325f1d20e" ns2:_="" ns3:_="">
    <xsd:import namespace="fff28401-f697-4081-a6d4-cc5c4061c61f"/>
    <xsd:import namespace="024d03af-fb58-47df-895d-dc2910258ea2"/>
    <xsd:element name="properties">
      <xsd:complexType>
        <xsd:sequence>
          <xsd:element name="documentManagement">
            <xsd:complexType>
              <xsd:all>
                <xsd:element ref="ns2:display" minOccurs="0"/>
                <xsd:element ref="ns3:In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f28401-f697-4081-a6d4-cc5c4061c61f" elementFormDefault="qualified">
    <xsd:import namespace="http://schemas.microsoft.com/office/2006/documentManagement/types"/>
    <xsd:import namespace="http://schemas.microsoft.com/office/infopath/2007/PartnerControls"/>
    <xsd:element name="display" ma:index="8" nillable="true" ma:displayName="display" ma:hidden="true" ma:internalName="displa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4d03af-fb58-47df-895d-dc2910258ea2" elementFormDefault="qualified">
    <xsd:import namespace="http://schemas.microsoft.com/office/2006/documentManagement/types"/>
    <xsd:import namespace="http://schemas.microsoft.com/office/infopath/2007/PartnerControls"/>
    <xsd:element name="Information" ma:index="9" nillable="true" ma:displayName="Information" ma:internalName="Informa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splay xmlns="fff28401-f697-4081-a6d4-cc5c4061c61f" xsi:nil="true"/>
    <Information xmlns="024d03af-fb58-47df-895d-dc2910258ea2">ICAO implementation guidance material; ICAO web-based implementation tracking system (FITS) by Elkhan Nahmadov/ICAO</Information>
  </documentManagement>
</p:properties>
</file>

<file path=customXml/itemProps1.xml><?xml version="1.0" encoding="utf-8"?>
<ds:datastoreItem xmlns:ds="http://schemas.openxmlformats.org/officeDocument/2006/customXml" ds:itemID="{C761A7F0-79F7-4A07-8A4B-07DD545F252C}"/>
</file>

<file path=customXml/itemProps2.xml><?xml version="1.0" encoding="utf-8"?>
<ds:datastoreItem xmlns:ds="http://schemas.openxmlformats.org/officeDocument/2006/customXml" ds:itemID="{358C2222-5E4F-47C3-AF4E-74E4A196AE08}"/>
</file>

<file path=customXml/itemProps3.xml><?xml version="1.0" encoding="utf-8"?>
<ds:datastoreItem xmlns:ds="http://schemas.openxmlformats.org/officeDocument/2006/customXml" ds:itemID="{E516D8E7-D9CD-4681-8FBB-CA2C2C768504}"/>
</file>

<file path=docProps/app.xml><?xml version="1.0" encoding="utf-8"?>
<Properties xmlns="http://schemas.openxmlformats.org/officeDocument/2006/extended-properties" xmlns:vt="http://schemas.openxmlformats.org/officeDocument/2006/docPropsVTypes">
  <Template>Blank ICAO Presentation</Template>
  <TotalTime>4192</TotalTime>
  <Words>1125</Words>
  <Application>Microsoft Office PowerPoint</Application>
  <PresentationFormat>On-screen Show (4:3)</PresentationFormat>
  <Paragraphs>386</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Blank ICAO Presentation</vt:lpstr>
      <vt:lpstr>ICAO EUR FPL2012 Workshop</vt:lpstr>
      <vt:lpstr>ICAO FPL2012 Activities</vt:lpstr>
      <vt:lpstr>Guidance to implementation </vt:lpstr>
      <vt:lpstr>Scope</vt:lpstr>
      <vt:lpstr>Timeline</vt:lpstr>
      <vt:lpstr>Amendment 1 changes</vt:lpstr>
      <vt:lpstr>Implementation guideline 1</vt:lpstr>
      <vt:lpstr>Implementation guideline 2</vt:lpstr>
      <vt:lpstr>Implementation guideline 3</vt:lpstr>
      <vt:lpstr>Implementation guideline 4</vt:lpstr>
      <vt:lpstr>Implementation guideline 5</vt:lpstr>
      <vt:lpstr>Implementation guideline 6</vt:lpstr>
      <vt:lpstr>Conversion Table</vt:lpstr>
      <vt:lpstr>Conversion Table</vt:lpstr>
      <vt:lpstr>Conversion Table</vt:lpstr>
      <vt:lpstr>Conversion Table</vt:lpstr>
      <vt:lpstr>Conversion Table</vt:lpstr>
      <vt:lpstr>Conversion Table</vt:lpstr>
      <vt:lpstr>ICAO EUR Doc 7030 provisions</vt:lpstr>
      <vt:lpstr>FITS</vt:lpstr>
      <vt:lpstr>FITS</vt:lpstr>
      <vt:lpstr>FITS</vt:lpstr>
      <vt:lpstr>FITS</vt:lpstr>
      <vt:lpstr> </vt:lpstr>
      <vt:lpstr>AFTN considerations</vt:lpstr>
    </vt:vector>
  </TitlesOfParts>
  <Company>ICAO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1_PPT 2_ICAO</dc:title>
  <dc:creator>NAHMADOV Elkhan</dc:creator>
  <cp:lastModifiedBy>enahmadov</cp:lastModifiedBy>
  <cp:revision>372</cp:revision>
  <dcterms:created xsi:type="dcterms:W3CDTF">2007-07-24T11:57:20Z</dcterms:created>
  <dcterms:modified xsi:type="dcterms:W3CDTF">2010-06-25T12:41:59Z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0x01010028EBCB3EDEC4554F816DD411FD62740F</vt:lpwstr>
  </property>
  <property fmtid="{D5CDD505-2E9C-101B-9397-08002B2CF9AE}" pid="3" name="Order">
    <vt:r8>48800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Information">
    <vt:lpwstr>ICAO implementation guidance material; ICAO web-based implementation tracking system (FITS) by Elkhan Nahmadov/ICAO</vt:lpwstr>
  </property>
  <property fmtid="{D5CDD505-2E9C-101B-9397-08002B2CF9AE}" pid="10" name="Info">
    <vt:lpwstr/>
  </property>
</Properties>
</file>