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7"/>
  </p:notesMasterIdLst>
  <p:sldIdLst>
    <p:sldId id="261" r:id="rId4"/>
    <p:sldId id="265" r:id="rId5"/>
    <p:sldId id="262" r:id="rId6"/>
    <p:sldId id="257" r:id="rId7"/>
    <p:sldId id="260" r:id="rId8"/>
    <p:sldId id="273" r:id="rId9"/>
    <p:sldId id="266" r:id="rId10"/>
    <p:sldId id="268" r:id="rId11"/>
    <p:sldId id="267" r:id="rId12"/>
    <p:sldId id="271" r:id="rId13"/>
    <p:sldId id="277" r:id="rId14"/>
    <p:sldId id="275" r:id="rId15"/>
    <p:sldId id="274" r:id="rId16"/>
  </p:sldIdLst>
  <p:sldSz cx="9144000" cy="6858000" type="screen4x3"/>
  <p:notesSz cx="6810375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76" autoAdjust="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3C2A4-3304-46A7-9ECA-997E0E0482A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C151DF0-9125-4861-943E-FC9B3465A92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tr-TR" sz="800" dirty="0" smtClean="0">
              <a:latin typeface="Calibri" pitchFamily="34" charset="0"/>
            </a:rPr>
            <a:t>TGS (50%)</a:t>
          </a:r>
        </a:p>
      </dgm:t>
    </dgm:pt>
    <dgm:pt modelId="{3268ABCB-AD50-4753-BBC1-BD572D16FE7D}" type="parTrans" cxnId="{7EFCD2CF-9AD4-4121-8DA6-F11FC393E00C}">
      <dgm:prSet/>
      <dgm:spPr/>
      <dgm:t>
        <a:bodyPr/>
        <a:lstStyle/>
        <a:p>
          <a:endParaRPr lang="tr-TR"/>
        </a:p>
      </dgm:t>
    </dgm:pt>
    <dgm:pt modelId="{F3DAFFA4-E39B-4F7E-8D5E-A187ACDF26F5}" type="sibTrans" cxnId="{7EFCD2CF-9AD4-4121-8DA6-F11FC393E00C}">
      <dgm:prSet/>
      <dgm:spPr/>
      <dgm:t>
        <a:bodyPr/>
        <a:lstStyle/>
        <a:p>
          <a:endParaRPr lang="tr-TR"/>
        </a:p>
      </dgm:t>
    </dgm:pt>
    <dgm:pt modelId="{E8A86E1F-313A-4943-83AA-361949F42FF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tr-TR" dirty="0"/>
        </a:p>
      </dgm:t>
    </dgm:pt>
    <dgm:pt modelId="{01D55416-2343-4A40-A629-F2C4BFF0094B}" type="parTrans" cxnId="{66CB0072-33E4-434B-A096-87AD965CAC33}">
      <dgm:prSet/>
      <dgm:spPr/>
      <dgm:t>
        <a:bodyPr/>
        <a:lstStyle/>
        <a:p>
          <a:endParaRPr lang="tr-TR"/>
        </a:p>
      </dgm:t>
    </dgm:pt>
    <dgm:pt modelId="{40312B86-AE9B-4B3A-BACC-361C85D4E7DC}" type="sibTrans" cxnId="{66CB0072-33E4-434B-A096-87AD965CAC33}">
      <dgm:prSet/>
      <dgm:spPr/>
      <dgm:t>
        <a:bodyPr/>
        <a:lstStyle/>
        <a:p>
          <a:endParaRPr lang="tr-TR"/>
        </a:p>
      </dgm:t>
    </dgm:pt>
    <dgm:pt modelId="{880BBC9F-D76C-448B-92BA-EFF1B19CC85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tr-TR" sz="800" dirty="0" smtClean="0"/>
            <a:t>Havas Europe (67%)</a:t>
          </a:r>
        </a:p>
      </dgm:t>
    </dgm:pt>
    <dgm:pt modelId="{7E0756B6-FDF9-4AEE-A163-F2CF7D97102A}" type="parTrans" cxnId="{09AAC045-AC59-478A-A3F7-A0AD7FB9411A}">
      <dgm:prSet/>
      <dgm:spPr/>
      <dgm:t>
        <a:bodyPr/>
        <a:lstStyle/>
        <a:p>
          <a:endParaRPr lang="tr-TR"/>
        </a:p>
      </dgm:t>
    </dgm:pt>
    <dgm:pt modelId="{90C5367A-C13F-4A3A-B324-9BC13E6DC679}" type="sibTrans" cxnId="{09AAC045-AC59-478A-A3F7-A0AD7FB9411A}">
      <dgm:prSet/>
      <dgm:spPr/>
      <dgm:t>
        <a:bodyPr/>
        <a:lstStyle/>
        <a:p>
          <a:endParaRPr lang="tr-TR"/>
        </a:p>
      </dgm:t>
    </dgm:pt>
    <dgm:pt modelId="{EA99085D-E578-4A28-98BD-0CD86C4178B2}" type="pres">
      <dgm:prSet presAssocID="{B1F3C2A4-3304-46A7-9ECA-997E0E0482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6BD3868-7FCD-4927-9BE0-8E45B8F64B23}" type="pres">
      <dgm:prSet presAssocID="{E8A86E1F-313A-4943-83AA-361949F42FF4}" presName="root" presStyleCnt="0"/>
      <dgm:spPr/>
    </dgm:pt>
    <dgm:pt modelId="{4927982D-3F07-4A39-8E40-29F1F3DDDF0C}" type="pres">
      <dgm:prSet presAssocID="{E8A86E1F-313A-4943-83AA-361949F42FF4}" presName="rootComposite" presStyleCnt="0"/>
      <dgm:spPr/>
    </dgm:pt>
    <dgm:pt modelId="{E2E2C4D8-5973-4323-AC14-667D6D55EC5B}" type="pres">
      <dgm:prSet presAssocID="{E8A86E1F-313A-4943-83AA-361949F42FF4}" presName="rootText" presStyleLbl="node1" presStyleIdx="0" presStyleCnt="1" custScaleX="20024" custScaleY="25625" custLinFactNeighborX="-34918" custLinFactNeighborY="17576"/>
      <dgm:spPr/>
      <dgm:t>
        <a:bodyPr/>
        <a:lstStyle/>
        <a:p>
          <a:endParaRPr lang="tr-TR"/>
        </a:p>
      </dgm:t>
    </dgm:pt>
    <dgm:pt modelId="{01FC16E5-530B-44CF-BA5C-38B054225B29}" type="pres">
      <dgm:prSet presAssocID="{E8A86E1F-313A-4943-83AA-361949F42FF4}" presName="rootConnector" presStyleLbl="node1" presStyleIdx="0" presStyleCnt="1"/>
      <dgm:spPr/>
      <dgm:t>
        <a:bodyPr/>
        <a:lstStyle/>
        <a:p>
          <a:endParaRPr lang="tr-TR"/>
        </a:p>
      </dgm:t>
    </dgm:pt>
    <dgm:pt modelId="{BC0557A2-B624-4268-AAD2-4D45CFDE2E40}" type="pres">
      <dgm:prSet presAssocID="{E8A86E1F-313A-4943-83AA-361949F42FF4}" presName="childShape" presStyleCnt="0"/>
      <dgm:spPr/>
    </dgm:pt>
    <dgm:pt modelId="{B6C37BA6-75AE-4D28-995C-C8C767E2893B}" type="pres">
      <dgm:prSet presAssocID="{3268ABCB-AD50-4753-BBC1-BD572D16FE7D}" presName="Name13" presStyleLbl="parChTrans1D2" presStyleIdx="0" presStyleCnt="2"/>
      <dgm:spPr/>
      <dgm:t>
        <a:bodyPr/>
        <a:lstStyle/>
        <a:p>
          <a:endParaRPr lang="tr-TR"/>
        </a:p>
      </dgm:t>
    </dgm:pt>
    <dgm:pt modelId="{075AAF16-A51B-429D-8274-741F864C99E2}" type="pres">
      <dgm:prSet presAssocID="{4C151DF0-9125-4861-943E-FC9B3465A92A}" presName="childText" presStyleLbl="bgAcc1" presStyleIdx="0" presStyleCnt="2" custScaleX="54170" custScaleY="40855" custLinFactNeighborX="-34006" custLinFactNeighborY="75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00F3F8-DCFA-4584-A0E8-FBCA23958F5D}" type="pres">
      <dgm:prSet presAssocID="{7E0756B6-FDF9-4AEE-A163-F2CF7D97102A}" presName="Name13" presStyleLbl="parChTrans1D2" presStyleIdx="1" presStyleCnt="2"/>
      <dgm:spPr/>
      <dgm:t>
        <a:bodyPr/>
        <a:lstStyle/>
        <a:p>
          <a:endParaRPr lang="tr-TR"/>
        </a:p>
      </dgm:t>
    </dgm:pt>
    <dgm:pt modelId="{76485DA7-4D36-4630-A4DC-3AF004259E6C}" type="pres">
      <dgm:prSet presAssocID="{880BBC9F-D76C-448B-92BA-EFF1B19CC858}" presName="childText" presStyleLbl="bgAcc1" presStyleIdx="1" presStyleCnt="2" custScaleX="54170" custScaleY="37358" custLinFactNeighborX="-33250" custLinFactNeighborY="-1025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9AAC045-AC59-478A-A3F7-A0AD7FB9411A}" srcId="{E8A86E1F-313A-4943-83AA-361949F42FF4}" destId="{880BBC9F-D76C-448B-92BA-EFF1B19CC858}" srcOrd="1" destOrd="0" parTransId="{7E0756B6-FDF9-4AEE-A163-F2CF7D97102A}" sibTransId="{90C5367A-C13F-4A3A-B324-9BC13E6DC679}"/>
    <dgm:cxn modelId="{7EFCD2CF-9AD4-4121-8DA6-F11FC393E00C}" srcId="{E8A86E1F-313A-4943-83AA-361949F42FF4}" destId="{4C151DF0-9125-4861-943E-FC9B3465A92A}" srcOrd="0" destOrd="0" parTransId="{3268ABCB-AD50-4753-BBC1-BD572D16FE7D}" sibTransId="{F3DAFFA4-E39B-4F7E-8D5E-A187ACDF26F5}"/>
    <dgm:cxn modelId="{E9FE42A9-0E3C-4F9C-91C1-49ED061F69AD}" type="presOf" srcId="{7E0756B6-FDF9-4AEE-A163-F2CF7D97102A}" destId="{3A00F3F8-DCFA-4584-A0E8-FBCA23958F5D}" srcOrd="0" destOrd="0" presId="urn:microsoft.com/office/officeart/2005/8/layout/hierarchy3"/>
    <dgm:cxn modelId="{66CB0072-33E4-434B-A096-87AD965CAC33}" srcId="{B1F3C2A4-3304-46A7-9ECA-997E0E0482AE}" destId="{E8A86E1F-313A-4943-83AA-361949F42FF4}" srcOrd="0" destOrd="0" parTransId="{01D55416-2343-4A40-A629-F2C4BFF0094B}" sibTransId="{40312B86-AE9B-4B3A-BACC-361C85D4E7DC}"/>
    <dgm:cxn modelId="{A5673693-D5F4-4F5F-AED2-2D0AAD2B4575}" type="presOf" srcId="{E8A86E1F-313A-4943-83AA-361949F42FF4}" destId="{E2E2C4D8-5973-4323-AC14-667D6D55EC5B}" srcOrd="0" destOrd="0" presId="urn:microsoft.com/office/officeart/2005/8/layout/hierarchy3"/>
    <dgm:cxn modelId="{D2DD0DF1-303A-40CE-A7B0-D23604E54CA8}" type="presOf" srcId="{B1F3C2A4-3304-46A7-9ECA-997E0E0482AE}" destId="{EA99085D-E578-4A28-98BD-0CD86C4178B2}" srcOrd="0" destOrd="0" presId="urn:microsoft.com/office/officeart/2005/8/layout/hierarchy3"/>
    <dgm:cxn modelId="{C7CDB5A4-5DB7-4DC9-AA7D-8B0BE0913248}" type="presOf" srcId="{4C151DF0-9125-4861-943E-FC9B3465A92A}" destId="{075AAF16-A51B-429D-8274-741F864C99E2}" srcOrd="0" destOrd="0" presId="urn:microsoft.com/office/officeart/2005/8/layout/hierarchy3"/>
    <dgm:cxn modelId="{792554DB-4C61-4C22-9AAE-152C74F1AD9F}" type="presOf" srcId="{880BBC9F-D76C-448B-92BA-EFF1B19CC858}" destId="{76485DA7-4D36-4630-A4DC-3AF004259E6C}" srcOrd="0" destOrd="0" presId="urn:microsoft.com/office/officeart/2005/8/layout/hierarchy3"/>
    <dgm:cxn modelId="{CDA441D1-EB91-43A9-B6D4-51973E18E019}" type="presOf" srcId="{E8A86E1F-313A-4943-83AA-361949F42FF4}" destId="{01FC16E5-530B-44CF-BA5C-38B054225B29}" srcOrd="1" destOrd="0" presId="urn:microsoft.com/office/officeart/2005/8/layout/hierarchy3"/>
    <dgm:cxn modelId="{FF478AF9-A513-4CE7-BAAC-65777AAD5C90}" type="presOf" srcId="{3268ABCB-AD50-4753-BBC1-BD572D16FE7D}" destId="{B6C37BA6-75AE-4D28-995C-C8C767E2893B}" srcOrd="0" destOrd="0" presId="urn:microsoft.com/office/officeart/2005/8/layout/hierarchy3"/>
    <dgm:cxn modelId="{123DF9AA-895D-44F5-8963-0CF575D4674C}" type="presParOf" srcId="{EA99085D-E578-4A28-98BD-0CD86C4178B2}" destId="{06BD3868-7FCD-4927-9BE0-8E45B8F64B23}" srcOrd="0" destOrd="0" presId="urn:microsoft.com/office/officeart/2005/8/layout/hierarchy3"/>
    <dgm:cxn modelId="{DE59CFE1-CC05-4EB3-8056-06FC3A634AB8}" type="presParOf" srcId="{06BD3868-7FCD-4927-9BE0-8E45B8F64B23}" destId="{4927982D-3F07-4A39-8E40-29F1F3DDDF0C}" srcOrd="0" destOrd="0" presId="urn:microsoft.com/office/officeart/2005/8/layout/hierarchy3"/>
    <dgm:cxn modelId="{BDED6734-8284-4E55-A7BE-0413303DA3E5}" type="presParOf" srcId="{4927982D-3F07-4A39-8E40-29F1F3DDDF0C}" destId="{E2E2C4D8-5973-4323-AC14-667D6D55EC5B}" srcOrd="0" destOrd="0" presId="urn:microsoft.com/office/officeart/2005/8/layout/hierarchy3"/>
    <dgm:cxn modelId="{628815ED-2779-49EB-9F52-97E8082D6434}" type="presParOf" srcId="{4927982D-3F07-4A39-8E40-29F1F3DDDF0C}" destId="{01FC16E5-530B-44CF-BA5C-38B054225B29}" srcOrd="1" destOrd="0" presId="urn:microsoft.com/office/officeart/2005/8/layout/hierarchy3"/>
    <dgm:cxn modelId="{20870E3E-92B6-4406-A014-2E6943359EB8}" type="presParOf" srcId="{06BD3868-7FCD-4927-9BE0-8E45B8F64B23}" destId="{BC0557A2-B624-4268-AAD2-4D45CFDE2E40}" srcOrd="1" destOrd="0" presId="urn:microsoft.com/office/officeart/2005/8/layout/hierarchy3"/>
    <dgm:cxn modelId="{356AE76B-D249-4F74-80BA-0ECF5635A599}" type="presParOf" srcId="{BC0557A2-B624-4268-AAD2-4D45CFDE2E40}" destId="{B6C37BA6-75AE-4D28-995C-C8C767E2893B}" srcOrd="0" destOrd="0" presId="urn:microsoft.com/office/officeart/2005/8/layout/hierarchy3"/>
    <dgm:cxn modelId="{ABFB6934-4924-4342-AAD5-69219B996719}" type="presParOf" srcId="{BC0557A2-B624-4268-AAD2-4D45CFDE2E40}" destId="{075AAF16-A51B-429D-8274-741F864C99E2}" srcOrd="1" destOrd="0" presId="urn:microsoft.com/office/officeart/2005/8/layout/hierarchy3"/>
    <dgm:cxn modelId="{BC454ACB-1D68-4850-AA18-38F1D5ADED7A}" type="presParOf" srcId="{BC0557A2-B624-4268-AAD2-4D45CFDE2E40}" destId="{3A00F3F8-DCFA-4584-A0E8-FBCA23958F5D}" srcOrd="2" destOrd="0" presId="urn:microsoft.com/office/officeart/2005/8/layout/hierarchy3"/>
    <dgm:cxn modelId="{8D79D718-7B36-4F06-81D4-FBA073BF0ED8}" type="presParOf" srcId="{BC0557A2-B624-4268-AAD2-4D45CFDE2E40}" destId="{76485DA7-4D36-4630-A4DC-3AF004259E6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2C4D8-5973-4323-AC14-667D6D55EC5B}">
      <dsp:nvSpPr>
        <dsp:cNvPr id="0" name=""/>
        <dsp:cNvSpPr/>
      </dsp:nvSpPr>
      <dsp:spPr>
        <a:xfrm>
          <a:off x="733162" y="185987"/>
          <a:ext cx="421351" cy="26960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 dirty="0"/>
        </a:p>
      </dsp:txBody>
      <dsp:txXfrm>
        <a:off x="741058" y="193883"/>
        <a:ext cx="405559" cy="253812"/>
      </dsp:txXfrm>
    </dsp:sp>
    <dsp:sp modelId="{B6C37BA6-75AE-4D28-995C-C8C767E2893B}">
      <dsp:nvSpPr>
        <dsp:cNvPr id="0" name=""/>
        <dsp:cNvSpPr/>
      </dsp:nvSpPr>
      <dsp:spPr>
        <a:xfrm>
          <a:off x="775297" y="455592"/>
          <a:ext cx="204438" cy="37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822"/>
              </a:lnTo>
              <a:lnTo>
                <a:pt x="204438" y="3728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AAF16-A51B-429D-8274-741F864C99E2}">
      <dsp:nvSpPr>
        <dsp:cNvPr id="0" name=""/>
        <dsp:cNvSpPr/>
      </dsp:nvSpPr>
      <dsp:spPr>
        <a:xfrm>
          <a:off x="979735" y="613494"/>
          <a:ext cx="911890" cy="42984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Calibri" pitchFamily="34" charset="0"/>
            </a:rPr>
            <a:t>TGS (50%)</a:t>
          </a:r>
        </a:p>
      </dsp:txBody>
      <dsp:txXfrm>
        <a:off x="992325" y="626084"/>
        <a:ext cx="886710" cy="404662"/>
      </dsp:txXfrm>
    </dsp:sp>
    <dsp:sp modelId="{3A00F3F8-DCFA-4584-A0E8-FBCA23958F5D}">
      <dsp:nvSpPr>
        <dsp:cNvPr id="0" name=""/>
        <dsp:cNvSpPr/>
      </dsp:nvSpPr>
      <dsp:spPr>
        <a:xfrm>
          <a:off x="775297" y="455592"/>
          <a:ext cx="217165" cy="859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610"/>
              </a:lnTo>
              <a:lnTo>
                <a:pt x="217165" y="8596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85DA7-4D36-4630-A4DC-3AF004259E6C}">
      <dsp:nvSpPr>
        <dsp:cNvPr id="0" name=""/>
        <dsp:cNvSpPr/>
      </dsp:nvSpPr>
      <dsp:spPr>
        <a:xfrm>
          <a:off x="992462" y="1118678"/>
          <a:ext cx="911890" cy="3930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Havas Europe (67%)</a:t>
          </a:r>
        </a:p>
      </dsp:txBody>
      <dsp:txXfrm>
        <a:off x="1003974" y="1130190"/>
        <a:ext cx="888866" cy="370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953C6-7AB7-47C7-8C59-BF0BBB25B18E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979E9-35A8-45A8-BC56-A65DD85C3D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56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9F7C-76AD-4135-84A3-164F1E0F7533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1BAB-E88E-4C87-ADAC-9026662EF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83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9F7C-76AD-4135-84A3-164F1E0F7533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1BAB-E88E-4C87-ADAC-9026662EF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694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9F7C-76AD-4135-84A3-164F1E0F7533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1BAB-E88E-4C87-ADAC-9026662EF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300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F0A9-31F2-44D7-A32B-F4372122CE81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3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764704"/>
          </a:xfrm>
          <a:prstGeom prst="rect">
            <a:avLst/>
          </a:prstGeom>
          <a:solidFill>
            <a:srgbClr val="06357A"/>
          </a:solidFill>
          <a:effectLst/>
        </p:spPr>
        <p:txBody>
          <a:bodyPr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Q"/>
              <a:defRPr sz="1800">
                <a:latin typeface="+mj-lt"/>
              </a:defRPr>
            </a:lvl1pPr>
            <a:lvl2pPr>
              <a:buSzPct val="80000"/>
              <a:buFont typeface="Wingdings" pitchFamily="2" charset="2"/>
              <a:buChar char="Q"/>
              <a:defRPr sz="1600"/>
            </a:lvl2pPr>
            <a:lvl3pPr>
              <a:buFont typeface="Wingdings" pitchFamily="2" charset="2"/>
              <a:buChar char="Q"/>
              <a:defRPr sz="1400"/>
            </a:lvl3pPr>
            <a:lvl4pPr>
              <a:buFont typeface="Wingdings" pitchFamily="2" charset="2"/>
              <a:buChar char="Q"/>
              <a:defRPr sz="1200"/>
            </a:lvl4pPr>
            <a:lvl5pPr>
              <a:buFont typeface="Wingdings" pitchFamily="2" charset="2"/>
              <a:buChar char="Q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99B3-7A24-47F6-A324-A4EFC8107AA5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85" descr="Airport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008112" cy="581920"/>
          </a:xfrm>
          <a:prstGeom prst="rect">
            <a:avLst/>
          </a:prstGeom>
          <a:solidFill>
            <a:schemeClr val="accent1">
              <a:alpha val="62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395536" cy="26064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>
            <a:lvl1pPr algn="ctr">
              <a:defRPr b="1" u="none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97BE2F45-CE8A-4302-A20A-78952AD60713}" type="slidenum">
              <a:rPr lang="tr-TR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3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5C39-57C9-49D8-912B-283CA355E90F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0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4CD-1ADA-472F-AD73-0B58A90CEB97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46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3581-8100-4FAE-9A86-A6961D7420D9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6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C205-A90D-4DC8-B806-8491CFFF8499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31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0C64-5004-4FED-A391-5F6B17EFC091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81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03A4-8A2F-4656-A765-5E8868716F50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6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9F7C-76AD-4135-84A3-164F1E0F7533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1BAB-E88E-4C87-ADAC-9026662EF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691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8728-ACB5-4A17-A125-E1A72B94F9B6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24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1584-8F4F-4078-A934-D00B3176F47A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86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DC53-418B-462B-8CE6-4E52A3E788D8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1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  <a:latin typeface="Franklin Gothic Book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F4AE5C7D-C680-4C5A-8313-EE6E8E9093B2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0" y="764704"/>
            <a:ext cx="435424" cy="246888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C506687A-F32B-4F87-A25D-8F84E0098D1F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79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1F0A9-31F2-44D7-A32B-F4372122CE81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69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764704"/>
          </a:xfrm>
          <a:prstGeom prst="rect">
            <a:avLst/>
          </a:prstGeom>
          <a:solidFill>
            <a:srgbClr val="06357A"/>
          </a:solidFill>
          <a:effectLst/>
        </p:spPr>
        <p:txBody>
          <a:bodyPr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Q"/>
              <a:defRPr sz="1800">
                <a:latin typeface="+mj-lt"/>
              </a:defRPr>
            </a:lvl1pPr>
            <a:lvl2pPr>
              <a:buSzPct val="80000"/>
              <a:buFont typeface="Wingdings" pitchFamily="2" charset="2"/>
              <a:buChar char="Q"/>
              <a:defRPr sz="1600"/>
            </a:lvl2pPr>
            <a:lvl3pPr>
              <a:buFont typeface="Wingdings" pitchFamily="2" charset="2"/>
              <a:buChar char="Q"/>
              <a:defRPr sz="1400"/>
            </a:lvl3pPr>
            <a:lvl4pPr>
              <a:buFont typeface="Wingdings" pitchFamily="2" charset="2"/>
              <a:buChar char="Q"/>
              <a:defRPr sz="1200"/>
            </a:lvl4pPr>
            <a:lvl5pPr>
              <a:buFont typeface="Wingdings" pitchFamily="2" charset="2"/>
              <a:buChar char="Q"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99B3-7A24-47F6-A324-A4EFC8107AA5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85" descr="Airport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008112" cy="581920"/>
          </a:xfrm>
          <a:prstGeom prst="rect">
            <a:avLst/>
          </a:prstGeom>
          <a:solidFill>
            <a:schemeClr val="accent1">
              <a:alpha val="62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395536" cy="26064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>
            <a:lvl1pPr algn="ctr">
              <a:defRPr b="1" u="none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97BE2F45-CE8A-4302-A20A-78952AD60713}" type="slidenum">
              <a:rPr lang="tr-TR" smtClean="0">
                <a:solidFill>
                  <a:srgbClr val="000000">
                    <a:lumMod val="95000"/>
                    <a:lumOff val="5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42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5C39-57C9-49D8-912B-283CA355E90F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19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4CD-1ADA-472F-AD73-0B58A90CEB97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35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3581-8100-4FAE-9A86-A6961D7420D9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71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C205-A90D-4DC8-B806-8491CFFF8499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1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9F7C-76AD-4135-84A3-164F1E0F7533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1BAB-E88E-4C87-ADAC-9026662EF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2316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0C64-5004-4FED-A391-5F6B17EFC091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67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03A4-8A2F-4656-A765-5E8868716F50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73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8728-ACB5-4A17-A125-E1A72B94F9B6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06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1584-8F4F-4078-A934-D00B3176F47A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DC53-418B-462B-8CE6-4E52A3E788D8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06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  <a:latin typeface="Franklin Gothic Book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F4AE5C7D-C680-4C5A-8313-EE6E8E9093B2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0" y="764704"/>
            <a:ext cx="435424" cy="246888"/>
          </a:xfrm>
        </p:spPr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fld id="{C506687A-F32B-4F87-A25D-8F84E0098D1F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4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9F7C-76AD-4135-84A3-164F1E0F7533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1BAB-E88E-4C87-ADAC-9026662EF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10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9F7C-76AD-4135-84A3-164F1E0F7533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1BAB-E88E-4C87-ADAC-9026662EF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7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9F7C-76AD-4135-84A3-164F1E0F7533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1BAB-E88E-4C87-ADAC-9026662EF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85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9F7C-76AD-4135-84A3-164F1E0F7533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1BAB-E88E-4C87-ADAC-9026662EF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657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9F7C-76AD-4135-84A3-164F1E0F7533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1BAB-E88E-4C87-ADAC-9026662EF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98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9F7C-76AD-4135-84A3-164F1E0F7533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1BAB-E88E-4C87-ADAC-9026662EF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49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89F7C-76AD-4135-84A3-164F1E0F7533}" type="datetimeFigureOut">
              <a:rPr lang="tr-TR" smtClean="0"/>
              <a:t>14.10.2015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81BAB-E88E-4C87-ADAC-9026662EF9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06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1C2E-6FC3-46AE-A4D0-87FBC8622655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7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1C2E-6FC3-46AE-A4D0-87FBC8622655}" type="datetime1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14.10.2015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E2F45-CE8A-4302-A20A-78952AD60713}" type="slidenum">
              <a:rPr lang="tr-T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tr-T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9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b/b4/Flag_of_Turkey.svg" TargetMode="External"/><Relationship Id="rId13" Type="http://schemas.openxmlformats.org/officeDocument/2006/relationships/hyperlink" Target="http://upload.wikimedia.org/wikipedia/commons/f/f8/Flag_of_Macedonia.svg" TargetMode="External"/><Relationship Id="rId1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21" Type="http://schemas.openxmlformats.org/officeDocument/2006/relationships/image" Target="../media/image26.png"/><Relationship Id="rId7" Type="http://schemas.microsoft.com/office/2007/relationships/diagramDrawing" Target="../diagrams/drawing1.xml"/><Relationship Id="rId12" Type="http://schemas.openxmlformats.org/officeDocument/2006/relationships/image" Target="../media/image18.png"/><Relationship Id="rId17" Type="http://schemas.openxmlformats.org/officeDocument/2006/relationships/image" Target="../media/image22.jpeg"/><Relationship Id="rId2" Type="http://schemas.openxmlformats.org/officeDocument/2006/relationships/image" Target="../media/image15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0.gif"/><Relationship Id="rId10" Type="http://schemas.openxmlformats.org/officeDocument/2006/relationships/hyperlink" Target="http://upload.wikimedia.org/wikipedia/commons/0/0f/Flag_of_Georgia.svg" TargetMode="External"/><Relationship Id="rId19" Type="http://schemas.openxmlformats.org/officeDocument/2006/relationships/image" Target="../media/image2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irlines.iata.org/sites/default/files/flying%20against%20the%20tide%20age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53807"/>
            <a:ext cx="7518673" cy="24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irlines.iata.org/sites/default/files/flying%20against%20the%20tide%20age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37813"/>
            <a:ext cx="7020272" cy="22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041" y="2219510"/>
            <a:ext cx="88604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Importance of Air Connectivity </a:t>
            </a:r>
          </a:p>
          <a:p>
            <a:pPr algn="ctr"/>
            <a:r>
              <a:rPr lang="tr-TR" sz="3200" b="1" dirty="0" smtClean="0"/>
              <a:t>and Airport Investments</a:t>
            </a:r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ICAO Air Services Negotiation Event </a:t>
            </a:r>
          </a:p>
          <a:p>
            <a:pPr algn="ctr"/>
            <a:r>
              <a:rPr lang="tr-TR" sz="2800" b="1" dirty="0" smtClean="0"/>
              <a:t>Antalya, October 2015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1064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68344" cy="83671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TAV at a Glance</a:t>
            </a:r>
            <a:endParaRPr lang="tr-T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42242" y="5301208"/>
            <a:ext cx="8822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$19 billion airport development projects by TAV</a:t>
            </a:r>
            <a:endParaRPr lang="tr-TR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323231" cy="415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83" y="1052737"/>
            <a:ext cx="4411206" cy="415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12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Calibri" pitchFamily="34" charset="0"/>
                <a:cs typeface="Calibri" pitchFamily="34" charset="0"/>
              </a:rPr>
              <a:t>TAV Corporate Structure</a:t>
            </a:r>
            <a:endParaRPr lang="tr-TR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323527" y="908720"/>
            <a:ext cx="8136905" cy="5543745"/>
            <a:chOff x="323527" y="1079907"/>
            <a:chExt cx="4680521" cy="5669715"/>
          </a:xfrm>
        </p:grpSpPr>
        <p:pic>
          <p:nvPicPr>
            <p:cNvPr id="75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280" y="4062198"/>
              <a:ext cx="538759" cy="329413"/>
            </a:xfrm>
            <a:prstGeom prst="rect">
              <a:avLst/>
            </a:prstGeom>
            <a:noFill/>
            <a:ln w="12700">
              <a:solidFill>
                <a:srgbClr val="C0C0C0"/>
              </a:solidFill>
              <a:miter lim="800000"/>
              <a:headEnd/>
              <a:tailEnd/>
            </a:ln>
          </p:spPr>
        </p:pic>
        <p:graphicFrame>
          <p:nvGraphicFramePr>
            <p:cNvPr id="76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5658750"/>
                </p:ext>
              </p:extLst>
            </p:nvPr>
          </p:nvGraphicFramePr>
          <p:xfrm>
            <a:off x="2742280" y="2872382"/>
            <a:ext cx="2261768" cy="16575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7" name="Freeform 76"/>
            <p:cNvSpPr/>
            <p:nvPr/>
          </p:nvSpPr>
          <p:spPr>
            <a:xfrm>
              <a:off x="1057007" y="1422054"/>
              <a:ext cx="1184274" cy="417116"/>
            </a:xfrm>
            <a:custGeom>
              <a:avLst/>
              <a:gdLst>
                <a:gd name="connsiteX0" fmla="*/ 0 w 1508152"/>
                <a:gd name="connsiteY0" fmla="*/ 43490 h 434901"/>
                <a:gd name="connsiteX1" fmla="*/ 12738 w 1508152"/>
                <a:gd name="connsiteY1" fmla="*/ 12738 h 434901"/>
                <a:gd name="connsiteX2" fmla="*/ 43490 w 1508152"/>
                <a:gd name="connsiteY2" fmla="*/ 0 h 434901"/>
                <a:gd name="connsiteX3" fmla="*/ 1464662 w 1508152"/>
                <a:gd name="connsiteY3" fmla="*/ 0 h 434901"/>
                <a:gd name="connsiteX4" fmla="*/ 1495414 w 1508152"/>
                <a:gd name="connsiteY4" fmla="*/ 12738 h 434901"/>
                <a:gd name="connsiteX5" fmla="*/ 1508152 w 1508152"/>
                <a:gd name="connsiteY5" fmla="*/ 43490 h 434901"/>
                <a:gd name="connsiteX6" fmla="*/ 1508152 w 1508152"/>
                <a:gd name="connsiteY6" fmla="*/ 391411 h 434901"/>
                <a:gd name="connsiteX7" fmla="*/ 1495414 w 1508152"/>
                <a:gd name="connsiteY7" fmla="*/ 422163 h 434901"/>
                <a:gd name="connsiteX8" fmla="*/ 1464662 w 1508152"/>
                <a:gd name="connsiteY8" fmla="*/ 434901 h 434901"/>
                <a:gd name="connsiteX9" fmla="*/ 43490 w 1508152"/>
                <a:gd name="connsiteY9" fmla="*/ 434901 h 434901"/>
                <a:gd name="connsiteX10" fmla="*/ 12738 w 1508152"/>
                <a:gd name="connsiteY10" fmla="*/ 422163 h 434901"/>
                <a:gd name="connsiteX11" fmla="*/ 0 w 1508152"/>
                <a:gd name="connsiteY11" fmla="*/ 391411 h 434901"/>
                <a:gd name="connsiteX12" fmla="*/ 0 w 1508152"/>
                <a:gd name="connsiteY12" fmla="*/ 4349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8152" h="434901">
                  <a:moveTo>
                    <a:pt x="0" y="43490"/>
                  </a:moveTo>
                  <a:cubicBezTo>
                    <a:pt x="0" y="31956"/>
                    <a:pt x="4582" y="20894"/>
                    <a:pt x="12738" y="12738"/>
                  </a:cubicBezTo>
                  <a:cubicBezTo>
                    <a:pt x="20894" y="4582"/>
                    <a:pt x="31956" y="0"/>
                    <a:pt x="43490" y="0"/>
                  </a:cubicBezTo>
                  <a:lnTo>
                    <a:pt x="1464662" y="0"/>
                  </a:lnTo>
                  <a:cubicBezTo>
                    <a:pt x="1476196" y="0"/>
                    <a:pt x="1487258" y="4582"/>
                    <a:pt x="1495414" y="12738"/>
                  </a:cubicBezTo>
                  <a:cubicBezTo>
                    <a:pt x="1503570" y="20894"/>
                    <a:pt x="1508152" y="31956"/>
                    <a:pt x="1508152" y="43490"/>
                  </a:cubicBezTo>
                  <a:lnTo>
                    <a:pt x="1508152" y="391411"/>
                  </a:lnTo>
                  <a:cubicBezTo>
                    <a:pt x="1508152" y="402945"/>
                    <a:pt x="1503570" y="414007"/>
                    <a:pt x="1495414" y="422163"/>
                  </a:cubicBezTo>
                  <a:cubicBezTo>
                    <a:pt x="1487258" y="430319"/>
                    <a:pt x="1476196" y="434901"/>
                    <a:pt x="1464662" y="434901"/>
                  </a:cubicBezTo>
                  <a:lnTo>
                    <a:pt x="43490" y="434901"/>
                  </a:lnTo>
                  <a:cubicBezTo>
                    <a:pt x="31956" y="434901"/>
                    <a:pt x="20894" y="430319"/>
                    <a:pt x="12738" y="422163"/>
                  </a:cubicBezTo>
                  <a:cubicBezTo>
                    <a:pt x="4582" y="414007"/>
                    <a:pt x="0" y="402945"/>
                    <a:pt x="0" y="391411"/>
                  </a:cubicBezTo>
                  <a:lnTo>
                    <a:pt x="0" y="43490"/>
                  </a:lnTo>
                  <a:close/>
                </a:path>
              </a:pathLst>
            </a:custGeom>
            <a:solidFill>
              <a:srgbClr val="06357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03" tIns="29248" rIns="37503" bIns="2924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00" b="1" dirty="0" smtClean="0">
                  <a:solidFill>
                    <a:srgbClr val="FFFFFF"/>
                  </a:solidFill>
                </a:rPr>
                <a:t>Airport Companies</a:t>
              </a:r>
              <a:endParaRPr lang="tr-TR" sz="1000" b="1" dirty="0">
                <a:solidFill>
                  <a:srgbClr val="FFFFFF"/>
                </a:solidFill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1280707" y="1943700"/>
              <a:ext cx="772566" cy="398767"/>
            </a:xfrm>
            <a:custGeom>
              <a:avLst/>
              <a:gdLst>
                <a:gd name="connsiteX0" fmla="*/ 0 w 1135121"/>
                <a:gd name="connsiteY0" fmla="*/ 45888 h 458877"/>
                <a:gd name="connsiteX1" fmla="*/ 13440 w 1135121"/>
                <a:gd name="connsiteY1" fmla="*/ 13440 h 458877"/>
                <a:gd name="connsiteX2" fmla="*/ 45888 w 1135121"/>
                <a:gd name="connsiteY2" fmla="*/ 0 h 458877"/>
                <a:gd name="connsiteX3" fmla="*/ 1089233 w 1135121"/>
                <a:gd name="connsiteY3" fmla="*/ 0 h 458877"/>
                <a:gd name="connsiteX4" fmla="*/ 1121681 w 1135121"/>
                <a:gd name="connsiteY4" fmla="*/ 13440 h 458877"/>
                <a:gd name="connsiteX5" fmla="*/ 1135121 w 1135121"/>
                <a:gd name="connsiteY5" fmla="*/ 45888 h 458877"/>
                <a:gd name="connsiteX6" fmla="*/ 1135121 w 1135121"/>
                <a:gd name="connsiteY6" fmla="*/ 412989 h 458877"/>
                <a:gd name="connsiteX7" fmla="*/ 1121681 w 1135121"/>
                <a:gd name="connsiteY7" fmla="*/ 445437 h 458877"/>
                <a:gd name="connsiteX8" fmla="*/ 1089233 w 1135121"/>
                <a:gd name="connsiteY8" fmla="*/ 458877 h 458877"/>
                <a:gd name="connsiteX9" fmla="*/ 45888 w 1135121"/>
                <a:gd name="connsiteY9" fmla="*/ 458877 h 458877"/>
                <a:gd name="connsiteX10" fmla="*/ 13440 w 1135121"/>
                <a:gd name="connsiteY10" fmla="*/ 445437 h 458877"/>
                <a:gd name="connsiteX11" fmla="*/ 0 w 1135121"/>
                <a:gd name="connsiteY11" fmla="*/ 412989 h 458877"/>
                <a:gd name="connsiteX12" fmla="*/ 0 w 1135121"/>
                <a:gd name="connsiteY12" fmla="*/ 45888 h 45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5121" h="458877">
                  <a:moveTo>
                    <a:pt x="0" y="45888"/>
                  </a:moveTo>
                  <a:cubicBezTo>
                    <a:pt x="0" y="33718"/>
                    <a:pt x="4835" y="22046"/>
                    <a:pt x="13440" y="13440"/>
                  </a:cubicBezTo>
                  <a:cubicBezTo>
                    <a:pt x="22046" y="4834"/>
                    <a:pt x="33717" y="0"/>
                    <a:pt x="45888" y="0"/>
                  </a:cubicBezTo>
                  <a:lnTo>
                    <a:pt x="1089233" y="0"/>
                  </a:lnTo>
                  <a:cubicBezTo>
                    <a:pt x="1101403" y="0"/>
                    <a:pt x="1113075" y="4835"/>
                    <a:pt x="1121681" y="13440"/>
                  </a:cubicBezTo>
                  <a:cubicBezTo>
                    <a:pt x="1130287" y="22046"/>
                    <a:pt x="1135121" y="33717"/>
                    <a:pt x="1135121" y="45888"/>
                  </a:cubicBezTo>
                  <a:lnTo>
                    <a:pt x="1135121" y="412989"/>
                  </a:lnTo>
                  <a:cubicBezTo>
                    <a:pt x="1135121" y="425159"/>
                    <a:pt x="1130286" y="436831"/>
                    <a:pt x="1121681" y="445437"/>
                  </a:cubicBezTo>
                  <a:cubicBezTo>
                    <a:pt x="1113075" y="454043"/>
                    <a:pt x="1101404" y="458877"/>
                    <a:pt x="1089233" y="458877"/>
                  </a:cubicBezTo>
                  <a:lnTo>
                    <a:pt x="45888" y="458877"/>
                  </a:lnTo>
                  <a:cubicBezTo>
                    <a:pt x="33718" y="458877"/>
                    <a:pt x="22046" y="454042"/>
                    <a:pt x="13440" y="445437"/>
                  </a:cubicBezTo>
                  <a:cubicBezTo>
                    <a:pt x="4834" y="436831"/>
                    <a:pt x="0" y="425160"/>
                    <a:pt x="0" y="412989"/>
                  </a:cubicBezTo>
                  <a:lnTo>
                    <a:pt x="0" y="45888"/>
                  </a:lnTo>
                  <a:close/>
                </a:path>
              </a:pathLst>
            </a:custGeom>
            <a:solidFill>
              <a:srgbClr val="06357A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395" tIns="27410" rIns="34395" bIns="2741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FFFFFF"/>
                  </a:solidFill>
                </a:rPr>
                <a:t>Ataturk (100%)</a:t>
              </a:r>
              <a:endParaRPr lang="tr-TR" sz="800" dirty="0">
                <a:solidFill>
                  <a:srgbClr val="FFFFFF"/>
                </a:solidFill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1280706" y="2410255"/>
              <a:ext cx="772567" cy="392733"/>
            </a:xfrm>
            <a:custGeom>
              <a:avLst/>
              <a:gdLst>
                <a:gd name="connsiteX0" fmla="*/ 0 w 1109667"/>
                <a:gd name="connsiteY0" fmla="*/ 45632 h 456316"/>
                <a:gd name="connsiteX1" fmla="*/ 13365 w 1109667"/>
                <a:gd name="connsiteY1" fmla="*/ 13365 h 456316"/>
                <a:gd name="connsiteX2" fmla="*/ 45632 w 1109667"/>
                <a:gd name="connsiteY2" fmla="*/ 0 h 456316"/>
                <a:gd name="connsiteX3" fmla="*/ 1064035 w 1109667"/>
                <a:gd name="connsiteY3" fmla="*/ 0 h 456316"/>
                <a:gd name="connsiteX4" fmla="*/ 1096302 w 1109667"/>
                <a:gd name="connsiteY4" fmla="*/ 13365 h 456316"/>
                <a:gd name="connsiteX5" fmla="*/ 1109667 w 1109667"/>
                <a:gd name="connsiteY5" fmla="*/ 45632 h 456316"/>
                <a:gd name="connsiteX6" fmla="*/ 1109667 w 1109667"/>
                <a:gd name="connsiteY6" fmla="*/ 410684 h 456316"/>
                <a:gd name="connsiteX7" fmla="*/ 1096302 w 1109667"/>
                <a:gd name="connsiteY7" fmla="*/ 442951 h 456316"/>
                <a:gd name="connsiteX8" fmla="*/ 1064035 w 1109667"/>
                <a:gd name="connsiteY8" fmla="*/ 456316 h 456316"/>
                <a:gd name="connsiteX9" fmla="*/ 45632 w 1109667"/>
                <a:gd name="connsiteY9" fmla="*/ 456316 h 456316"/>
                <a:gd name="connsiteX10" fmla="*/ 13365 w 1109667"/>
                <a:gd name="connsiteY10" fmla="*/ 442951 h 456316"/>
                <a:gd name="connsiteX11" fmla="*/ 0 w 1109667"/>
                <a:gd name="connsiteY11" fmla="*/ 410684 h 456316"/>
                <a:gd name="connsiteX12" fmla="*/ 0 w 1109667"/>
                <a:gd name="connsiteY12" fmla="*/ 45632 h 45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9667" h="456316">
                  <a:moveTo>
                    <a:pt x="0" y="45632"/>
                  </a:moveTo>
                  <a:cubicBezTo>
                    <a:pt x="0" y="33530"/>
                    <a:pt x="4808" y="21923"/>
                    <a:pt x="13365" y="13365"/>
                  </a:cubicBezTo>
                  <a:cubicBezTo>
                    <a:pt x="21923" y="4807"/>
                    <a:pt x="33529" y="0"/>
                    <a:pt x="45632" y="0"/>
                  </a:cubicBezTo>
                  <a:lnTo>
                    <a:pt x="1064035" y="0"/>
                  </a:lnTo>
                  <a:cubicBezTo>
                    <a:pt x="1076137" y="0"/>
                    <a:pt x="1087744" y="4808"/>
                    <a:pt x="1096302" y="13365"/>
                  </a:cubicBezTo>
                  <a:cubicBezTo>
                    <a:pt x="1104860" y="21923"/>
                    <a:pt x="1109667" y="33529"/>
                    <a:pt x="1109667" y="45632"/>
                  </a:cubicBezTo>
                  <a:lnTo>
                    <a:pt x="1109667" y="410684"/>
                  </a:lnTo>
                  <a:cubicBezTo>
                    <a:pt x="1109667" y="422786"/>
                    <a:pt x="1104859" y="434393"/>
                    <a:pt x="1096302" y="442951"/>
                  </a:cubicBezTo>
                  <a:cubicBezTo>
                    <a:pt x="1087744" y="451509"/>
                    <a:pt x="1076138" y="456316"/>
                    <a:pt x="1064035" y="456316"/>
                  </a:cubicBezTo>
                  <a:lnTo>
                    <a:pt x="45632" y="456316"/>
                  </a:lnTo>
                  <a:cubicBezTo>
                    <a:pt x="33530" y="456316"/>
                    <a:pt x="21923" y="451508"/>
                    <a:pt x="13365" y="442951"/>
                  </a:cubicBezTo>
                  <a:cubicBezTo>
                    <a:pt x="4807" y="434393"/>
                    <a:pt x="0" y="422787"/>
                    <a:pt x="0" y="410684"/>
                  </a:cubicBezTo>
                  <a:lnTo>
                    <a:pt x="0" y="45632"/>
                  </a:lnTo>
                  <a:close/>
                </a:path>
              </a:pathLst>
            </a:custGeom>
            <a:solidFill>
              <a:srgbClr val="0635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320" tIns="27335" rIns="34320" bIns="2733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FFFFFF"/>
                  </a:solidFill>
                </a:rPr>
                <a:t>Esenboga (100%)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1280707" y="2882412"/>
              <a:ext cx="772566" cy="349507"/>
            </a:xfrm>
            <a:custGeom>
              <a:avLst/>
              <a:gdLst>
                <a:gd name="connsiteX0" fmla="*/ 0 w 1109660"/>
                <a:gd name="connsiteY0" fmla="*/ 42522 h 425220"/>
                <a:gd name="connsiteX1" fmla="*/ 12454 w 1109660"/>
                <a:gd name="connsiteY1" fmla="*/ 12454 h 425220"/>
                <a:gd name="connsiteX2" fmla="*/ 42522 w 1109660"/>
                <a:gd name="connsiteY2" fmla="*/ 0 h 425220"/>
                <a:gd name="connsiteX3" fmla="*/ 1067138 w 1109660"/>
                <a:gd name="connsiteY3" fmla="*/ 0 h 425220"/>
                <a:gd name="connsiteX4" fmla="*/ 1097206 w 1109660"/>
                <a:gd name="connsiteY4" fmla="*/ 12454 h 425220"/>
                <a:gd name="connsiteX5" fmla="*/ 1109660 w 1109660"/>
                <a:gd name="connsiteY5" fmla="*/ 42522 h 425220"/>
                <a:gd name="connsiteX6" fmla="*/ 1109660 w 1109660"/>
                <a:gd name="connsiteY6" fmla="*/ 382698 h 425220"/>
                <a:gd name="connsiteX7" fmla="*/ 1097206 w 1109660"/>
                <a:gd name="connsiteY7" fmla="*/ 412766 h 425220"/>
                <a:gd name="connsiteX8" fmla="*/ 1067138 w 1109660"/>
                <a:gd name="connsiteY8" fmla="*/ 425220 h 425220"/>
                <a:gd name="connsiteX9" fmla="*/ 42522 w 1109660"/>
                <a:gd name="connsiteY9" fmla="*/ 425220 h 425220"/>
                <a:gd name="connsiteX10" fmla="*/ 12454 w 1109660"/>
                <a:gd name="connsiteY10" fmla="*/ 412766 h 425220"/>
                <a:gd name="connsiteX11" fmla="*/ 0 w 1109660"/>
                <a:gd name="connsiteY11" fmla="*/ 382698 h 425220"/>
                <a:gd name="connsiteX12" fmla="*/ 0 w 1109660"/>
                <a:gd name="connsiteY12" fmla="*/ 42522 h 42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9660" h="425220">
                  <a:moveTo>
                    <a:pt x="0" y="42522"/>
                  </a:moveTo>
                  <a:cubicBezTo>
                    <a:pt x="0" y="31244"/>
                    <a:pt x="4480" y="20429"/>
                    <a:pt x="12454" y="12454"/>
                  </a:cubicBezTo>
                  <a:cubicBezTo>
                    <a:pt x="20428" y="4480"/>
                    <a:pt x="31244" y="0"/>
                    <a:pt x="42522" y="0"/>
                  </a:cubicBezTo>
                  <a:lnTo>
                    <a:pt x="1067138" y="0"/>
                  </a:lnTo>
                  <a:cubicBezTo>
                    <a:pt x="1078416" y="0"/>
                    <a:pt x="1089231" y="4480"/>
                    <a:pt x="1097206" y="12454"/>
                  </a:cubicBezTo>
                  <a:cubicBezTo>
                    <a:pt x="1105180" y="20428"/>
                    <a:pt x="1109660" y="31244"/>
                    <a:pt x="1109660" y="42522"/>
                  </a:cubicBezTo>
                  <a:lnTo>
                    <a:pt x="1109660" y="382698"/>
                  </a:lnTo>
                  <a:cubicBezTo>
                    <a:pt x="1109660" y="393976"/>
                    <a:pt x="1105180" y="404791"/>
                    <a:pt x="1097206" y="412766"/>
                  </a:cubicBezTo>
                  <a:cubicBezTo>
                    <a:pt x="1089232" y="420740"/>
                    <a:pt x="1078416" y="425220"/>
                    <a:pt x="1067138" y="425220"/>
                  </a:cubicBezTo>
                  <a:lnTo>
                    <a:pt x="42522" y="425220"/>
                  </a:lnTo>
                  <a:cubicBezTo>
                    <a:pt x="31244" y="425220"/>
                    <a:pt x="20429" y="420740"/>
                    <a:pt x="12454" y="412766"/>
                  </a:cubicBezTo>
                  <a:cubicBezTo>
                    <a:pt x="4480" y="404792"/>
                    <a:pt x="0" y="393976"/>
                    <a:pt x="0" y="382698"/>
                  </a:cubicBezTo>
                  <a:lnTo>
                    <a:pt x="0" y="42522"/>
                  </a:lnTo>
                  <a:close/>
                </a:path>
              </a:pathLst>
            </a:custGeom>
            <a:solidFill>
              <a:srgbClr val="0635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409" tIns="26424" rIns="33409" bIns="2642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FFFFFF"/>
                  </a:solidFill>
                </a:rPr>
                <a:t>Adnan Menderes (100%)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1280707" y="3284984"/>
              <a:ext cx="772566" cy="382016"/>
            </a:xfrm>
            <a:custGeom>
              <a:avLst/>
              <a:gdLst>
                <a:gd name="connsiteX0" fmla="*/ 0 w 1109667"/>
                <a:gd name="connsiteY0" fmla="*/ 39971 h 399713"/>
                <a:gd name="connsiteX1" fmla="*/ 11707 w 1109667"/>
                <a:gd name="connsiteY1" fmla="*/ 11707 h 399713"/>
                <a:gd name="connsiteX2" fmla="*/ 39971 w 1109667"/>
                <a:gd name="connsiteY2" fmla="*/ 0 h 399713"/>
                <a:gd name="connsiteX3" fmla="*/ 1069696 w 1109667"/>
                <a:gd name="connsiteY3" fmla="*/ 0 h 399713"/>
                <a:gd name="connsiteX4" fmla="*/ 1097960 w 1109667"/>
                <a:gd name="connsiteY4" fmla="*/ 11707 h 399713"/>
                <a:gd name="connsiteX5" fmla="*/ 1109667 w 1109667"/>
                <a:gd name="connsiteY5" fmla="*/ 39971 h 399713"/>
                <a:gd name="connsiteX6" fmla="*/ 1109667 w 1109667"/>
                <a:gd name="connsiteY6" fmla="*/ 359742 h 399713"/>
                <a:gd name="connsiteX7" fmla="*/ 1097960 w 1109667"/>
                <a:gd name="connsiteY7" fmla="*/ 388006 h 399713"/>
                <a:gd name="connsiteX8" fmla="*/ 1069696 w 1109667"/>
                <a:gd name="connsiteY8" fmla="*/ 399713 h 399713"/>
                <a:gd name="connsiteX9" fmla="*/ 39971 w 1109667"/>
                <a:gd name="connsiteY9" fmla="*/ 399713 h 399713"/>
                <a:gd name="connsiteX10" fmla="*/ 11707 w 1109667"/>
                <a:gd name="connsiteY10" fmla="*/ 388006 h 399713"/>
                <a:gd name="connsiteX11" fmla="*/ 0 w 1109667"/>
                <a:gd name="connsiteY11" fmla="*/ 359742 h 399713"/>
                <a:gd name="connsiteX12" fmla="*/ 0 w 1109667"/>
                <a:gd name="connsiteY12" fmla="*/ 39971 h 39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9667" h="399713">
                  <a:moveTo>
                    <a:pt x="0" y="39971"/>
                  </a:moveTo>
                  <a:cubicBezTo>
                    <a:pt x="0" y="29370"/>
                    <a:pt x="4211" y="19203"/>
                    <a:pt x="11707" y="11707"/>
                  </a:cubicBezTo>
                  <a:cubicBezTo>
                    <a:pt x="19203" y="4211"/>
                    <a:pt x="29370" y="0"/>
                    <a:pt x="39971" y="0"/>
                  </a:cubicBezTo>
                  <a:lnTo>
                    <a:pt x="1069696" y="0"/>
                  </a:lnTo>
                  <a:cubicBezTo>
                    <a:pt x="1080297" y="0"/>
                    <a:pt x="1090464" y="4211"/>
                    <a:pt x="1097960" y="11707"/>
                  </a:cubicBezTo>
                  <a:cubicBezTo>
                    <a:pt x="1105456" y="19203"/>
                    <a:pt x="1109667" y="29370"/>
                    <a:pt x="1109667" y="39971"/>
                  </a:cubicBezTo>
                  <a:lnTo>
                    <a:pt x="1109667" y="359742"/>
                  </a:lnTo>
                  <a:cubicBezTo>
                    <a:pt x="1109667" y="370343"/>
                    <a:pt x="1105456" y="380510"/>
                    <a:pt x="1097960" y="388006"/>
                  </a:cubicBezTo>
                  <a:cubicBezTo>
                    <a:pt x="1090464" y="395502"/>
                    <a:pt x="1080297" y="399713"/>
                    <a:pt x="1069696" y="399713"/>
                  </a:cubicBezTo>
                  <a:lnTo>
                    <a:pt x="39971" y="399713"/>
                  </a:lnTo>
                  <a:cubicBezTo>
                    <a:pt x="29370" y="399713"/>
                    <a:pt x="19203" y="395502"/>
                    <a:pt x="11707" y="388006"/>
                  </a:cubicBezTo>
                  <a:cubicBezTo>
                    <a:pt x="4211" y="380510"/>
                    <a:pt x="0" y="370343"/>
                    <a:pt x="0" y="359742"/>
                  </a:cubicBezTo>
                  <a:lnTo>
                    <a:pt x="0" y="39971"/>
                  </a:lnTo>
                  <a:close/>
                </a:path>
              </a:pathLst>
            </a:custGeom>
            <a:solidFill>
              <a:srgbClr val="0635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662" tIns="25677" rIns="32662" bIns="25677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FFFFFF"/>
                  </a:solidFill>
                </a:rPr>
                <a:t>Gazipasa Alanya (100%)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280707" y="4174979"/>
              <a:ext cx="772566" cy="334141"/>
            </a:xfrm>
            <a:custGeom>
              <a:avLst/>
              <a:gdLst>
                <a:gd name="connsiteX0" fmla="*/ 0 w 1133750"/>
                <a:gd name="connsiteY0" fmla="*/ 43490 h 434901"/>
                <a:gd name="connsiteX1" fmla="*/ 12738 w 1133750"/>
                <a:gd name="connsiteY1" fmla="*/ 12738 h 434901"/>
                <a:gd name="connsiteX2" fmla="*/ 43490 w 1133750"/>
                <a:gd name="connsiteY2" fmla="*/ 0 h 434901"/>
                <a:gd name="connsiteX3" fmla="*/ 1090260 w 1133750"/>
                <a:gd name="connsiteY3" fmla="*/ 0 h 434901"/>
                <a:gd name="connsiteX4" fmla="*/ 1121012 w 1133750"/>
                <a:gd name="connsiteY4" fmla="*/ 12738 h 434901"/>
                <a:gd name="connsiteX5" fmla="*/ 1133750 w 1133750"/>
                <a:gd name="connsiteY5" fmla="*/ 43490 h 434901"/>
                <a:gd name="connsiteX6" fmla="*/ 1133750 w 1133750"/>
                <a:gd name="connsiteY6" fmla="*/ 391411 h 434901"/>
                <a:gd name="connsiteX7" fmla="*/ 1121012 w 1133750"/>
                <a:gd name="connsiteY7" fmla="*/ 422163 h 434901"/>
                <a:gd name="connsiteX8" fmla="*/ 1090260 w 1133750"/>
                <a:gd name="connsiteY8" fmla="*/ 434901 h 434901"/>
                <a:gd name="connsiteX9" fmla="*/ 43490 w 1133750"/>
                <a:gd name="connsiteY9" fmla="*/ 434901 h 434901"/>
                <a:gd name="connsiteX10" fmla="*/ 12738 w 1133750"/>
                <a:gd name="connsiteY10" fmla="*/ 422163 h 434901"/>
                <a:gd name="connsiteX11" fmla="*/ 0 w 1133750"/>
                <a:gd name="connsiteY11" fmla="*/ 391411 h 434901"/>
                <a:gd name="connsiteX12" fmla="*/ 0 w 1133750"/>
                <a:gd name="connsiteY12" fmla="*/ 4349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3750" h="434901">
                  <a:moveTo>
                    <a:pt x="0" y="43490"/>
                  </a:moveTo>
                  <a:cubicBezTo>
                    <a:pt x="0" y="31956"/>
                    <a:pt x="4582" y="20894"/>
                    <a:pt x="12738" y="12738"/>
                  </a:cubicBezTo>
                  <a:cubicBezTo>
                    <a:pt x="20894" y="4582"/>
                    <a:pt x="31956" y="0"/>
                    <a:pt x="43490" y="0"/>
                  </a:cubicBezTo>
                  <a:lnTo>
                    <a:pt x="1090260" y="0"/>
                  </a:lnTo>
                  <a:cubicBezTo>
                    <a:pt x="1101794" y="0"/>
                    <a:pt x="1112856" y="4582"/>
                    <a:pt x="1121012" y="12738"/>
                  </a:cubicBezTo>
                  <a:cubicBezTo>
                    <a:pt x="1129168" y="20894"/>
                    <a:pt x="1133750" y="31956"/>
                    <a:pt x="1133750" y="43490"/>
                  </a:cubicBezTo>
                  <a:lnTo>
                    <a:pt x="1133750" y="391411"/>
                  </a:lnTo>
                  <a:cubicBezTo>
                    <a:pt x="1133750" y="402945"/>
                    <a:pt x="1129168" y="414007"/>
                    <a:pt x="1121012" y="422163"/>
                  </a:cubicBezTo>
                  <a:cubicBezTo>
                    <a:pt x="1112856" y="430319"/>
                    <a:pt x="1101794" y="434901"/>
                    <a:pt x="1090260" y="434901"/>
                  </a:cubicBezTo>
                  <a:lnTo>
                    <a:pt x="43490" y="434901"/>
                  </a:lnTo>
                  <a:cubicBezTo>
                    <a:pt x="31956" y="434901"/>
                    <a:pt x="20894" y="430319"/>
                    <a:pt x="12738" y="422163"/>
                  </a:cubicBezTo>
                  <a:cubicBezTo>
                    <a:pt x="4582" y="414007"/>
                    <a:pt x="0" y="402945"/>
                    <a:pt x="0" y="391411"/>
                  </a:cubicBezTo>
                  <a:lnTo>
                    <a:pt x="0" y="43490"/>
                  </a:lnTo>
                  <a:close/>
                </a:path>
              </a:pathLst>
            </a:custGeom>
            <a:solidFill>
              <a:srgbClr val="0635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93" tIns="26708" rIns="33693" bIns="26708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FFFFFF"/>
                  </a:solidFill>
                </a:rPr>
                <a:t>Medinah (33%)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1280707" y="4635699"/>
              <a:ext cx="772566" cy="377477"/>
            </a:xfrm>
            <a:custGeom>
              <a:avLst/>
              <a:gdLst>
                <a:gd name="connsiteX0" fmla="*/ 0 w 1109667"/>
                <a:gd name="connsiteY0" fmla="*/ 43490 h 434901"/>
                <a:gd name="connsiteX1" fmla="*/ 12738 w 1109667"/>
                <a:gd name="connsiteY1" fmla="*/ 12738 h 434901"/>
                <a:gd name="connsiteX2" fmla="*/ 43490 w 1109667"/>
                <a:gd name="connsiteY2" fmla="*/ 0 h 434901"/>
                <a:gd name="connsiteX3" fmla="*/ 1066177 w 1109667"/>
                <a:gd name="connsiteY3" fmla="*/ 0 h 434901"/>
                <a:gd name="connsiteX4" fmla="*/ 1096929 w 1109667"/>
                <a:gd name="connsiteY4" fmla="*/ 12738 h 434901"/>
                <a:gd name="connsiteX5" fmla="*/ 1109667 w 1109667"/>
                <a:gd name="connsiteY5" fmla="*/ 43490 h 434901"/>
                <a:gd name="connsiteX6" fmla="*/ 1109667 w 1109667"/>
                <a:gd name="connsiteY6" fmla="*/ 391411 h 434901"/>
                <a:gd name="connsiteX7" fmla="*/ 1096929 w 1109667"/>
                <a:gd name="connsiteY7" fmla="*/ 422163 h 434901"/>
                <a:gd name="connsiteX8" fmla="*/ 1066177 w 1109667"/>
                <a:gd name="connsiteY8" fmla="*/ 434901 h 434901"/>
                <a:gd name="connsiteX9" fmla="*/ 43490 w 1109667"/>
                <a:gd name="connsiteY9" fmla="*/ 434901 h 434901"/>
                <a:gd name="connsiteX10" fmla="*/ 12738 w 1109667"/>
                <a:gd name="connsiteY10" fmla="*/ 422163 h 434901"/>
                <a:gd name="connsiteX11" fmla="*/ 0 w 1109667"/>
                <a:gd name="connsiteY11" fmla="*/ 391411 h 434901"/>
                <a:gd name="connsiteX12" fmla="*/ 0 w 1109667"/>
                <a:gd name="connsiteY12" fmla="*/ 4349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9667" h="434901">
                  <a:moveTo>
                    <a:pt x="0" y="43490"/>
                  </a:moveTo>
                  <a:cubicBezTo>
                    <a:pt x="0" y="31956"/>
                    <a:pt x="4582" y="20894"/>
                    <a:pt x="12738" y="12738"/>
                  </a:cubicBezTo>
                  <a:cubicBezTo>
                    <a:pt x="20894" y="4582"/>
                    <a:pt x="31956" y="0"/>
                    <a:pt x="43490" y="0"/>
                  </a:cubicBezTo>
                  <a:lnTo>
                    <a:pt x="1066177" y="0"/>
                  </a:lnTo>
                  <a:cubicBezTo>
                    <a:pt x="1077711" y="0"/>
                    <a:pt x="1088773" y="4582"/>
                    <a:pt x="1096929" y="12738"/>
                  </a:cubicBezTo>
                  <a:cubicBezTo>
                    <a:pt x="1105085" y="20894"/>
                    <a:pt x="1109667" y="31956"/>
                    <a:pt x="1109667" y="43490"/>
                  </a:cubicBezTo>
                  <a:lnTo>
                    <a:pt x="1109667" y="391411"/>
                  </a:lnTo>
                  <a:cubicBezTo>
                    <a:pt x="1109667" y="402945"/>
                    <a:pt x="1105085" y="414007"/>
                    <a:pt x="1096929" y="422163"/>
                  </a:cubicBezTo>
                  <a:cubicBezTo>
                    <a:pt x="1088773" y="430319"/>
                    <a:pt x="1077711" y="434901"/>
                    <a:pt x="1066177" y="434901"/>
                  </a:cubicBezTo>
                  <a:lnTo>
                    <a:pt x="43490" y="434901"/>
                  </a:lnTo>
                  <a:cubicBezTo>
                    <a:pt x="31956" y="434901"/>
                    <a:pt x="20894" y="430319"/>
                    <a:pt x="12738" y="422163"/>
                  </a:cubicBezTo>
                  <a:cubicBezTo>
                    <a:pt x="4582" y="414007"/>
                    <a:pt x="0" y="402945"/>
                    <a:pt x="0" y="391411"/>
                  </a:cubicBezTo>
                  <a:lnTo>
                    <a:pt x="0" y="43490"/>
                  </a:lnTo>
                  <a:close/>
                </a:path>
              </a:pathLst>
            </a:custGeom>
            <a:solidFill>
              <a:srgbClr val="0635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93" tIns="26708" rIns="33693" bIns="26708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FFFFFF"/>
                  </a:solidFill>
                </a:rPr>
                <a:t>Tbilisi (80%) &amp; Batumi (76%)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1280707" y="5096943"/>
              <a:ext cx="772566" cy="348281"/>
            </a:xfrm>
            <a:custGeom>
              <a:avLst/>
              <a:gdLst>
                <a:gd name="connsiteX0" fmla="*/ 0 w 1109667"/>
                <a:gd name="connsiteY0" fmla="*/ 43490 h 434901"/>
                <a:gd name="connsiteX1" fmla="*/ 12738 w 1109667"/>
                <a:gd name="connsiteY1" fmla="*/ 12738 h 434901"/>
                <a:gd name="connsiteX2" fmla="*/ 43490 w 1109667"/>
                <a:gd name="connsiteY2" fmla="*/ 0 h 434901"/>
                <a:gd name="connsiteX3" fmla="*/ 1066177 w 1109667"/>
                <a:gd name="connsiteY3" fmla="*/ 0 h 434901"/>
                <a:gd name="connsiteX4" fmla="*/ 1096929 w 1109667"/>
                <a:gd name="connsiteY4" fmla="*/ 12738 h 434901"/>
                <a:gd name="connsiteX5" fmla="*/ 1109667 w 1109667"/>
                <a:gd name="connsiteY5" fmla="*/ 43490 h 434901"/>
                <a:gd name="connsiteX6" fmla="*/ 1109667 w 1109667"/>
                <a:gd name="connsiteY6" fmla="*/ 391411 h 434901"/>
                <a:gd name="connsiteX7" fmla="*/ 1096929 w 1109667"/>
                <a:gd name="connsiteY7" fmla="*/ 422163 h 434901"/>
                <a:gd name="connsiteX8" fmla="*/ 1066177 w 1109667"/>
                <a:gd name="connsiteY8" fmla="*/ 434901 h 434901"/>
                <a:gd name="connsiteX9" fmla="*/ 43490 w 1109667"/>
                <a:gd name="connsiteY9" fmla="*/ 434901 h 434901"/>
                <a:gd name="connsiteX10" fmla="*/ 12738 w 1109667"/>
                <a:gd name="connsiteY10" fmla="*/ 422163 h 434901"/>
                <a:gd name="connsiteX11" fmla="*/ 0 w 1109667"/>
                <a:gd name="connsiteY11" fmla="*/ 391411 h 434901"/>
                <a:gd name="connsiteX12" fmla="*/ 0 w 1109667"/>
                <a:gd name="connsiteY12" fmla="*/ 4349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9667" h="434901">
                  <a:moveTo>
                    <a:pt x="0" y="43490"/>
                  </a:moveTo>
                  <a:cubicBezTo>
                    <a:pt x="0" y="31956"/>
                    <a:pt x="4582" y="20894"/>
                    <a:pt x="12738" y="12738"/>
                  </a:cubicBezTo>
                  <a:cubicBezTo>
                    <a:pt x="20894" y="4582"/>
                    <a:pt x="31956" y="0"/>
                    <a:pt x="43490" y="0"/>
                  </a:cubicBezTo>
                  <a:lnTo>
                    <a:pt x="1066177" y="0"/>
                  </a:lnTo>
                  <a:cubicBezTo>
                    <a:pt x="1077711" y="0"/>
                    <a:pt x="1088773" y="4582"/>
                    <a:pt x="1096929" y="12738"/>
                  </a:cubicBezTo>
                  <a:cubicBezTo>
                    <a:pt x="1105085" y="20894"/>
                    <a:pt x="1109667" y="31956"/>
                    <a:pt x="1109667" y="43490"/>
                  </a:cubicBezTo>
                  <a:lnTo>
                    <a:pt x="1109667" y="391411"/>
                  </a:lnTo>
                  <a:cubicBezTo>
                    <a:pt x="1109667" y="402945"/>
                    <a:pt x="1105085" y="414007"/>
                    <a:pt x="1096929" y="422163"/>
                  </a:cubicBezTo>
                  <a:cubicBezTo>
                    <a:pt x="1088773" y="430319"/>
                    <a:pt x="1077711" y="434901"/>
                    <a:pt x="1066177" y="434901"/>
                  </a:cubicBezTo>
                  <a:lnTo>
                    <a:pt x="43490" y="434901"/>
                  </a:lnTo>
                  <a:cubicBezTo>
                    <a:pt x="31956" y="434901"/>
                    <a:pt x="20894" y="430319"/>
                    <a:pt x="12738" y="422163"/>
                  </a:cubicBezTo>
                  <a:cubicBezTo>
                    <a:pt x="4582" y="414007"/>
                    <a:pt x="0" y="402945"/>
                    <a:pt x="0" y="391411"/>
                  </a:cubicBezTo>
                  <a:lnTo>
                    <a:pt x="0" y="43490"/>
                  </a:lnTo>
                  <a:close/>
                </a:path>
              </a:pathLst>
            </a:custGeom>
            <a:solidFill>
              <a:srgbClr val="0635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93" tIns="26708" rIns="33693" bIns="26708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FFFFFF"/>
                  </a:solidFill>
                </a:rPr>
                <a:t>Monastir &amp; Enfidha (67%)</a:t>
              </a:r>
              <a:endParaRPr lang="tr-TR" sz="800" baseline="300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1280707" y="5555693"/>
              <a:ext cx="772566" cy="392200"/>
            </a:xfrm>
            <a:custGeom>
              <a:avLst/>
              <a:gdLst>
                <a:gd name="connsiteX0" fmla="*/ 0 w 1109667"/>
                <a:gd name="connsiteY0" fmla="*/ 43490 h 434901"/>
                <a:gd name="connsiteX1" fmla="*/ 12738 w 1109667"/>
                <a:gd name="connsiteY1" fmla="*/ 12738 h 434901"/>
                <a:gd name="connsiteX2" fmla="*/ 43490 w 1109667"/>
                <a:gd name="connsiteY2" fmla="*/ 0 h 434901"/>
                <a:gd name="connsiteX3" fmla="*/ 1066177 w 1109667"/>
                <a:gd name="connsiteY3" fmla="*/ 0 h 434901"/>
                <a:gd name="connsiteX4" fmla="*/ 1096929 w 1109667"/>
                <a:gd name="connsiteY4" fmla="*/ 12738 h 434901"/>
                <a:gd name="connsiteX5" fmla="*/ 1109667 w 1109667"/>
                <a:gd name="connsiteY5" fmla="*/ 43490 h 434901"/>
                <a:gd name="connsiteX6" fmla="*/ 1109667 w 1109667"/>
                <a:gd name="connsiteY6" fmla="*/ 391411 h 434901"/>
                <a:gd name="connsiteX7" fmla="*/ 1096929 w 1109667"/>
                <a:gd name="connsiteY7" fmla="*/ 422163 h 434901"/>
                <a:gd name="connsiteX8" fmla="*/ 1066177 w 1109667"/>
                <a:gd name="connsiteY8" fmla="*/ 434901 h 434901"/>
                <a:gd name="connsiteX9" fmla="*/ 43490 w 1109667"/>
                <a:gd name="connsiteY9" fmla="*/ 434901 h 434901"/>
                <a:gd name="connsiteX10" fmla="*/ 12738 w 1109667"/>
                <a:gd name="connsiteY10" fmla="*/ 422163 h 434901"/>
                <a:gd name="connsiteX11" fmla="*/ 0 w 1109667"/>
                <a:gd name="connsiteY11" fmla="*/ 391411 h 434901"/>
                <a:gd name="connsiteX12" fmla="*/ 0 w 1109667"/>
                <a:gd name="connsiteY12" fmla="*/ 4349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9667" h="434901">
                  <a:moveTo>
                    <a:pt x="0" y="43490"/>
                  </a:moveTo>
                  <a:cubicBezTo>
                    <a:pt x="0" y="31956"/>
                    <a:pt x="4582" y="20894"/>
                    <a:pt x="12738" y="12738"/>
                  </a:cubicBezTo>
                  <a:cubicBezTo>
                    <a:pt x="20894" y="4582"/>
                    <a:pt x="31956" y="0"/>
                    <a:pt x="43490" y="0"/>
                  </a:cubicBezTo>
                  <a:lnTo>
                    <a:pt x="1066177" y="0"/>
                  </a:lnTo>
                  <a:cubicBezTo>
                    <a:pt x="1077711" y="0"/>
                    <a:pt x="1088773" y="4582"/>
                    <a:pt x="1096929" y="12738"/>
                  </a:cubicBezTo>
                  <a:cubicBezTo>
                    <a:pt x="1105085" y="20894"/>
                    <a:pt x="1109667" y="31956"/>
                    <a:pt x="1109667" y="43490"/>
                  </a:cubicBezTo>
                  <a:lnTo>
                    <a:pt x="1109667" y="391411"/>
                  </a:lnTo>
                  <a:cubicBezTo>
                    <a:pt x="1109667" y="402945"/>
                    <a:pt x="1105085" y="414007"/>
                    <a:pt x="1096929" y="422163"/>
                  </a:cubicBezTo>
                  <a:cubicBezTo>
                    <a:pt x="1088773" y="430319"/>
                    <a:pt x="1077711" y="434901"/>
                    <a:pt x="1066177" y="434901"/>
                  </a:cubicBezTo>
                  <a:lnTo>
                    <a:pt x="43490" y="434901"/>
                  </a:lnTo>
                  <a:cubicBezTo>
                    <a:pt x="31956" y="434901"/>
                    <a:pt x="20894" y="430319"/>
                    <a:pt x="12738" y="422163"/>
                  </a:cubicBezTo>
                  <a:cubicBezTo>
                    <a:pt x="4582" y="414007"/>
                    <a:pt x="0" y="402945"/>
                    <a:pt x="0" y="391411"/>
                  </a:cubicBezTo>
                  <a:lnTo>
                    <a:pt x="0" y="43490"/>
                  </a:lnTo>
                  <a:close/>
                </a:path>
              </a:pathLst>
            </a:custGeom>
            <a:solidFill>
              <a:srgbClr val="0635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93" tIns="26708" rIns="33693" bIns="26708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FFFFFF"/>
                  </a:solidFill>
                </a:rPr>
                <a:t>Skopje &amp; Ohrid (100%)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1262221" y="6021287"/>
              <a:ext cx="789505" cy="325989"/>
            </a:xfrm>
            <a:custGeom>
              <a:avLst/>
              <a:gdLst>
                <a:gd name="connsiteX0" fmla="*/ 0 w 1109667"/>
                <a:gd name="connsiteY0" fmla="*/ 43490 h 434901"/>
                <a:gd name="connsiteX1" fmla="*/ 12738 w 1109667"/>
                <a:gd name="connsiteY1" fmla="*/ 12738 h 434901"/>
                <a:gd name="connsiteX2" fmla="*/ 43490 w 1109667"/>
                <a:gd name="connsiteY2" fmla="*/ 0 h 434901"/>
                <a:gd name="connsiteX3" fmla="*/ 1066177 w 1109667"/>
                <a:gd name="connsiteY3" fmla="*/ 0 h 434901"/>
                <a:gd name="connsiteX4" fmla="*/ 1096929 w 1109667"/>
                <a:gd name="connsiteY4" fmla="*/ 12738 h 434901"/>
                <a:gd name="connsiteX5" fmla="*/ 1109667 w 1109667"/>
                <a:gd name="connsiteY5" fmla="*/ 43490 h 434901"/>
                <a:gd name="connsiteX6" fmla="*/ 1109667 w 1109667"/>
                <a:gd name="connsiteY6" fmla="*/ 391411 h 434901"/>
                <a:gd name="connsiteX7" fmla="*/ 1096929 w 1109667"/>
                <a:gd name="connsiteY7" fmla="*/ 422163 h 434901"/>
                <a:gd name="connsiteX8" fmla="*/ 1066177 w 1109667"/>
                <a:gd name="connsiteY8" fmla="*/ 434901 h 434901"/>
                <a:gd name="connsiteX9" fmla="*/ 43490 w 1109667"/>
                <a:gd name="connsiteY9" fmla="*/ 434901 h 434901"/>
                <a:gd name="connsiteX10" fmla="*/ 12738 w 1109667"/>
                <a:gd name="connsiteY10" fmla="*/ 422163 h 434901"/>
                <a:gd name="connsiteX11" fmla="*/ 0 w 1109667"/>
                <a:gd name="connsiteY11" fmla="*/ 391411 h 434901"/>
                <a:gd name="connsiteX12" fmla="*/ 0 w 1109667"/>
                <a:gd name="connsiteY12" fmla="*/ 4349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9667" h="434901">
                  <a:moveTo>
                    <a:pt x="0" y="43490"/>
                  </a:moveTo>
                  <a:cubicBezTo>
                    <a:pt x="0" y="31956"/>
                    <a:pt x="4582" y="20894"/>
                    <a:pt x="12738" y="12738"/>
                  </a:cubicBezTo>
                  <a:cubicBezTo>
                    <a:pt x="20894" y="4582"/>
                    <a:pt x="31956" y="0"/>
                    <a:pt x="43490" y="0"/>
                  </a:cubicBezTo>
                  <a:lnTo>
                    <a:pt x="1066177" y="0"/>
                  </a:lnTo>
                  <a:cubicBezTo>
                    <a:pt x="1077711" y="0"/>
                    <a:pt x="1088773" y="4582"/>
                    <a:pt x="1096929" y="12738"/>
                  </a:cubicBezTo>
                  <a:cubicBezTo>
                    <a:pt x="1105085" y="20894"/>
                    <a:pt x="1109667" y="31956"/>
                    <a:pt x="1109667" y="43490"/>
                  </a:cubicBezTo>
                  <a:lnTo>
                    <a:pt x="1109667" y="391411"/>
                  </a:lnTo>
                  <a:cubicBezTo>
                    <a:pt x="1109667" y="402945"/>
                    <a:pt x="1105085" y="414007"/>
                    <a:pt x="1096929" y="422163"/>
                  </a:cubicBezTo>
                  <a:cubicBezTo>
                    <a:pt x="1088773" y="430319"/>
                    <a:pt x="1077711" y="434901"/>
                    <a:pt x="1066177" y="434901"/>
                  </a:cubicBezTo>
                  <a:lnTo>
                    <a:pt x="43490" y="434901"/>
                  </a:lnTo>
                  <a:cubicBezTo>
                    <a:pt x="31956" y="434901"/>
                    <a:pt x="20894" y="430319"/>
                    <a:pt x="12738" y="422163"/>
                  </a:cubicBezTo>
                  <a:cubicBezTo>
                    <a:pt x="4582" y="414007"/>
                    <a:pt x="0" y="402945"/>
                    <a:pt x="0" y="391411"/>
                  </a:cubicBezTo>
                  <a:lnTo>
                    <a:pt x="0" y="43490"/>
                  </a:lnTo>
                  <a:close/>
                </a:path>
              </a:pathLst>
            </a:custGeom>
            <a:solidFill>
              <a:srgbClr val="0635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93" tIns="26708" rIns="33693" bIns="26708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FFFFFF"/>
                  </a:solidFill>
                </a:rPr>
                <a:t>Latvia (100%)</a:t>
              </a:r>
              <a:endParaRPr lang="tr-TR" sz="800" baseline="300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2290438" y="1422305"/>
              <a:ext cx="1144640" cy="417116"/>
            </a:xfrm>
            <a:custGeom>
              <a:avLst/>
              <a:gdLst>
                <a:gd name="connsiteX0" fmla="*/ 0 w 1457677"/>
                <a:gd name="connsiteY0" fmla="*/ 43490 h 434901"/>
                <a:gd name="connsiteX1" fmla="*/ 12738 w 1457677"/>
                <a:gd name="connsiteY1" fmla="*/ 12738 h 434901"/>
                <a:gd name="connsiteX2" fmla="*/ 43490 w 1457677"/>
                <a:gd name="connsiteY2" fmla="*/ 0 h 434901"/>
                <a:gd name="connsiteX3" fmla="*/ 1414187 w 1457677"/>
                <a:gd name="connsiteY3" fmla="*/ 0 h 434901"/>
                <a:gd name="connsiteX4" fmla="*/ 1444939 w 1457677"/>
                <a:gd name="connsiteY4" fmla="*/ 12738 h 434901"/>
                <a:gd name="connsiteX5" fmla="*/ 1457677 w 1457677"/>
                <a:gd name="connsiteY5" fmla="*/ 43490 h 434901"/>
                <a:gd name="connsiteX6" fmla="*/ 1457677 w 1457677"/>
                <a:gd name="connsiteY6" fmla="*/ 391411 h 434901"/>
                <a:gd name="connsiteX7" fmla="*/ 1444939 w 1457677"/>
                <a:gd name="connsiteY7" fmla="*/ 422163 h 434901"/>
                <a:gd name="connsiteX8" fmla="*/ 1414187 w 1457677"/>
                <a:gd name="connsiteY8" fmla="*/ 434901 h 434901"/>
                <a:gd name="connsiteX9" fmla="*/ 43490 w 1457677"/>
                <a:gd name="connsiteY9" fmla="*/ 434901 h 434901"/>
                <a:gd name="connsiteX10" fmla="*/ 12738 w 1457677"/>
                <a:gd name="connsiteY10" fmla="*/ 422163 h 434901"/>
                <a:gd name="connsiteX11" fmla="*/ 0 w 1457677"/>
                <a:gd name="connsiteY11" fmla="*/ 391411 h 434901"/>
                <a:gd name="connsiteX12" fmla="*/ 0 w 1457677"/>
                <a:gd name="connsiteY12" fmla="*/ 4349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7677" h="434901">
                  <a:moveTo>
                    <a:pt x="0" y="43490"/>
                  </a:moveTo>
                  <a:cubicBezTo>
                    <a:pt x="0" y="31956"/>
                    <a:pt x="4582" y="20894"/>
                    <a:pt x="12738" y="12738"/>
                  </a:cubicBezTo>
                  <a:cubicBezTo>
                    <a:pt x="20894" y="4582"/>
                    <a:pt x="31956" y="0"/>
                    <a:pt x="43490" y="0"/>
                  </a:cubicBezTo>
                  <a:lnTo>
                    <a:pt x="1414187" y="0"/>
                  </a:lnTo>
                  <a:cubicBezTo>
                    <a:pt x="1425721" y="0"/>
                    <a:pt x="1436783" y="4582"/>
                    <a:pt x="1444939" y="12738"/>
                  </a:cubicBezTo>
                  <a:cubicBezTo>
                    <a:pt x="1453095" y="20894"/>
                    <a:pt x="1457677" y="31956"/>
                    <a:pt x="1457677" y="43490"/>
                  </a:cubicBezTo>
                  <a:lnTo>
                    <a:pt x="1457677" y="391411"/>
                  </a:lnTo>
                  <a:cubicBezTo>
                    <a:pt x="1457677" y="402945"/>
                    <a:pt x="1453095" y="414007"/>
                    <a:pt x="1444939" y="422163"/>
                  </a:cubicBezTo>
                  <a:cubicBezTo>
                    <a:pt x="1436783" y="430319"/>
                    <a:pt x="1425721" y="434901"/>
                    <a:pt x="1414187" y="434901"/>
                  </a:cubicBezTo>
                  <a:lnTo>
                    <a:pt x="43490" y="434901"/>
                  </a:lnTo>
                  <a:cubicBezTo>
                    <a:pt x="31956" y="434901"/>
                    <a:pt x="20894" y="430319"/>
                    <a:pt x="12738" y="422163"/>
                  </a:cubicBezTo>
                  <a:cubicBezTo>
                    <a:pt x="4582" y="414007"/>
                    <a:pt x="0" y="402945"/>
                    <a:pt x="0" y="391411"/>
                  </a:cubicBezTo>
                  <a:lnTo>
                    <a:pt x="0" y="434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7503" tIns="29248" rIns="37503" bIns="29248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Service</a:t>
              </a:r>
              <a:r>
                <a:rPr lang="tr-TR" sz="8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 </a:t>
              </a:r>
              <a:r>
                <a:rPr lang="tr-TR" sz="1000" b="1" dirty="0" smtClean="0"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Companies</a:t>
              </a:r>
              <a:endParaRPr lang="tr-TR" sz="1000" b="1" dirty="0">
                <a:solidFill>
                  <a:srgbClr val="000000">
                    <a:lumMod val="95000"/>
                    <a:lumOff val="5000"/>
                  </a:srgbClr>
                </a:solidFill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2750614" y="1943700"/>
              <a:ext cx="885282" cy="417116"/>
            </a:xfrm>
            <a:custGeom>
              <a:avLst/>
              <a:gdLst>
                <a:gd name="connsiteX0" fmla="*/ 0 w 1127390"/>
                <a:gd name="connsiteY0" fmla="*/ 43490 h 434901"/>
                <a:gd name="connsiteX1" fmla="*/ 12738 w 1127390"/>
                <a:gd name="connsiteY1" fmla="*/ 12738 h 434901"/>
                <a:gd name="connsiteX2" fmla="*/ 43490 w 1127390"/>
                <a:gd name="connsiteY2" fmla="*/ 0 h 434901"/>
                <a:gd name="connsiteX3" fmla="*/ 1083900 w 1127390"/>
                <a:gd name="connsiteY3" fmla="*/ 0 h 434901"/>
                <a:gd name="connsiteX4" fmla="*/ 1114652 w 1127390"/>
                <a:gd name="connsiteY4" fmla="*/ 12738 h 434901"/>
                <a:gd name="connsiteX5" fmla="*/ 1127390 w 1127390"/>
                <a:gd name="connsiteY5" fmla="*/ 43490 h 434901"/>
                <a:gd name="connsiteX6" fmla="*/ 1127390 w 1127390"/>
                <a:gd name="connsiteY6" fmla="*/ 391411 h 434901"/>
                <a:gd name="connsiteX7" fmla="*/ 1114652 w 1127390"/>
                <a:gd name="connsiteY7" fmla="*/ 422163 h 434901"/>
                <a:gd name="connsiteX8" fmla="*/ 1083900 w 1127390"/>
                <a:gd name="connsiteY8" fmla="*/ 434901 h 434901"/>
                <a:gd name="connsiteX9" fmla="*/ 43490 w 1127390"/>
                <a:gd name="connsiteY9" fmla="*/ 434901 h 434901"/>
                <a:gd name="connsiteX10" fmla="*/ 12738 w 1127390"/>
                <a:gd name="connsiteY10" fmla="*/ 422163 h 434901"/>
                <a:gd name="connsiteX11" fmla="*/ 0 w 1127390"/>
                <a:gd name="connsiteY11" fmla="*/ 391411 h 434901"/>
                <a:gd name="connsiteX12" fmla="*/ 0 w 1127390"/>
                <a:gd name="connsiteY12" fmla="*/ 4349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7390" h="434901">
                  <a:moveTo>
                    <a:pt x="0" y="43490"/>
                  </a:moveTo>
                  <a:cubicBezTo>
                    <a:pt x="0" y="31956"/>
                    <a:pt x="4582" y="20894"/>
                    <a:pt x="12738" y="12738"/>
                  </a:cubicBezTo>
                  <a:cubicBezTo>
                    <a:pt x="20894" y="4582"/>
                    <a:pt x="31956" y="0"/>
                    <a:pt x="43490" y="0"/>
                  </a:cubicBezTo>
                  <a:lnTo>
                    <a:pt x="1083900" y="0"/>
                  </a:lnTo>
                  <a:cubicBezTo>
                    <a:pt x="1095434" y="0"/>
                    <a:pt x="1106496" y="4582"/>
                    <a:pt x="1114652" y="12738"/>
                  </a:cubicBezTo>
                  <a:cubicBezTo>
                    <a:pt x="1122808" y="20894"/>
                    <a:pt x="1127390" y="31956"/>
                    <a:pt x="1127390" y="43490"/>
                  </a:cubicBezTo>
                  <a:lnTo>
                    <a:pt x="1127390" y="391411"/>
                  </a:lnTo>
                  <a:cubicBezTo>
                    <a:pt x="1127390" y="402945"/>
                    <a:pt x="1122808" y="414007"/>
                    <a:pt x="1114652" y="422163"/>
                  </a:cubicBezTo>
                  <a:cubicBezTo>
                    <a:pt x="1106496" y="430319"/>
                    <a:pt x="1095434" y="434901"/>
                    <a:pt x="1083900" y="434901"/>
                  </a:cubicBezTo>
                  <a:lnTo>
                    <a:pt x="43490" y="434901"/>
                  </a:lnTo>
                  <a:cubicBezTo>
                    <a:pt x="31956" y="434901"/>
                    <a:pt x="20894" y="430319"/>
                    <a:pt x="12738" y="422163"/>
                  </a:cubicBezTo>
                  <a:cubicBezTo>
                    <a:pt x="4582" y="414007"/>
                    <a:pt x="0" y="402945"/>
                    <a:pt x="0" y="391411"/>
                  </a:cubicBezTo>
                  <a:lnTo>
                    <a:pt x="0" y="434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93" tIns="26708" rIns="33693" bIns="26708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ATU (50%) 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756341" y="2465096"/>
              <a:ext cx="879555" cy="417116"/>
            </a:xfrm>
            <a:custGeom>
              <a:avLst/>
              <a:gdLst>
                <a:gd name="connsiteX0" fmla="*/ 0 w 1120097"/>
                <a:gd name="connsiteY0" fmla="*/ 43490 h 434901"/>
                <a:gd name="connsiteX1" fmla="*/ 12738 w 1120097"/>
                <a:gd name="connsiteY1" fmla="*/ 12738 h 434901"/>
                <a:gd name="connsiteX2" fmla="*/ 43490 w 1120097"/>
                <a:gd name="connsiteY2" fmla="*/ 0 h 434901"/>
                <a:gd name="connsiteX3" fmla="*/ 1076607 w 1120097"/>
                <a:gd name="connsiteY3" fmla="*/ 0 h 434901"/>
                <a:gd name="connsiteX4" fmla="*/ 1107359 w 1120097"/>
                <a:gd name="connsiteY4" fmla="*/ 12738 h 434901"/>
                <a:gd name="connsiteX5" fmla="*/ 1120097 w 1120097"/>
                <a:gd name="connsiteY5" fmla="*/ 43490 h 434901"/>
                <a:gd name="connsiteX6" fmla="*/ 1120097 w 1120097"/>
                <a:gd name="connsiteY6" fmla="*/ 391411 h 434901"/>
                <a:gd name="connsiteX7" fmla="*/ 1107359 w 1120097"/>
                <a:gd name="connsiteY7" fmla="*/ 422163 h 434901"/>
                <a:gd name="connsiteX8" fmla="*/ 1076607 w 1120097"/>
                <a:gd name="connsiteY8" fmla="*/ 434901 h 434901"/>
                <a:gd name="connsiteX9" fmla="*/ 43490 w 1120097"/>
                <a:gd name="connsiteY9" fmla="*/ 434901 h 434901"/>
                <a:gd name="connsiteX10" fmla="*/ 12738 w 1120097"/>
                <a:gd name="connsiteY10" fmla="*/ 422163 h 434901"/>
                <a:gd name="connsiteX11" fmla="*/ 0 w 1120097"/>
                <a:gd name="connsiteY11" fmla="*/ 391411 h 434901"/>
                <a:gd name="connsiteX12" fmla="*/ 0 w 1120097"/>
                <a:gd name="connsiteY12" fmla="*/ 4349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0097" h="434901">
                  <a:moveTo>
                    <a:pt x="0" y="43490"/>
                  </a:moveTo>
                  <a:cubicBezTo>
                    <a:pt x="0" y="31956"/>
                    <a:pt x="4582" y="20894"/>
                    <a:pt x="12738" y="12738"/>
                  </a:cubicBezTo>
                  <a:cubicBezTo>
                    <a:pt x="20894" y="4582"/>
                    <a:pt x="31956" y="0"/>
                    <a:pt x="43490" y="0"/>
                  </a:cubicBezTo>
                  <a:lnTo>
                    <a:pt x="1076607" y="0"/>
                  </a:lnTo>
                  <a:cubicBezTo>
                    <a:pt x="1088141" y="0"/>
                    <a:pt x="1099203" y="4582"/>
                    <a:pt x="1107359" y="12738"/>
                  </a:cubicBezTo>
                  <a:cubicBezTo>
                    <a:pt x="1115515" y="20894"/>
                    <a:pt x="1120097" y="31956"/>
                    <a:pt x="1120097" y="43490"/>
                  </a:cubicBezTo>
                  <a:lnTo>
                    <a:pt x="1120097" y="391411"/>
                  </a:lnTo>
                  <a:cubicBezTo>
                    <a:pt x="1120097" y="402945"/>
                    <a:pt x="1115515" y="414007"/>
                    <a:pt x="1107359" y="422163"/>
                  </a:cubicBezTo>
                  <a:cubicBezTo>
                    <a:pt x="1099203" y="430319"/>
                    <a:pt x="1088141" y="434901"/>
                    <a:pt x="1076607" y="434901"/>
                  </a:cubicBezTo>
                  <a:lnTo>
                    <a:pt x="43490" y="434901"/>
                  </a:lnTo>
                  <a:cubicBezTo>
                    <a:pt x="31956" y="434901"/>
                    <a:pt x="20894" y="430319"/>
                    <a:pt x="12738" y="422163"/>
                  </a:cubicBezTo>
                  <a:cubicBezTo>
                    <a:pt x="4582" y="414007"/>
                    <a:pt x="0" y="402945"/>
                    <a:pt x="0" y="391411"/>
                  </a:cubicBezTo>
                  <a:lnTo>
                    <a:pt x="0" y="434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93" tIns="26708" rIns="33693" bIns="26708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BTA (67%)</a:t>
              </a:r>
              <a:endParaRPr lang="tr-TR" sz="8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754489" y="2986491"/>
              <a:ext cx="881407" cy="417116"/>
            </a:xfrm>
            <a:custGeom>
              <a:avLst/>
              <a:gdLst>
                <a:gd name="connsiteX0" fmla="*/ 0 w 1122456"/>
                <a:gd name="connsiteY0" fmla="*/ 43490 h 434901"/>
                <a:gd name="connsiteX1" fmla="*/ 12738 w 1122456"/>
                <a:gd name="connsiteY1" fmla="*/ 12738 h 434901"/>
                <a:gd name="connsiteX2" fmla="*/ 43490 w 1122456"/>
                <a:gd name="connsiteY2" fmla="*/ 0 h 434901"/>
                <a:gd name="connsiteX3" fmla="*/ 1078966 w 1122456"/>
                <a:gd name="connsiteY3" fmla="*/ 0 h 434901"/>
                <a:gd name="connsiteX4" fmla="*/ 1109718 w 1122456"/>
                <a:gd name="connsiteY4" fmla="*/ 12738 h 434901"/>
                <a:gd name="connsiteX5" fmla="*/ 1122456 w 1122456"/>
                <a:gd name="connsiteY5" fmla="*/ 43490 h 434901"/>
                <a:gd name="connsiteX6" fmla="*/ 1122456 w 1122456"/>
                <a:gd name="connsiteY6" fmla="*/ 391411 h 434901"/>
                <a:gd name="connsiteX7" fmla="*/ 1109718 w 1122456"/>
                <a:gd name="connsiteY7" fmla="*/ 422163 h 434901"/>
                <a:gd name="connsiteX8" fmla="*/ 1078966 w 1122456"/>
                <a:gd name="connsiteY8" fmla="*/ 434901 h 434901"/>
                <a:gd name="connsiteX9" fmla="*/ 43490 w 1122456"/>
                <a:gd name="connsiteY9" fmla="*/ 434901 h 434901"/>
                <a:gd name="connsiteX10" fmla="*/ 12738 w 1122456"/>
                <a:gd name="connsiteY10" fmla="*/ 422163 h 434901"/>
                <a:gd name="connsiteX11" fmla="*/ 0 w 1122456"/>
                <a:gd name="connsiteY11" fmla="*/ 391411 h 434901"/>
                <a:gd name="connsiteX12" fmla="*/ 0 w 1122456"/>
                <a:gd name="connsiteY12" fmla="*/ 4349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2456" h="434901">
                  <a:moveTo>
                    <a:pt x="0" y="43490"/>
                  </a:moveTo>
                  <a:cubicBezTo>
                    <a:pt x="0" y="31956"/>
                    <a:pt x="4582" y="20894"/>
                    <a:pt x="12738" y="12738"/>
                  </a:cubicBezTo>
                  <a:cubicBezTo>
                    <a:pt x="20894" y="4582"/>
                    <a:pt x="31956" y="0"/>
                    <a:pt x="43490" y="0"/>
                  </a:cubicBezTo>
                  <a:lnTo>
                    <a:pt x="1078966" y="0"/>
                  </a:lnTo>
                  <a:cubicBezTo>
                    <a:pt x="1090500" y="0"/>
                    <a:pt x="1101562" y="4582"/>
                    <a:pt x="1109718" y="12738"/>
                  </a:cubicBezTo>
                  <a:cubicBezTo>
                    <a:pt x="1117874" y="20894"/>
                    <a:pt x="1122456" y="31956"/>
                    <a:pt x="1122456" y="43490"/>
                  </a:cubicBezTo>
                  <a:lnTo>
                    <a:pt x="1122456" y="391411"/>
                  </a:lnTo>
                  <a:cubicBezTo>
                    <a:pt x="1122456" y="402945"/>
                    <a:pt x="1117874" y="414007"/>
                    <a:pt x="1109718" y="422163"/>
                  </a:cubicBezTo>
                  <a:cubicBezTo>
                    <a:pt x="1101562" y="430319"/>
                    <a:pt x="1090500" y="434901"/>
                    <a:pt x="1078966" y="434901"/>
                  </a:cubicBezTo>
                  <a:lnTo>
                    <a:pt x="43490" y="434901"/>
                  </a:lnTo>
                  <a:cubicBezTo>
                    <a:pt x="31956" y="434901"/>
                    <a:pt x="20894" y="430319"/>
                    <a:pt x="12738" y="422163"/>
                  </a:cubicBezTo>
                  <a:cubicBezTo>
                    <a:pt x="4582" y="414007"/>
                    <a:pt x="0" y="402945"/>
                    <a:pt x="0" y="391411"/>
                  </a:cubicBezTo>
                  <a:lnTo>
                    <a:pt x="0" y="434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93" tIns="26708" rIns="33693" bIns="26708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Havas (100%)</a:t>
              </a:r>
              <a:endParaRPr lang="tr-TR" sz="800" baseline="30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2835359" y="4653136"/>
              <a:ext cx="872545" cy="409008"/>
            </a:xfrm>
            <a:custGeom>
              <a:avLst/>
              <a:gdLst>
                <a:gd name="connsiteX0" fmla="*/ 0 w 1111170"/>
                <a:gd name="connsiteY0" fmla="*/ 42645 h 426447"/>
                <a:gd name="connsiteX1" fmla="*/ 12490 w 1111170"/>
                <a:gd name="connsiteY1" fmla="*/ 12490 h 426447"/>
                <a:gd name="connsiteX2" fmla="*/ 42645 w 1111170"/>
                <a:gd name="connsiteY2" fmla="*/ 0 h 426447"/>
                <a:gd name="connsiteX3" fmla="*/ 1068525 w 1111170"/>
                <a:gd name="connsiteY3" fmla="*/ 0 h 426447"/>
                <a:gd name="connsiteX4" fmla="*/ 1098680 w 1111170"/>
                <a:gd name="connsiteY4" fmla="*/ 12490 h 426447"/>
                <a:gd name="connsiteX5" fmla="*/ 1111170 w 1111170"/>
                <a:gd name="connsiteY5" fmla="*/ 42645 h 426447"/>
                <a:gd name="connsiteX6" fmla="*/ 1111170 w 1111170"/>
                <a:gd name="connsiteY6" fmla="*/ 383802 h 426447"/>
                <a:gd name="connsiteX7" fmla="*/ 1098680 w 1111170"/>
                <a:gd name="connsiteY7" fmla="*/ 413957 h 426447"/>
                <a:gd name="connsiteX8" fmla="*/ 1068525 w 1111170"/>
                <a:gd name="connsiteY8" fmla="*/ 426447 h 426447"/>
                <a:gd name="connsiteX9" fmla="*/ 42645 w 1111170"/>
                <a:gd name="connsiteY9" fmla="*/ 426447 h 426447"/>
                <a:gd name="connsiteX10" fmla="*/ 12490 w 1111170"/>
                <a:gd name="connsiteY10" fmla="*/ 413957 h 426447"/>
                <a:gd name="connsiteX11" fmla="*/ 0 w 1111170"/>
                <a:gd name="connsiteY11" fmla="*/ 383802 h 426447"/>
                <a:gd name="connsiteX12" fmla="*/ 0 w 1111170"/>
                <a:gd name="connsiteY12" fmla="*/ 42645 h 42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1170" h="426447">
                  <a:moveTo>
                    <a:pt x="0" y="42645"/>
                  </a:moveTo>
                  <a:cubicBezTo>
                    <a:pt x="0" y="31335"/>
                    <a:pt x="4493" y="20488"/>
                    <a:pt x="12490" y="12490"/>
                  </a:cubicBezTo>
                  <a:cubicBezTo>
                    <a:pt x="20488" y="4493"/>
                    <a:pt x="31334" y="0"/>
                    <a:pt x="42645" y="0"/>
                  </a:cubicBezTo>
                  <a:lnTo>
                    <a:pt x="1068525" y="0"/>
                  </a:lnTo>
                  <a:cubicBezTo>
                    <a:pt x="1079835" y="0"/>
                    <a:pt x="1090682" y="4493"/>
                    <a:pt x="1098680" y="12490"/>
                  </a:cubicBezTo>
                  <a:cubicBezTo>
                    <a:pt x="1106677" y="20488"/>
                    <a:pt x="1111170" y="31334"/>
                    <a:pt x="1111170" y="42645"/>
                  </a:cubicBezTo>
                  <a:lnTo>
                    <a:pt x="1111170" y="383802"/>
                  </a:lnTo>
                  <a:cubicBezTo>
                    <a:pt x="1111170" y="395112"/>
                    <a:pt x="1106677" y="405959"/>
                    <a:pt x="1098680" y="413957"/>
                  </a:cubicBezTo>
                  <a:cubicBezTo>
                    <a:pt x="1090683" y="421954"/>
                    <a:pt x="1079836" y="426447"/>
                    <a:pt x="1068525" y="426447"/>
                  </a:cubicBezTo>
                  <a:lnTo>
                    <a:pt x="42645" y="426447"/>
                  </a:lnTo>
                  <a:cubicBezTo>
                    <a:pt x="31335" y="426447"/>
                    <a:pt x="20488" y="421954"/>
                    <a:pt x="12490" y="413957"/>
                  </a:cubicBezTo>
                  <a:cubicBezTo>
                    <a:pt x="4493" y="405960"/>
                    <a:pt x="0" y="395113"/>
                    <a:pt x="0" y="383802"/>
                  </a:cubicBezTo>
                  <a:lnTo>
                    <a:pt x="0" y="4264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445" tIns="26460" rIns="33445" bIns="2646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OS (100%)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2843808" y="5229200"/>
              <a:ext cx="885282" cy="417116"/>
            </a:xfrm>
            <a:custGeom>
              <a:avLst/>
              <a:gdLst>
                <a:gd name="connsiteX0" fmla="*/ 0 w 1127390"/>
                <a:gd name="connsiteY0" fmla="*/ 43490 h 434901"/>
                <a:gd name="connsiteX1" fmla="*/ 12738 w 1127390"/>
                <a:gd name="connsiteY1" fmla="*/ 12738 h 434901"/>
                <a:gd name="connsiteX2" fmla="*/ 43490 w 1127390"/>
                <a:gd name="connsiteY2" fmla="*/ 0 h 434901"/>
                <a:gd name="connsiteX3" fmla="*/ 1083900 w 1127390"/>
                <a:gd name="connsiteY3" fmla="*/ 0 h 434901"/>
                <a:gd name="connsiteX4" fmla="*/ 1114652 w 1127390"/>
                <a:gd name="connsiteY4" fmla="*/ 12738 h 434901"/>
                <a:gd name="connsiteX5" fmla="*/ 1127390 w 1127390"/>
                <a:gd name="connsiteY5" fmla="*/ 43490 h 434901"/>
                <a:gd name="connsiteX6" fmla="*/ 1127390 w 1127390"/>
                <a:gd name="connsiteY6" fmla="*/ 391411 h 434901"/>
                <a:gd name="connsiteX7" fmla="*/ 1114652 w 1127390"/>
                <a:gd name="connsiteY7" fmla="*/ 422163 h 434901"/>
                <a:gd name="connsiteX8" fmla="*/ 1083900 w 1127390"/>
                <a:gd name="connsiteY8" fmla="*/ 434901 h 434901"/>
                <a:gd name="connsiteX9" fmla="*/ 43490 w 1127390"/>
                <a:gd name="connsiteY9" fmla="*/ 434901 h 434901"/>
                <a:gd name="connsiteX10" fmla="*/ 12738 w 1127390"/>
                <a:gd name="connsiteY10" fmla="*/ 422163 h 434901"/>
                <a:gd name="connsiteX11" fmla="*/ 0 w 1127390"/>
                <a:gd name="connsiteY11" fmla="*/ 391411 h 434901"/>
                <a:gd name="connsiteX12" fmla="*/ 0 w 1127390"/>
                <a:gd name="connsiteY12" fmla="*/ 4349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7390" h="434901">
                  <a:moveTo>
                    <a:pt x="0" y="43490"/>
                  </a:moveTo>
                  <a:cubicBezTo>
                    <a:pt x="0" y="31956"/>
                    <a:pt x="4582" y="20894"/>
                    <a:pt x="12738" y="12738"/>
                  </a:cubicBezTo>
                  <a:cubicBezTo>
                    <a:pt x="20894" y="4582"/>
                    <a:pt x="31956" y="0"/>
                    <a:pt x="43490" y="0"/>
                  </a:cubicBezTo>
                  <a:lnTo>
                    <a:pt x="1083900" y="0"/>
                  </a:lnTo>
                  <a:cubicBezTo>
                    <a:pt x="1095434" y="0"/>
                    <a:pt x="1106496" y="4582"/>
                    <a:pt x="1114652" y="12738"/>
                  </a:cubicBezTo>
                  <a:cubicBezTo>
                    <a:pt x="1122808" y="20894"/>
                    <a:pt x="1127390" y="31956"/>
                    <a:pt x="1127390" y="43490"/>
                  </a:cubicBezTo>
                  <a:lnTo>
                    <a:pt x="1127390" y="391411"/>
                  </a:lnTo>
                  <a:cubicBezTo>
                    <a:pt x="1127390" y="402945"/>
                    <a:pt x="1122808" y="414007"/>
                    <a:pt x="1114652" y="422163"/>
                  </a:cubicBezTo>
                  <a:cubicBezTo>
                    <a:pt x="1106496" y="430319"/>
                    <a:pt x="1095434" y="434901"/>
                    <a:pt x="1083900" y="434901"/>
                  </a:cubicBezTo>
                  <a:lnTo>
                    <a:pt x="43490" y="434901"/>
                  </a:lnTo>
                  <a:cubicBezTo>
                    <a:pt x="31956" y="434901"/>
                    <a:pt x="20894" y="430319"/>
                    <a:pt x="12738" y="422163"/>
                  </a:cubicBezTo>
                  <a:cubicBezTo>
                    <a:pt x="4582" y="414007"/>
                    <a:pt x="0" y="402945"/>
                    <a:pt x="0" y="391411"/>
                  </a:cubicBezTo>
                  <a:lnTo>
                    <a:pt x="0" y="434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93" tIns="26708" rIns="33693" bIns="26708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IT (100%)</a:t>
              </a: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829338" y="5805264"/>
              <a:ext cx="878566" cy="416402"/>
            </a:xfrm>
            <a:custGeom>
              <a:avLst/>
              <a:gdLst>
                <a:gd name="connsiteX0" fmla="*/ 0 w 1118838"/>
                <a:gd name="connsiteY0" fmla="*/ 43416 h 434157"/>
                <a:gd name="connsiteX1" fmla="*/ 12716 w 1118838"/>
                <a:gd name="connsiteY1" fmla="*/ 12716 h 434157"/>
                <a:gd name="connsiteX2" fmla="*/ 43416 w 1118838"/>
                <a:gd name="connsiteY2" fmla="*/ 0 h 434157"/>
                <a:gd name="connsiteX3" fmla="*/ 1075422 w 1118838"/>
                <a:gd name="connsiteY3" fmla="*/ 0 h 434157"/>
                <a:gd name="connsiteX4" fmla="*/ 1106122 w 1118838"/>
                <a:gd name="connsiteY4" fmla="*/ 12716 h 434157"/>
                <a:gd name="connsiteX5" fmla="*/ 1118838 w 1118838"/>
                <a:gd name="connsiteY5" fmla="*/ 43416 h 434157"/>
                <a:gd name="connsiteX6" fmla="*/ 1118838 w 1118838"/>
                <a:gd name="connsiteY6" fmla="*/ 390741 h 434157"/>
                <a:gd name="connsiteX7" fmla="*/ 1106122 w 1118838"/>
                <a:gd name="connsiteY7" fmla="*/ 421441 h 434157"/>
                <a:gd name="connsiteX8" fmla="*/ 1075422 w 1118838"/>
                <a:gd name="connsiteY8" fmla="*/ 434157 h 434157"/>
                <a:gd name="connsiteX9" fmla="*/ 43416 w 1118838"/>
                <a:gd name="connsiteY9" fmla="*/ 434157 h 434157"/>
                <a:gd name="connsiteX10" fmla="*/ 12716 w 1118838"/>
                <a:gd name="connsiteY10" fmla="*/ 421441 h 434157"/>
                <a:gd name="connsiteX11" fmla="*/ 0 w 1118838"/>
                <a:gd name="connsiteY11" fmla="*/ 390741 h 434157"/>
                <a:gd name="connsiteX12" fmla="*/ 0 w 1118838"/>
                <a:gd name="connsiteY12" fmla="*/ 43416 h 43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8838" h="434157">
                  <a:moveTo>
                    <a:pt x="0" y="43416"/>
                  </a:moveTo>
                  <a:cubicBezTo>
                    <a:pt x="0" y="31901"/>
                    <a:pt x="4574" y="20858"/>
                    <a:pt x="12716" y="12716"/>
                  </a:cubicBezTo>
                  <a:cubicBezTo>
                    <a:pt x="20858" y="4574"/>
                    <a:pt x="31901" y="0"/>
                    <a:pt x="43416" y="0"/>
                  </a:cubicBezTo>
                  <a:lnTo>
                    <a:pt x="1075422" y="0"/>
                  </a:lnTo>
                  <a:cubicBezTo>
                    <a:pt x="1086937" y="0"/>
                    <a:pt x="1097980" y="4574"/>
                    <a:pt x="1106122" y="12716"/>
                  </a:cubicBezTo>
                  <a:cubicBezTo>
                    <a:pt x="1114264" y="20858"/>
                    <a:pt x="1118838" y="31901"/>
                    <a:pt x="1118838" y="43416"/>
                  </a:cubicBezTo>
                  <a:lnTo>
                    <a:pt x="1118838" y="390741"/>
                  </a:lnTo>
                  <a:cubicBezTo>
                    <a:pt x="1118838" y="402256"/>
                    <a:pt x="1114264" y="413299"/>
                    <a:pt x="1106122" y="421441"/>
                  </a:cubicBezTo>
                  <a:cubicBezTo>
                    <a:pt x="1097980" y="429583"/>
                    <a:pt x="1086937" y="434157"/>
                    <a:pt x="1075422" y="434157"/>
                  </a:cubicBezTo>
                  <a:lnTo>
                    <a:pt x="43416" y="434157"/>
                  </a:lnTo>
                  <a:cubicBezTo>
                    <a:pt x="31901" y="434157"/>
                    <a:pt x="20858" y="429583"/>
                    <a:pt x="12716" y="421441"/>
                  </a:cubicBezTo>
                  <a:cubicBezTo>
                    <a:pt x="4574" y="413299"/>
                    <a:pt x="0" y="402256"/>
                    <a:pt x="0" y="390741"/>
                  </a:cubicBezTo>
                  <a:lnTo>
                    <a:pt x="0" y="434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71" tIns="26686" rIns="33671" bIns="26686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Security (100%)</a:t>
              </a:r>
            </a:p>
          </p:txBody>
        </p:sp>
        <p:sp>
          <p:nvSpPr>
            <p:cNvPr id="109" name="Left Brace 108"/>
            <p:cNvSpPr/>
            <p:nvPr/>
          </p:nvSpPr>
          <p:spPr>
            <a:xfrm>
              <a:off x="1054019" y="2060848"/>
              <a:ext cx="133605" cy="1872208"/>
            </a:xfrm>
            <a:prstGeom prst="leftBrac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 sz="800">
                <a:solidFill>
                  <a:srgbClr val="000000"/>
                </a:solidFill>
              </a:endParaRPr>
            </a:p>
          </p:txBody>
        </p:sp>
        <p:pic>
          <p:nvPicPr>
            <p:cNvPr id="110" name="Picture 3" descr="Dosya:Flag of Turkey.sv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3527" y="2799347"/>
              <a:ext cx="620637" cy="395701"/>
            </a:xfrm>
            <a:prstGeom prst="rect">
              <a:avLst/>
            </a:prstGeom>
            <a:noFill/>
          </p:spPr>
        </p:pic>
        <p:pic>
          <p:nvPicPr>
            <p:cNvPr id="111" name="Picture 5" descr="Dosya:Flag of Georgia.sv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3531" y="4566987"/>
              <a:ext cx="538757" cy="327141"/>
            </a:xfrm>
            <a:prstGeom prst="rect">
              <a:avLst/>
            </a:prstGeom>
            <a:noFill/>
          </p:spPr>
        </p:pic>
        <p:pic>
          <p:nvPicPr>
            <p:cNvPr id="112" name="Picture 14" descr="http://www.turkleronline.com/images/bayraklar/bayraklar/tunus%20bayrak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42282" y="5013176"/>
              <a:ext cx="538757" cy="327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7" descr="Dosya:Flag of Macedonia.sv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42282" y="5517232"/>
              <a:ext cx="538759" cy="327141"/>
            </a:xfrm>
            <a:prstGeom prst="rect">
              <a:avLst/>
            </a:prstGeom>
            <a:noFill/>
          </p:spPr>
        </p:pic>
        <p:pic>
          <p:nvPicPr>
            <p:cNvPr id="114" name="Picture 2" descr="letonya bayrağı resimleri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47885" y="6021288"/>
              <a:ext cx="538759" cy="327141"/>
            </a:xfrm>
            <a:prstGeom prst="rect">
              <a:avLst/>
            </a:prstGeom>
            <a:noFill/>
          </p:spPr>
        </p:pic>
        <p:pic>
          <p:nvPicPr>
            <p:cNvPr id="119" name="Picture 32" descr="C:\Users\MuratG\Desktop\atu_jpg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846970" y="2046834"/>
              <a:ext cx="388272" cy="32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29" descr="HAVAS LOGO ENGLISH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828356" y="3142846"/>
              <a:ext cx="718345" cy="237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" name="Picture 27" descr="C:\Documents and Settings\besimm\Desktop\TGS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943265" y="3697869"/>
              <a:ext cx="538759" cy="282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" name="Picture 121" descr="BTA_LOGO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836838" y="2597911"/>
              <a:ext cx="526763" cy="272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2" descr="C:\Users\Besimm\AppData\Local\Microsoft\Windows\Temporary Internet Files\Content.Outlook\AMNIVVKC\havaseurope6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914718" y="4152966"/>
              <a:ext cx="650947" cy="272618"/>
            </a:xfrm>
            <a:prstGeom prst="rect">
              <a:avLst/>
            </a:prstGeom>
            <a:noFill/>
          </p:spPr>
        </p:pic>
        <p:sp>
          <p:nvSpPr>
            <p:cNvPr id="127" name="Rounded Rectangle 126"/>
            <p:cNvSpPr/>
            <p:nvPr/>
          </p:nvSpPr>
          <p:spPr>
            <a:xfrm>
              <a:off x="462082" y="1079907"/>
              <a:ext cx="3816424" cy="288032"/>
            </a:xfrm>
            <a:prstGeom prst="roundRect">
              <a:avLst/>
            </a:prstGeom>
            <a:solidFill>
              <a:srgbClr val="06357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r-TR" sz="1200" b="1" dirty="0" smtClean="0">
                  <a:solidFill>
                    <a:srgbClr val="FFFFFF"/>
                  </a:solidFill>
                  <a:cs typeface="Calibri" pitchFamily="34" charset="0"/>
                </a:rPr>
                <a:t>TAV Airports Holding Co.</a:t>
              </a:r>
              <a:endParaRPr lang="tr-TR" sz="1200" b="1" dirty="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1271465" y="6397932"/>
              <a:ext cx="781036" cy="343436"/>
            </a:xfrm>
            <a:custGeom>
              <a:avLst/>
              <a:gdLst>
                <a:gd name="connsiteX0" fmla="*/ 0 w 1109667"/>
                <a:gd name="connsiteY0" fmla="*/ 43490 h 434901"/>
                <a:gd name="connsiteX1" fmla="*/ 12738 w 1109667"/>
                <a:gd name="connsiteY1" fmla="*/ 12738 h 434901"/>
                <a:gd name="connsiteX2" fmla="*/ 43490 w 1109667"/>
                <a:gd name="connsiteY2" fmla="*/ 0 h 434901"/>
                <a:gd name="connsiteX3" fmla="*/ 1066177 w 1109667"/>
                <a:gd name="connsiteY3" fmla="*/ 0 h 434901"/>
                <a:gd name="connsiteX4" fmla="*/ 1096929 w 1109667"/>
                <a:gd name="connsiteY4" fmla="*/ 12738 h 434901"/>
                <a:gd name="connsiteX5" fmla="*/ 1109667 w 1109667"/>
                <a:gd name="connsiteY5" fmla="*/ 43490 h 434901"/>
                <a:gd name="connsiteX6" fmla="*/ 1109667 w 1109667"/>
                <a:gd name="connsiteY6" fmla="*/ 391411 h 434901"/>
                <a:gd name="connsiteX7" fmla="*/ 1096929 w 1109667"/>
                <a:gd name="connsiteY7" fmla="*/ 422163 h 434901"/>
                <a:gd name="connsiteX8" fmla="*/ 1066177 w 1109667"/>
                <a:gd name="connsiteY8" fmla="*/ 434901 h 434901"/>
                <a:gd name="connsiteX9" fmla="*/ 43490 w 1109667"/>
                <a:gd name="connsiteY9" fmla="*/ 434901 h 434901"/>
                <a:gd name="connsiteX10" fmla="*/ 12738 w 1109667"/>
                <a:gd name="connsiteY10" fmla="*/ 422163 h 434901"/>
                <a:gd name="connsiteX11" fmla="*/ 0 w 1109667"/>
                <a:gd name="connsiteY11" fmla="*/ 391411 h 434901"/>
                <a:gd name="connsiteX12" fmla="*/ 0 w 1109667"/>
                <a:gd name="connsiteY12" fmla="*/ 43490 h 43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9667" h="434901">
                  <a:moveTo>
                    <a:pt x="0" y="43490"/>
                  </a:moveTo>
                  <a:cubicBezTo>
                    <a:pt x="0" y="31956"/>
                    <a:pt x="4582" y="20894"/>
                    <a:pt x="12738" y="12738"/>
                  </a:cubicBezTo>
                  <a:cubicBezTo>
                    <a:pt x="20894" y="4582"/>
                    <a:pt x="31956" y="0"/>
                    <a:pt x="43490" y="0"/>
                  </a:cubicBezTo>
                  <a:lnTo>
                    <a:pt x="1066177" y="0"/>
                  </a:lnTo>
                  <a:cubicBezTo>
                    <a:pt x="1077711" y="0"/>
                    <a:pt x="1088773" y="4582"/>
                    <a:pt x="1096929" y="12738"/>
                  </a:cubicBezTo>
                  <a:cubicBezTo>
                    <a:pt x="1105085" y="20894"/>
                    <a:pt x="1109667" y="31956"/>
                    <a:pt x="1109667" y="43490"/>
                  </a:cubicBezTo>
                  <a:lnTo>
                    <a:pt x="1109667" y="391411"/>
                  </a:lnTo>
                  <a:cubicBezTo>
                    <a:pt x="1109667" y="402945"/>
                    <a:pt x="1105085" y="414007"/>
                    <a:pt x="1096929" y="422163"/>
                  </a:cubicBezTo>
                  <a:cubicBezTo>
                    <a:pt x="1088773" y="430319"/>
                    <a:pt x="1077711" y="434901"/>
                    <a:pt x="1066177" y="434901"/>
                  </a:cubicBezTo>
                  <a:lnTo>
                    <a:pt x="43490" y="434901"/>
                  </a:lnTo>
                  <a:cubicBezTo>
                    <a:pt x="31956" y="434901"/>
                    <a:pt x="20894" y="430319"/>
                    <a:pt x="12738" y="422163"/>
                  </a:cubicBezTo>
                  <a:cubicBezTo>
                    <a:pt x="4582" y="414007"/>
                    <a:pt x="0" y="402945"/>
                    <a:pt x="0" y="391411"/>
                  </a:cubicBezTo>
                  <a:lnTo>
                    <a:pt x="0" y="43490"/>
                  </a:lnTo>
                  <a:close/>
                </a:path>
              </a:pathLst>
            </a:custGeom>
            <a:solidFill>
              <a:srgbClr val="0635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93" tIns="26708" rIns="33693" bIns="26708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FFFFFF"/>
                  </a:solidFill>
                </a:rPr>
                <a:t>Zagreb (15%)</a:t>
              </a:r>
              <a:endParaRPr lang="tr-TR" sz="800" baseline="300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 descr="http://www.habeascorporation.com/wp-content/uploads/habeas-corporation-bandera-croatia-flag-croacia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85" y="6480949"/>
              <a:ext cx="538759" cy="261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2543901" y="2060848"/>
              <a:ext cx="11875" cy="453650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581187" y="2176061"/>
              <a:ext cx="9741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578623" y="2636912"/>
              <a:ext cx="9741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592641" y="3140968"/>
              <a:ext cx="9645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627784" y="4869160"/>
              <a:ext cx="9645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627784" y="5445224"/>
              <a:ext cx="9645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627784" y="5949280"/>
              <a:ext cx="9645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71804" y="4125893"/>
              <a:ext cx="0" cy="262372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115616" y="4221088"/>
              <a:ext cx="9645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115616" y="4725144"/>
              <a:ext cx="9645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115616" y="5229200"/>
              <a:ext cx="9645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115616" y="5733256"/>
              <a:ext cx="9645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115616" y="6165304"/>
              <a:ext cx="9645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115616" y="6525344"/>
              <a:ext cx="9645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0" name="Freeform 59"/>
            <p:cNvSpPr/>
            <p:nvPr/>
          </p:nvSpPr>
          <p:spPr>
            <a:xfrm>
              <a:off x="2843808" y="6324966"/>
              <a:ext cx="878566" cy="416402"/>
            </a:xfrm>
            <a:custGeom>
              <a:avLst/>
              <a:gdLst>
                <a:gd name="connsiteX0" fmla="*/ 0 w 1118838"/>
                <a:gd name="connsiteY0" fmla="*/ 43416 h 434157"/>
                <a:gd name="connsiteX1" fmla="*/ 12716 w 1118838"/>
                <a:gd name="connsiteY1" fmla="*/ 12716 h 434157"/>
                <a:gd name="connsiteX2" fmla="*/ 43416 w 1118838"/>
                <a:gd name="connsiteY2" fmla="*/ 0 h 434157"/>
                <a:gd name="connsiteX3" fmla="*/ 1075422 w 1118838"/>
                <a:gd name="connsiteY3" fmla="*/ 0 h 434157"/>
                <a:gd name="connsiteX4" fmla="*/ 1106122 w 1118838"/>
                <a:gd name="connsiteY4" fmla="*/ 12716 h 434157"/>
                <a:gd name="connsiteX5" fmla="*/ 1118838 w 1118838"/>
                <a:gd name="connsiteY5" fmla="*/ 43416 h 434157"/>
                <a:gd name="connsiteX6" fmla="*/ 1118838 w 1118838"/>
                <a:gd name="connsiteY6" fmla="*/ 390741 h 434157"/>
                <a:gd name="connsiteX7" fmla="*/ 1106122 w 1118838"/>
                <a:gd name="connsiteY7" fmla="*/ 421441 h 434157"/>
                <a:gd name="connsiteX8" fmla="*/ 1075422 w 1118838"/>
                <a:gd name="connsiteY8" fmla="*/ 434157 h 434157"/>
                <a:gd name="connsiteX9" fmla="*/ 43416 w 1118838"/>
                <a:gd name="connsiteY9" fmla="*/ 434157 h 434157"/>
                <a:gd name="connsiteX10" fmla="*/ 12716 w 1118838"/>
                <a:gd name="connsiteY10" fmla="*/ 421441 h 434157"/>
                <a:gd name="connsiteX11" fmla="*/ 0 w 1118838"/>
                <a:gd name="connsiteY11" fmla="*/ 390741 h 434157"/>
                <a:gd name="connsiteX12" fmla="*/ 0 w 1118838"/>
                <a:gd name="connsiteY12" fmla="*/ 43416 h 43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8838" h="434157">
                  <a:moveTo>
                    <a:pt x="0" y="43416"/>
                  </a:moveTo>
                  <a:cubicBezTo>
                    <a:pt x="0" y="31901"/>
                    <a:pt x="4574" y="20858"/>
                    <a:pt x="12716" y="12716"/>
                  </a:cubicBezTo>
                  <a:cubicBezTo>
                    <a:pt x="20858" y="4574"/>
                    <a:pt x="31901" y="0"/>
                    <a:pt x="43416" y="0"/>
                  </a:cubicBezTo>
                  <a:lnTo>
                    <a:pt x="1075422" y="0"/>
                  </a:lnTo>
                  <a:cubicBezTo>
                    <a:pt x="1086937" y="0"/>
                    <a:pt x="1097980" y="4574"/>
                    <a:pt x="1106122" y="12716"/>
                  </a:cubicBezTo>
                  <a:cubicBezTo>
                    <a:pt x="1114264" y="20858"/>
                    <a:pt x="1118838" y="31901"/>
                    <a:pt x="1118838" y="43416"/>
                  </a:cubicBezTo>
                  <a:lnTo>
                    <a:pt x="1118838" y="390741"/>
                  </a:lnTo>
                  <a:cubicBezTo>
                    <a:pt x="1118838" y="402256"/>
                    <a:pt x="1114264" y="413299"/>
                    <a:pt x="1106122" y="421441"/>
                  </a:cubicBezTo>
                  <a:cubicBezTo>
                    <a:pt x="1097980" y="429583"/>
                    <a:pt x="1086937" y="434157"/>
                    <a:pt x="1075422" y="434157"/>
                  </a:cubicBezTo>
                  <a:lnTo>
                    <a:pt x="43416" y="434157"/>
                  </a:lnTo>
                  <a:cubicBezTo>
                    <a:pt x="31901" y="434157"/>
                    <a:pt x="20858" y="429583"/>
                    <a:pt x="12716" y="421441"/>
                  </a:cubicBezTo>
                  <a:cubicBezTo>
                    <a:pt x="4574" y="413299"/>
                    <a:pt x="0" y="402256"/>
                    <a:pt x="0" y="390741"/>
                  </a:cubicBezTo>
                  <a:lnTo>
                    <a:pt x="0" y="4341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671" tIns="26686" rIns="33671" bIns="26686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Academy (100%)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27784" y="6525344"/>
              <a:ext cx="9645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4" name="Freeform 83"/>
            <p:cNvSpPr/>
            <p:nvPr/>
          </p:nvSpPr>
          <p:spPr>
            <a:xfrm>
              <a:off x="1284245" y="3717032"/>
              <a:ext cx="772566" cy="382016"/>
            </a:xfrm>
            <a:custGeom>
              <a:avLst/>
              <a:gdLst>
                <a:gd name="connsiteX0" fmla="*/ 0 w 1109667"/>
                <a:gd name="connsiteY0" fmla="*/ 39971 h 399713"/>
                <a:gd name="connsiteX1" fmla="*/ 11707 w 1109667"/>
                <a:gd name="connsiteY1" fmla="*/ 11707 h 399713"/>
                <a:gd name="connsiteX2" fmla="*/ 39971 w 1109667"/>
                <a:gd name="connsiteY2" fmla="*/ 0 h 399713"/>
                <a:gd name="connsiteX3" fmla="*/ 1069696 w 1109667"/>
                <a:gd name="connsiteY3" fmla="*/ 0 h 399713"/>
                <a:gd name="connsiteX4" fmla="*/ 1097960 w 1109667"/>
                <a:gd name="connsiteY4" fmla="*/ 11707 h 399713"/>
                <a:gd name="connsiteX5" fmla="*/ 1109667 w 1109667"/>
                <a:gd name="connsiteY5" fmla="*/ 39971 h 399713"/>
                <a:gd name="connsiteX6" fmla="*/ 1109667 w 1109667"/>
                <a:gd name="connsiteY6" fmla="*/ 359742 h 399713"/>
                <a:gd name="connsiteX7" fmla="*/ 1097960 w 1109667"/>
                <a:gd name="connsiteY7" fmla="*/ 388006 h 399713"/>
                <a:gd name="connsiteX8" fmla="*/ 1069696 w 1109667"/>
                <a:gd name="connsiteY8" fmla="*/ 399713 h 399713"/>
                <a:gd name="connsiteX9" fmla="*/ 39971 w 1109667"/>
                <a:gd name="connsiteY9" fmla="*/ 399713 h 399713"/>
                <a:gd name="connsiteX10" fmla="*/ 11707 w 1109667"/>
                <a:gd name="connsiteY10" fmla="*/ 388006 h 399713"/>
                <a:gd name="connsiteX11" fmla="*/ 0 w 1109667"/>
                <a:gd name="connsiteY11" fmla="*/ 359742 h 399713"/>
                <a:gd name="connsiteX12" fmla="*/ 0 w 1109667"/>
                <a:gd name="connsiteY12" fmla="*/ 39971 h 39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9667" h="399713">
                  <a:moveTo>
                    <a:pt x="0" y="39971"/>
                  </a:moveTo>
                  <a:cubicBezTo>
                    <a:pt x="0" y="29370"/>
                    <a:pt x="4211" y="19203"/>
                    <a:pt x="11707" y="11707"/>
                  </a:cubicBezTo>
                  <a:cubicBezTo>
                    <a:pt x="19203" y="4211"/>
                    <a:pt x="29370" y="0"/>
                    <a:pt x="39971" y="0"/>
                  </a:cubicBezTo>
                  <a:lnTo>
                    <a:pt x="1069696" y="0"/>
                  </a:lnTo>
                  <a:cubicBezTo>
                    <a:pt x="1080297" y="0"/>
                    <a:pt x="1090464" y="4211"/>
                    <a:pt x="1097960" y="11707"/>
                  </a:cubicBezTo>
                  <a:cubicBezTo>
                    <a:pt x="1105456" y="19203"/>
                    <a:pt x="1109667" y="29370"/>
                    <a:pt x="1109667" y="39971"/>
                  </a:cubicBezTo>
                  <a:lnTo>
                    <a:pt x="1109667" y="359742"/>
                  </a:lnTo>
                  <a:cubicBezTo>
                    <a:pt x="1109667" y="370343"/>
                    <a:pt x="1105456" y="380510"/>
                    <a:pt x="1097960" y="388006"/>
                  </a:cubicBezTo>
                  <a:cubicBezTo>
                    <a:pt x="1090464" y="395502"/>
                    <a:pt x="1080297" y="399713"/>
                    <a:pt x="1069696" y="399713"/>
                  </a:cubicBezTo>
                  <a:lnTo>
                    <a:pt x="39971" y="399713"/>
                  </a:lnTo>
                  <a:cubicBezTo>
                    <a:pt x="29370" y="399713"/>
                    <a:pt x="19203" y="395502"/>
                    <a:pt x="11707" y="388006"/>
                  </a:cubicBezTo>
                  <a:cubicBezTo>
                    <a:pt x="4211" y="380510"/>
                    <a:pt x="0" y="370343"/>
                    <a:pt x="0" y="359742"/>
                  </a:cubicBezTo>
                  <a:lnTo>
                    <a:pt x="0" y="39971"/>
                  </a:lnTo>
                  <a:close/>
                </a:path>
              </a:pathLst>
            </a:custGeom>
            <a:solidFill>
              <a:srgbClr val="0635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662" tIns="25677" rIns="32662" bIns="25677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rgbClr val="FFFFFF"/>
                  </a:solidFill>
                </a:rPr>
                <a:t>Milas Bodrum (100%)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2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907557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668344" cy="764704"/>
          </a:xfrm>
          <a:prstGeom prst="rect">
            <a:avLst/>
          </a:prstGeom>
          <a:solidFill>
            <a:srgbClr val="06357A"/>
          </a:solidFill>
          <a:effectLst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/>
              <a:t>TAV’s Global Presence with Service Companies</a:t>
            </a:r>
            <a:br>
              <a:rPr lang="tr-TR" sz="2800" dirty="0" smtClean="0"/>
            </a:br>
            <a:r>
              <a:rPr lang="tr-TR" sz="2800" b="0" dirty="0" smtClean="0"/>
              <a:t>13 Countries, 64 Airports</a:t>
            </a:r>
            <a:endParaRPr lang="tr-TR" sz="2800" b="0" dirty="0"/>
          </a:p>
        </p:txBody>
      </p:sp>
    </p:spTree>
    <p:extLst>
      <p:ext uri="{BB962C8B-B14F-4D97-AF65-F5344CB8AC3E}">
        <p14:creationId xmlns:p14="http://schemas.microsoft.com/office/powerpoint/2010/main" val="346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331" b="10817"/>
          <a:stretch/>
        </p:blipFill>
        <p:spPr bwMode="auto">
          <a:xfrm>
            <a:off x="72000" y="846000"/>
            <a:ext cx="9072000" cy="60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6357A"/>
          </a:solidFill>
          <a:effectLst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/>
              <a:t>TAV &amp; ADP together create </a:t>
            </a:r>
            <a:r>
              <a:rPr lang="tr-TR" sz="2800" dirty="0"/>
              <a:t>a platform of </a:t>
            </a:r>
            <a:r>
              <a:rPr lang="tr-TR" sz="2800" dirty="0" smtClean="0"/>
              <a:t>239M </a:t>
            </a:r>
            <a:r>
              <a:rPr lang="tr-TR" sz="2800" dirty="0"/>
              <a:t>passengers in 34 airports worldwide</a:t>
            </a:r>
          </a:p>
        </p:txBody>
      </p:sp>
    </p:spTree>
    <p:extLst>
      <p:ext uri="{BB962C8B-B14F-4D97-AF65-F5344CB8AC3E}">
        <p14:creationId xmlns:p14="http://schemas.microsoft.com/office/powerpoint/2010/main" val="26517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tes.utexas.edu/wildlife/files/2015/05/2013-Power-of-Travel-Chart_PDF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932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Aviation has a high multiplier effect in the economy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5882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149080"/>
            <a:ext cx="82638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tr-TR" dirty="0"/>
          </a:p>
          <a:p>
            <a:pPr lvl="1"/>
            <a:r>
              <a:rPr lang="tr-TR" sz="2000" b="1" dirty="0"/>
              <a:t>w</a:t>
            </a:r>
            <a:r>
              <a:rPr lang="tr-TR" sz="2000" b="1" dirty="0" smtClean="0"/>
              <a:t>hereas each dollar generates much less activity in other sectors</a:t>
            </a:r>
            <a:endParaRPr lang="tr-T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Finan</a:t>
            </a:r>
            <a:r>
              <a:rPr lang="tr-TR" sz="2000" b="1" dirty="0"/>
              <a:t>ce:</a:t>
            </a:r>
            <a:r>
              <a:rPr lang="en-US" sz="2000" b="1" dirty="0"/>
              <a:t> 1.4 </a:t>
            </a:r>
            <a:endParaRPr lang="tr-T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2000" b="1" dirty="0" smtClean="0"/>
              <a:t>Construction</a:t>
            </a:r>
            <a:r>
              <a:rPr lang="tr-TR" sz="2000" b="1" dirty="0"/>
              <a:t>: </a:t>
            </a:r>
            <a:r>
              <a:rPr lang="en-US" sz="2000" b="1" dirty="0" smtClean="0"/>
              <a:t>2.3</a:t>
            </a:r>
            <a:endParaRPr lang="tr-TR" sz="20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Automotive</a:t>
            </a:r>
            <a:r>
              <a:rPr lang="tr-TR" sz="2000" b="1" dirty="0"/>
              <a:t>: </a:t>
            </a:r>
            <a:r>
              <a:rPr lang="tr-TR" sz="2000" b="1" dirty="0" smtClean="0"/>
              <a:t>2.9 </a:t>
            </a:r>
            <a:endParaRPr lang="tr-TR" sz="2000" b="1" dirty="0"/>
          </a:p>
        </p:txBody>
      </p:sp>
      <p:pic>
        <p:nvPicPr>
          <p:cNvPr id="2052" name="Picture 4" descr="http://cdn.business2community.com/wp-content/uploads/2013/03/ForceMultiplier-people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" y="8451"/>
            <a:ext cx="607064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2420888"/>
            <a:ext cx="647639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tr-TR" sz="2400" b="1" dirty="0" smtClean="0"/>
          </a:p>
          <a:p>
            <a:pPr lvl="1"/>
            <a:r>
              <a:rPr lang="tr-TR" sz="2400" b="1" dirty="0" smtClean="0"/>
              <a:t>Every </a:t>
            </a:r>
            <a:r>
              <a:rPr lang="tr-TR" sz="2400" b="1" dirty="0"/>
              <a:t>$1 spent in the aviation sector </a:t>
            </a:r>
            <a:endParaRPr lang="tr-TR" sz="2400" b="1" dirty="0" smtClean="0"/>
          </a:p>
          <a:p>
            <a:pPr lvl="1"/>
            <a:r>
              <a:rPr lang="tr-TR" sz="2400" b="1" dirty="0" smtClean="0"/>
              <a:t>creates </a:t>
            </a:r>
            <a:r>
              <a:rPr lang="tr-TR" sz="2400" b="1" dirty="0"/>
              <a:t>an economic activity worth $</a:t>
            </a:r>
            <a:r>
              <a:rPr lang="tr-TR" sz="2400" b="1" dirty="0" smtClean="0"/>
              <a:t>3.25 </a:t>
            </a:r>
          </a:p>
          <a:p>
            <a:pPr lvl="1"/>
            <a:r>
              <a:rPr lang="tr-TR" sz="2400" b="1" dirty="0" smtClean="0"/>
              <a:t>due </a:t>
            </a:r>
            <a:r>
              <a:rPr lang="tr-TR" sz="2400" b="1" dirty="0"/>
              <a:t>to being </a:t>
            </a:r>
            <a:r>
              <a:rPr lang="en-US" sz="2400" b="1" dirty="0"/>
              <a:t>at </a:t>
            </a:r>
            <a:r>
              <a:rPr lang="tr-TR" sz="2400" b="1" dirty="0"/>
              <a:t>the </a:t>
            </a:r>
            <a:r>
              <a:rPr lang="en-US" sz="2400" b="1" dirty="0"/>
              <a:t>heart of</a:t>
            </a:r>
            <a:r>
              <a:rPr lang="tr-TR" sz="2400" b="1" dirty="0"/>
              <a:t> tourism industry</a:t>
            </a:r>
          </a:p>
          <a:p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7344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colourbox.com/preview/4660932-major-global-aviation-routes-on-the-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7463" y="922367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800" b="1" dirty="0" smtClean="0">
                <a:solidFill>
                  <a:schemeClr val="bg1"/>
                </a:solidFill>
              </a:rPr>
              <a:t>10% </a:t>
            </a:r>
            <a:r>
              <a:rPr lang="tr-TR" sz="3200" b="1" dirty="0" smtClean="0">
                <a:solidFill>
                  <a:schemeClr val="bg1"/>
                </a:solidFill>
              </a:rPr>
              <a:t>increase </a:t>
            </a:r>
          </a:p>
          <a:p>
            <a:pPr lvl="0"/>
            <a:r>
              <a:rPr lang="tr-TR" sz="3200" b="1" dirty="0">
                <a:solidFill>
                  <a:schemeClr val="bg1"/>
                </a:solidFill>
              </a:rPr>
              <a:t>	</a:t>
            </a:r>
            <a:r>
              <a:rPr lang="tr-TR" sz="3200" b="1" dirty="0" smtClean="0">
                <a:solidFill>
                  <a:schemeClr val="bg1"/>
                </a:solidFill>
              </a:rPr>
              <a:t>	in global air connectivity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538" y="436293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tr-TR" sz="4000" b="1" dirty="0" smtClean="0">
                <a:solidFill>
                  <a:schemeClr val="bg1"/>
                </a:solidFill>
              </a:rPr>
              <a:t>$55 billion </a:t>
            </a:r>
            <a:r>
              <a:rPr lang="tr-TR" sz="3200" b="1" dirty="0" smtClean="0">
                <a:solidFill>
                  <a:schemeClr val="bg1"/>
                </a:solidFill>
              </a:rPr>
              <a:t>increase </a:t>
            </a:r>
          </a:p>
          <a:p>
            <a:pPr lvl="0" algn="r"/>
            <a:r>
              <a:rPr lang="tr-TR" sz="3200" b="1" dirty="0">
                <a:solidFill>
                  <a:schemeClr val="bg1"/>
                </a:solidFill>
              </a:rPr>
              <a:t>	</a:t>
            </a:r>
            <a:r>
              <a:rPr lang="tr-TR" sz="3200" b="1" dirty="0" smtClean="0">
                <a:solidFill>
                  <a:schemeClr val="bg1"/>
                </a:solidFill>
              </a:rPr>
              <a:t>	in global outputs each year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8667039">
            <a:off x="3408846" y="2544088"/>
            <a:ext cx="1150144" cy="16718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ikestengel.files.wordpress.com/2013/05/routeliberalization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9146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645890"/>
            <a:ext cx="84249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Asia and Africa need to open up their skies</a:t>
            </a:r>
            <a:endParaRPr lang="tr-TR" sz="36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5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668072" cy="76470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of the Turkish Aviation Market and TAV Airports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6" y="1124744"/>
            <a:ext cx="4104456" cy="288032"/>
          </a:xfrm>
          <a:prstGeom prst="roundRect">
            <a:avLst/>
          </a:prstGeom>
          <a:solidFill>
            <a:srgbClr val="0635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Turkish Aviation Market (mPax)</a:t>
            </a:r>
            <a:endParaRPr lang="tr-T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6016" y="1124744"/>
            <a:ext cx="4104456" cy="288032"/>
          </a:xfrm>
          <a:prstGeom prst="roundRect">
            <a:avLst/>
          </a:prstGeom>
          <a:solidFill>
            <a:srgbClr val="0635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 </a:t>
            </a:r>
            <a:r>
              <a:rPr lang="tr-T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Airports Passenger Traffic (</a:t>
            </a:r>
            <a:r>
              <a:rPr lang="tr-TR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mPax</a:t>
            </a:r>
            <a:r>
              <a:rPr lang="tr-TR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tr-T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5624" y="4534325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buFont typeface="Wingdings" pitchFamily="2" charset="2"/>
              <a:buChar char="Q"/>
            </a:pPr>
            <a:endParaRPr lang="tr-TR" b="1" dirty="0" smtClean="0"/>
          </a:p>
          <a:p>
            <a:r>
              <a:rPr lang="tr-TR" b="1" u="sng" dirty="0" smtClean="0"/>
              <a:t>Privatization of airports </a:t>
            </a:r>
            <a:r>
              <a:rPr lang="tr-TR" b="1" dirty="0" smtClean="0"/>
              <a:t>followed by the </a:t>
            </a:r>
            <a:r>
              <a:rPr lang="tr-TR" b="1" u="sng" dirty="0"/>
              <a:t>d</a:t>
            </a:r>
            <a:r>
              <a:rPr lang="en-US" b="1" u="sng" dirty="0" err="1" smtClean="0"/>
              <a:t>eregulation</a:t>
            </a:r>
            <a:r>
              <a:rPr lang="en-US" b="1" u="sng" dirty="0" smtClean="0"/>
              <a:t> </a:t>
            </a:r>
            <a:r>
              <a:rPr lang="en-US" b="1" dirty="0" smtClean="0"/>
              <a:t>of domestic market in 2003</a:t>
            </a:r>
            <a:r>
              <a:rPr lang="tr-TR" b="1" dirty="0" smtClean="0"/>
              <a:t> </a:t>
            </a:r>
          </a:p>
          <a:p>
            <a:r>
              <a:rPr lang="tr-TR" b="1" dirty="0" smtClean="0"/>
              <a:t>was the turning point of the phenomenal growth in Turkish aviation industry</a:t>
            </a:r>
          </a:p>
          <a:p>
            <a:pPr indent="228600">
              <a:buFont typeface="Wingdings" pitchFamily="2" charset="2"/>
              <a:buChar char="Q"/>
            </a:pPr>
            <a:endParaRPr lang="tr-TR" sz="1100" dirty="0" smtClean="0"/>
          </a:p>
          <a:p>
            <a:endParaRPr lang="tr-TR" sz="11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323528" y="4221088"/>
            <a:ext cx="4104456" cy="288032"/>
          </a:xfrm>
          <a:prstGeom prst="roundRect">
            <a:avLst/>
          </a:prstGeom>
          <a:solidFill>
            <a:srgbClr val="0635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200" b="1" dirty="0">
                <a:solidFill>
                  <a:schemeClr val="bg1"/>
                </a:solidFill>
              </a:rPr>
              <a:t>Number of Aircraft in Turkey</a:t>
            </a:r>
            <a:endParaRPr lang="tr-T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4034"/>
            <a:ext cx="4104455" cy="247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24" y="1700808"/>
            <a:ext cx="3952840" cy="222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34326"/>
            <a:ext cx="4069928" cy="21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1331640" y="1819072"/>
            <a:ext cx="151216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63169" y="1916285"/>
            <a:ext cx="1012935" cy="453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tr-TR" sz="800" dirty="0" smtClean="0">
                <a:solidFill>
                  <a:schemeClr val="tx1"/>
                </a:solidFill>
              </a:rPr>
              <a:t>CAGR (2002-15E)</a:t>
            </a:r>
          </a:p>
          <a:p>
            <a:pPr algn="ctr" eaLnBrk="0" hangingPunct="0">
              <a:defRPr/>
            </a:pPr>
            <a:r>
              <a:rPr lang="tr-TR" sz="800" b="1" i="1" dirty="0" smtClean="0">
                <a:solidFill>
                  <a:schemeClr val="tx1"/>
                </a:solidFill>
              </a:rPr>
              <a:t>14%</a:t>
            </a:r>
            <a:endParaRPr lang="en-US" sz="800" b="1" i="1" dirty="0" smtClean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230595" y="2043827"/>
            <a:ext cx="151216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494399" y="2043827"/>
            <a:ext cx="1012935" cy="453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tr-TR" sz="800" dirty="0" smtClean="0">
                <a:solidFill>
                  <a:schemeClr val="tx1"/>
                </a:solidFill>
              </a:rPr>
              <a:t>CAGR (2002-15E)</a:t>
            </a:r>
          </a:p>
          <a:p>
            <a:pPr algn="ctr" eaLnBrk="0" hangingPunct="0">
              <a:defRPr/>
            </a:pPr>
            <a:r>
              <a:rPr lang="tr-TR" sz="800" b="1" i="1" dirty="0" smtClean="0">
                <a:solidFill>
                  <a:schemeClr val="tx1"/>
                </a:solidFill>
              </a:rPr>
              <a:t>21%</a:t>
            </a:r>
            <a:endParaRPr lang="en-US" sz="800" b="1" i="1" dirty="0" smtClean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331640" y="4653136"/>
            <a:ext cx="151216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63169" y="4750349"/>
            <a:ext cx="1012935" cy="453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tr-TR" sz="800" dirty="0" smtClean="0">
                <a:solidFill>
                  <a:schemeClr val="tx1"/>
                </a:solidFill>
              </a:rPr>
              <a:t>CAGR (2002-15E)</a:t>
            </a:r>
          </a:p>
          <a:p>
            <a:pPr algn="ctr" eaLnBrk="0" hangingPunct="0">
              <a:defRPr/>
            </a:pPr>
            <a:r>
              <a:rPr lang="tr-TR" sz="800" b="1" i="1" dirty="0" smtClean="0">
                <a:solidFill>
                  <a:schemeClr val="tx1"/>
                </a:solidFill>
              </a:rPr>
              <a:t>13%</a:t>
            </a:r>
            <a:endParaRPr lang="en-US" sz="8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27"/>
            <a:ext cx="9144000" cy="449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455" y="4725144"/>
            <a:ext cx="89644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If global airport capacity fails to keep up with travel demand, </a:t>
            </a:r>
          </a:p>
          <a:p>
            <a:r>
              <a:rPr lang="tr-TR" sz="3200" b="1" dirty="0" smtClean="0"/>
              <a:t>2 million jobs, 225 million pax,</a:t>
            </a:r>
            <a:r>
              <a:rPr lang="tr-TR" sz="3200" dirty="0" smtClean="0"/>
              <a:t> </a:t>
            </a:r>
            <a:r>
              <a:rPr lang="tr-TR" sz="3200" b="1" dirty="0"/>
              <a:t>$</a:t>
            </a:r>
            <a:r>
              <a:rPr lang="tr-TR" sz="3200" b="1" dirty="0" smtClean="0"/>
              <a:t>110 billion revenue </a:t>
            </a:r>
          </a:p>
          <a:p>
            <a:r>
              <a:rPr lang="tr-TR" sz="3200" dirty="0" smtClean="0"/>
              <a:t>will be lost by 2035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23655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4624"/>
            <a:ext cx="903649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133" y="4005064"/>
            <a:ext cx="8822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u="sng" dirty="0" smtClean="0"/>
              <a:t>Privatizing airports </a:t>
            </a:r>
            <a:r>
              <a:rPr lang="tr-TR" sz="3600" dirty="0" smtClean="0"/>
              <a:t>through </a:t>
            </a:r>
            <a:r>
              <a:rPr lang="tr-TR" sz="3600" b="1" u="sng" dirty="0" smtClean="0"/>
              <a:t>BOT model  </a:t>
            </a:r>
            <a:r>
              <a:rPr lang="tr-TR" sz="3600" dirty="0" smtClean="0"/>
              <a:t>becoming a world-wide </a:t>
            </a:r>
            <a:r>
              <a:rPr lang="tr-TR" sz="3600" u="sng" dirty="0" smtClean="0"/>
              <a:t>common practice </a:t>
            </a:r>
          </a:p>
          <a:p>
            <a:pPr algn="ctr"/>
            <a:r>
              <a:rPr lang="tr-TR" sz="3600" dirty="0" smtClean="0"/>
              <a:t>due to </a:t>
            </a:r>
            <a:r>
              <a:rPr lang="tr-TR" sz="3600" u="sng" dirty="0" smtClean="0"/>
              <a:t>many advantages </a:t>
            </a:r>
            <a:r>
              <a:rPr lang="tr-TR" sz="3600" dirty="0" smtClean="0"/>
              <a:t>it brings</a:t>
            </a:r>
            <a:endParaRPr lang="tr-TR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0073" y="2924944"/>
            <a:ext cx="8822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/>
              <a:t>How to Invest in Airports?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1794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5" y="44624"/>
            <a:ext cx="875090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931074"/>
            <a:ext cx="131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BUILD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14846" y="191683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OPERATE</a:t>
            </a:r>
            <a:endParaRPr lang="tr-TR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22146" y="191778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TRANSFER</a:t>
            </a:r>
            <a:endParaRPr lang="tr-T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585" y="3140968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 smtClean="0"/>
              <a:t>Increases operational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 smtClean="0"/>
              <a:t>Enables scientific </a:t>
            </a:r>
            <a:r>
              <a:rPr lang="tr-TR" sz="2800" b="1" dirty="0"/>
              <a:t>m</a:t>
            </a:r>
            <a:r>
              <a:rPr lang="tr-TR" sz="2800" b="1" dirty="0" smtClean="0"/>
              <a:t>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 smtClean="0"/>
              <a:t>Supports innovative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 smtClean="0"/>
              <a:t>Brings higher revenues to the State</a:t>
            </a:r>
            <a:endParaRPr lang="tr-TR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 smtClean="0"/>
              <a:t>Prevents political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 smtClean="0"/>
              <a:t>Has easier funding options (Project Finance)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b="1" dirty="0" smtClean="0"/>
              <a:t>Enables State to allocate funds to other areas such as education, health &amp; housing</a:t>
            </a:r>
            <a:endParaRPr lang="tr-TR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5396" y="2564904"/>
            <a:ext cx="875090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Advantages of Airport Privatization: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9386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6">
      <a:dk1>
        <a:srgbClr val="000000"/>
      </a:dk1>
      <a:lt1>
        <a:srgbClr val="FFFFFF"/>
      </a:lt1>
      <a:dk2>
        <a:srgbClr val="06357A"/>
      </a:dk2>
      <a:lt2>
        <a:srgbClr val="CFE0F3"/>
      </a:lt2>
      <a:accent1>
        <a:srgbClr val="CFE0F3"/>
      </a:accent1>
      <a:accent2>
        <a:srgbClr val="AAC8EA"/>
      </a:accent2>
      <a:accent3>
        <a:srgbClr val="06357A"/>
      </a:accent3>
      <a:accent4>
        <a:srgbClr val="FFCA5D"/>
      </a:accent4>
      <a:accent5>
        <a:srgbClr val="FFF0D1"/>
      </a:accent5>
      <a:accent6>
        <a:srgbClr val="BEC0C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6">
      <a:dk1>
        <a:srgbClr val="000000"/>
      </a:dk1>
      <a:lt1>
        <a:srgbClr val="FFFFFF"/>
      </a:lt1>
      <a:dk2>
        <a:srgbClr val="06357A"/>
      </a:dk2>
      <a:lt2>
        <a:srgbClr val="CFE0F3"/>
      </a:lt2>
      <a:accent1>
        <a:srgbClr val="CFE0F3"/>
      </a:accent1>
      <a:accent2>
        <a:srgbClr val="AAC8EA"/>
      </a:accent2>
      <a:accent3>
        <a:srgbClr val="06357A"/>
      </a:accent3>
      <a:accent4>
        <a:srgbClr val="FFCA5D"/>
      </a:accent4>
      <a:accent5>
        <a:srgbClr val="FFF0D1"/>
      </a:accent5>
      <a:accent6>
        <a:srgbClr val="BEC0C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A717D3C2ABD24BB77AEAE402F3884E" ma:contentTypeVersion="0" ma:contentTypeDescription="Create a new document." ma:contentTypeScope="" ma:versionID="c80854913a2040e40291b3972f7c45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6A6C03-9B5E-4DED-9EA9-7D9F87BCCCA4}"/>
</file>

<file path=customXml/itemProps2.xml><?xml version="1.0" encoding="utf-8"?>
<ds:datastoreItem xmlns:ds="http://schemas.openxmlformats.org/officeDocument/2006/customXml" ds:itemID="{1B10DA50-5764-4640-A997-1CCCC76C289A}"/>
</file>

<file path=customXml/itemProps3.xml><?xml version="1.0" encoding="utf-8"?>
<ds:datastoreItem xmlns:ds="http://schemas.openxmlformats.org/officeDocument/2006/customXml" ds:itemID="{C5F10DB4-F32E-4428-97C1-23A8E3490DB1}"/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392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TAV at a Glance</vt:lpstr>
      <vt:lpstr>TAV Corporate Structure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Aslihan Cortuk</dc:creator>
  <cp:lastModifiedBy>Aslihan Cortuk</cp:lastModifiedBy>
  <cp:revision>78</cp:revision>
  <cp:lastPrinted>2015-10-05T13:34:15Z</cp:lastPrinted>
  <dcterms:created xsi:type="dcterms:W3CDTF">2015-10-02T10:31:23Z</dcterms:created>
  <dcterms:modified xsi:type="dcterms:W3CDTF">2015-10-14T14:02:26Z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0x01010061A717D3C2ABD24BB77AEAE402F3884E</vt:lpwstr>
  </property>
</Properties>
</file>