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tags/tag1.xml" ContentType="application/vnd.openxmlformats-officedocument.presentationml.tags+xml"/>
  <Override PartName="/ppt/charts/chart10.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charts/chart1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rts/chart13.xml" ContentType="application/vnd.openxmlformats-officedocument.drawingml.chart+xml"/>
  <Override PartName="/ppt/charts/style1.xml" ContentType="application/vnd.ms-office.chartstyle+xml"/>
  <Override PartName="/ppt/charts/colors1.xml" ContentType="application/vnd.ms-office.chartcolorstyle+xml"/>
  <Override PartName="/ppt/charts/chart1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notesSlides/notesSlide16.xml" ContentType="application/vnd.openxmlformats-officedocument.presentationml.notesSlide+xml"/>
  <Override PartName="/ppt/charts/chart16.xml" ContentType="application/vnd.openxmlformats-officedocument.drawingml.chart+xml"/>
  <Override PartName="/ppt/notesSlides/notesSlide17.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1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2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9.xml" ContentType="application/vnd.openxmlformats-officedocument.presentationml.notesSlide+xml"/>
  <Override PartName="/ppt/charts/chart22.xml" ContentType="application/vnd.openxmlformats-officedocument.drawingml.chart+xml"/>
  <Override PartName="/ppt/notesSlides/notesSlide30.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drawings/drawing3.xml" ContentType="application/vnd.openxmlformats-officedocument.drawingml.chartshapes+xml"/>
  <Override PartName="/ppt/charts/chart26.xml" ContentType="application/vnd.openxmlformats-officedocument.drawingml.chart+xml"/>
  <Override PartName="/ppt/theme/themeOverride1.xml" ContentType="application/vnd.openxmlformats-officedocument.themeOverride+xml"/>
  <Override PartName="/ppt/notesSlides/notesSlide31.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0.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48" r:id="rId5"/>
  </p:sldMasterIdLst>
  <p:notesMasterIdLst>
    <p:notesMasterId r:id="rId56"/>
  </p:notesMasterIdLst>
  <p:handoutMasterIdLst>
    <p:handoutMasterId r:id="rId57"/>
  </p:handoutMasterIdLst>
  <p:sldIdLst>
    <p:sldId id="307" r:id="rId6"/>
    <p:sldId id="501" r:id="rId7"/>
    <p:sldId id="469" r:id="rId8"/>
    <p:sldId id="347" r:id="rId9"/>
    <p:sldId id="495" r:id="rId10"/>
    <p:sldId id="340" r:id="rId11"/>
    <p:sldId id="368" r:id="rId12"/>
    <p:sldId id="353" r:id="rId13"/>
    <p:sldId id="367" r:id="rId14"/>
    <p:sldId id="361" r:id="rId15"/>
    <p:sldId id="478" r:id="rId16"/>
    <p:sldId id="479" r:id="rId17"/>
    <p:sldId id="480" r:id="rId18"/>
    <p:sldId id="470" r:id="rId19"/>
    <p:sldId id="390" r:id="rId20"/>
    <p:sldId id="507" r:id="rId21"/>
    <p:sldId id="504" r:id="rId22"/>
    <p:sldId id="508" r:id="rId23"/>
    <p:sldId id="520" r:id="rId24"/>
    <p:sldId id="516" r:id="rId25"/>
    <p:sldId id="517" r:id="rId26"/>
    <p:sldId id="518" r:id="rId27"/>
    <p:sldId id="393" r:id="rId28"/>
    <p:sldId id="475" r:id="rId29"/>
    <p:sldId id="519" r:id="rId30"/>
    <p:sldId id="397" r:id="rId31"/>
    <p:sldId id="499" r:id="rId32"/>
    <p:sldId id="483" r:id="rId33"/>
    <p:sldId id="399" r:id="rId34"/>
    <p:sldId id="521" r:id="rId35"/>
    <p:sldId id="498" r:id="rId36"/>
    <p:sldId id="471" r:id="rId37"/>
    <p:sldId id="497" r:id="rId38"/>
    <p:sldId id="402" r:id="rId39"/>
    <p:sldId id="438" r:id="rId40"/>
    <p:sldId id="522" r:id="rId41"/>
    <p:sldId id="420" r:id="rId42"/>
    <p:sldId id="474" r:id="rId43"/>
    <p:sldId id="388" r:id="rId44"/>
    <p:sldId id="464" r:id="rId45"/>
    <p:sldId id="465" r:id="rId46"/>
    <p:sldId id="485" r:id="rId47"/>
    <p:sldId id="460" r:id="rId48"/>
    <p:sldId id="503" r:id="rId49"/>
    <p:sldId id="523" r:id="rId50"/>
    <p:sldId id="416" r:id="rId51"/>
    <p:sldId id="489" r:id="rId52"/>
    <p:sldId id="441" r:id="rId53"/>
    <p:sldId id="490" r:id="rId54"/>
    <p:sldId id="463" r:id="rId55"/>
  </p:sldIdLst>
  <p:sldSz cx="9144000" cy="5143500" type="screen16x9"/>
  <p:notesSz cx="6797675" cy="9926638"/>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0" userDrawn="1">
          <p15:clr>
            <a:srgbClr val="A4A3A4"/>
          </p15:clr>
        </p15:guide>
        <p15:guide id="3" orient="horz" pos="441" userDrawn="1">
          <p15:clr>
            <a:srgbClr val="A4A3A4"/>
          </p15:clr>
        </p15:guide>
        <p15:guide id="4" pos="2880" userDrawn="1">
          <p15:clr>
            <a:srgbClr val="A4A3A4"/>
          </p15:clr>
        </p15:guide>
        <p15:guide id="5" orient="horz" pos="3003" userDrawn="1">
          <p15:clr>
            <a:srgbClr val="A4A3A4"/>
          </p15:clr>
        </p15:guide>
        <p15:guide id="6" pos="4286" userDrawn="1">
          <p15:clr>
            <a:srgbClr val="A4A3A4"/>
          </p15:clr>
        </p15:guide>
        <p15:guide id="7" orient="horz" pos="24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99CCFF"/>
    <a:srgbClr val="FE522E"/>
    <a:srgbClr val="FFFFFF"/>
    <a:srgbClr val="FFCC00"/>
    <a:srgbClr val="FFB234"/>
    <a:srgbClr val="29859C"/>
    <a:srgbClr val="53CEBA"/>
    <a:srgbClr val="CCECFF"/>
    <a:srgbClr val="DBF5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9" autoAdjust="0"/>
    <p:restoredTop sz="92819" autoAdjust="0"/>
  </p:normalViewPr>
  <p:slideViewPr>
    <p:cSldViewPr snapToGrid="0" showGuides="1">
      <p:cViewPr varScale="1">
        <p:scale>
          <a:sx n="86" d="100"/>
          <a:sy n="86" d="100"/>
        </p:scale>
        <p:origin x="762" y="90"/>
      </p:cViewPr>
      <p:guideLst>
        <p:guide pos="5760"/>
        <p:guide orient="horz" pos="441"/>
        <p:guide pos="2880"/>
        <p:guide orient="horz" pos="3003"/>
        <p:guide pos="4286"/>
        <p:guide orient="horz" pos="2482"/>
      </p:guideLst>
    </p:cSldViewPr>
  </p:slideViewPr>
  <p:outlineViewPr>
    <p:cViewPr>
      <p:scale>
        <a:sx n="33" d="100"/>
        <a:sy n="33" d="100"/>
      </p:scale>
      <p:origin x="0" y="-3516"/>
    </p:cViewPr>
  </p:outlineViewPr>
  <p:notesTextViewPr>
    <p:cViewPr>
      <p:scale>
        <a:sx n="3" d="2"/>
        <a:sy n="3" d="2"/>
      </p:scale>
      <p:origin x="0" y="0"/>
    </p:cViewPr>
  </p:notesTextViewPr>
  <p:notesViewPr>
    <p:cSldViewPr snapToGrid="0" showGuides="1">
      <p:cViewPr varScale="1">
        <p:scale>
          <a:sx n="98" d="100"/>
          <a:sy n="98" d="100"/>
        </p:scale>
        <p:origin x="351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oleObject" Target="file:///\\Anadolu\thy\spy\havalimani_geli&#351;imleri\havaliman&#305;_di&#287;er\havalimanlar&#305;_son_&#231;al&#305;&#351;ma\HAVAL&#304;MANLARI%20VER&#304;LER&#304;_v13.xlsm" TargetMode="Externa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xml"/><Relationship Id="rId1" Type="http://schemas.microsoft.com/office/2011/relationships/chartStyle" Target="style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xml"/><Relationship Id="rId1" Type="http://schemas.microsoft.com/office/2011/relationships/chartStyle" Target="style2.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1.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oleObject" Target="file:///C:\Documents%20and%20Settings\m_nenem\Desktop\2008%20KOLTUK-KONMA.xls" TargetMode="Externa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spPr>
              <a:solidFill>
                <a:schemeClr val="accent2"/>
              </a:solidFill>
              <a:scene3d>
                <a:camera prst="orthographicFront"/>
                <a:lightRig rig="threePt" dir="t"/>
              </a:scene3d>
              <a:sp3d>
                <a:bevelT w="0"/>
                <a:bevelB w="0"/>
              </a:sp3d>
            </c:spPr>
          </c:dPt>
          <c:dLbls>
            <c:dLbl>
              <c:idx val="0"/>
              <c:layout>
                <c:manualLayout>
                  <c:x val="0"/>
                  <c:y val="0.24353108568842594"/>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7596178951794447E-17"/>
                  <c:y val="0.35312007424821762"/>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a:lstStyle/>
              <a:p>
                <a:pPr>
                  <a:defRPr sz="8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2.1</c:v>
                </c:pt>
                <c:pt idx="1">
                  <c:v>4.0999999999999996</c:v>
                </c:pt>
              </c:numCache>
            </c:numRef>
          </c:val>
        </c:ser>
        <c:dLbls>
          <c:showLegendKey val="0"/>
          <c:showVal val="1"/>
          <c:showCatName val="0"/>
          <c:showSerName val="0"/>
          <c:showPercent val="0"/>
          <c:showBubbleSize val="0"/>
        </c:dLbls>
        <c:gapWidth val="0"/>
        <c:gapDepth val="0"/>
        <c:shape val="box"/>
        <c:axId val="101990424"/>
        <c:axId val="101990816"/>
        <c:axId val="0"/>
      </c:bar3DChart>
      <c:catAx>
        <c:axId val="101990424"/>
        <c:scaling>
          <c:orientation val="minMax"/>
        </c:scaling>
        <c:delete val="1"/>
        <c:axPos val="b"/>
        <c:numFmt formatCode="General" sourceLinked="0"/>
        <c:majorTickMark val="out"/>
        <c:minorTickMark val="none"/>
        <c:tickLblPos val="nextTo"/>
        <c:crossAx val="101990816"/>
        <c:crosses val="autoZero"/>
        <c:auto val="1"/>
        <c:lblAlgn val="ctr"/>
        <c:lblOffset val="100"/>
        <c:noMultiLvlLbl val="0"/>
      </c:catAx>
      <c:valAx>
        <c:axId val="101990816"/>
        <c:scaling>
          <c:orientation val="minMax"/>
        </c:scaling>
        <c:delete val="1"/>
        <c:axPos val="l"/>
        <c:numFmt formatCode="#,#00" sourceLinked="1"/>
        <c:majorTickMark val="out"/>
        <c:minorTickMark val="none"/>
        <c:tickLblPos val="nextTo"/>
        <c:crossAx val="101990424"/>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6196357674895032"/>
          <c:y val="0.12639845222977039"/>
        </c:manualLayout>
      </c:layout>
      <c:overlay val="0"/>
      <c:txPr>
        <a:bodyPr/>
        <a:lstStyle/>
        <a:p>
          <a:pPr>
            <a:defRPr sz="1200"/>
          </a:pPr>
          <a:endParaRPr lang="tr-TR"/>
        </a:p>
      </c:txPr>
    </c:title>
    <c:autoTitleDeleted val="0"/>
    <c:plotArea>
      <c:layout>
        <c:manualLayout>
          <c:layoutTarget val="inner"/>
          <c:xMode val="edge"/>
          <c:yMode val="edge"/>
          <c:x val="4.1976671547418763E-2"/>
          <c:y val="0.23774752631247242"/>
          <c:w val="0.91604665690516252"/>
          <c:h val="0.58132770319951266"/>
        </c:manualLayout>
      </c:layout>
      <c:barChart>
        <c:barDir val="col"/>
        <c:grouping val="stacked"/>
        <c:varyColors val="0"/>
        <c:ser>
          <c:idx val="0"/>
          <c:order val="0"/>
          <c:tx>
            <c:strRef>
              <c:f>Sheet1!$B$1</c:f>
              <c:strCache>
                <c:ptCount val="1"/>
                <c:pt idx="0">
                  <c:v>Unique City Pairs</c:v>
                </c:pt>
              </c:strCache>
            </c:strRef>
          </c:tx>
          <c:spPr>
            <a:solidFill>
              <a:srgbClr val="53CEBA"/>
            </a:solidFill>
          </c:spPr>
          <c:invertIfNegative val="0"/>
          <c:dLbls>
            <c:dLbl>
              <c:idx val="0"/>
              <c:numFmt formatCode="#,##0" sourceLinked="0"/>
              <c:spPr>
                <a:noFill/>
                <a:ln>
                  <a:noFill/>
                </a:ln>
                <a:effectLst/>
              </c:spPr>
              <c:txPr>
                <a:bodyPr/>
                <a:lstStyle/>
                <a:p>
                  <a:pPr>
                    <a:defRPr sz="1400"/>
                  </a:pPr>
                  <a:endParaRPr lang="tr-TR"/>
                </a:p>
              </c:txPr>
              <c:showLegendKey val="0"/>
              <c:showVal val="1"/>
              <c:showCatName val="0"/>
              <c:showSerName val="0"/>
              <c:showPercent val="0"/>
              <c:showBubbleSize val="0"/>
            </c:dLbl>
            <c:dLbl>
              <c:idx val="1"/>
              <c:numFmt formatCode="#,##0" sourceLinked="0"/>
              <c:spPr>
                <a:noFill/>
                <a:ln>
                  <a:noFill/>
                </a:ln>
                <a:effectLst/>
              </c:spPr>
              <c:txPr>
                <a:bodyPr/>
                <a:lstStyle/>
                <a:p>
                  <a:pPr>
                    <a:defRPr sz="1400"/>
                  </a:pPr>
                  <a:endParaRPr lang="tr-TR"/>
                </a:p>
              </c:txPr>
              <c:showLegendKey val="0"/>
              <c:showVal val="1"/>
              <c:showCatName val="0"/>
              <c:showSerName val="0"/>
              <c:showPercent val="0"/>
              <c:showBubbleSize val="0"/>
            </c:dLbl>
            <c:spPr>
              <a:noFill/>
              <a:ln>
                <a:noFill/>
              </a:ln>
              <a:effectLst/>
            </c:spPr>
            <c:txPr>
              <a:bodyPr/>
              <a:lstStyle/>
              <a:p>
                <a:pPr>
                  <a:defRPr sz="1400"/>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1994</c:v>
                </c:pt>
                <c:pt idx="1">
                  <c:v>2013</c:v>
                </c:pt>
              </c:numCache>
            </c:numRef>
          </c:cat>
          <c:val>
            <c:numRef>
              <c:f>Sheet1!$B$2:$B$3</c:f>
              <c:numCache>
                <c:formatCode>General</c:formatCode>
                <c:ptCount val="2"/>
                <c:pt idx="0">
                  <c:v>8000</c:v>
                </c:pt>
                <c:pt idx="1">
                  <c:v>16160</c:v>
                </c:pt>
              </c:numCache>
            </c:numRef>
          </c:val>
        </c:ser>
        <c:dLbls>
          <c:showLegendKey val="0"/>
          <c:showVal val="0"/>
          <c:showCatName val="0"/>
          <c:showSerName val="0"/>
          <c:showPercent val="0"/>
          <c:showBubbleSize val="0"/>
        </c:dLbls>
        <c:gapWidth val="84"/>
        <c:overlap val="100"/>
        <c:axId val="284705376"/>
        <c:axId val="284135648"/>
      </c:barChart>
      <c:catAx>
        <c:axId val="284705376"/>
        <c:scaling>
          <c:orientation val="minMax"/>
        </c:scaling>
        <c:delete val="0"/>
        <c:axPos val="b"/>
        <c:numFmt formatCode="General" sourceLinked="1"/>
        <c:majorTickMark val="out"/>
        <c:minorTickMark val="none"/>
        <c:tickLblPos val="nextTo"/>
        <c:txPr>
          <a:bodyPr/>
          <a:lstStyle/>
          <a:p>
            <a:pPr>
              <a:defRPr sz="1400"/>
            </a:pPr>
            <a:endParaRPr lang="tr-TR"/>
          </a:p>
        </c:txPr>
        <c:crossAx val="284135648"/>
        <c:crosses val="autoZero"/>
        <c:auto val="1"/>
        <c:lblAlgn val="ctr"/>
        <c:lblOffset val="100"/>
        <c:noMultiLvlLbl val="0"/>
      </c:catAx>
      <c:valAx>
        <c:axId val="284135648"/>
        <c:scaling>
          <c:orientation val="minMax"/>
        </c:scaling>
        <c:delete val="1"/>
        <c:axPos val="l"/>
        <c:numFmt formatCode="General" sourceLinked="1"/>
        <c:majorTickMark val="out"/>
        <c:minorTickMark val="none"/>
        <c:tickLblPos val="nextTo"/>
        <c:crossAx val="284705376"/>
        <c:crosses val="autoZero"/>
        <c:crossBetween val="between"/>
      </c:valAx>
    </c:plotArea>
    <c:plotVisOnly val="1"/>
    <c:dispBlanksAs val="gap"/>
    <c:showDLblsOverMax val="0"/>
  </c:chart>
  <c:spPr>
    <a:ln>
      <a:noFill/>
    </a:ln>
  </c:spPr>
  <c:txPr>
    <a:bodyPr/>
    <a:lstStyle/>
    <a:p>
      <a:pPr>
        <a:defRPr sz="1800"/>
      </a:pPr>
      <a:endParaRPr lang="tr-T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171300138082558E-2"/>
          <c:y val="3.2682133672666418E-2"/>
          <c:w val="0.940496269109937"/>
          <c:h val="0.85838528239910972"/>
        </c:manualLayout>
      </c:layout>
      <c:bubbleChart>
        <c:varyColors val="0"/>
        <c:ser>
          <c:idx val="0"/>
          <c:order val="0"/>
          <c:tx>
            <c:v>Afrika</c:v>
          </c:tx>
          <c:invertIfNegative val="0"/>
          <c:dLbls>
            <c:dLbl>
              <c:idx val="0"/>
              <c:layout>
                <c:manualLayout>
                  <c:x val="-3.5824848598362803E-2"/>
                  <c:y val="1.2645723581302382E-2"/>
                </c:manualLayout>
              </c:layout>
              <c:tx>
                <c:strRef>
                  <c:f>'grf2'!$A$3</c:f>
                  <c:strCache>
                    <c:ptCount val="1"/>
                    <c:pt idx="0">
                      <c:v>JNB</c:v>
                    </c:pt>
                  </c:strCache>
                </c:strRef>
              </c:tx>
              <c:spPr/>
              <c:txPr>
                <a:bodyPr/>
                <a:lstStyle/>
                <a:p>
                  <a:pPr>
                    <a:defRPr sz="1100" b="0" i="0" strike="noStrike">
                      <a:solidFill>
                        <a:srgbClr val="182349"/>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{BF5DB02D-279F-41AE-BD6D-139ED15F94A2}</c15:txfldGUID>
                      <c15:f>'grf2'!$A$3</c15:f>
                      <c15:dlblFieldTableCache>
                        <c:ptCount val="1"/>
                        <c:pt idx="0">
                          <c:v>JNB</c:v>
                        </c:pt>
                      </c15:dlblFieldTableCache>
                    </c15:dlblFTEntry>
                  </c15:dlblFieldTable>
                  <c15:showDataLabelsRange val="0"/>
                </c:ext>
              </c:extLst>
            </c:dLbl>
            <c:dLbl>
              <c:idx val="1"/>
              <c:layout>
                <c:manualLayout>
                  <c:x val="-2.3038534313097474E-2"/>
                  <c:y val="2.096275257598287E-2"/>
                </c:manualLayout>
              </c:layout>
              <c:tx>
                <c:strRef>
                  <c:f>'grf2'!$A$4</c:f>
                  <c:strCache>
                    <c:ptCount val="1"/>
                    <c:pt idx="0">
                      <c:v>CAI</c:v>
                    </c:pt>
                  </c:strCache>
                </c:strRef>
              </c:tx>
              <c:spPr/>
              <c:txPr>
                <a:bodyPr/>
                <a:lstStyle/>
                <a:p>
                  <a:pPr>
                    <a:defRPr sz="1100" b="0" i="0" strike="noStrike">
                      <a:solidFill>
                        <a:srgbClr val="182349"/>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{C164AE01-D9D6-413C-92A0-19C2DE753550}</c15:txfldGUID>
                      <c15:f>'grf2'!$A$4</c15:f>
                      <c15:dlblFieldTableCache>
                        <c:ptCount val="1"/>
                        <c:pt idx="0">
                          <c:v>CAI</c:v>
                        </c:pt>
                      </c15:dlblFieldTableCache>
                    </c15:dlblFTEntry>
                  </c15:dlblFieldTable>
                  <c15:showDataLabelsRange val="0"/>
                </c:ext>
              </c:extLst>
            </c:dLbl>
            <c:dLbl>
              <c:idx val="2"/>
              <c:layout>
                <c:manualLayout>
                  <c:x val="-8.2911471748588119E-3"/>
                  <c:y val="1.5325014249554317E-3"/>
                </c:manualLayout>
              </c:layout>
              <c:tx>
                <c:strRef>
                  <c:f>'grf2'!$A$5</c:f>
                  <c:strCache>
                    <c:ptCount val="1"/>
                    <c:pt idx="0">
                      <c:v>CPT</c:v>
                    </c:pt>
                  </c:strCache>
                </c:strRef>
              </c:tx>
              <c:spPr/>
              <c:txPr>
                <a:bodyPr/>
                <a:lstStyle/>
                <a:p>
                  <a:pPr>
                    <a:defRPr sz="1100" b="0" i="0" strike="noStrike">
                      <a:solidFill>
                        <a:srgbClr val="182349"/>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{459C6149-4574-4090-B3B8-049FDF76878E}</c15:txfldGUID>
                      <c15:f>'grf2'!$A$5</c15:f>
                      <c15:dlblFieldTableCache>
                        <c:ptCount val="1"/>
                        <c:pt idx="0">
                          <c:v>CPT</c:v>
                        </c:pt>
                      </c15:dlblFieldTableCache>
                    </c15:dlblFTEntry>
                  </c15:dlblFieldTable>
                  <c15:showDataLabelsRange val="0"/>
                </c:ext>
              </c:extLst>
            </c:dLbl>
            <c:dLbl>
              <c:idx val="3"/>
              <c:layout>
                <c:manualLayout>
                  <c:x val="-2.8518366907348654E-2"/>
                  <c:y val="-4.4060322442229086E-2"/>
                </c:manualLayout>
              </c:layout>
              <c:tx>
                <c:strRef>
                  <c:f>'grf2'!$A$6</c:f>
                  <c:strCache>
                    <c:ptCount val="1"/>
                    <c:pt idx="0">
                      <c:v>CMN</c:v>
                    </c:pt>
                  </c:strCache>
                </c:strRef>
              </c:tx>
              <c:spPr/>
              <c:txPr>
                <a:bodyPr/>
                <a:lstStyle/>
                <a:p>
                  <a:pPr>
                    <a:defRPr sz="1100" b="0" i="0" strike="noStrike">
                      <a:solidFill>
                        <a:srgbClr val="182349"/>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{1089336C-469E-47BD-87CE-94D4375B6D3C}</c15:txfldGUID>
                      <c15:f>'grf2'!$A$6</c15:f>
                      <c15:dlblFieldTableCache>
                        <c:ptCount val="1"/>
                        <c:pt idx="0">
                          <c:v>CMN</c:v>
                        </c:pt>
                      </c15:dlblFieldTableCache>
                    </c15:dlblFTEntry>
                  </c15:dlblFieldTable>
                  <c15:showDataLabelsRange val="0"/>
                </c:ext>
              </c:extLst>
            </c:dLbl>
            <c:spPr>
              <a:noFill/>
              <a:ln>
                <a:noFill/>
              </a:ln>
              <a:effectLst/>
            </c:spPr>
            <c:txPr>
              <a:bodyPr/>
              <a:lstStyle/>
              <a:p>
                <a:pPr>
                  <a:defRPr>
                    <a:solidFill>
                      <a:srgbClr val="182349"/>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'grf2'!$G$3:$G$6</c:f>
              <c:numCache>
                <c:formatCode>0.00%</c:formatCode>
                <c:ptCount val="4"/>
                <c:pt idx="0">
                  <c:v>1.6750389951960543E-3</c:v>
                </c:pt>
                <c:pt idx="1">
                  <c:v>1.5873567699447033E-3</c:v>
                </c:pt>
                <c:pt idx="2">
                  <c:v>6.6318766064221712E-3</c:v>
                </c:pt>
                <c:pt idx="3">
                  <c:v>4.2511879577409761E-2</c:v>
                </c:pt>
              </c:numCache>
            </c:numRef>
          </c:xVal>
          <c:yVal>
            <c:numRef>
              <c:f>'grf2'!$E$3:$E$6</c:f>
              <c:numCache>
                <c:formatCode>General</c:formatCode>
                <c:ptCount val="4"/>
                <c:pt idx="0">
                  <c:v>18792857</c:v>
                </c:pt>
                <c:pt idx="1">
                  <c:v>14474363.850926131</c:v>
                </c:pt>
                <c:pt idx="2">
                  <c:v>8348854</c:v>
                </c:pt>
                <c:pt idx="3">
                  <c:v>7646742.2429243345</c:v>
                </c:pt>
              </c:numCache>
            </c:numRef>
          </c:yVal>
          <c:bubbleSize>
            <c:numRef>
              <c:f>'grf2'!$K$3:$K$6</c:f>
              <c:numCache>
                <c:formatCode>General</c:formatCode>
                <c:ptCount val="4"/>
                <c:pt idx="0">
                  <c:v>19046168.491440106</c:v>
                </c:pt>
                <c:pt idx="1">
                  <c:v>14659196.125091199</c:v>
                </c:pt>
                <c:pt idx="2">
                  <c:v>8802221.5950551555</c:v>
                </c:pt>
                <c:pt idx="3">
                  <c:v>10669020.543848805</c:v>
                </c:pt>
              </c:numCache>
            </c:numRef>
          </c:bubbleSize>
          <c:bubble3D val="0"/>
        </c:ser>
        <c:ser>
          <c:idx val="1"/>
          <c:order val="1"/>
          <c:tx>
            <c:v>Asya Pasifik</c:v>
          </c:tx>
          <c:spPr>
            <a:ln w="25400">
              <a:noFill/>
            </a:ln>
          </c:spPr>
          <c:invertIfNegative val="0"/>
          <c:dLbls>
            <c:dLbl>
              <c:idx val="0"/>
              <c:layout>
                <c:manualLayout>
                  <c:x val="-3.7388930818639574E-2"/>
                  <c:y val="-7.1472410970476033E-2"/>
                </c:manualLayout>
              </c:layout>
              <c:tx>
                <c:strRef>
                  <c:f>'grf2'!$A$7</c:f>
                  <c:strCache>
                    <c:ptCount val="1"/>
                    <c:pt idx="0">
                      <c:v>PEK</c:v>
                    </c:pt>
                  </c:strCache>
                </c:strRef>
              </c:tx>
              <c:spPr>
                <a:noFill/>
              </c:spPr>
              <c:txPr>
                <a:bodyPr/>
                <a:lstStyle/>
                <a:p>
                  <a:pPr>
                    <a:defRPr sz="1050" b="1"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{B1D7F367-7D2A-4602-9C7C-9A75E0468814}</c15:txfldGUID>
                      <c15:f>'grf2'!$A$7</c15:f>
                      <c15:dlblFieldTableCache>
                        <c:ptCount val="1"/>
                        <c:pt idx="0">
                          <c:v>PEK</c:v>
                        </c:pt>
                      </c15:dlblFieldTableCache>
                    </c15:dlblFTEntry>
                  </c15:dlblFieldTable>
                  <c15:showDataLabelsRange val="0"/>
                </c:ext>
              </c:extLst>
            </c:dLbl>
            <c:dLbl>
              <c:idx val="1"/>
              <c:layout>
                <c:manualLayout>
                  <c:x val="-3.0860804085748133E-2"/>
                  <c:y val="-4.5641375855578543E-2"/>
                </c:manualLayout>
              </c:layout>
              <c:tx>
                <c:strRef>
                  <c:f>'grf2'!$A$8</c:f>
                  <c:strCache>
                    <c:ptCount val="1"/>
                    <c:pt idx="0">
                      <c:v>HND</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{EDFE6B13-E0CE-4CC0-8595-04B9C72327A4}</c15:txfldGUID>
                      <c15:f>'grf2'!$A$8</c15:f>
                      <c15:dlblFieldTableCache>
                        <c:ptCount val="1"/>
                        <c:pt idx="0">
                          <c:v>HND</c:v>
                        </c:pt>
                      </c15:dlblFieldTableCache>
                    </c15:dlblFTEntry>
                  </c15:dlblFieldTable>
                  <c15:showDataLabelsRange val="0"/>
                </c:ext>
              </c:extLst>
            </c:dLbl>
            <c:dLbl>
              <c:idx val="2"/>
              <c:layout>
                <c:manualLayout>
                  <c:x val="-3.1268089715699492E-2"/>
                  <c:y val="-5.7472584218206224E-2"/>
                </c:manualLayout>
              </c:layout>
              <c:tx>
                <c:strRef>
                  <c:f>'grf2'!$A$9</c:f>
                  <c:strCache>
                    <c:ptCount val="1"/>
                    <c:pt idx="0">
                      <c:v>HKG</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{15F11E47-1897-4142-A011-949E42344E24}</c15:txfldGUID>
                      <c15:f>'grf2'!$A$9</c15:f>
                      <c15:dlblFieldTableCache>
                        <c:ptCount val="1"/>
                        <c:pt idx="0">
                          <c:v>HKG</c:v>
                        </c:pt>
                      </c15:dlblFieldTableCache>
                    </c15:dlblFTEntry>
                  </c15:dlblFieldTable>
                  <c15:showDataLabelsRange val="0"/>
                </c:ext>
              </c:extLst>
            </c:dLbl>
            <c:dLbl>
              <c:idx val="3"/>
              <c:layout>
                <c:manualLayout>
                  <c:x val="-1.2497040396180605E-2"/>
                  <c:y val="-2.9689490376357191E-2"/>
                </c:manualLayout>
              </c:layout>
              <c:tx>
                <c:strRef>
                  <c:f>'grf2'!$A$10</c:f>
                  <c:strCache>
                    <c:ptCount val="1"/>
                    <c:pt idx="0">
                      <c:v>CGK</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{CBD8A25E-968F-4EE8-9FC1-50895E877808}</c15:txfldGUID>
                      <c15:f>'grf2'!$A$10</c15:f>
                      <c15:dlblFieldTableCache>
                        <c:ptCount val="1"/>
                        <c:pt idx="0">
                          <c:v>CGK</c:v>
                        </c:pt>
                      </c15:dlblFieldTableCache>
                    </c15:dlblFTEntry>
                  </c15:dlblFieldTable>
                  <c15:showDataLabelsRange val="0"/>
                </c:ext>
              </c:extLst>
            </c:dLbl>
            <c:dLbl>
              <c:idx val="4"/>
              <c:layout>
                <c:manualLayout>
                  <c:x val="-2.7839595756108969E-2"/>
                  <c:y val="-5.1156428598768372E-2"/>
                </c:manualLayout>
              </c:layout>
              <c:tx>
                <c:strRef>
                  <c:f>'grf2'!$A$11</c:f>
                  <c:strCache>
                    <c:ptCount val="1"/>
                    <c:pt idx="0">
                      <c:v>SIN</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{7115A077-60BF-427C-9FA3-477F075CC200}</c15:txfldGUID>
                      <c15:f>'grf2'!$A$11</c15:f>
                      <c15:dlblFieldTableCache>
                        <c:ptCount val="1"/>
                        <c:pt idx="0">
                          <c:v>SIN</c:v>
                        </c:pt>
                      </c15:dlblFieldTableCache>
                    </c15:dlblFTEntry>
                  </c15:dlblFieldTable>
                  <c15:showDataLabelsRange val="0"/>
                </c:ext>
              </c:extLst>
            </c:dLbl>
            <c:dLbl>
              <c:idx val="5"/>
              <c:layout>
                <c:manualLayout>
                  <c:x val="-3.1819777657143035E-2"/>
                  <c:y val="-4.659390262000259E-2"/>
                </c:manualLayout>
              </c:layout>
              <c:tx>
                <c:strRef>
                  <c:f>'grf2'!$A$12</c:f>
                  <c:strCache>
                    <c:ptCount val="1"/>
                    <c:pt idx="0">
                      <c:v>CAN</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{41CFC0DA-8826-43D4-84FC-D2BEAB363128}</c15:txfldGUID>
                      <c15:f>'grf2'!$A$12</c15:f>
                      <c15:dlblFieldTableCache>
                        <c:ptCount val="1"/>
                        <c:pt idx="0">
                          <c:v>CAN</c:v>
                        </c:pt>
                      </c15:dlblFieldTableCache>
                    </c15:dlblFTEntry>
                  </c15:dlblFieldTable>
                  <c15:showDataLabelsRange val="0"/>
                </c:ext>
              </c:extLst>
            </c:dLbl>
            <c:dLbl>
              <c:idx val="6"/>
              <c:layout>
                <c:manualLayout>
                  <c:x val="-2.6676807325681808E-2"/>
                  <c:y val="-5.1952830955206059E-2"/>
                </c:manualLayout>
              </c:layout>
              <c:tx>
                <c:strRef>
                  <c:f>'grf2'!$A$13</c:f>
                  <c:strCache>
                    <c:ptCount val="1"/>
                    <c:pt idx="0">
                      <c:v>BKK</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{AE253BAB-7FBC-46E7-BAD3-DA8F93554748}</c15:txfldGUID>
                      <c15:f>'grf2'!$A$13</c15:f>
                      <c15:dlblFieldTableCache>
                        <c:ptCount val="1"/>
                        <c:pt idx="0">
                          <c:v>BKK</c:v>
                        </c:pt>
                      </c15:dlblFieldTableCache>
                    </c15:dlblFTEntry>
                  </c15:dlblFieldTable>
                  <c15:showDataLabelsRange val="0"/>
                </c:ext>
              </c:extLst>
            </c:dLbl>
            <c:dLbl>
              <c:idx val="7"/>
              <c:layout>
                <c:manualLayout>
                  <c:x val="-1.9734714946510929E-2"/>
                  <c:y val="4.0836437355165234E-2"/>
                </c:manualLayout>
              </c:layout>
              <c:tx>
                <c:strRef>
                  <c:f>'grf2'!$A$14</c:f>
                  <c:strCache>
                    <c:ptCount val="1"/>
                    <c:pt idx="0">
                      <c:v>KUL</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{E53EC7E6-BD96-4253-8CF3-82926E348EE7}</c15:txfldGUID>
                      <c15:f>'grf2'!$A$14</c15:f>
                      <c15:dlblFieldTableCache>
                        <c:ptCount val="1"/>
                        <c:pt idx="0">
                          <c:v>KUL</c:v>
                        </c:pt>
                      </c15:dlblFieldTableCache>
                    </c15:dlblFTEntry>
                  </c15:dlblFieldTable>
                  <c15:showDataLabelsRange val="0"/>
                </c:ext>
              </c:extLst>
            </c:dLbl>
            <c:dLbl>
              <c:idx val="8"/>
              <c:layout>
                <c:manualLayout>
                  <c:x val="-2.8938383797487172E-2"/>
                  <c:y val="-4.750781797169884E-2"/>
                </c:manualLayout>
              </c:layout>
              <c:tx>
                <c:strRef>
                  <c:f>'grf2'!$A$15</c:f>
                  <c:strCache>
                    <c:ptCount val="1"/>
                    <c:pt idx="0">
                      <c:v>PVG</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{FE88D26D-3BBE-4613-8940-E67709454EA6}</c15:txfldGUID>
                      <c15:f>'grf2'!$A$15</c15:f>
                      <c15:dlblFieldTableCache>
                        <c:ptCount val="1"/>
                        <c:pt idx="0">
                          <c:v>PVG</c:v>
                        </c:pt>
                      </c15:dlblFieldTableCache>
                    </c15:dlblFTEntry>
                  </c15:dlblFieldTable>
                  <c15:showDataLabelsRange val="0"/>
                </c:ext>
              </c:extLst>
            </c:dLbl>
            <c:dLbl>
              <c:idx val="9"/>
              <c:layout>
                <c:manualLayout>
                  <c:x val="-2.5109485970208623E-2"/>
                  <c:y val="-4.1746995192711238E-2"/>
                </c:manualLayout>
              </c:layout>
              <c:tx>
                <c:strRef>
                  <c:f>'grf2'!$A$16</c:f>
                  <c:strCache>
                    <c:ptCount val="1"/>
                    <c:pt idx="0">
                      <c:v>ICN</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{7367C284-5C6B-4E5F-BC50-832815783BD8}</c15:txfldGUID>
                      <c15:f>'grf2'!$A$16</c15:f>
                      <c15:dlblFieldTableCache>
                        <c:ptCount val="1"/>
                        <c:pt idx="0">
                          <c:v>ICN</c:v>
                        </c:pt>
                      </c15:dlblFieldTableCache>
                    </c15:dlblFTEntry>
                  </c15:dlblFieldTable>
                  <c15:showDataLabelsRange val="0"/>
                </c:ext>
              </c:extLst>
            </c:dLbl>
            <c:dLbl>
              <c:idx val="10"/>
              <c:layout>
                <c:manualLayout>
                  <c:x val="-3.3479085234869387E-2"/>
                  <c:y val="-2.1266787120999806E-2"/>
                </c:manualLayout>
              </c:layout>
              <c:tx>
                <c:strRef>
                  <c:f>'grf2'!$A$17</c:f>
                  <c:strCache>
                    <c:ptCount val="1"/>
                    <c:pt idx="0">
                      <c:v>SYD</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{E78FC89D-8EB0-4011-A839-3322B7A25F89}</c15:txfldGUID>
                      <c15:f>'grf2'!$A$17</c15:f>
                      <c15:dlblFieldTableCache>
                        <c:ptCount val="1"/>
                        <c:pt idx="0">
                          <c:v>SYD</c:v>
                        </c:pt>
                      </c15:dlblFieldTableCache>
                    </c15:dlblFTEntry>
                  </c15:dlblFieldTable>
                  <c15:showDataLabelsRange val="0"/>
                </c:ext>
              </c:extLst>
            </c:dLbl>
            <c:dLbl>
              <c:idx val="11"/>
              <c:layout>
                <c:manualLayout>
                  <c:x val="-1.6651570756501911E-2"/>
                  <c:y val="4.8918981169046138E-2"/>
                </c:manualLayout>
              </c:layout>
              <c:tx>
                <c:strRef>
                  <c:f>'grf2'!$A$18</c:f>
                  <c:strCache>
                    <c:ptCount val="1"/>
                    <c:pt idx="0">
                      <c:v>DEL</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{606FA885-468C-480A-A910-A466F76103BC}</c15:txfldGUID>
                      <c15:f>'grf2'!$A$18</c15:f>
                      <c15:dlblFieldTableCache>
                        <c:ptCount val="1"/>
                        <c:pt idx="0">
                          <c:v>DEL</c:v>
                        </c:pt>
                      </c15:dlblFieldTableCache>
                    </c15:dlblFTEntry>
                  </c15:dlblFieldTable>
                  <c15:showDataLabelsRange val="0"/>
                </c:ext>
              </c:extLst>
            </c:dLbl>
            <c:dLbl>
              <c:idx val="12"/>
              <c:layout>
                <c:manualLayout>
                  <c:x val="-2.9980167908117569E-2"/>
                  <c:y val="-4.7315432410889896E-2"/>
                </c:manualLayout>
              </c:layout>
              <c:tx>
                <c:strRef>
                  <c:f>'grf2'!$A$19</c:f>
                  <c:strCache>
                    <c:ptCount val="1"/>
                    <c:pt idx="0">
                      <c:v>SHA</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{5EB6941E-49A8-455C-A1CA-FC11C5344CC0}</c15:txfldGUID>
                      <c15:f>'grf2'!$A$19</c15:f>
                      <c15:dlblFieldTableCache>
                        <c:ptCount val="1"/>
                        <c:pt idx="0">
                          <c:v>SHA</c:v>
                        </c:pt>
                      </c15:dlblFieldTableCache>
                    </c15:dlblFTEntry>
                  </c15:dlblFieldTable>
                  <c15:showDataLabelsRange val="0"/>
                </c:ext>
              </c:extLst>
            </c:dLbl>
            <c:dLbl>
              <c:idx val="13"/>
              <c:tx>
                <c:strRef>
                  <c:f>'grf2'!$A$20</c:f>
                  <c:strCache>
                    <c:ptCount val="1"/>
                    <c:pt idx="0">
                      <c:v>NRT</c:v>
                    </c:pt>
                  </c:strCache>
                </c:strRef>
              </c:tx>
              <c:spPr>
                <a:noFill/>
              </c:spPr>
              <c:txPr>
                <a:bodyPr/>
                <a:lstStyle/>
                <a:p>
                  <a:pPr>
                    <a:defRPr sz="900" b="0" i="0" strike="noStrike">
                      <a:solidFill>
                        <a:srgbClr val="29859C"/>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{06DC73E7-A0D9-4A95-B4CA-C1F6992FF24D}</c15:txfldGUID>
                      <c15:f>'grf2'!$A$20</c15:f>
                      <c15:dlblFieldTableCache>
                        <c:ptCount val="1"/>
                        <c:pt idx="0">
                          <c:v>NRT</c:v>
                        </c:pt>
                      </c15:dlblFieldTableCache>
                    </c15:dlblFTEntry>
                  </c15:dlblFieldTable>
                  <c15:showDataLabelsRange val="0"/>
                </c:ext>
              </c:extLst>
            </c:dLbl>
            <c:dLbl>
              <c:idx val="14"/>
              <c:layout>
                <c:manualLayout>
                  <c:x val="-2.6502239956268589E-2"/>
                  <c:y val="-5.4181548848137619E-2"/>
                </c:manualLayout>
              </c:layout>
              <c:tx>
                <c:strRef>
                  <c:f>'grf2'!$A$21</c:f>
                  <c:strCache>
                    <c:ptCount val="1"/>
                    <c:pt idx="0">
                      <c:v>CTU</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{21761787-6754-4FA3-9D65-2767B8254CF0}</c15:txfldGUID>
                      <c15:f>'grf2'!$A$21</c15:f>
                      <c15:dlblFieldTableCache>
                        <c:ptCount val="1"/>
                        <c:pt idx="0">
                          <c:v>CTU</c:v>
                        </c:pt>
                      </c15:dlblFieldTableCache>
                    </c15:dlblFTEntry>
                  </c15:dlblFieldTable>
                  <c15:showDataLabelsRange val="0"/>
                </c:ext>
              </c:extLst>
            </c:dLbl>
            <c:dLbl>
              <c:idx val="15"/>
              <c:layout>
                <c:manualLayout>
                  <c:x val="-2.6115484917069602E-2"/>
                  <c:y val="-2.9947683214510985E-2"/>
                </c:manualLayout>
              </c:layout>
              <c:tx>
                <c:strRef>
                  <c:f>'grf2'!$A$22</c:f>
                  <c:strCache>
                    <c:ptCount val="1"/>
                    <c:pt idx="0">
                      <c:v>SZX</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{E194881A-CAE5-48E8-B127-1E5A06EC2C89}</c15:txfldGUID>
                      <c15:f>'grf2'!$A$22</c15:f>
                      <c15:dlblFieldTableCache>
                        <c:ptCount val="1"/>
                        <c:pt idx="0">
                          <c:v>SZX</c:v>
                        </c:pt>
                      </c15:dlblFieldTableCache>
                    </c15:dlblFTEntry>
                  </c15:dlblFieldTable>
                  <c15:showDataLabelsRange val="0"/>
                </c:ext>
              </c:extLst>
            </c:dLbl>
            <c:dLbl>
              <c:idx val="16"/>
              <c:layout>
                <c:manualLayout>
                  <c:x val="-3.0706079130861059E-2"/>
                  <c:y val="-3.1671430979245865E-2"/>
                </c:manualLayout>
              </c:layout>
              <c:tx>
                <c:strRef>
                  <c:f>'grf2'!$A$23</c:f>
                  <c:strCache>
                    <c:ptCount val="1"/>
                    <c:pt idx="0">
                      <c:v>MNL</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{B7A14D4A-889D-4409-8F8B-065710786C01}</c15:txfldGUID>
                      <c15:f>'grf2'!$A$23</c15:f>
                      <c15:dlblFieldTableCache>
                        <c:ptCount val="1"/>
                        <c:pt idx="0">
                          <c:v>MNL</c:v>
                        </c:pt>
                      </c15:dlblFieldTableCache>
                    </c15:dlblFTEntry>
                  </c15:dlblFieldTable>
                  <c15:showDataLabelsRange val="0"/>
                </c:ext>
              </c:extLst>
            </c:dLbl>
            <c:dLbl>
              <c:idx val="17"/>
              <c:layout>
                <c:manualLayout>
                  <c:x val="-2.1722397280235797E-2"/>
                  <c:y val="-3.3104753769984764E-2"/>
                </c:manualLayout>
              </c:layout>
              <c:tx>
                <c:strRef>
                  <c:f>'grf2'!$A$24</c:f>
                  <c:strCache>
                    <c:ptCount val="1"/>
                    <c:pt idx="0">
                      <c:v>BOM</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{F88805F7-7710-41DD-A7B3-3530B8D21AC8}</c15:txfldGUID>
                      <c15:f>'grf2'!$A$24</c15:f>
                      <c15:dlblFieldTableCache>
                        <c:ptCount val="1"/>
                        <c:pt idx="0">
                          <c:v>BOM</c:v>
                        </c:pt>
                      </c15:dlblFieldTableCache>
                    </c15:dlblFTEntry>
                  </c15:dlblFieldTable>
                  <c15:showDataLabelsRange val="0"/>
                </c:ext>
              </c:extLst>
            </c:dLbl>
            <c:dLbl>
              <c:idx val="18"/>
              <c:tx>
                <c:strRef>
                  <c:f>'grf2'!$A$25</c:f>
                  <c:strCache>
                    <c:ptCount val="1"/>
                    <c:pt idx="0">
                      <c:v>MEL</c:v>
                    </c:pt>
                  </c:strCache>
                </c:strRef>
              </c:tx>
              <c:spPr>
                <a:noFill/>
              </c:spPr>
              <c:txPr>
                <a:bodyPr/>
                <a:lstStyle/>
                <a:p>
                  <a:pPr>
                    <a:defRPr sz="900" b="0" i="0" strike="noStrike">
                      <a:solidFill>
                        <a:srgbClr val="29859C"/>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{C5226759-25FC-4D1F-944A-91A5FC8A4FF8}</c15:txfldGUID>
                      <c15:f>'grf2'!$A$25</c15:f>
                      <c15:dlblFieldTableCache>
                        <c:ptCount val="1"/>
                        <c:pt idx="0">
                          <c:v>MEL</c:v>
                        </c:pt>
                      </c15:dlblFieldTableCache>
                    </c15:dlblFTEntry>
                  </c15:dlblFieldTable>
                  <c15:showDataLabelsRange val="0"/>
                </c:ext>
              </c:extLst>
            </c:dLbl>
            <c:dLbl>
              <c:idx val="19"/>
              <c:layout>
                <c:manualLayout>
                  <c:x val="-2.5583754086189715E-2"/>
                  <c:y val="-3.3434461659538742E-2"/>
                </c:manualLayout>
              </c:layout>
              <c:tx>
                <c:strRef>
                  <c:f>'grf2'!$A$26</c:f>
                  <c:strCache>
                    <c:ptCount val="1"/>
                    <c:pt idx="0">
                      <c:v>TPE</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{EADD9600-ABE2-4918-8F97-E152C3D0B578}</c15:txfldGUID>
                      <c15:f>'grf2'!$A$26</c15:f>
                      <c15:dlblFieldTableCache>
                        <c:ptCount val="1"/>
                        <c:pt idx="0">
                          <c:v>TPE</c:v>
                        </c:pt>
                      </c15:dlblFieldTableCache>
                    </c15:dlblFTEntry>
                  </c15:dlblFieldTable>
                  <c15:showDataLabelsRange val="0"/>
                </c:ext>
              </c:extLst>
            </c:dLbl>
            <c:dLbl>
              <c:idx val="20"/>
              <c:layout>
                <c:manualLayout>
                  <c:x val="-4.356625766441935E-2"/>
                  <c:y val="-3.3584542542054618E-2"/>
                </c:manualLayout>
              </c:layout>
              <c:tx>
                <c:strRef>
                  <c:f>'grf2'!$A$27</c:f>
                  <c:strCache>
                    <c:ptCount val="1"/>
                    <c:pt idx="0">
                      <c:v>KMG</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{7BD3D67E-8EE5-4749-B414-659144BD9881}</c15:txfldGUID>
                      <c15:f>'grf2'!$A$27</c15:f>
                      <c15:dlblFieldTableCache>
                        <c:ptCount val="1"/>
                        <c:pt idx="0">
                          <c:v>KMG</c:v>
                        </c:pt>
                      </c15:dlblFieldTableCache>
                    </c15:dlblFTEntry>
                  </c15:dlblFieldTable>
                  <c15:showDataLabelsRange val="0"/>
                </c:ext>
              </c:extLst>
            </c:dLbl>
            <c:dLbl>
              <c:idx val="21"/>
              <c:layout>
                <c:manualLayout>
                  <c:x val="-2.6439501223634785E-2"/>
                  <c:y val="-4.4691535102474769E-2"/>
                </c:manualLayout>
              </c:layout>
              <c:tx>
                <c:strRef>
                  <c:f>'grf2'!$A$28</c:f>
                  <c:strCache>
                    <c:ptCount val="1"/>
                    <c:pt idx="0">
                      <c:v>XIY</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{F127A2EF-81E0-42C5-8B11-0BC069EB081A}</c15:txfldGUID>
                      <c15:f>'grf2'!$A$28</c15:f>
                      <c15:dlblFieldTableCache>
                        <c:ptCount val="1"/>
                        <c:pt idx="0">
                          <c:v>XIY</c:v>
                        </c:pt>
                      </c15:dlblFieldTableCache>
                    </c15:dlblFTEntry>
                  </c15:dlblFieldTable>
                  <c15:showDataLabelsRange val="0"/>
                </c:ext>
              </c:extLst>
            </c:dLbl>
            <c:dLbl>
              <c:idx val="22"/>
              <c:layout>
                <c:manualLayout>
                  <c:x val="-5.1363982484997468E-2"/>
                  <c:y val="2.039805409084975E-2"/>
                </c:manualLayout>
              </c:layout>
              <c:tx>
                <c:strRef>
                  <c:f>'grf2'!$A$29</c:f>
                  <c:strCache>
                    <c:ptCount val="1"/>
                    <c:pt idx="0">
                      <c:v>BNE</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{6D8786CE-D5A4-4F92-A9DB-8870E930B636}</c15:txfldGUID>
                      <c15:f>'grf2'!$A$29</c15:f>
                      <c15:dlblFieldTableCache>
                        <c:ptCount val="1"/>
                        <c:pt idx="0">
                          <c:v>BNE</c:v>
                        </c:pt>
                      </c15:dlblFieldTableCache>
                    </c15:dlblFTEntry>
                  </c15:dlblFieldTable>
                  <c15:showDataLabelsRange val="0"/>
                </c:ext>
              </c:extLst>
            </c:dLbl>
            <c:dLbl>
              <c:idx val="23"/>
              <c:layout>
                <c:manualLayout>
                  <c:x val="-2.4498385481225005E-2"/>
                  <c:y val="2.6395768994968431E-2"/>
                </c:manualLayout>
              </c:layout>
              <c:tx>
                <c:strRef>
                  <c:f>'grf2'!$A$30</c:f>
                  <c:strCache>
                    <c:ptCount val="1"/>
                    <c:pt idx="0">
                      <c:v>GMP</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{647351AD-C664-4E00-84F1-842250A6BBAC}</c15:txfldGUID>
                      <c15:f>'grf2'!$A$30</c15:f>
                      <c15:dlblFieldTableCache>
                        <c:ptCount val="1"/>
                        <c:pt idx="0">
                          <c:v>GMP</c:v>
                        </c:pt>
                      </c15:dlblFieldTableCache>
                    </c15:dlblFTEntry>
                  </c15:dlblFieldTable>
                  <c15:showDataLabelsRange val="0"/>
                </c:ext>
              </c:extLst>
            </c:dLbl>
            <c:dLbl>
              <c:idx val="24"/>
              <c:layout>
                <c:manualLayout>
                  <c:x val="-2.7567536754632027E-2"/>
                  <c:y val="-3.6128866765109062E-2"/>
                </c:manualLayout>
              </c:layout>
              <c:tx>
                <c:strRef>
                  <c:f>'grf2'!$A$31</c:f>
                  <c:strCache>
                    <c:ptCount val="1"/>
                    <c:pt idx="0">
                      <c:v>HGH</c:v>
                    </c:pt>
                  </c:strCache>
                </c:strRef>
              </c:tx>
              <c:spPr>
                <a:noFill/>
              </c:spPr>
              <c:txPr>
                <a:bodyPr/>
                <a:lstStyle/>
                <a:p>
                  <a:pPr>
                    <a:defRPr sz="900" b="0" i="0" strike="noStrike">
                      <a:solidFill>
                        <a:srgbClr val="29859C"/>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{6C274C3F-2C34-47F4-8B12-61375B2AEBEC}</c15:txfldGUID>
                      <c15:f>'grf2'!$A$31</c15:f>
                      <c15:dlblFieldTableCache>
                        <c:ptCount val="1"/>
                        <c:pt idx="0">
                          <c:v>HGH</c:v>
                        </c:pt>
                      </c15:dlblFieldTableCache>
                    </c15:dlblFTEntry>
                  </c15:dlblFieldTable>
                  <c15:showDataLabelsRange val="0"/>
                </c:ext>
              </c:extLst>
            </c:dLbl>
            <c:spPr>
              <a:noFill/>
              <a:ln>
                <a:noFill/>
              </a:ln>
              <a:effectLst/>
            </c:spPr>
            <c:txPr>
              <a:bodyPr/>
              <a:lstStyle/>
              <a:p>
                <a:pPr>
                  <a:defRPr sz="900">
                    <a:solidFill>
                      <a:srgbClr val="29859C"/>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'grf2'!$G$7:$G$31</c:f>
              <c:numCache>
                <c:formatCode>0.00%</c:formatCode>
                <c:ptCount val="25"/>
                <c:pt idx="0">
                  <c:v>8.3969994720000996E-2</c:v>
                </c:pt>
                <c:pt idx="1">
                  <c:v>6.3649718011244971E-3</c:v>
                </c:pt>
                <c:pt idx="2">
                  <c:v>4.5956842107318874E-2</c:v>
                </c:pt>
                <c:pt idx="3">
                  <c:v>0.13283687909074438</c:v>
                </c:pt>
                <c:pt idx="4">
                  <c:v>7.3342962566550929E-2</c:v>
                </c:pt>
                <c:pt idx="5">
                  <c:v>9.4252766798752941E-2</c:v>
                </c:pt>
                <c:pt idx="6">
                  <c:v>5.8779503047287296E-2</c:v>
                </c:pt>
                <c:pt idx="7">
                  <c:v>0.11526004739121043</c:v>
                </c:pt>
                <c:pt idx="8">
                  <c:v>0.10822697155331329</c:v>
                </c:pt>
                <c:pt idx="9">
                  <c:v>6.5780515599322742E-2</c:v>
                </c:pt>
                <c:pt idx="10">
                  <c:v>2.5960747625449976E-2</c:v>
                </c:pt>
                <c:pt idx="11">
                  <c:v>9.427645296861753E-2</c:v>
                </c:pt>
                <c:pt idx="12">
                  <c:v>9.425549645340614E-2</c:v>
                </c:pt>
                <c:pt idx="13">
                  <c:v>1.1179951575408964E-2</c:v>
                </c:pt>
                <c:pt idx="14">
                  <c:v>0.14161950062691608</c:v>
                </c:pt>
                <c:pt idx="15">
                  <c:v>8.5602077557173306E-2</c:v>
                </c:pt>
                <c:pt idx="16">
                  <c:v>7.8944070779671804E-2</c:v>
                </c:pt>
                <c:pt idx="17">
                  <c:v>5.4773754540228703E-2</c:v>
                </c:pt>
                <c:pt idx="18">
                  <c:v>4.8432097530582308E-2</c:v>
                </c:pt>
                <c:pt idx="19">
                  <c:v>6.9550956766391003E-2</c:v>
                </c:pt>
                <c:pt idx="20">
                  <c:v>0.13023119459988952</c:v>
                </c:pt>
                <c:pt idx="21">
                  <c:v>0.18389591070693556</c:v>
                </c:pt>
                <c:pt idx="22">
                  <c:v>2.5562319434289105E-2</c:v>
                </c:pt>
                <c:pt idx="23">
                  <c:v>6.8899844061053317E-2</c:v>
                </c:pt>
                <c:pt idx="24">
                  <c:v>0.10821452533862774</c:v>
                </c:pt>
              </c:numCache>
            </c:numRef>
          </c:xVal>
          <c:yVal>
            <c:numRef>
              <c:f>'grf2'!$E$7:$E$31</c:f>
              <c:numCache>
                <c:formatCode>General</c:formatCode>
                <c:ptCount val="25"/>
                <c:pt idx="0">
                  <c:v>83712000</c:v>
                </c:pt>
                <c:pt idx="1">
                  <c:v>68906509</c:v>
                </c:pt>
                <c:pt idx="2">
                  <c:v>59913000</c:v>
                </c:pt>
                <c:pt idx="3">
                  <c:v>60137347</c:v>
                </c:pt>
                <c:pt idx="4">
                  <c:v>53700000</c:v>
                </c:pt>
                <c:pt idx="5">
                  <c:v>52456067</c:v>
                </c:pt>
                <c:pt idx="6">
                  <c:v>51363451</c:v>
                </c:pt>
                <c:pt idx="7">
                  <c:v>47498157</c:v>
                </c:pt>
                <c:pt idx="8">
                  <c:v>47200000</c:v>
                </c:pt>
                <c:pt idx="9">
                  <c:v>41482828</c:v>
                </c:pt>
                <c:pt idx="10">
                  <c:v>37863000</c:v>
                </c:pt>
                <c:pt idx="11">
                  <c:v>36474351.272727273</c:v>
                </c:pt>
                <c:pt idx="12">
                  <c:v>35892228.620000005</c:v>
                </c:pt>
                <c:pt idx="13">
                  <c:v>35379408</c:v>
                </c:pt>
                <c:pt idx="14">
                  <c:v>33445817</c:v>
                </c:pt>
                <c:pt idx="15">
                  <c:v>32268400</c:v>
                </c:pt>
                <c:pt idx="16">
                  <c:v>32207279.165207539</c:v>
                </c:pt>
                <c:pt idx="17">
                  <c:v>31771183</c:v>
                </c:pt>
                <c:pt idx="18">
                  <c:v>31533304.285714284</c:v>
                </c:pt>
                <c:pt idx="19">
                  <c:v>30701987</c:v>
                </c:pt>
                <c:pt idx="20">
                  <c:v>29183286.381000001</c:v>
                </c:pt>
                <c:pt idx="21">
                  <c:v>23421017</c:v>
                </c:pt>
                <c:pt idx="22">
                  <c:v>21590368</c:v>
                </c:pt>
                <c:pt idx="23">
                  <c:v>19904327</c:v>
                </c:pt>
                <c:pt idx="24">
                  <c:v>19115320</c:v>
                </c:pt>
              </c:numCache>
            </c:numRef>
          </c:yVal>
          <c:bubbleSize>
            <c:numRef>
              <c:f>'grf2'!$K$7:$K$31</c:f>
              <c:numCache>
                <c:formatCode>General</c:formatCode>
                <c:ptCount val="25"/>
                <c:pt idx="0">
                  <c:v>159560652.48230115</c:v>
                </c:pt>
                <c:pt idx="1">
                  <c:v>72494380.68898192</c:v>
                </c:pt>
                <c:pt idx="2">
                  <c:v>85828433.880428836</c:v>
                </c:pt>
                <c:pt idx="3">
                  <c:v>122345219</c:v>
                </c:pt>
                <c:pt idx="4">
                  <c:v>77543917.759336114</c:v>
                </c:pt>
                <c:pt idx="5">
                  <c:v>93554232.310677573</c:v>
                </c:pt>
                <c:pt idx="6">
                  <c:v>80759989.335684568</c:v>
                </c:pt>
                <c:pt idx="7">
                  <c:v>84875986.203340575</c:v>
                </c:pt>
                <c:pt idx="8">
                  <c:v>80029538.494802713</c:v>
                </c:pt>
                <c:pt idx="9">
                  <c:v>56772114.524085313</c:v>
                </c:pt>
                <c:pt idx="10">
                  <c:v>46479450.429995537</c:v>
                </c:pt>
                <c:pt idx="11">
                  <c:v>60364893.469489291</c:v>
                </c:pt>
                <c:pt idx="12">
                  <c:v>64012993.853760153</c:v>
                </c:pt>
                <c:pt idx="13">
                  <c:v>38670355.499290109</c:v>
                </c:pt>
                <c:pt idx="14">
                  <c:v>72542869.415703341</c:v>
                </c:pt>
                <c:pt idx="15">
                  <c:v>53404062.319467284</c:v>
                </c:pt>
                <c:pt idx="16">
                  <c:v>50525541.268572263</c:v>
                </c:pt>
                <c:pt idx="17">
                  <c:v>48675218.004902735</c:v>
                </c:pt>
                <c:pt idx="18">
                  <c:v>43622451.487466238</c:v>
                </c:pt>
                <c:pt idx="19">
                  <c:v>40428653.934332915</c:v>
                </c:pt>
                <c:pt idx="20">
                  <c:v>58248269.991448246</c:v>
                </c:pt>
                <c:pt idx="21">
                  <c:v>68659052.979884669</c:v>
                </c:pt>
                <c:pt idx="22">
                  <c:v>26421440.513701867</c:v>
                </c:pt>
                <c:pt idx="23">
                  <c:v>28111515.812837094</c:v>
                </c:pt>
                <c:pt idx="24">
                  <c:v>34091749.348515607</c:v>
                </c:pt>
              </c:numCache>
            </c:numRef>
          </c:bubbleSize>
          <c:bubble3D val="0"/>
        </c:ser>
        <c:ser>
          <c:idx val="2"/>
          <c:order val="2"/>
          <c:tx>
            <c:v>Avrupa</c:v>
          </c:tx>
          <c:spPr>
            <a:ln w="25400">
              <a:noFill/>
            </a:ln>
          </c:spPr>
          <c:invertIfNegative val="0"/>
          <c:dLbls>
            <c:dLbl>
              <c:idx val="0"/>
              <c:layout>
                <c:manualLayout>
                  <c:x val="-2.9687578315888256E-2"/>
                  <c:y val="-5.6438134108516197E-2"/>
                </c:manualLayout>
              </c:layout>
              <c:tx>
                <c:strRef>
                  <c:f>'grf2'!$A$32</c:f>
                  <c:strCache>
                    <c:ptCount val="1"/>
                    <c:pt idx="0">
                      <c:v>LHR</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{8D858374-75E6-45D9-94C8-0CACBEAFD66E}</c15:txfldGUID>
                      <c15:f>'grf2'!$A$32</c15:f>
                      <c15:dlblFieldTableCache>
                        <c:ptCount val="1"/>
                        <c:pt idx="0">
                          <c:v>LHR</c:v>
                        </c:pt>
                      </c15:dlblFieldTableCache>
                    </c15:dlblFTEntry>
                  </c15:dlblFieldTable>
                  <c15:showDataLabelsRange val="0"/>
                </c:ext>
              </c:extLst>
            </c:dLbl>
            <c:dLbl>
              <c:idx val="1"/>
              <c:layout>
                <c:manualLayout>
                  <c:x val="-4.3164018660127743E-2"/>
                  <c:y val="-2.8127488443495038E-2"/>
                </c:manualLayout>
              </c:layout>
              <c:tx>
                <c:strRef>
                  <c:f>'grf2'!$A$33</c:f>
                  <c:strCache>
                    <c:ptCount val="1"/>
                    <c:pt idx="0">
                      <c:v>CDG</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{92708265-6FD6-4322-8A44-637CB91F5D40}</c15:txfldGUID>
                      <c15:f>'grf2'!$A$33</c15:f>
                      <c15:dlblFieldTableCache>
                        <c:ptCount val="1"/>
                        <c:pt idx="0">
                          <c:v>CDG</c:v>
                        </c:pt>
                      </c15:dlblFieldTableCache>
                    </c15:dlblFTEntry>
                  </c15:dlblFieldTable>
                  <c15:showDataLabelsRange val="0"/>
                </c:ext>
              </c:extLst>
            </c:dLbl>
            <c:dLbl>
              <c:idx val="2"/>
              <c:layout>
                <c:manualLayout>
                  <c:x val="-7.509264285706912E-3"/>
                  <c:y val="-9.1364472253490397E-5"/>
                </c:manualLayout>
              </c:layout>
              <c:tx>
                <c:strRef>
                  <c:f>'grf2'!$A$34</c:f>
                  <c:strCache>
                    <c:ptCount val="1"/>
                    <c:pt idx="0">
                      <c:v>FRA</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{AEAA15DB-DB6B-49A9-AC4F-104BA1C7E718}</c15:txfldGUID>
                      <c15:f>'grf2'!$A$34</c15:f>
                      <c15:dlblFieldTableCache>
                        <c:ptCount val="1"/>
                        <c:pt idx="0">
                          <c:v>FRA</c:v>
                        </c:pt>
                      </c15:dlblFieldTableCache>
                    </c15:dlblFTEntry>
                  </c15:dlblFieldTable>
                  <c15:showDataLabelsRange val="0"/>
                </c:ext>
              </c:extLst>
            </c:dLbl>
            <c:dLbl>
              <c:idx val="3"/>
              <c:layout>
                <c:manualLayout>
                  <c:x val="-7.5870281992825306E-3"/>
                  <c:y val="6.4835751996754031E-3"/>
                </c:manualLayout>
              </c:layout>
              <c:tx>
                <c:strRef>
                  <c:f>'grf2'!$A$35</c:f>
                  <c:strCache>
                    <c:ptCount val="1"/>
                    <c:pt idx="0">
                      <c:v>AMS</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{A4614DD1-3989-4CFC-B7BA-38BC0EEEC2A6}</c15:txfldGUID>
                      <c15:f>'grf2'!$A$35</c15:f>
                      <c15:dlblFieldTableCache>
                        <c:ptCount val="1"/>
                        <c:pt idx="0">
                          <c:v>AMS</c:v>
                        </c:pt>
                      </c15:dlblFieldTableCache>
                    </c15:dlblFTEntry>
                  </c15:dlblFieldTable>
                  <c15:showDataLabelsRange val="0"/>
                </c:ext>
              </c:extLst>
            </c:dLbl>
            <c:dLbl>
              <c:idx val="4"/>
              <c:layout>
                <c:manualLayout>
                  <c:x val="-7.2173994889312282E-3"/>
                  <c:y val="3.1839978189588003E-2"/>
                </c:manualLayout>
              </c:layout>
              <c:tx>
                <c:strRef>
                  <c:f>'grf2'!$A$36</c:f>
                  <c:strCache>
                    <c:ptCount val="1"/>
                    <c:pt idx="0">
                      <c:v>IST</c:v>
                    </c:pt>
                  </c:strCache>
                </c:strRef>
              </c:tx>
              <c:spPr/>
              <c:txPr>
                <a:bodyPr/>
                <a:lstStyle/>
                <a:p>
                  <a:pPr>
                    <a:defRPr sz="1400" b="1"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{9992CB57-A4E4-4709-B6BC-4B8D53EB8E23}</c15:txfldGUID>
                      <c15:f>'grf2'!$A$36</c15:f>
                      <c15:dlblFieldTableCache>
                        <c:ptCount val="1"/>
                        <c:pt idx="0">
                          <c:v>IST</c:v>
                        </c:pt>
                      </c15:dlblFieldTableCache>
                    </c15:dlblFTEntry>
                  </c15:dlblFieldTable>
                  <c15:showDataLabelsRange val="0"/>
                </c:ext>
              </c:extLst>
            </c:dLbl>
            <c:dLbl>
              <c:idx val="5"/>
              <c:layout>
                <c:manualLayout>
                  <c:x val="-1.6488931775011793E-2"/>
                  <c:y val="-3.8770223147105452E-2"/>
                </c:manualLayout>
              </c:layout>
              <c:tx>
                <c:strRef>
                  <c:f>'grf2'!$A$37</c:f>
                  <c:strCache>
                    <c:ptCount val="1"/>
                    <c:pt idx="0">
                      <c:v>MAD</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{0D1CBC79-9AB7-4174-BC0C-63A83400CFD3}</c15:txfldGUID>
                      <c15:f>'grf2'!$A$37</c15:f>
                      <c15:dlblFieldTableCache>
                        <c:ptCount val="1"/>
                        <c:pt idx="0">
                          <c:v>MAD</c:v>
                        </c:pt>
                      </c15:dlblFieldTableCache>
                    </c15:dlblFTEntry>
                  </c15:dlblFieldTable>
                  <c15:showDataLabelsRange val="0"/>
                </c:ext>
              </c:extLst>
            </c:dLbl>
            <c:dLbl>
              <c:idx val="6"/>
              <c:layout>
                <c:manualLayout>
                  <c:x val="-5.58338017710674E-2"/>
                  <c:y val="-3.7411439756578624E-2"/>
                </c:manualLayout>
              </c:layout>
              <c:tx>
                <c:strRef>
                  <c:f>'grf2'!$A$38</c:f>
                  <c:strCache>
                    <c:ptCount val="1"/>
                    <c:pt idx="0">
                      <c:v>MUC</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{256A8358-FAAC-4A32-B20B-0D927404BD85}</c15:txfldGUID>
                      <c15:f>'grf2'!$A$38</c15:f>
                      <c15:dlblFieldTableCache>
                        <c:ptCount val="1"/>
                        <c:pt idx="0">
                          <c:v>MUC</c:v>
                        </c:pt>
                      </c15:dlblFieldTableCache>
                    </c15:dlblFTEntry>
                  </c15:dlblFieldTable>
                  <c15:showDataLabelsRange val="0"/>
                </c:ext>
              </c:extLst>
            </c:dLbl>
            <c:dLbl>
              <c:idx val="7"/>
              <c:layout>
                <c:manualLayout>
                  <c:x val="-2.0091075535713678E-2"/>
                  <c:y val="-1.0918824978034E-2"/>
                </c:manualLayout>
              </c:layout>
              <c:tx>
                <c:strRef>
                  <c:f>'grf2'!$A$39</c:f>
                  <c:strCache>
                    <c:ptCount val="1"/>
                    <c:pt idx="0">
                      <c:v>FCO</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{133694C6-617B-4C93-903E-1FCEDC49046E}</c15:txfldGUID>
                      <c15:f>'grf2'!$A$39</c15:f>
                      <c15:dlblFieldTableCache>
                        <c:ptCount val="1"/>
                        <c:pt idx="0">
                          <c:v>FCO</c:v>
                        </c:pt>
                      </c15:dlblFieldTableCache>
                    </c15:dlblFTEntry>
                  </c15:dlblFieldTable>
                  <c15:showDataLabelsRange val="0"/>
                </c:ext>
              </c:extLst>
            </c:dLbl>
            <c:dLbl>
              <c:idx val="8"/>
              <c:layout>
                <c:manualLayout>
                  <c:x val="-2.9607405785520447E-2"/>
                  <c:y val="2.5539121936785911E-2"/>
                </c:manualLayout>
              </c:layout>
              <c:tx>
                <c:strRef>
                  <c:f>'grf2'!$A$40</c:f>
                  <c:strCache>
                    <c:ptCount val="1"/>
                    <c:pt idx="0">
                      <c:v>LGW</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{D979C209-6CFA-438B-943C-9A9349BC1CE6}</c15:txfldGUID>
                      <c15:f>'grf2'!$A$40</c15:f>
                      <c15:dlblFieldTableCache>
                        <c:ptCount val="1"/>
                        <c:pt idx="0">
                          <c:v>LGW</c:v>
                        </c:pt>
                      </c15:dlblFieldTableCache>
                    </c15:dlblFTEntry>
                  </c15:dlblFieldTable>
                  <c15:showDataLabelsRange val="0"/>
                </c:ext>
              </c:extLst>
            </c:dLbl>
            <c:dLbl>
              <c:idx val="9"/>
              <c:tx>
                <c:strRef>
                  <c:f>'grf2'!$A$41</c:f>
                  <c:strCache>
                    <c:ptCount val="1"/>
                    <c:pt idx="0">
                      <c:v>BCN</c:v>
                    </c:pt>
                  </c:strCache>
                </c:strRef>
              </c:tx>
              <c:spPr/>
              <c:txPr>
                <a:bodyPr/>
                <a:lstStyle/>
                <a:p>
                  <a:pPr>
                    <a:defRPr sz="900" b="0" i="0" strike="noStrike">
                      <a:solidFill>
                        <a:srgbClr val="53CEBA"/>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{DA709268-388D-4E9F-B55F-1AEDAAD20E12}</c15:txfldGUID>
                      <c15:f>'grf2'!$A$41</c15:f>
                      <c15:dlblFieldTableCache>
                        <c:ptCount val="1"/>
                        <c:pt idx="0">
                          <c:v>BCN</c:v>
                        </c:pt>
                      </c15:dlblFieldTableCache>
                    </c15:dlblFTEntry>
                  </c15:dlblFieldTable>
                  <c15:showDataLabelsRange val="0"/>
                </c:ext>
              </c:extLst>
            </c:dLbl>
            <c:dLbl>
              <c:idx val="10"/>
              <c:layout>
                <c:manualLayout>
                  <c:x val="-2.6118467014050378E-2"/>
                  <c:y val="4.3343828922566996E-2"/>
                </c:manualLayout>
              </c:layout>
              <c:tx>
                <c:strRef>
                  <c:f>'grf2'!$A$42</c:f>
                  <c:strCache>
                    <c:ptCount val="1"/>
                    <c:pt idx="0">
                      <c:v>DME</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{C2B03A03-D38A-486B-9F18-93EE087E98D5}</c15:txfldGUID>
                      <c15:f>'grf2'!$A$42</c15:f>
                      <c15:dlblFieldTableCache>
                        <c:ptCount val="1"/>
                        <c:pt idx="0">
                          <c:v>DME</c:v>
                        </c:pt>
                      </c15:dlblFieldTableCache>
                    </c15:dlblFTEntry>
                  </c15:dlblFieldTable>
                  <c15:showDataLabelsRange val="0"/>
                </c:ext>
              </c:extLst>
            </c:dLbl>
            <c:dLbl>
              <c:idx val="11"/>
              <c:layout>
                <c:manualLayout>
                  <c:x val="-4.2806969894698718E-2"/>
                  <c:y val="-2.6105008269557431E-2"/>
                </c:manualLayout>
              </c:layout>
              <c:tx>
                <c:strRef>
                  <c:f>'grf2'!$A$43</c:f>
                  <c:strCache>
                    <c:ptCount val="1"/>
                    <c:pt idx="0">
                      <c:v>SVO</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{A0E95401-2DDD-4832-92A6-E847BBDBB58A}</c15:txfldGUID>
                      <c15:f>'grf2'!$A$43</c15:f>
                      <c15:dlblFieldTableCache>
                        <c:ptCount val="1"/>
                        <c:pt idx="0">
                          <c:v>SVO</c:v>
                        </c:pt>
                      </c15:dlblFieldTableCache>
                    </c15:dlblFTEntry>
                  </c15:dlblFieldTable>
                  <c15:showDataLabelsRange val="0"/>
                </c:ext>
              </c:extLst>
            </c:dLbl>
            <c:dLbl>
              <c:idx val="12"/>
              <c:layout>
                <c:manualLayout>
                  <c:x val="-2.7375764979560593E-2"/>
                  <c:y val="-2.5642594953554927E-2"/>
                </c:manualLayout>
              </c:layout>
              <c:tx>
                <c:strRef>
                  <c:f>'grf2'!$A$44</c:f>
                  <c:strCache>
                    <c:ptCount val="1"/>
                    <c:pt idx="0">
                      <c:v>ORY</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{4AE92327-1846-4721-AC9E-E2673C4B96E5}</c15:txfldGUID>
                      <c15:f>'grf2'!$A$44</c15:f>
                      <c15:dlblFieldTableCache>
                        <c:ptCount val="1"/>
                        <c:pt idx="0">
                          <c:v>ORY</c:v>
                        </c:pt>
                      </c15:dlblFieldTableCache>
                    </c15:dlblFTEntry>
                  </c15:dlblFieldTable>
                  <c15:showDataLabelsRange val="0"/>
                </c:ext>
              </c:extLst>
            </c:dLbl>
            <c:dLbl>
              <c:idx val="13"/>
              <c:layout>
                <c:manualLayout>
                  <c:x val="-1.3580813738566668E-2"/>
                  <c:y val="2.1727817071884894E-2"/>
                </c:manualLayout>
              </c:layout>
              <c:tx>
                <c:strRef>
                  <c:f>'grf2'!$A$45</c:f>
                  <c:strCache>
                    <c:ptCount val="1"/>
                    <c:pt idx="0">
                      <c:v>AYT</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{49BEACBD-8EB9-4817-A2C7-1CE4A9CA2A46}</c15:txfldGUID>
                      <c15:f>'grf2'!$A$45</c15:f>
                      <c15:dlblFieldTableCache>
                        <c:ptCount val="1"/>
                        <c:pt idx="0">
                          <c:v>AYT</c:v>
                        </c:pt>
                      </c15:dlblFieldTableCache>
                    </c15:dlblFTEntry>
                  </c15:dlblFieldTable>
                  <c15:showDataLabelsRange val="0"/>
                </c:ext>
              </c:extLst>
            </c:dLbl>
            <c:dLbl>
              <c:idx val="14"/>
              <c:layout>
                <c:manualLayout>
                  <c:x val="-2.676810537170864E-2"/>
                  <c:y val="-1.6822290817738447E-2"/>
                </c:manualLayout>
              </c:layout>
              <c:tx>
                <c:strRef>
                  <c:f>'grf2'!$A$46</c:f>
                  <c:strCache>
                    <c:ptCount val="1"/>
                    <c:pt idx="0">
                      <c:v>ZRH</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{44C52514-D6E2-4F12-B631-B293A25AB4CC}</c15:txfldGUID>
                      <c15:f>'grf2'!$A$46</c15:f>
                      <c15:dlblFieldTableCache>
                        <c:ptCount val="1"/>
                        <c:pt idx="0">
                          <c:v>ZRH</c:v>
                        </c:pt>
                      </c15:dlblFieldTableCache>
                    </c15:dlblFTEntry>
                  </c15:dlblFieldTable>
                  <c15:showDataLabelsRange val="0"/>
                </c:ext>
              </c:extLst>
            </c:dLbl>
            <c:dLbl>
              <c:idx val="15"/>
              <c:layout>
                <c:manualLayout>
                  <c:x val="-3.6939923477097555E-2"/>
                  <c:y val="-4.2980049301590162E-2"/>
                </c:manualLayout>
              </c:layout>
              <c:tx>
                <c:strRef>
                  <c:f>'grf2'!$A$47</c:f>
                  <c:strCache>
                    <c:ptCount val="1"/>
                    <c:pt idx="0">
                      <c:v>CPH</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{2210D6A9-80EF-4374-BB17-6530291C81D4}</c15:txfldGUID>
                      <c15:f>'grf2'!$A$47</c15:f>
                      <c15:dlblFieldTableCache>
                        <c:ptCount val="1"/>
                        <c:pt idx="0">
                          <c:v>CPH</c:v>
                        </c:pt>
                      </c15:dlblFieldTableCache>
                    </c15:dlblFTEntry>
                  </c15:dlblFieldTable>
                  <c15:showDataLabelsRange val="0"/>
                </c:ext>
              </c:extLst>
            </c:dLbl>
            <c:dLbl>
              <c:idx val="16"/>
              <c:layout>
                <c:manualLayout>
                  <c:x val="-5.5864999093327818E-3"/>
                  <c:y val="-5.2780044766389854E-3"/>
                </c:manualLayout>
              </c:layout>
              <c:tx>
                <c:strRef>
                  <c:f>'grf2'!$A$48</c:f>
                  <c:strCache>
                    <c:ptCount val="1"/>
                    <c:pt idx="0">
                      <c:v>OSL</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{74817E44-5C03-46A2-BCFA-E4753F7EC7C8}</c15:txfldGUID>
                      <c15:f>'grf2'!$A$48</c15:f>
                      <c15:dlblFieldTableCache>
                        <c:ptCount val="1"/>
                        <c:pt idx="0">
                          <c:v>OSL</c:v>
                        </c:pt>
                      </c15:dlblFieldTableCache>
                    </c15:dlblFTEntry>
                  </c15:dlblFieldTable>
                  <c15:showDataLabelsRange val="0"/>
                </c:ext>
              </c:extLst>
            </c:dLbl>
            <c:dLbl>
              <c:idx val="17"/>
              <c:tx>
                <c:strRef>
                  <c:f>'grf2'!$A$49</c:f>
                  <c:strCache>
                    <c:ptCount val="1"/>
                    <c:pt idx="0">
                      <c:v>PMI</c:v>
                    </c:pt>
                  </c:strCache>
                </c:strRef>
              </c:tx>
              <c:spPr/>
              <c:txPr>
                <a:bodyPr/>
                <a:lstStyle/>
                <a:p>
                  <a:pPr>
                    <a:defRPr sz="900" b="0" i="0" strike="noStrike">
                      <a:solidFill>
                        <a:srgbClr val="53CEBA"/>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{3850B3E7-8F24-4E15-9013-DA1B0E9CC4A7}</c15:txfldGUID>
                      <c15:f>'grf2'!$A$49</c15:f>
                      <c15:dlblFieldTableCache>
                        <c:ptCount val="1"/>
                        <c:pt idx="0">
                          <c:v>PMI</c:v>
                        </c:pt>
                      </c15:dlblFieldTableCache>
                    </c15:dlblFTEntry>
                  </c15:dlblFieldTable>
                  <c15:showDataLabelsRange val="0"/>
                </c:ext>
              </c:extLst>
            </c:dLbl>
            <c:dLbl>
              <c:idx val="18"/>
              <c:layout>
                <c:manualLayout>
                  <c:x val="-3.5237375493149953E-2"/>
                  <c:y val="-1.7379283865452497E-2"/>
                </c:manualLayout>
              </c:layout>
              <c:tx>
                <c:strRef>
                  <c:f>'grf2'!$A$50</c:f>
                  <c:strCache>
                    <c:ptCount val="1"/>
                    <c:pt idx="0">
                      <c:v>VIE</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{E4684B29-9EFF-4A73-80CB-4E666E278461}</c15:txfldGUID>
                      <c15:f>'grf2'!$A$50</c15:f>
                      <c15:dlblFieldTableCache>
                        <c:ptCount val="1"/>
                        <c:pt idx="0">
                          <c:v>VIE</c:v>
                        </c:pt>
                      </c15:dlblFieldTableCache>
                    </c15:dlblFTEntry>
                  </c15:dlblFieldTable>
                  <c15:showDataLabelsRange val="0"/>
                </c:ext>
              </c:extLst>
            </c:dLbl>
            <c:dLbl>
              <c:idx val="19"/>
              <c:layout>
                <c:manualLayout>
                  <c:x val="-2.8374079291894189E-2"/>
                  <c:y val="-2.3071180409167533E-2"/>
                </c:manualLayout>
              </c:layout>
              <c:tx>
                <c:strRef>
                  <c:f>'grf2'!$A$51</c:f>
                  <c:strCache>
                    <c:ptCount val="1"/>
                    <c:pt idx="0">
                      <c:v>DUS</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{87BFF2AC-EF57-464E-8CFA-0BCAA118E0B7}</c15:txfldGUID>
                      <c15:f>'grf2'!$A$51</c15:f>
                      <c15:dlblFieldTableCache>
                        <c:ptCount val="1"/>
                        <c:pt idx="0">
                          <c:v>DUS</c:v>
                        </c:pt>
                      </c15:dlblFieldTableCache>
                    </c15:dlblFTEntry>
                  </c15:dlblFieldTable>
                  <c15:showDataLabelsRange val="0"/>
                </c:ext>
              </c:extLst>
            </c:dLbl>
            <c:dLbl>
              <c:idx val="20"/>
              <c:tx>
                <c:strRef>
                  <c:f>'grf2'!$A$52</c:f>
                  <c:strCache>
                    <c:ptCount val="1"/>
                    <c:pt idx="0">
                      <c:v>MAN</c:v>
                    </c:pt>
                  </c:strCache>
                </c:strRef>
              </c:tx>
              <c:spPr/>
              <c:txPr>
                <a:bodyPr/>
                <a:lstStyle/>
                <a:p>
                  <a:pPr>
                    <a:defRPr sz="900" b="0" i="0" strike="noStrike">
                      <a:solidFill>
                        <a:srgbClr val="53CEBA"/>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{6E013129-EE98-4A38-BA11-9E6DD6165A00}</c15:txfldGUID>
                      <c15:f>'grf2'!$A$52</c15:f>
                      <c15:dlblFieldTableCache>
                        <c:ptCount val="1"/>
                        <c:pt idx="0">
                          <c:v>MAN</c:v>
                        </c:pt>
                      </c15:dlblFieldTableCache>
                    </c15:dlblFTEntry>
                  </c15:dlblFieldTable>
                  <c15:showDataLabelsRange val="0"/>
                </c:ext>
              </c:extLst>
            </c:dLbl>
            <c:dLbl>
              <c:idx val="21"/>
              <c:layout>
                <c:manualLayout>
                  <c:x val="-2.4195817333713971E-2"/>
                  <c:y val="3.6052200595872483E-2"/>
                </c:manualLayout>
              </c:layout>
              <c:tx>
                <c:strRef>
                  <c:f>'grf2'!$A$53</c:f>
                  <c:strCache>
                    <c:ptCount val="1"/>
                    <c:pt idx="0">
                      <c:v>ARN</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{53692467-04D5-46C6-85DE-C474CFFDAB71}</c15:txfldGUID>
                      <c15:f>'grf2'!$A$53</c15:f>
                      <c15:dlblFieldTableCache>
                        <c:ptCount val="1"/>
                        <c:pt idx="0">
                          <c:v>ARN</c:v>
                        </c:pt>
                      </c15:dlblFieldTableCache>
                    </c15:dlblFTEntry>
                  </c15:dlblFieldTable>
                  <c15:showDataLabelsRange val="0"/>
                </c:ext>
              </c:extLst>
            </c:dLbl>
            <c:dLbl>
              <c:idx val="22"/>
              <c:layout>
                <c:manualLayout>
                  <c:x val="-2.4652651651961295E-2"/>
                  <c:y val="-4.1848727871463612E-2"/>
                </c:manualLayout>
              </c:layout>
              <c:tx>
                <c:strRef>
                  <c:f>'grf2'!$A$54</c:f>
                  <c:strCache>
                    <c:ptCount val="1"/>
                    <c:pt idx="0">
                      <c:v>DUB</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{3FCF5871-7418-4A61-AF05-2E54A01EE4F6}</c15:txfldGUID>
                      <c15:f>'grf2'!$A$54</c15:f>
                      <c15:dlblFieldTableCache>
                        <c:ptCount val="1"/>
                        <c:pt idx="0">
                          <c:v>DUB</c:v>
                        </c:pt>
                      </c15:dlblFieldTableCache>
                    </c15:dlblFTEntry>
                  </c15:dlblFieldTable>
                  <c15:showDataLabelsRange val="0"/>
                </c:ext>
              </c:extLst>
            </c:dLbl>
            <c:dLbl>
              <c:idx val="23"/>
              <c:layout>
                <c:manualLayout>
                  <c:x val="-1.8504255853827672E-2"/>
                  <c:y val="2.1226058380356683E-2"/>
                </c:manualLayout>
              </c:layout>
              <c:tx>
                <c:strRef>
                  <c:f>'grf2'!$A$55</c:f>
                  <c:strCache>
                    <c:ptCount val="1"/>
                    <c:pt idx="0">
                      <c:v>BRU</c:v>
                    </c:pt>
                  </c:strCache>
                </c:strRef>
              </c:tx>
              <c:spPr/>
              <c:txPr>
                <a:bodyPr/>
                <a:lstStyle/>
                <a:p>
                  <a:pPr>
                    <a:defRPr sz="900" b="0" i="0" strike="noStrike">
                      <a:solidFill>
                        <a:srgbClr val="53CEBA"/>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{9BDA3F59-E2C3-476E-9A79-758266D586DB}</c15:txfldGUID>
                      <c15:f>'grf2'!$A$55</c15:f>
                      <c15:dlblFieldTableCache>
                        <c:ptCount val="1"/>
                        <c:pt idx="0">
                          <c:v>BRU</c:v>
                        </c:pt>
                      </c15:dlblFieldTableCache>
                    </c15:dlblFTEntry>
                  </c15:dlblFieldTable>
                  <c15:showDataLabelsRange val="0"/>
                </c:ext>
              </c:extLst>
            </c:dLbl>
            <c:spPr>
              <a:noFill/>
              <a:ln>
                <a:noFill/>
              </a:ln>
              <a:effectLst/>
            </c:spPr>
            <c:txPr>
              <a:bodyPr/>
              <a:lstStyle/>
              <a:p>
                <a:pPr>
                  <a:defRPr sz="900">
                    <a:solidFill>
                      <a:srgbClr val="53CEBA"/>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'grf2'!$G$32:$G$55</c:f>
              <c:numCache>
                <c:formatCode>0.00%</c:formatCode>
                <c:ptCount val="24"/>
                <c:pt idx="0">
                  <c:v>1.5264448260562613E-2</c:v>
                </c:pt>
                <c:pt idx="1">
                  <c:v>3.6701272641201932E-3</c:v>
                </c:pt>
                <c:pt idx="2">
                  <c:v>1.6536597555366184E-2</c:v>
                </c:pt>
                <c:pt idx="3">
                  <c:v>2.0788330182263559E-2</c:v>
                </c:pt>
                <c:pt idx="4" formatCode="General">
                  <c:v>0.12385141093421392</c:v>
                </c:pt>
                <c:pt idx="5">
                  <c:v>-4.8065484438764017E-2</c:v>
                </c:pt>
                <c:pt idx="6">
                  <c:v>2.3060661700907481E-2</c:v>
                </c:pt>
                <c:pt idx="7">
                  <c:v>6.3819433377354517E-3</c:v>
                </c:pt>
                <c:pt idx="8">
                  <c:v>7.0270634835509771E-3</c:v>
                </c:pt>
                <c:pt idx="9" formatCode="General">
                  <c:v>3.1206074724409394E-2</c:v>
                </c:pt>
                <c:pt idx="10" formatCode="General">
                  <c:v>8.5075501854130486E-2</c:v>
                </c:pt>
                <c:pt idx="11" formatCode="General">
                  <c:v>0.13971017874781433</c:v>
                </c:pt>
                <c:pt idx="12">
                  <c:v>1.5464784845577784E-2</c:v>
                </c:pt>
                <c:pt idx="13" formatCode="General">
                  <c:v>7.2278559639893825E-2</c:v>
                </c:pt>
                <c:pt idx="14">
                  <c:v>2.4379805965229373E-2</c:v>
                </c:pt>
                <c:pt idx="15">
                  <c:v>2.3022301758977903E-2</c:v>
                </c:pt>
                <c:pt idx="16" formatCode="General">
                  <c:v>3.4832283097881334E-2</c:v>
                </c:pt>
                <c:pt idx="17">
                  <c:v>-5.1273626877446077E-4</c:v>
                </c:pt>
                <c:pt idx="18">
                  <c:v>2.1839643347623561E-2</c:v>
                </c:pt>
                <c:pt idx="19" formatCode="General">
                  <c:v>3.2522951707839365E-2</c:v>
                </c:pt>
                <c:pt idx="20">
                  <c:v>-6.1516796659470963E-3</c:v>
                </c:pt>
                <c:pt idx="21" formatCode="General">
                  <c:v>2.6946746560728263E-2</c:v>
                </c:pt>
                <c:pt idx="22">
                  <c:v>-2.9535107673389072E-2</c:v>
                </c:pt>
                <c:pt idx="23">
                  <c:v>6.9726287847045043E-3</c:v>
                </c:pt>
              </c:numCache>
            </c:numRef>
          </c:xVal>
          <c:yVal>
            <c:numRef>
              <c:f>'grf2'!$E$32:$E$55</c:f>
              <c:numCache>
                <c:formatCode>General</c:formatCode>
                <c:ptCount val="24"/>
                <c:pt idx="0">
                  <c:v>72332919</c:v>
                </c:pt>
                <c:pt idx="1">
                  <c:v>62000000</c:v>
                </c:pt>
                <c:pt idx="2">
                  <c:v>58036948</c:v>
                </c:pt>
                <c:pt idx="3">
                  <c:v>52569250</c:v>
                </c:pt>
                <c:pt idx="4">
                  <c:v>51320875</c:v>
                </c:pt>
                <c:pt idx="5">
                  <c:v>39729027</c:v>
                </c:pt>
                <c:pt idx="6">
                  <c:v>38700000</c:v>
                </c:pt>
                <c:pt idx="7">
                  <c:v>36267684</c:v>
                </c:pt>
                <c:pt idx="8">
                  <c:v>35433900</c:v>
                </c:pt>
                <c:pt idx="9">
                  <c:v>35210735</c:v>
                </c:pt>
                <c:pt idx="10">
                  <c:v>30765078</c:v>
                </c:pt>
                <c:pt idx="11">
                  <c:v>29256000</c:v>
                </c:pt>
                <c:pt idx="12">
                  <c:v>28300000</c:v>
                </c:pt>
                <c:pt idx="13">
                  <c:v>26715971</c:v>
                </c:pt>
                <c:pt idx="14">
                  <c:v>24865138</c:v>
                </c:pt>
                <c:pt idx="15">
                  <c:v>24067030</c:v>
                </c:pt>
                <c:pt idx="16">
                  <c:v>22956540</c:v>
                </c:pt>
                <c:pt idx="17">
                  <c:v>22768082</c:v>
                </c:pt>
                <c:pt idx="18">
                  <c:v>21999926</c:v>
                </c:pt>
                <c:pt idx="19">
                  <c:v>21300000</c:v>
                </c:pt>
                <c:pt idx="20">
                  <c:v>20758916</c:v>
                </c:pt>
                <c:pt idx="21">
                  <c:v>20681554</c:v>
                </c:pt>
                <c:pt idx="22">
                  <c:v>20200000</c:v>
                </c:pt>
                <c:pt idx="23">
                  <c:v>19133222</c:v>
                </c:pt>
              </c:numCache>
            </c:numRef>
          </c:yVal>
          <c:bubbleSize>
            <c:numRef>
              <c:f>'grf2'!$K$32:$K$55</c:f>
              <c:numCache>
                <c:formatCode>General</c:formatCode>
                <c:ptCount val="24"/>
                <c:pt idx="0">
                  <c:v>81652487.673904255</c:v>
                </c:pt>
                <c:pt idx="1">
                  <c:v>63843939.186623111</c:v>
                </c:pt>
                <c:pt idx="2">
                  <c:v>66174202.568403363</c:v>
                </c:pt>
                <c:pt idx="3">
                  <c:v>61975116.64999935</c:v>
                </c:pt>
                <c:pt idx="4">
                  <c:v>121195689</c:v>
                </c:pt>
                <c:pt idx="5">
                  <c:v>44754454.388144739</c:v>
                </c:pt>
                <c:pt idx="6">
                  <c:v>46443190.89522358</c:v>
                </c:pt>
                <c:pt idx="7">
                  <c:v>38161242.891412519</c:v>
                </c:pt>
                <c:pt idx="8">
                  <c:v>37475556.691068783</c:v>
                </c:pt>
                <c:pt idx="9">
                  <c:v>43915720.062385157</c:v>
                </c:pt>
                <c:pt idx="10">
                  <c:v>49406159.002806365</c:v>
                </c:pt>
                <c:pt idx="11">
                  <c:v>62580770.51431375</c:v>
                </c:pt>
                <c:pt idx="12">
                  <c:v>31996713.517222788</c:v>
                </c:pt>
                <c:pt idx="13">
                  <c:v>40690764.584926836</c:v>
                </c:pt>
                <c:pt idx="14">
                  <c:v>30149418.588361919</c:v>
                </c:pt>
                <c:pt idx="15">
                  <c:v>28873757.87878624</c:v>
                </c:pt>
                <c:pt idx="16">
                  <c:v>28609703.729627199</c:v>
                </c:pt>
                <c:pt idx="17">
                  <c:v>25648075.58399402</c:v>
                </c:pt>
                <c:pt idx="18">
                  <c:v>26150692.90540006</c:v>
                </c:pt>
                <c:pt idx="19">
                  <c:v>26773342.978572182</c:v>
                </c:pt>
                <c:pt idx="20">
                  <c:v>23384764.979754679</c:v>
                </c:pt>
                <c:pt idx="21">
                  <c:v>24231736.75780493</c:v>
                </c:pt>
                <c:pt idx="22">
                  <c:v>22755150.249225177</c:v>
                </c:pt>
                <c:pt idx="23">
                  <c:v>20226905.127523642</c:v>
                </c:pt>
              </c:numCache>
            </c:numRef>
          </c:bubbleSize>
          <c:bubble3D val="0"/>
        </c:ser>
        <c:ser>
          <c:idx val="3"/>
          <c:order val="3"/>
          <c:tx>
            <c:v>L. Amerika</c:v>
          </c:tx>
          <c:spPr>
            <a:ln w="25400">
              <a:noFill/>
            </a:ln>
          </c:spPr>
          <c:invertIfNegative val="0"/>
          <c:dLbls>
            <c:dLbl>
              <c:idx val="0"/>
              <c:layout>
                <c:manualLayout>
                  <c:x val="-3.1778142995449891E-2"/>
                  <c:y val="-3.8561721518375419E-2"/>
                </c:manualLayout>
              </c:layout>
              <c:tx>
                <c:strRef>
                  <c:f>'grf2'!$A$56</c:f>
                  <c:strCache>
                    <c:ptCount val="1"/>
                    <c:pt idx="0">
                      <c:v>GRU</c:v>
                    </c:pt>
                  </c:strCache>
                </c:strRef>
              </c:tx>
              <c:spPr/>
              <c:txPr>
                <a:bodyPr/>
                <a:lstStyle/>
                <a:p>
                  <a:pPr>
                    <a:defRPr sz="1100" b="0" i="0" strike="noStrike">
                      <a:solidFill>
                        <a:schemeClr val="accent4">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{857010C2-0A16-4613-83F8-6DC19B0737FC}</c15:txfldGUID>
                      <c15:f>'grf2'!$A$56</c15:f>
                      <c15:dlblFieldTableCache>
                        <c:ptCount val="1"/>
                        <c:pt idx="0">
                          <c:v>GRU</c:v>
                        </c:pt>
                      </c15:dlblFieldTableCache>
                    </c15:dlblFTEntry>
                  </c15:dlblFieldTable>
                  <c15:showDataLabelsRange val="0"/>
                </c:ext>
              </c:extLst>
            </c:dLbl>
            <c:dLbl>
              <c:idx val="1"/>
              <c:layout>
                <c:manualLayout>
                  <c:x val="-2.5187708667935127E-2"/>
                  <c:y val="-2.5902158116896768E-2"/>
                </c:manualLayout>
              </c:layout>
              <c:tx>
                <c:strRef>
                  <c:f>'grf2'!$A$57</c:f>
                  <c:strCache>
                    <c:ptCount val="1"/>
                    <c:pt idx="0">
                      <c:v>MEX</c:v>
                    </c:pt>
                  </c:strCache>
                </c:strRef>
              </c:tx>
              <c:spPr/>
              <c:txPr>
                <a:bodyPr/>
                <a:lstStyle/>
                <a:p>
                  <a:pPr>
                    <a:defRPr sz="1100" b="0" i="0" strike="noStrike">
                      <a:solidFill>
                        <a:schemeClr val="accent4">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{960C04D3-C6D2-442B-B9F3-AE17C58B192F}</c15:txfldGUID>
                      <c15:f>'grf2'!$A$57</c15:f>
                      <c15:dlblFieldTableCache>
                        <c:ptCount val="1"/>
                        <c:pt idx="0">
                          <c:v>MEX</c:v>
                        </c:pt>
                      </c15:dlblFieldTableCache>
                    </c15:dlblFTEntry>
                  </c15:dlblFieldTable>
                  <c15:showDataLabelsRange val="0"/>
                </c:ext>
              </c:extLst>
            </c:dLbl>
            <c:dLbl>
              <c:idx val="2"/>
              <c:layout>
                <c:manualLayout>
                  <c:x val="-5.0925728924861136E-2"/>
                  <c:y val="7.674175358583538E-3"/>
                </c:manualLayout>
              </c:layout>
              <c:tx>
                <c:strRef>
                  <c:f>'grf2'!$A$58</c:f>
                  <c:strCache>
                    <c:ptCount val="1"/>
                    <c:pt idx="0">
                      <c:v>BOG</c:v>
                    </c:pt>
                  </c:strCache>
                </c:strRef>
              </c:tx>
              <c:spPr/>
              <c:txPr>
                <a:bodyPr/>
                <a:lstStyle/>
                <a:p>
                  <a:pPr>
                    <a:defRPr sz="1100" b="0" i="0" strike="noStrike">
                      <a:solidFill>
                        <a:schemeClr val="accent4">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{FAE742C9-01D4-4C41-A4FB-2441FC4585FA}</c15:txfldGUID>
                      <c15:f>'grf2'!$A$58</c15:f>
                      <c15:dlblFieldTableCache>
                        <c:ptCount val="1"/>
                        <c:pt idx="0">
                          <c:v>BOG</c:v>
                        </c:pt>
                      </c15:dlblFieldTableCache>
                    </c15:dlblFTEntry>
                  </c15:dlblFieldTable>
                  <c15:showDataLabelsRange val="0"/>
                </c:ext>
              </c:extLst>
            </c:dLbl>
            <c:spPr>
              <a:noFill/>
              <a:ln>
                <a:noFill/>
              </a:ln>
              <a:effectLst/>
            </c:spPr>
            <c:txPr>
              <a:bodyPr/>
              <a:lstStyle/>
              <a:p>
                <a:pPr>
                  <a:defRPr>
                    <a:solidFill>
                      <a:schemeClr val="accent4">
                        <a:lumMod val="75000"/>
                      </a:schemeClr>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'grf2'!$G$56:$G$58</c:f>
              <c:numCache>
                <c:formatCode>0.00%</c:formatCode>
                <c:ptCount val="3"/>
                <c:pt idx="0" formatCode="General">
                  <c:v>0.10442590568115162</c:v>
                </c:pt>
                <c:pt idx="1">
                  <c:v>3.7680000810606629E-2</c:v>
                </c:pt>
                <c:pt idx="2" formatCode="General">
                  <c:v>0.12954840344967522</c:v>
                </c:pt>
              </c:numCache>
            </c:numRef>
          </c:xVal>
          <c:yVal>
            <c:numRef>
              <c:f>'grf2'!$E$56:$E$58</c:f>
              <c:numCache>
                <c:formatCode>General</c:formatCode>
                <c:ptCount val="3"/>
                <c:pt idx="0">
                  <c:v>34491260.052000001</c:v>
                </c:pt>
                <c:pt idx="1">
                  <c:v>31534638</c:v>
                </c:pt>
                <c:pt idx="2">
                  <c:v>21905139</c:v>
                </c:pt>
              </c:numCache>
            </c:numRef>
          </c:yVal>
          <c:bubbleSize>
            <c:numRef>
              <c:f>'grf2'!$K$56:$K$58</c:f>
              <c:numCache>
                <c:formatCode>General</c:formatCode>
                <c:ptCount val="3"/>
                <c:pt idx="0">
                  <c:v>57297634.524268582</c:v>
                </c:pt>
                <c:pt idx="1">
                  <c:v>42393124.174532399</c:v>
                </c:pt>
                <c:pt idx="2">
                  <c:v>43502903.363963455</c:v>
                </c:pt>
              </c:numCache>
            </c:numRef>
          </c:bubbleSize>
          <c:bubble3D val="0"/>
        </c:ser>
        <c:ser>
          <c:idx val="4"/>
          <c:order val="4"/>
          <c:tx>
            <c:v>Ortadoğu</c:v>
          </c:tx>
          <c:spPr>
            <a:ln w="25400">
              <a:noFill/>
            </a:ln>
          </c:spPr>
          <c:invertIfNegative val="0"/>
          <c:dLbls>
            <c:dLbl>
              <c:idx val="0"/>
              <c:layout>
                <c:manualLayout>
                  <c:x val="-1.2132088086098187E-2"/>
                  <c:y val="-2.6183296505011725E-2"/>
                </c:manualLayout>
              </c:layout>
              <c:tx>
                <c:strRef>
                  <c:f>'grf2'!$A$59</c:f>
                  <c:strCache>
                    <c:ptCount val="1"/>
                    <c:pt idx="0">
                      <c:v>DXB</c:v>
                    </c:pt>
                  </c:strCache>
                </c:strRef>
              </c:tx>
              <c:spPr/>
              <c:txPr>
                <a:bodyPr/>
                <a:lstStyle/>
                <a:p>
                  <a:pPr>
                    <a:defRPr sz="1100" b="0" i="0" strike="noStrike">
                      <a:solidFill>
                        <a:srgbClr val="FE522E"/>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{77A567A2-FB56-4FFE-92CB-CD32660A3458}</c15:txfldGUID>
                      <c15:f>'grf2'!$A$59</c15:f>
                      <c15:dlblFieldTableCache>
                        <c:ptCount val="1"/>
                        <c:pt idx="0">
                          <c:v>DXB</c:v>
                        </c:pt>
                      </c15:dlblFieldTableCache>
                    </c15:dlblFTEntry>
                  </c15:dlblFieldTable>
                  <c15:showDataLabelsRange val="0"/>
                </c:ext>
              </c:extLst>
            </c:dLbl>
            <c:dLbl>
              <c:idx val="1"/>
              <c:tx>
                <c:strRef>
                  <c:f>'grf2'!$A$60</c:f>
                  <c:strCache>
                    <c:ptCount val="1"/>
                    <c:pt idx="0">
                      <c:v>JED</c:v>
                    </c:pt>
                  </c:strCache>
                </c:strRef>
              </c:tx>
              <c:spPr/>
              <c:txPr>
                <a:bodyPr/>
                <a:lstStyle/>
                <a:p>
                  <a:pPr>
                    <a:defRPr sz="1100" b="0" i="0" strike="noStrike">
                      <a:solidFill>
                        <a:srgbClr val="FE522E"/>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{FE5EF0D8-A35C-4F6D-A3FA-E4216B67F51E}</c15:txfldGUID>
                      <c15:f>'grf2'!$A$60</c15:f>
                      <c15:dlblFieldTableCache>
                        <c:ptCount val="1"/>
                        <c:pt idx="0">
                          <c:v>JED</c:v>
                        </c:pt>
                      </c15:dlblFieldTableCache>
                    </c15:dlblFTEntry>
                  </c15:dlblFieldTable>
                  <c15:showDataLabelsRange val="0"/>
                </c:ext>
              </c:extLst>
            </c:dLbl>
            <c:dLbl>
              <c:idx val="2"/>
              <c:layout>
                <c:manualLayout>
                  <c:x val="-8.7398380744278647E-3"/>
                  <c:y val="-7.8173218067814273E-17"/>
                </c:manualLayout>
              </c:layout>
              <c:tx>
                <c:strRef>
                  <c:f>'grf2'!$A$61</c:f>
                  <c:strCache>
                    <c:ptCount val="1"/>
                    <c:pt idx="0">
                      <c:v>DOH</c:v>
                    </c:pt>
                  </c:strCache>
                </c:strRef>
              </c:tx>
              <c:spPr/>
              <c:txPr>
                <a:bodyPr/>
                <a:lstStyle/>
                <a:p>
                  <a:pPr>
                    <a:defRPr sz="1100" b="0" i="0" strike="noStrike">
                      <a:solidFill>
                        <a:srgbClr val="FE522E"/>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{65FD3523-A08D-4337-A0D5-9E98B51E1F76}</c15:txfldGUID>
                      <c15:f>'grf2'!$A$61</c15:f>
                      <c15:dlblFieldTableCache>
                        <c:ptCount val="1"/>
                        <c:pt idx="0">
                          <c:v>DOH</c:v>
                        </c:pt>
                      </c15:dlblFieldTableCache>
                    </c15:dlblFTEntry>
                  </c15:dlblFieldTable>
                  <c15:showDataLabelsRange val="0"/>
                </c:ext>
              </c:extLst>
            </c:dLbl>
            <c:dLbl>
              <c:idx val="3"/>
              <c:layout>
                <c:manualLayout>
                  <c:x val="-2.9132793581426217E-2"/>
                  <c:y val="3.383199133492748E-2"/>
                </c:manualLayout>
              </c:layout>
              <c:tx>
                <c:strRef>
                  <c:f>'grf2'!$A$62</c:f>
                  <c:strCache>
                    <c:ptCount val="1"/>
                    <c:pt idx="0">
                      <c:v>RUH</c:v>
                    </c:pt>
                  </c:strCache>
                </c:strRef>
              </c:tx>
              <c:spPr/>
              <c:txPr>
                <a:bodyPr/>
                <a:lstStyle/>
                <a:p>
                  <a:pPr>
                    <a:defRPr sz="1100" b="0" i="0" strike="noStrike">
                      <a:solidFill>
                        <a:srgbClr val="FE522E"/>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{1010DD75-83DB-4FA5-94E4-1F20FC3FA33C}</c15:txfldGUID>
                      <c15:f>'grf2'!$A$62</c15:f>
                      <c15:dlblFieldTableCache>
                        <c:ptCount val="1"/>
                        <c:pt idx="0">
                          <c:v>RUH</c:v>
                        </c:pt>
                      </c15:dlblFieldTableCache>
                    </c15:dlblFTEntry>
                  </c15:dlblFieldTable>
                  <c15:showDataLabelsRange val="0"/>
                </c:ext>
              </c:extLst>
            </c:dLbl>
            <c:dLbl>
              <c:idx val="4"/>
              <c:layout>
                <c:manualLayout>
                  <c:x val="-2.0392955506998458E-2"/>
                  <c:y val="2.9848300795663703E-2"/>
                </c:manualLayout>
              </c:layout>
              <c:tx>
                <c:strRef>
                  <c:f>'grf2'!$A$63</c:f>
                  <c:strCache>
                    <c:ptCount val="1"/>
                    <c:pt idx="0">
                      <c:v>AUH</c:v>
                    </c:pt>
                  </c:strCache>
                </c:strRef>
              </c:tx>
              <c:spPr/>
              <c:txPr>
                <a:bodyPr/>
                <a:lstStyle/>
                <a:p>
                  <a:pPr>
                    <a:defRPr sz="1100" b="0" i="0" strike="noStrike">
                      <a:solidFill>
                        <a:srgbClr val="FE522E"/>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{F68EB1EC-512A-4405-8A3D-6220A732A5AA}</c15:txfldGUID>
                      <c15:f>'grf2'!$A$63</c15:f>
                      <c15:dlblFieldTableCache>
                        <c:ptCount val="1"/>
                        <c:pt idx="0">
                          <c:v>AUH</c:v>
                        </c:pt>
                      </c15:dlblFieldTableCache>
                    </c15:dlblFTEntry>
                  </c15:dlblFieldTable>
                  <c15:showDataLabelsRange val="0"/>
                </c:ext>
              </c:extLst>
            </c:dLbl>
            <c:spPr>
              <a:noFill/>
              <a:ln>
                <a:noFill/>
              </a:ln>
              <a:effectLst/>
            </c:spPr>
            <c:txPr>
              <a:bodyPr/>
              <a:lstStyle/>
              <a:p>
                <a:pPr>
                  <a:defRPr>
                    <a:solidFill>
                      <a:srgbClr val="FE522E"/>
                    </a:solidFill>
                  </a:defRPr>
                </a:pPr>
                <a:endParaRPr lang="tr-TR"/>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'grf2'!$G$59:$G$63</c:f>
              <c:numCache>
                <c:formatCode>General</c:formatCode>
                <c:ptCount val="5"/>
                <c:pt idx="0">
                  <c:v>0.12151308821354423</c:v>
                </c:pt>
                <c:pt idx="1">
                  <c:v>0.13974178190998132</c:v>
                </c:pt>
                <c:pt idx="2">
                  <c:v>0.13647110801981555</c:v>
                </c:pt>
                <c:pt idx="3">
                  <c:v>0.13190201260455292</c:v>
                </c:pt>
                <c:pt idx="4">
                  <c:v>0.13962563849495968</c:v>
                </c:pt>
              </c:numCache>
            </c:numRef>
          </c:xVal>
          <c:yVal>
            <c:numRef>
              <c:f>'grf2'!$E$59:$E$63</c:f>
              <c:numCache>
                <c:formatCode>General</c:formatCode>
                <c:ptCount val="5"/>
                <c:pt idx="0">
                  <c:v>66431533</c:v>
                </c:pt>
                <c:pt idx="1">
                  <c:v>29509300</c:v>
                </c:pt>
                <c:pt idx="2">
                  <c:v>23266187</c:v>
                </c:pt>
                <c:pt idx="3">
                  <c:v>21441243.524588883</c:v>
                </c:pt>
                <c:pt idx="4">
                  <c:v>16700000</c:v>
                </c:pt>
              </c:numCache>
            </c:numRef>
          </c:yVal>
          <c:bubbleSize>
            <c:numRef>
              <c:f>'grf2'!$K$59:$K$63</c:f>
              <c:numCache>
                <c:formatCode>General</c:formatCode>
                <c:ptCount val="5"/>
                <c:pt idx="0">
                  <c:v>119586230</c:v>
                </c:pt>
                <c:pt idx="1">
                  <c:v>63137111.600936294</c:v>
                </c:pt>
                <c:pt idx="2">
                  <c:v>48607440.644552924</c:v>
                </c:pt>
                <c:pt idx="3">
                  <c:v>43323077.674641706</c:v>
                </c:pt>
                <c:pt idx="4">
                  <c:v>35700584.647432014</c:v>
                </c:pt>
              </c:numCache>
            </c:numRef>
          </c:bubbleSize>
          <c:bubble3D val="0"/>
        </c:ser>
        <c:ser>
          <c:idx val="5"/>
          <c:order val="5"/>
          <c:tx>
            <c:v>K. Amerika</c:v>
          </c:tx>
          <c:spPr>
            <a:ln w="25400">
              <a:noFill/>
            </a:ln>
          </c:spPr>
          <c:invertIfNegative val="0"/>
          <c:dLbls>
            <c:dLbl>
              <c:idx val="0"/>
              <c:layout>
                <c:manualLayout>
                  <c:x val="-3.0749663625195371E-2"/>
                  <c:y val="-4.2139152845459667E-2"/>
                </c:manualLayout>
              </c:layout>
              <c:tx>
                <c:strRef>
                  <c:f>'grf2'!$A$64</c:f>
                  <c:strCache>
                    <c:ptCount val="1"/>
                    <c:pt idx="0">
                      <c:v>ATL</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{E21F9CE1-4DD8-4254-964A-0540BC9AD5D6}</c15:txfldGUID>
                      <c15:f>'grf2'!$A$64</c15:f>
                      <c15:dlblFieldTableCache>
                        <c:ptCount val="1"/>
                        <c:pt idx="0">
                          <c:v>ATL</c:v>
                        </c:pt>
                      </c15:dlblFieldTableCache>
                    </c15:dlblFTEntry>
                  </c15:dlblFieldTable>
                  <c15:showDataLabelsRange val="0"/>
                </c:ext>
              </c:extLst>
            </c:dLbl>
            <c:dLbl>
              <c:idx val="1"/>
              <c:layout>
                <c:manualLayout>
                  <c:x val="-5.3400984114942866E-2"/>
                  <c:y val="1.827751771314946E-2"/>
                </c:manualLayout>
              </c:layout>
              <c:tx>
                <c:strRef>
                  <c:f>'grf2'!$A$65</c:f>
                  <c:strCache>
                    <c:ptCount val="1"/>
                    <c:pt idx="0">
                      <c:v>ORD</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{E92E5B50-6F9F-46BC-97CA-07098E66F2A9}</c15:txfldGUID>
                      <c15:f>'grf2'!$A$65</c15:f>
                      <c15:dlblFieldTableCache>
                        <c:ptCount val="1"/>
                        <c:pt idx="0">
                          <c:v>ORD</c:v>
                        </c:pt>
                      </c15:dlblFieldTableCache>
                    </c15:dlblFTEntry>
                  </c15:dlblFieldTable>
                  <c15:showDataLabelsRange val="0"/>
                </c:ext>
              </c:extLst>
            </c:dLbl>
            <c:dLbl>
              <c:idx val="2"/>
              <c:layout>
                <c:manualLayout>
                  <c:x val="-2.7564784049726697E-2"/>
                  <c:y val="-3.9377206919835053E-2"/>
                </c:manualLayout>
              </c:layout>
              <c:tx>
                <c:strRef>
                  <c:f>'grf2'!$A$66</c:f>
                  <c:strCache>
                    <c:ptCount val="1"/>
                    <c:pt idx="0">
                      <c:v>LAX</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{74374B56-7A3C-4FC1-88BE-23F1A3C62C38}</c15:txfldGUID>
                      <c15:f>'grf2'!$A$66</c15:f>
                      <c15:dlblFieldTableCache>
                        <c:ptCount val="1"/>
                        <c:pt idx="0">
                          <c:v>LAX</c:v>
                        </c:pt>
                      </c15:dlblFieldTableCache>
                    </c15:dlblFTEntry>
                  </c15:dlblFieldTable>
                  <c15:showDataLabelsRange val="0"/>
                </c:ext>
              </c:extLst>
            </c:dLbl>
            <c:dLbl>
              <c:idx val="3"/>
              <c:layout>
                <c:manualLayout>
                  <c:x val="-3.3327457073000701E-2"/>
                  <c:y val="-2.8056598419240523E-2"/>
                </c:manualLayout>
              </c:layout>
              <c:tx>
                <c:strRef>
                  <c:f>'grf2'!$A$67</c:f>
                  <c:strCache>
                    <c:ptCount val="1"/>
                    <c:pt idx="0">
                      <c:v>DFW</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{BC92B518-C128-4497-A143-AA011887D61E}</c15:txfldGUID>
                      <c15:f>'grf2'!$A$67</c15:f>
                      <c15:dlblFieldTableCache>
                        <c:ptCount val="1"/>
                        <c:pt idx="0">
                          <c:v>DFW</c:v>
                        </c:pt>
                      </c15:dlblFieldTableCache>
                    </c15:dlblFTEntry>
                  </c15:dlblFieldTable>
                  <c15:showDataLabelsRange val="0"/>
                </c:ext>
              </c:extLst>
            </c:dLbl>
            <c:dLbl>
              <c:idx val="4"/>
              <c:layout>
                <c:manualLayout>
                  <c:x val="-3.0418994948442409E-2"/>
                  <c:y val="-3.0771113944265963E-2"/>
                </c:manualLayout>
              </c:layout>
              <c:tx>
                <c:strRef>
                  <c:f>'grf2'!$A$68</c:f>
                  <c:strCache>
                    <c:ptCount val="1"/>
                    <c:pt idx="0">
                      <c:v>DEN</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{9FBC7FEA-E5AC-45A5-BCB4-043A54098689}</c15:txfldGUID>
                      <c15:f>'grf2'!$A$68</c15:f>
                      <c15:dlblFieldTableCache>
                        <c:ptCount val="1"/>
                        <c:pt idx="0">
                          <c:v>DEN</c:v>
                        </c:pt>
                      </c15:dlblFieldTableCache>
                    </c15:dlblFTEntry>
                  </c15:dlblFieldTable>
                  <c15:showDataLabelsRange val="0"/>
                </c:ext>
              </c:extLst>
            </c:dLbl>
            <c:dLbl>
              <c:idx val="5"/>
              <c:layout>
                <c:manualLayout>
                  <c:x val="-2.3181904360250163E-2"/>
                  <c:y val="-3.0943495587095991E-2"/>
                </c:manualLayout>
              </c:layout>
              <c:tx>
                <c:strRef>
                  <c:f>'grf2'!$A$69</c:f>
                  <c:strCache>
                    <c:ptCount val="1"/>
                    <c:pt idx="0">
                      <c:v>JFK</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{218DC9D6-C9B0-47BE-912C-EC6E3DB6C20D}</c15:txfldGUID>
                      <c15:f>'grf2'!$A$69</c15:f>
                      <c15:dlblFieldTableCache>
                        <c:ptCount val="1"/>
                        <c:pt idx="0">
                          <c:v>JFK</c:v>
                        </c:pt>
                      </c15:dlblFieldTableCache>
                    </c15:dlblFTEntry>
                  </c15:dlblFieldTable>
                  <c15:showDataLabelsRange val="0"/>
                </c:ext>
              </c:extLst>
            </c:dLbl>
            <c:dLbl>
              <c:idx val="6"/>
              <c:layout>
                <c:manualLayout>
                  <c:x val="-3.0037401230940817E-2"/>
                  <c:y val="-2.2754817164280145E-2"/>
                </c:manualLayout>
              </c:layout>
              <c:tx>
                <c:strRef>
                  <c:f>'grf2'!$A$70</c:f>
                  <c:strCache>
                    <c:ptCount val="1"/>
                    <c:pt idx="0">
                      <c:v>SFO</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{5F2CF7D4-8752-4B59-93FD-C127C14F9F28}</c15:txfldGUID>
                      <c15:f>'grf2'!$A$70</c15:f>
                      <c15:dlblFieldTableCache>
                        <c:ptCount val="1"/>
                        <c:pt idx="0">
                          <c:v>SFO</c:v>
                        </c:pt>
                      </c15:dlblFieldTableCache>
                    </c15:dlblFTEntry>
                  </c15:dlblFieldTable>
                  <c15:showDataLabelsRange val="0"/>
                </c:ext>
              </c:extLst>
            </c:dLbl>
            <c:dLbl>
              <c:idx val="7"/>
              <c:tx>
                <c:strRef>
                  <c:f>'grf2'!$A$71</c:f>
                  <c:strCache>
                    <c:ptCount val="1"/>
                    <c:pt idx="0">
                      <c:v>CLT</c:v>
                    </c:pt>
                  </c:strCache>
                </c:strRef>
              </c:tx>
              <c:spPr/>
              <c:txPr>
                <a:bodyPr/>
                <a:lstStyle/>
                <a:p>
                  <a:pPr>
                    <a:defRPr sz="900" b="0" i="0" strike="noStrike">
                      <a:solidFill>
                        <a:schemeClr val="accent6">
                          <a:lumMod val="75000"/>
                        </a:schemeClr>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{FFD10867-EC56-447F-9A44-7B31BE2F40DF}</c15:txfldGUID>
                      <c15:f>'grf2'!$A$71</c15:f>
                      <c15:dlblFieldTableCache>
                        <c:ptCount val="1"/>
                        <c:pt idx="0">
                          <c:v>CLT</c:v>
                        </c:pt>
                      </c15:dlblFieldTableCache>
                    </c15:dlblFTEntry>
                  </c15:dlblFieldTable>
                  <c15:showDataLabelsRange val="0"/>
                </c:ext>
              </c:extLst>
            </c:dLbl>
            <c:dLbl>
              <c:idx val="8"/>
              <c:tx>
                <c:strRef>
                  <c:f>'grf2'!$A$72</c:f>
                  <c:strCache>
                    <c:ptCount val="1"/>
                    <c:pt idx="0">
                      <c:v>LAS</c:v>
                    </c:pt>
                  </c:strCache>
                </c:strRef>
              </c:tx>
              <c:spPr/>
              <c:txPr>
                <a:bodyPr/>
                <a:lstStyle/>
                <a:p>
                  <a:pPr>
                    <a:defRPr sz="900" b="0" i="0" strike="noStrike">
                      <a:solidFill>
                        <a:schemeClr val="accent6">
                          <a:lumMod val="75000"/>
                        </a:schemeClr>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{65CEADD5-482C-40DF-B1B3-B67FA303C10C}</c15:txfldGUID>
                      <c15:f>'grf2'!$A$72</c15:f>
                      <c15:dlblFieldTableCache>
                        <c:ptCount val="1"/>
                        <c:pt idx="0">
                          <c:v>LAS</c:v>
                        </c:pt>
                      </c15:dlblFieldTableCache>
                    </c15:dlblFTEntry>
                  </c15:dlblFieldTable>
                  <c15:showDataLabelsRange val="0"/>
                </c:ext>
              </c:extLst>
            </c:dLbl>
            <c:dLbl>
              <c:idx val="9"/>
              <c:layout>
                <c:manualLayout>
                  <c:x val="-1.1332886095250242E-2"/>
                  <c:y val="7.6856234370345782E-4"/>
                </c:manualLayout>
              </c:layout>
              <c:tx>
                <c:strRef>
                  <c:f>'grf2'!$A$73</c:f>
                  <c:strCache>
                    <c:ptCount val="1"/>
                    <c:pt idx="0">
                      <c:v>MIA</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{5E380A4A-8C80-4AE8-999D-034342280A6C}</c15:txfldGUID>
                      <c15:f>'grf2'!$A$73</c15:f>
                      <c15:dlblFieldTableCache>
                        <c:ptCount val="1"/>
                        <c:pt idx="0">
                          <c:v>MIA</c:v>
                        </c:pt>
                      </c15:dlblFieldTableCache>
                    </c15:dlblFTEntry>
                  </c15:dlblFieldTable>
                  <c15:showDataLabelsRange val="0"/>
                </c:ext>
              </c:extLst>
            </c:dLbl>
            <c:dLbl>
              <c:idx val="10"/>
              <c:tx>
                <c:strRef>
                  <c:f>'grf2'!$A$74</c:f>
                  <c:strCache>
                    <c:ptCount val="1"/>
                    <c:pt idx="0">
                      <c:v>PHX</c:v>
                    </c:pt>
                  </c:strCache>
                </c:strRef>
              </c:tx>
              <c:spPr/>
              <c:txPr>
                <a:bodyPr/>
                <a:lstStyle/>
                <a:p>
                  <a:pPr>
                    <a:defRPr sz="900" b="0" i="0" strike="noStrike">
                      <a:solidFill>
                        <a:schemeClr val="accent6">
                          <a:lumMod val="75000"/>
                        </a:schemeClr>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{C5E7ECF5-250D-4C4F-8649-5B68D285EAB8}</c15:txfldGUID>
                      <c15:f>'grf2'!$A$74</c15:f>
                      <c15:dlblFieldTableCache>
                        <c:ptCount val="1"/>
                        <c:pt idx="0">
                          <c:v>PHX</c:v>
                        </c:pt>
                      </c15:dlblFieldTableCache>
                    </c15:dlblFTEntry>
                  </c15:dlblFieldTable>
                  <c15:showDataLabelsRange val="0"/>
                </c:ext>
              </c:extLst>
            </c:dLbl>
            <c:dLbl>
              <c:idx val="11"/>
              <c:tx>
                <c:strRef>
                  <c:f>'grf2'!$A$75</c:f>
                  <c:strCache>
                    <c:ptCount val="1"/>
                    <c:pt idx="0">
                      <c:v>IAH</c:v>
                    </c:pt>
                  </c:strCache>
                </c:strRef>
              </c:tx>
              <c:spPr/>
              <c:txPr>
                <a:bodyPr/>
                <a:lstStyle/>
                <a:p>
                  <a:pPr>
                    <a:defRPr sz="900" b="0" i="0" strike="noStrike">
                      <a:solidFill>
                        <a:schemeClr val="accent6">
                          <a:lumMod val="75000"/>
                        </a:schemeClr>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{04DEFA78-974E-482B-84E9-53BD33C5453C}</c15:txfldGUID>
                      <c15:f>'grf2'!$A$75</c15:f>
                      <c15:dlblFieldTableCache>
                        <c:ptCount val="1"/>
                        <c:pt idx="0">
                          <c:v>IAH</c:v>
                        </c:pt>
                      </c15:dlblFieldTableCache>
                    </c15:dlblFTEntry>
                  </c15:dlblFieldTable>
                  <c15:showDataLabelsRange val="0"/>
                </c:ext>
              </c:extLst>
            </c:dLbl>
            <c:dLbl>
              <c:idx val="12"/>
              <c:layout>
                <c:manualLayout>
                  <c:x val="-4.165955073332632E-2"/>
                  <c:y val="-8.6668558535015813E-3"/>
                </c:manualLayout>
              </c:layout>
              <c:tx>
                <c:strRef>
                  <c:f>'grf2'!$A$76</c:f>
                  <c:strCache>
                    <c:ptCount val="1"/>
                    <c:pt idx="0">
                      <c:v>YYZ</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{30D2E700-895E-4065-AAF9-C09D2DAF6244}</c15:txfldGUID>
                      <c15:f>'grf2'!$A$76</c15:f>
                      <c15:dlblFieldTableCache>
                        <c:ptCount val="1"/>
                        <c:pt idx="0">
                          <c:v>YYZ</c:v>
                        </c:pt>
                      </c15:dlblFieldTableCache>
                    </c15:dlblFTEntry>
                  </c15:dlblFieldTable>
                  <c15:showDataLabelsRange val="0"/>
                </c:ext>
              </c:extLst>
            </c:dLbl>
            <c:dLbl>
              <c:idx val="13"/>
              <c:layout>
                <c:manualLayout>
                  <c:x val="-6.4375559788349107E-2"/>
                  <c:y val="-6.6668545325694537E-2"/>
                </c:manualLayout>
              </c:layout>
              <c:tx>
                <c:strRef>
                  <c:f>'grf2'!$A$77</c:f>
                  <c:strCache>
                    <c:ptCount val="1"/>
                    <c:pt idx="0">
                      <c:v>EWR</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{FE9EE0F1-1A8A-4487-A41F-85EAC2F03A0B}</c15:txfldGUID>
                      <c15:f>'grf2'!$A$77</c15:f>
                      <c15:dlblFieldTableCache>
                        <c:ptCount val="1"/>
                        <c:pt idx="0">
                          <c:v>EWR</c:v>
                        </c:pt>
                      </c15:dlblFieldTableCache>
                    </c15:dlblFTEntry>
                  </c15:dlblFieldTable>
                  <c15:showDataLabelsRange val="0"/>
                </c:ext>
              </c:extLst>
            </c:dLbl>
            <c:dLbl>
              <c:idx val="14"/>
              <c:layout>
                <c:manualLayout>
                  <c:x val="-2.0255893741920408E-2"/>
                  <c:y val="-6.6665242995372118E-2"/>
                </c:manualLayout>
              </c:layout>
              <c:tx>
                <c:strRef>
                  <c:f>'grf2'!$A$78</c:f>
                  <c:strCache>
                    <c:ptCount val="1"/>
                    <c:pt idx="0">
                      <c:v>MCO</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{B074FDD2-26CC-49C8-AD9E-5335E123C3C1}</c15:txfldGUID>
                      <c15:f>'grf2'!$A$78</c15:f>
                      <c15:dlblFieldTableCache>
                        <c:ptCount val="1"/>
                        <c:pt idx="0">
                          <c:v>MCO</c:v>
                        </c:pt>
                      </c15:dlblFieldTableCache>
                    </c15:dlblFTEntry>
                  </c15:dlblFieldTable>
                  <c15:showDataLabelsRange val="0"/>
                </c:ext>
              </c:extLst>
            </c:dLbl>
            <c:dLbl>
              <c:idx val="15"/>
              <c:layout>
                <c:manualLayout>
                  <c:x val="-1.915917022922118E-2"/>
                  <c:y val="-4.4659834658925417E-2"/>
                </c:manualLayout>
              </c:layout>
              <c:tx>
                <c:strRef>
                  <c:f>'grf2'!$A$79</c:f>
                  <c:strCache>
                    <c:ptCount val="1"/>
                    <c:pt idx="0">
                      <c:v>SEA</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{E7099F3E-D52C-4FB8-AAC4-B12B777A28E0}</c15:txfldGUID>
                      <c15:f>'grf2'!$A$79</c15:f>
                      <c15:dlblFieldTableCache>
                        <c:ptCount val="1"/>
                        <c:pt idx="0">
                          <c:v>SEA</c:v>
                        </c:pt>
                      </c15:dlblFieldTableCache>
                    </c15:dlblFTEntry>
                  </c15:dlblFieldTable>
                  <c15:showDataLabelsRange val="0"/>
                </c:ext>
              </c:extLst>
            </c:dLbl>
            <c:dLbl>
              <c:idx val="16"/>
              <c:layout>
                <c:manualLayout>
                  <c:x val="-1.8420183658177363E-2"/>
                  <c:y val="-2.7367292003275031E-2"/>
                </c:manualLayout>
              </c:layout>
              <c:tx>
                <c:strRef>
                  <c:f>'grf2'!$A$80</c:f>
                  <c:strCache>
                    <c:ptCount val="1"/>
                    <c:pt idx="0">
                      <c:v>MSP</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{A32921C9-D77D-48DD-B3D3-8A9777ABB344}</c15:txfldGUID>
                      <c15:f>'grf2'!$A$80</c15:f>
                      <c15:dlblFieldTableCache>
                        <c:ptCount val="1"/>
                        <c:pt idx="0">
                          <c:v>MSP</c:v>
                        </c:pt>
                      </c15:dlblFieldTableCache>
                    </c15:dlblFTEntry>
                  </c15:dlblFieldTable>
                  <c15:showDataLabelsRange val="0"/>
                </c:ext>
              </c:extLst>
            </c:dLbl>
            <c:dLbl>
              <c:idx val="17"/>
              <c:tx>
                <c:strRef>
                  <c:f>'grf2'!$A$81</c:f>
                  <c:strCache>
                    <c:ptCount val="1"/>
                    <c:pt idx="0">
                      <c:v>DTW</c:v>
                    </c:pt>
                  </c:strCache>
                </c:strRef>
              </c:tx>
              <c:spPr/>
              <c:txPr>
                <a:bodyPr/>
                <a:lstStyle/>
                <a:p>
                  <a:pPr>
                    <a:defRPr sz="900" b="0" i="0" strike="noStrike">
                      <a:solidFill>
                        <a:schemeClr val="accent6">
                          <a:lumMod val="75000"/>
                        </a:schemeClr>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{A908F629-96A3-4528-BE67-496956A8A806}</c15:txfldGUID>
                      <c15:f>'grf2'!$A$81</c15:f>
                      <c15:dlblFieldTableCache>
                        <c:ptCount val="1"/>
                        <c:pt idx="0">
                          <c:v>DTW</c:v>
                        </c:pt>
                      </c15:dlblFieldTableCache>
                    </c15:dlblFTEntry>
                  </c15:dlblFieldTable>
                  <c15:showDataLabelsRange val="0"/>
                </c:ext>
              </c:extLst>
            </c:dLbl>
            <c:dLbl>
              <c:idx val="18"/>
              <c:tx>
                <c:strRef>
                  <c:f>'grf2'!$A$82</c:f>
                  <c:strCache>
                    <c:ptCount val="1"/>
                    <c:pt idx="0">
                      <c:v>PHL</c:v>
                    </c:pt>
                  </c:strCache>
                </c:strRef>
              </c:tx>
              <c:spPr/>
              <c:txPr>
                <a:bodyPr/>
                <a:lstStyle/>
                <a:p>
                  <a:pPr>
                    <a:defRPr sz="900" b="0" i="0" strike="noStrike">
                      <a:solidFill>
                        <a:schemeClr val="accent6">
                          <a:lumMod val="75000"/>
                        </a:schemeClr>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{AA27DE24-5FD8-4B72-94CD-3DBC2CE22A46}</c15:txfldGUID>
                      <c15:f>'grf2'!$A$82</c15:f>
                      <c15:dlblFieldTableCache>
                        <c:ptCount val="1"/>
                        <c:pt idx="0">
                          <c:v>PHL</c:v>
                        </c:pt>
                      </c15:dlblFieldTableCache>
                    </c15:dlblFTEntry>
                  </c15:dlblFieldTable>
                  <c15:showDataLabelsRange val="0"/>
                </c:ext>
              </c:extLst>
            </c:dLbl>
            <c:dLbl>
              <c:idx val="19"/>
              <c:tx>
                <c:strRef>
                  <c:f>'grf2'!$A$83</c:f>
                  <c:strCache>
                    <c:ptCount val="1"/>
                    <c:pt idx="0">
                      <c:v>BOS</c:v>
                    </c:pt>
                  </c:strCache>
                </c:strRef>
              </c:tx>
              <c:spPr/>
              <c:txPr>
                <a:bodyPr/>
                <a:lstStyle/>
                <a:p>
                  <a:pPr>
                    <a:defRPr sz="900" b="0" i="0" strike="noStrike">
                      <a:solidFill>
                        <a:schemeClr val="accent6">
                          <a:lumMod val="75000"/>
                        </a:schemeClr>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{BF6932F2-F4C3-45B5-A4CD-E595DCB0C20F}</c15:txfldGUID>
                      <c15:f>'grf2'!$A$83</c15:f>
                      <c15:dlblFieldTableCache>
                        <c:ptCount val="1"/>
                        <c:pt idx="0">
                          <c:v>BOS</c:v>
                        </c:pt>
                      </c15:dlblFieldTableCache>
                    </c15:dlblFTEntry>
                  </c15:dlblFieldTable>
                  <c15:showDataLabelsRange val="0"/>
                </c:ext>
              </c:extLst>
            </c:dLbl>
            <c:dLbl>
              <c:idx val="20"/>
              <c:tx>
                <c:strRef>
                  <c:f>'grf2'!$A$84</c:f>
                  <c:strCache>
                    <c:ptCount val="1"/>
                    <c:pt idx="0">
                      <c:v>LGA</c:v>
                    </c:pt>
                  </c:strCache>
                </c:strRef>
              </c:tx>
              <c:spPr/>
              <c:txPr>
                <a:bodyPr/>
                <a:lstStyle/>
                <a:p>
                  <a:pPr>
                    <a:defRPr sz="900" b="0" i="0" strike="noStrike">
                      <a:solidFill>
                        <a:schemeClr val="accent6">
                          <a:lumMod val="75000"/>
                        </a:schemeClr>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{62450F09-9B8D-4381-B84A-C3E76762B1D3}</c15:txfldGUID>
                      <c15:f>'grf2'!$A$84</c15:f>
                      <c15:dlblFieldTableCache>
                        <c:ptCount val="1"/>
                        <c:pt idx="0">
                          <c:v>LGA</c:v>
                        </c:pt>
                      </c15:dlblFieldTableCache>
                    </c15:dlblFTEntry>
                  </c15:dlblFieldTable>
                  <c15:showDataLabelsRange val="0"/>
                </c:ext>
              </c:extLst>
            </c:dLbl>
            <c:dLbl>
              <c:idx val="21"/>
              <c:layout>
                <c:manualLayout>
                  <c:x val="-3.3673609714846175E-2"/>
                  <c:y val="-4.2442209769746116E-2"/>
                </c:manualLayout>
              </c:layout>
              <c:tx>
                <c:strRef>
                  <c:f>'grf2'!$A$85</c:f>
                  <c:strCache>
                    <c:ptCount val="1"/>
                    <c:pt idx="0">
                      <c:v>FLL</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{0CE122A1-2320-4096-B667-BFEEDA9F6D7D}</c15:txfldGUID>
                      <c15:f>'grf2'!$A$85</c15:f>
                      <c15:dlblFieldTableCache>
                        <c:ptCount val="1"/>
                        <c:pt idx="0">
                          <c:v>FLL</c:v>
                        </c:pt>
                      </c15:dlblFieldTableCache>
                    </c15:dlblFTEntry>
                  </c15:dlblFieldTable>
                  <c15:showDataLabelsRange val="0"/>
                </c:ext>
              </c:extLst>
            </c:dLbl>
            <c:dLbl>
              <c:idx val="22"/>
              <c:tx>
                <c:strRef>
                  <c:f>'grf2'!$A$86</c:f>
                  <c:strCache>
                    <c:ptCount val="1"/>
                    <c:pt idx="0">
                      <c:v>BWI</c:v>
                    </c:pt>
                  </c:strCache>
                </c:strRef>
              </c:tx>
              <c:spPr/>
              <c:txPr>
                <a:bodyPr/>
                <a:lstStyle/>
                <a:p>
                  <a:pPr>
                    <a:defRPr sz="900" b="0" i="0" strike="noStrike">
                      <a:solidFill>
                        <a:schemeClr val="accent6">
                          <a:lumMod val="75000"/>
                        </a:schemeClr>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{77DCCD42-7915-49E7-A12D-AD0F2BF218A5}</c15:txfldGUID>
                      <c15:f>'grf2'!$A$86</c15:f>
                      <c15:dlblFieldTableCache>
                        <c:ptCount val="1"/>
                        <c:pt idx="0">
                          <c:v>BWI</c:v>
                        </c:pt>
                      </c15:dlblFieldTableCache>
                    </c15:dlblFTEntry>
                  </c15:dlblFieldTable>
                  <c15:showDataLabelsRange val="0"/>
                </c:ext>
              </c:extLst>
            </c:dLbl>
            <c:dLbl>
              <c:idx val="23"/>
              <c:tx>
                <c:strRef>
                  <c:f>'grf2'!$A$87</c:f>
                  <c:strCache>
                    <c:ptCount val="1"/>
                    <c:pt idx="0">
                      <c:v>IAD</c:v>
                    </c:pt>
                  </c:strCache>
                </c:strRef>
              </c:tx>
              <c:spPr/>
              <c:txPr>
                <a:bodyPr/>
                <a:lstStyle/>
                <a:p>
                  <a:pPr>
                    <a:defRPr sz="900" b="0" i="0" strike="noStrike">
                      <a:solidFill>
                        <a:schemeClr val="accent6">
                          <a:lumMod val="75000"/>
                        </a:schemeClr>
                      </a:solidFill>
                      <a:latin typeface="Calibri"/>
                    </a:defRPr>
                  </a:pPr>
                  <a:endParaRPr lang="tr-TR"/>
                </a:p>
              </c:txPr>
              <c:dLblPos val="t"/>
              <c:showLegendKey val="0"/>
              <c:showVal val="1"/>
              <c:showCatName val="0"/>
              <c:showSerName val="0"/>
              <c:showPercent val="0"/>
              <c:showBubbleSize val="0"/>
              <c:extLst>
                <c:ext xmlns:c15="http://schemas.microsoft.com/office/drawing/2012/chart" uri="{CE6537A1-D6FC-4f65-9D91-7224C49458BB}">
                  <c15:dlblFieldTable>
                    <c15:dlblFTEntry>
                      <c15:txfldGUID>{E60388F9-B0EC-4370-B99C-A9DF76358A17}</c15:txfldGUID>
                      <c15:f>'grf2'!$A$87</c15:f>
                      <c15:dlblFieldTableCache>
                        <c:ptCount val="1"/>
                        <c:pt idx="0">
                          <c:v>IAD</c:v>
                        </c:pt>
                      </c15:dlblFieldTableCache>
                    </c15:dlblFTEntry>
                  </c15:dlblFieldTable>
                  <c15:showDataLabelsRange val="0"/>
                </c:ext>
              </c:extLst>
            </c:dLbl>
            <c:dLbl>
              <c:idx val="24"/>
              <c:layout>
                <c:manualLayout>
                  <c:x val="-3.0396629221086591E-2"/>
                  <c:y val="2.2080921623152595E-2"/>
                </c:manualLayout>
              </c:layout>
              <c:tx>
                <c:strRef>
                  <c:f>'grf2'!$A$88</c:f>
                  <c:strCache>
                    <c:ptCount val="1"/>
                    <c:pt idx="0">
                      <c:v>MDW</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{1B645C46-574D-48DD-ABB2-101A7529D3CC}</c15:txfldGUID>
                      <c15:f>'grf2'!$A$88</c15:f>
                      <c15:dlblFieldTableCache>
                        <c:ptCount val="1"/>
                        <c:pt idx="0">
                          <c:v>MDW</c:v>
                        </c:pt>
                      </c15:dlblFieldTableCache>
                    </c15:dlblFTEntry>
                  </c15:dlblFieldTable>
                  <c15:showDataLabelsRange val="0"/>
                </c:ext>
              </c:extLst>
            </c:dLbl>
            <c:dLbl>
              <c:idx val="25"/>
              <c:layout>
                <c:manualLayout>
                  <c:x val="-3.8420075843901905E-2"/>
                  <c:y val="2.7705890939000014E-2"/>
                </c:manualLayout>
              </c:layout>
              <c:tx>
                <c:strRef>
                  <c:f>'grf2'!$A$89</c:f>
                  <c:strCache>
                    <c:ptCount val="1"/>
                    <c:pt idx="0">
                      <c:v>DCA</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{CCC0FA9A-6AAA-4E34-92AD-87B8CF098A23}</c15:txfldGUID>
                      <c15:f>'grf2'!$A$89</c15:f>
                      <c15:dlblFieldTableCache>
                        <c:ptCount val="1"/>
                        <c:pt idx="0">
                          <c:v>DCA</c:v>
                        </c:pt>
                      </c15:dlblFieldTableCache>
                    </c15:dlblFTEntry>
                  </c15:dlblFieldTable>
                  <c15:showDataLabelsRange val="0"/>
                </c:ext>
              </c:extLst>
            </c:dLbl>
            <c:dLbl>
              <c:idx val="26"/>
              <c:layout>
                <c:manualLayout>
                  <c:x val="-2.6953110080554468E-2"/>
                  <c:y val="-3.0604896651371109E-2"/>
                </c:manualLayout>
              </c:layout>
              <c:tx>
                <c:strRef>
                  <c:f>'grf2'!$A$90</c:f>
                  <c:strCache>
                    <c:ptCount val="1"/>
                    <c:pt idx="0">
                      <c:v>SLC</c:v>
                    </c:pt>
                  </c:strCache>
                </c:strRef>
              </c:tx>
              <c:spPr/>
              <c:txPr>
                <a:bodyPr/>
                <a:lstStyle/>
                <a:p>
                  <a:pPr>
                    <a:defRPr sz="900" b="0" i="0" strike="noStrike">
                      <a:solidFill>
                        <a:schemeClr val="accent6">
                          <a:lumMod val="75000"/>
                        </a:schemeClr>
                      </a:solidFill>
                      <a:latin typeface="Calibri"/>
                    </a:defRPr>
                  </a:pPr>
                  <a:endParaRPr lang="tr-TR"/>
                </a:p>
              </c:txPr>
              <c:dLblPos val="r"/>
              <c:showLegendKey val="0"/>
              <c:showVal val="1"/>
              <c:showCatName val="0"/>
              <c:showSerName val="0"/>
              <c:showPercent val="0"/>
              <c:showBubbleSize val="0"/>
              <c:extLst>
                <c:ext xmlns:c15="http://schemas.microsoft.com/office/drawing/2012/chart" uri="{CE6537A1-D6FC-4f65-9D91-7224C49458BB}">
                  <c15:dlblFieldTable>
                    <c15:dlblFTEntry>
                      <c15:txfldGUID>{E11858F8-93A8-4413-B6F8-32188284F3EA}</c15:txfldGUID>
                      <c15:f>'grf2'!$A$90</c15:f>
                      <c15:dlblFieldTableCache>
                        <c:ptCount val="1"/>
                        <c:pt idx="0">
                          <c:v>SLC</c:v>
                        </c:pt>
                      </c15:dlblFieldTableCache>
                    </c15:dlblFTEntry>
                  </c15:dlblFieldTable>
                  <c15:showDataLabelsRange val="0"/>
                </c:ext>
              </c:extLst>
            </c:dLbl>
            <c:spPr>
              <a:noFill/>
              <a:ln>
                <a:noFill/>
              </a:ln>
              <a:effectLst/>
            </c:spPr>
            <c:txPr>
              <a:bodyPr/>
              <a:lstStyle/>
              <a:p>
                <a:pPr>
                  <a:defRPr sz="900">
                    <a:solidFill>
                      <a:schemeClr val="accent6">
                        <a:lumMod val="75000"/>
                      </a:schemeClr>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'grf2'!$G$64:$G$90</c:f>
              <c:numCache>
                <c:formatCode>0.00%</c:formatCode>
                <c:ptCount val="27"/>
                <c:pt idx="0">
                  <c:v>9.5706609634356177E-3</c:v>
                </c:pt>
                <c:pt idx="1">
                  <c:v>-7.1501180174908807E-3</c:v>
                </c:pt>
                <c:pt idx="2" formatCode="General">
                  <c:v>2.3017795767406923E-2</c:v>
                </c:pt>
                <c:pt idx="3">
                  <c:v>1.1447504700474287E-2</c:v>
                </c:pt>
                <c:pt idx="4">
                  <c:v>3.9006844026716614E-3</c:v>
                </c:pt>
                <c:pt idx="5">
                  <c:v>1.0330472643515165E-2</c:v>
                </c:pt>
                <c:pt idx="6" formatCode="General">
                  <c:v>3.7422205221164129E-2</c:v>
                </c:pt>
                <c:pt idx="7" formatCode="General">
                  <c:v>4.5801781412399434E-2</c:v>
                </c:pt>
                <c:pt idx="8">
                  <c:v>-6.336233424526827E-3</c:v>
                </c:pt>
                <c:pt idx="9" formatCode="General">
                  <c:v>3.5542599267892827E-2</c:v>
                </c:pt>
                <c:pt idx="10">
                  <c:v>2.2481170193664468E-3</c:v>
                </c:pt>
                <c:pt idx="11">
                  <c:v>-9.3310075839556639E-3</c:v>
                </c:pt>
                <c:pt idx="12">
                  <c:v>2.2327636794021943E-2</c:v>
                </c:pt>
                <c:pt idx="13">
                  <c:v>-3.1139399350020858E-3</c:v>
                </c:pt>
                <c:pt idx="14">
                  <c:v>-4.9107996629491613E-3</c:v>
                </c:pt>
                <c:pt idx="15">
                  <c:v>1.5537069229454081E-2</c:v>
                </c:pt>
                <c:pt idx="16">
                  <c:v>-9.6714295312028131E-4</c:v>
                </c:pt>
                <c:pt idx="17">
                  <c:v>-1.6145382402269037E-2</c:v>
                </c:pt>
                <c:pt idx="18">
                  <c:v>-8.5028804680864489E-3</c:v>
                </c:pt>
                <c:pt idx="19" formatCode="General">
                  <c:v>2.971735805429021E-2</c:v>
                </c:pt>
                <c:pt idx="20" formatCode="General">
                  <c:v>2.7984484802006993E-2</c:v>
                </c:pt>
                <c:pt idx="21">
                  <c:v>1.010745357037357E-2</c:v>
                </c:pt>
                <c:pt idx="22">
                  <c:v>1.382160661861831E-2</c:v>
                </c:pt>
                <c:pt idx="23">
                  <c:v>-1.4807262965996992E-2</c:v>
                </c:pt>
                <c:pt idx="24" formatCode="General">
                  <c:v>3.3724574746267777E-2</c:v>
                </c:pt>
                <c:pt idx="25" formatCode="General">
                  <c:v>2.4019707802619639E-2</c:v>
                </c:pt>
                <c:pt idx="26">
                  <c:v>-6.4706662391420533E-3</c:v>
                </c:pt>
              </c:numCache>
            </c:numRef>
          </c:xVal>
          <c:yVal>
            <c:numRef>
              <c:f>'grf2'!$E$64:$E$90</c:f>
              <c:numCache>
                <c:formatCode>General</c:formatCode>
                <c:ptCount val="27"/>
                <c:pt idx="0">
                  <c:v>94431224</c:v>
                </c:pt>
                <c:pt idx="1">
                  <c:v>66909638</c:v>
                </c:pt>
                <c:pt idx="2">
                  <c:v>66667619</c:v>
                </c:pt>
                <c:pt idx="3">
                  <c:v>60436739</c:v>
                </c:pt>
                <c:pt idx="4">
                  <c:v>52252621</c:v>
                </c:pt>
                <c:pt idx="5">
                  <c:v>50328752.326999992</c:v>
                </c:pt>
                <c:pt idx="6">
                  <c:v>44742917.257999994</c:v>
                </c:pt>
                <c:pt idx="7">
                  <c:v>43457471</c:v>
                </c:pt>
                <c:pt idx="8">
                  <c:v>41857059</c:v>
                </c:pt>
                <c:pt idx="9">
                  <c:v>40562948</c:v>
                </c:pt>
                <c:pt idx="10">
                  <c:v>40341614</c:v>
                </c:pt>
                <c:pt idx="11">
                  <c:v>39799414</c:v>
                </c:pt>
                <c:pt idx="12">
                  <c:v>36109469</c:v>
                </c:pt>
                <c:pt idx="13">
                  <c:v>34813708.363636367</c:v>
                </c:pt>
                <c:pt idx="14">
                  <c:v>34793686</c:v>
                </c:pt>
                <c:pt idx="15">
                  <c:v>34776666</c:v>
                </c:pt>
                <c:pt idx="16">
                  <c:v>33892074</c:v>
                </c:pt>
                <c:pt idx="17">
                  <c:v>32389544</c:v>
                </c:pt>
                <c:pt idx="18">
                  <c:v>30504112</c:v>
                </c:pt>
                <c:pt idx="19">
                  <c:v>30218631</c:v>
                </c:pt>
                <c:pt idx="20">
                  <c:v>26487314</c:v>
                </c:pt>
                <c:pt idx="21">
                  <c:v>23550249</c:v>
                </c:pt>
                <c:pt idx="22">
                  <c:v>22373504.32</c:v>
                </c:pt>
                <c:pt idx="23">
                  <c:v>22000000</c:v>
                </c:pt>
                <c:pt idx="24">
                  <c:v>20474552</c:v>
                </c:pt>
                <c:pt idx="25">
                  <c:v>20300000</c:v>
                </c:pt>
                <c:pt idx="26">
                  <c:v>20126410</c:v>
                </c:pt>
              </c:numCache>
            </c:numRef>
          </c:yVal>
          <c:bubbleSize>
            <c:numRef>
              <c:f>'grf2'!$K$64:$K$90</c:f>
              <c:numCache>
                <c:formatCode>General</c:formatCode>
                <c:ptCount val="27"/>
                <c:pt idx="0">
                  <c:v>101908260.30041006</c:v>
                </c:pt>
                <c:pt idx="1">
                  <c:v>71313694.644040138</c:v>
                </c:pt>
                <c:pt idx="2">
                  <c:v>78726488.644862354</c:v>
                </c:pt>
                <c:pt idx="3">
                  <c:v>66198447.043339148</c:v>
                </c:pt>
                <c:pt idx="4">
                  <c:v>53905624.544091865</c:v>
                </c:pt>
                <c:pt idx="5">
                  <c:v>54641646.82777112</c:v>
                </c:pt>
                <c:pt idx="6">
                  <c:v>52836036.748964325</c:v>
                </c:pt>
                <c:pt idx="7">
                  <c:v>51318078.37948937</c:v>
                </c:pt>
                <c:pt idx="8">
                  <c:v>44612130.82969559</c:v>
                </c:pt>
                <c:pt idx="9">
                  <c:v>47899992.725466043</c:v>
                </c:pt>
                <c:pt idx="10">
                  <c:v>41072889.949310891</c:v>
                </c:pt>
                <c:pt idx="11">
                  <c:v>42419049.659299247</c:v>
                </c:pt>
                <c:pt idx="12">
                  <c:v>43086569.022390291</c:v>
                </c:pt>
                <c:pt idx="13">
                  <c:v>37105180.088868961</c:v>
                </c:pt>
                <c:pt idx="14">
                  <c:v>37083839.834025316</c:v>
                </c:pt>
                <c:pt idx="15">
                  <c:v>39341796.701511487</c:v>
                </c:pt>
                <c:pt idx="16">
                  <c:v>36122882.866130762</c:v>
                </c:pt>
                <c:pt idx="17">
                  <c:v>34521454.898256995</c:v>
                </c:pt>
                <c:pt idx="18">
                  <c:v>32511921.952941969</c:v>
                </c:pt>
                <c:pt idx="19">
                  <c:v>35684590.899890773</c:v>
                </c:pt>
                <c:pt idx="20">
                  <c:v>31278351.561556496</c:v>
                </c:pt>
                <c:pt idx="21">
                  <c:v>25523257.941107057</c:v>
                </c:pt>
                <c:pt idx="22">
                  <c:v>24970449.121493857</c:v>
                </c:pt>
                <c:pt idx="23">
                  <c:v>23448061.132372033</c:v>
                </c:pt>
                <c:pt idx="24">
                  <c:v>24177998.400342505</c:v>
                </c:pt>
                <c:pt idx="25">
                  <c:v>23971873.354149722</c:v>
                </c:pt>
                <c:pt idx="26">
                  <c:v>21451149.638871994</c:v>
                </c:pt>
              </c:numCache>
            </c:numRef>
          </c:bubbleSize>
          <c:bubble3D val="0"/>
        </c:ser>
        <c:dLbls>
          <c:showLegendKey val="0"/>
          <c:showVal val="0"/>
          <c:showCatName val="0"/>
          <c:showSerName val="0"/>
          <c:showPercent val="0"/>
          <c:showBubbleSize val="0"/>
        </c:dLbls>
        <c:bubbleScale val="30"/>
        <c:showNegBubbles val="0"/>
        <c:sizeRepresents val="w"/>
        <c:axId val="75729920"/>
        <c:axId val="75730312"/>
      </c:bubbleChart>
      <c:valAx>
        <c:axId val="75729920"/>
        <c:scaling>
          <c:orientation val="minMax"/>
          <c:max val="0.2"/>
          <c:min val="-5.000000000000001E-2"/>
        </c:scaling>
        <c:delete val="0"/>
        <c:axPos val="b"/>
        <c:majorGridlines>
          <c:spPr>
            <a:ln>
              <a:solidFill>
                <a:schemeClr val="bg1">
                  <a:lumMod val="85000"/>
                </a:schemeClr>
              </a:solidFill>
              <a:prstDash val="sysDash"/>
            </a:ln>
          </c:spPr>
        </c:majorGridlines>
        <c:numFmt formatCode="0%" sourceLinked="0"/>
        <c:majorTickMark val="out"/>
        <c:minorTickMark val="none"/>
        <c:tickLblPos val="nextTo"/>
        <c:crossAx val="75730312"/>
        <c:crosses val="autoZero"/>
        <c:crossBetween val="midCat"/>
      </c:valAx>
      <c:valAx>
        <c:axId val="75730312"/>
        <c:scaling>
          <c:orientation val="minMax"/>
        </c:scaling>
        <c:delete val="0"/>
        <c:axPos val="l"/>
        <c:majorGridlines>
          <c:spPr>
            <a:ln>
              <a:solidFill>
                <a:schemeClr val="bg1">
                  <a:lumMod val="85000"/>
                </a:schemeClr>
              </a:solidFill>
              <a:prstDash val="sysDash"/>
            </a:ln>
          </c:spPr>
        </c:majorGridlines>
        <c:numFmt formatCode="General" sourceLinked="1"/>
        <c:majorTickMark val="out"/>
        <c:minorTickMark val="none"/>
        <c:tickLblPos val="nextTo"/>
        <c:txPr>
          <a:bodyPr/>
          <a:lstStyle/>
          <a:p>
            <a:pPr>
              <a:defRPr>
                <a:solidFill>
                  <a:schemeClr val="tx1">
                    <a:lumMod val="50000"/>
                    <a:lumOff val="50000"/>
                  </a:schemeClr>
                </a:solidFill>
              </a:defRPr>
            </a:pPr>
            <a:endParaRPr lang="tr-TR"/>
          </a:p>
        </c:txPr>
        <c:crossAx val="75729920"/>
        <c:crosses val="autoZero"/>
        <c:crossBetween val="midCat"/>
        <c:dispUnits>
          <c:builtInUnit val="millions"/>
        </c:dispUnits>
      </c:valAx>
    </c:plotArea>
    <c:plotVisOnly val="1"/>
    <c:dispBlanksAs val="gap"/>
    <c:showDLblsOverMax val="0"/>
  </c:chart>
  <c:spPr>
    <a:noFill/>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829029101504944E-2"/>
          <c:y val="0.10202369533563665"/>
          <c:w val="0.92966516007328248"/>
          <c:h val="0.67008354684698435"/>
        </c:manualLayout>
      </c:layout>
      <c:barChart>
        <c:barDir val="col"/>
        <c:grouping val="stacked"/>
        <c:varyColors val="0"/>
        <c:ser>
          <c:idx val="0"/>
          <c:order val="0"/>
          <c:tx>
            <c:strRef>
              <c:f>Sheet1!$B$1</c:f>
              <c:strCache>
                <c:ptCount val="1"/>
                <c:pt idx="0">
                  <c:v>Domestic</c:v>
                </c:pt>
              </c:strCache>
            </c:strRef>
          </c:tx>
          <c:spPr>
            <a:solidFill>
              <a:schemeClr val="accent1"/>
            </a:solidFill>
          </c:spPr>
          <c:invertIfNegative val="0"/>
          <c:dLbls>
            <c:dLbl>
              <c:idx val="0"/>
              <c:layout>
                <c:manualLayout>
                  <c:x val="0"/>
                  <c:y val="-1.4407562722530194E-2"/>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4407562722530194E-2"/>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solidFill>
                      <a:schemeClr val="bg1"/>
                    </a:solidFill>
                    <a:effectLst/>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2003</c:v>
                </c:pt>
                <c:pt idx="1">
                  <c:v>2004</c:v>
                </c:pt>
                <c:pt idx="2">
                  <c:v>2005</c:v>
                </c:pt>
                <c:pt idx="3">
                  <c:v>2006</c:v>
                </c:pt>
                <c:pt idx="4">
                  <c:v>2007</c:v>
                </c:pt>
                <c:pt idx="5">
                  <c:v>2008</c:v>
                </c:pt>
                <c:pt idx="6">
                  <c:v>2009</c:v>
                </c:pt>
                <c:pt idx="7">
                  <c:v>2010</c:v>
                </c:pt>
                <c:pt idx="8">
                  <c:v>2011</c:v>
                </c:pt>
                <c:pt idx="9">
                  <c:v>2012</c:v>
                </c:pt>
                <c:pt idx="10">
                  <c:v>2013</c:v>
                </c:pt>
                <c:pt idx="11">
                  <c:v>2014F</c:v>
                </c:pt>
                <c:pt idx="12">
                  <c:v>2015F</c:v>
                </c:pt>
              </c:strCache>
            </c:strRef>
          </c:cat>
          <c:val>
            <c:numRef>
              <c:f>Sheet1!$B$2:$B$14</c:f>
              <c:numCache>
                <c:formatCode>General</c:formatCode>
                <c:ptCount val="13"/>
                <c:pt idx="0">
                  <c:v>5</c:v>
                </c:pt>
                <c:pt idx="1">
                  <c:v>6</c:v>
                </c:pt>
                <c:pt idx="2">
                  <c:v>10</c:v>
                </c:pt>
                <c:pt idx="3">
                  <c:v>14</c:v>
                </c:pt>
                <c:pt idx="4">
                  <c:v>16</c:v>
                </c:pt>
                <c:pt idx="5">
                  <c:v>18</c:v>
                </c:pt>
                <c:pt idx="6">
                  <c:v>21</c:v>
                </c:pt>
                <c:pt idx="7">
                  <c:v>26</c:v>
                </c:pt>
                <c:pt idx="8">
                  <c:v>30</c:v>
                </c:pt>
                <c:pt idx="9">
                  <c:v>33</c:v>
                </c:pt>
                <c:pt idx="10">
                  <c:v>38</c:v>
                </c:pt>
                <c:pt idx="11">
                  <c:v>43</c:v>
                </c:pt>
                <c:pt idx="12">
                  <c:v>48</c:v>
                </c:pt>
              </c:numCache>
            </c:numRef>
          </c:val>
        </c:ser>
        <c:ser>
          <c:idx val="1"/>
          <c:order val="1"/>
          <c:tx>
            <c:strRef>
              <c:f>Sheet1!$C$1</c:f>
              <c:strCache>
                <c:ptCount val="1"/>
                <c:pt idx="0">
                  <c:v>International</c:v>
                </c:pt>
              </c:strCache>
            </c:strRef>
          </c:tx>
          <c:invertIfNegative val="0"/>
          <c:dLbls>
            <c:spPr>
              <a:noFill/>
              <a:ln>
                <a:noFill/>
              </a:ln>
              <a:effectLst/>
            </c:spPr>
            <c:txPr>
              <a:bodyPr/>
              <a:lstStyle/>
              <a:p>
                <a:pPr>
                  <a:defRPr sz="1400" b="1">
                    <a:solidFill>
                      <a:schemeClr val="bg1"/>
                    </a:solidFill>
                    <a:effectLst>
                      <a:outerShdw blurRad="38100" dist="38100" dir="2700000" algn="tl">
                        <a:srgbClr val="000000">
                          <a:alpha val="43137"/>
                        </a:srgbClr>
                      </a:outerShdw>
                    </a:effectLst>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2003</c:v>
                </c:pt>
                <c:pt idx="1">
                  <c:v>2004</c:v>
                </c:pt>
                <c:pt idx="2">
                  <c:v>2005</c:v>
                </c:pt>
                <c:pt idx="3">
                  <c:v>2006</c:v>
                </c:pt>
                <c:pt idx="4">
                  <c:v>2007</c:v>
                </c:pt>
                <c:pt idx="5">
                  <c:v>2008</c:v>
                </c:pt>
                <c:pt idx="6">
                  <c:v>2009</c:v>
                </c:pt>
                <c:pt idx="7">
                  <c:v>2010</c:v>
                </c:pt>
                <c:pt idx="8">
                  <c:v>2011</c:v>
                </c:pt>
                <c:pt idx="9">
                  <c:v>2012</c:v>
                </c:pt>
                <c:pt idx="10">
                  <c:v>2013</c:v>
                </c:pt>
                <c:pt idx="11">
                  <c:v>2014F</c:v>
                </c:pt>
                <c:pt idx="12">
                  <c:v>2015F</c:v>
                </c:pt>
              </c:strCache>
            </c:strRef>
          </c:cat>
          <c:val>
            <c:numRef>
              <c:f>Sheet1!$C$2:$C$14</c:f>
              <c:numCache>
                <c:formatCode>General</c:formatCode>
                <c:ptCount val="13"/>
                <c:pt idx="0">
                  <c:v>25</c:v>
                </c:pt>
                <c:pt idx="1">
                  <c:v>30</c:v>
                </c:pt>
                <c:pt idx="2">
                  <c:v>34</c:v>
                </c:pt>
                <c:pt idx="3">
                  <c:v>36</c:v>
                </c:pt>
                <c:pt idx="4">
                  <c:v>38</c:v>
                </c:pt>
                <c:pt idx="5">
                  <c:v>45</c:v>
                </c:pt>
                <c:pt idx="6">
                  <c:v>44</c:v>
                </c:pt>
                <c:pt idx="7">
                  <c:v>53</c:v>
                </c:pt>
                <c:pt idx="8">
                  <c:v>59</c:v>
                </c:pt>
                <c:pt idx="9">
                  <c:v>65</c:v>
                </c:pt>
                <c:pt idx="10">
                  <c:v>73</c:v>
                </c:pt>
                <c:pt idx="11">
                  <c:v>80</c:v>
                </c:pt>
                <c:pt idx="12">
                  <c:v>83</c:v>
                </c:pt>
              </c:numCache>
            </c:numRef>
          </c:val>
        </c:ser>
        <c:dLbls>
          <c:dLblPos val="ctr"/>
          <c:showLegendKey val="0"/>
          <c:showVal val="1"/>
          <c:showCatName val="0"/>
          <c:showSerName val="0"/>
          <c:showPercent val="0"/>
          <c:showBubbleSize val="0"/>
        </c:dLbls>
        <c:gapWidth val="76"/>
        <c:overlap val="100"/>
        <c:axId val="284138392"/>
        <c:axId val="284138784"/>
      </c:barChart>
      <c:catAx>
        <c:axId val="284138392"/>
        <c:scaling>
          <c:orientation val="minMax"/>
        </c:scaling>
        <c:delete val="0"/>
        <c:axPos val="b"/>
        <c:numFmt formatCode="General" sourceLinked="1"/>
        <c:majorTickMark val="out"/>
        <c:minorTickMark val="none"/>
        <c:tickLblPos val="nextTo"/>
        <c:txPr>
          <a:bodyPr/>
          <a:lstStyle/>
          <a:p>
            <a:pPr>
              <a:defRPr sz="1100" b="1">
                <a:solidFill>
                  <a:schemeClr val="tx1">
                    <a:lumMod val="50000"/>
                    <a:lumOff val="50000"/>
                  </a:schemeClr>
                </a:solidFill>
              </a:defRPr>
            </a:pPr>
            <a:endParaRPr lang="tr-TR"/>
          </a:p>
        </c:txPr>
        <c:crossAx val="284138784"/>
        <c:crosses val="autoZero"/>
        <c:auto val="1"/>
        <c:lblAlgn val="ctr"/>
        <c:lblOffset val="100"/>
        <c:noMultiLvlLbl val="0"/>
      </c:catAx>
      <c:valAx>
        <c:axId val="284138784"/>
        <c:scaling>
          <c:orientation val="minMax"/>
        </c:scaling>
        <c:delete val="0"/>
        <c:axPos val="l"/>
        <c:majorGridlines>
          <c:spPr>
            <a:ln>
              <a:solidFill>
                <a:schemeClr val="bg1">
                  <a:lumMod val="85000"/>
                </a:schemeClr>
              </a:solidFill>
              <a:prstDash val="dash"/>
            </a:ln>
          </c:spPr>
        </c:majorGridlines>
        <c:numFmt formatCode="General" sourceLinked="1"/>
        <c:majorTickMark val="out"/>
        <c:minorTickMark val="none"/>
        <c:tickLblPos val="nextTo"/>
        <c:txPr>
          <a:bodyPr/>
          <a:lstStyle/>
          <a:p>
            <a:pPr>
              <a:defRPr sz="1050">
                <a:solidFill>
                  <a:schemeClr val="tx1">
                    <a:lumMod val="50000"/>
                    <a:lumOff val="50000"/>
                  </a:schemeClr>
                </a:solidFill>
              </a:defRPr>
            </a:pPr>
            <a:endParaRPr lang="tr-TR"/>
          </a:p>
        </c:txPr>
        <c:crossAx val="284138392"/>
        <c:crosses val="autoZero"/>
        <c:crossBetween val="between"/>
      </c:valAx>
    </c:plotArea>
    <c:legend>
      <c:legendPos val="b"/>
      <c:layout>
        <c:manualLayout>
          <c:xMode val="edge"/>
          <c:yMode val="edge"/>
          <c:x val="0.3013356119307829"/>
          <c:y val="0.90453713435846361"/>
          <c:w val="0.38232349357005918"/>
          <c:h val="7.3851521557741148E-2"/>
        </c:manualLayout>
      </c:layout>
      <c:overlay val="0"/>
      <c:txPr>
        <a:bodyPr/>
        <a:lstStyle/>
        <a:p>
          <a:pPr>
            <a:defRPr sz="1200"/>
          </a:pPr>
          <a:endParaRPr lang="tr-TR"/>
        </a:p>
      </c:txPr>
    </c:legend>
    <c:plotVisOnly val="1"/>
    <c:dispBlanksAs val="gap"/>
    <c:showDLblsOverMax val="0"/>
  </c:chart>
  <c:txPr>
    <a:bodyPr/>
    <a:lstStyle/>
    <a:p>
      <a:pPr>
        <a:defRPr sz="1800"/>
      </a:pPr>
      <a:endParaRPr lang="tr-T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48407054825026E-2"/>
          <c:y val="0.18531709767326263"/>
          <c:w val="0.92659906617610666"/>
          <c:h val="0.62073191390994509"/>
        </c:manualLayout>
      </c:layout>
      <c:barChart>
        <c:barDir val="col"/>
        <c:grouping val="clustered"/>
        <c:varyColors val="0"/>
        <c:ser>
          <c:idx val="0"/>
          <c:order val="0"/>
          <c:tx>
            <c:strRef>
              <c:f>Sheet1!$B$1</c:f>
              <c:strCache>
                <c:ptCount val="1"/>
                <c:pt idx="0">
                  <c:v>Haftalık Ortalama Frekans</c:v>
                </c:pt>
              </c:strCache>
            </c:strRef>
          </c:tx>
          <c:spPr>
            <a:solidFill>
              <a:schemeClr val="accent4">
                <a:lumMod val="75000"/>
              </a:schemeClr>
            </a:solidFill>
            <a:ln>
              <a:noFill/>
            </a:ln>
            <a:effectLst/>
          </c:spPr>
          <c:invertIfNegative val="0"/>
          <c:dPt>
            <c:idx val="0"/>
            <c:invertIfNegative val="0"/>
            <c:bubble3D val="0"/>
            <c:spPr>
              <a:solidFill>
                <a:schemeClr val="accent4">
                  <a:lumMod val="75000"/>
                </a:schemeClr>
              </a:solidFill>
              <a:ln>
                <a:noFill/>
              </a:ln>
              <a:effectLst/>
            </c:spPr>
          </c:dPt>
          <c:dPt>
            <c:idx val="1"/>
            <c:invertIfNegative val="0"/>
            <c:bubble3D val="0"/>
            <c:spPr>
              <a:solidFill>
                <a:schemeClr val="accent4">
                  <a:lumMod val="75000"/>
                </a:schemeClr>
              </a:solidFill>
              <a:ln>
                <a:noFill/>
              </a:ln>
              <a:effectLst/>
            </c:spPr>
          </c:dPt>
          <c:dPt>
            <c:idx val="2"/>
            <c:invertIfNegative val="0"/>
            <c:bubble3D val="0"/>
            <c:spPr>
              <a:solidFill>
                <a:schemeClr val="accent4">
                  <a:lumMod val="75000"/>
                </a:schemeClr>
              </a:solidFill>
              <a:ln>
                <a:noFill/>
              </a:ln>
              <a:effectLst/>
            </c:spPr>
          </c:dPt>
          <c:dPt>
            <c:idx val="3"/>
            <c:invertIfNegative val="0"/>
            <c:bubble3D val="0"/>
            <c:spPr>
              <a:solidFill>
                <a:schemeClr val="accent4">
                  <a:lumMod val="75000"/>
                </a:schemeClr>
              </a:solidFill>
              <a:ln>
                <a:noFill/>
              </a:ln>
              <a:effectLst/>
            </c:spPr>
          </c:dPt>
          <c:dPt>
            <c:idx val="4"/>
            <c:invertIfNegative val="0"/>
            <c:bubble3D val="0"/>
            <c:spPr>
              <a:solidFill>
                <a:schemeClr val="accent4">
                  <a:lumMod val="75000"/>
                </a:schemeClr>
              </a:solidFill>
              <a:ln>
                <a:noFill/>
              </a:ln>
              <a:effectLst/>
            </c:spPr>
          </c:dPt>
          <c:dPt>
            <c:idx val="5"/>
            <c:invertIfNegative val="0"/>
            <c:bubble3D val="0"/>
            <c:spPr>
              <a:solidFill>
                <a:schemeClr val="accent4">
                  <a:lumMod val="75000"/>
                </a:schemeClr>
              </a:solidFill>
              <a:ln>
                <a:noFill/>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tx>
                <c:rich>
                  <a:bodyPr/>
                  <a:lstStyle/>
                  <a:p>
                    <a:r>
                      <a:rPr lang="tr-TR" smtClean="0"/>
                      <a:t>%</a:t>
                    </a:r>
                    <a:r>
                      <a:rPr lang="en-US" smtClean="0"/>
                      <a:t>367</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2002</c:v>
                </c:pt>
                <c:pt idx="1">
                  <c:v>2015</c:v>
                </c:pt>
              </c:numCache>
            </c:numRef>
          </c:cat>
          <c:val>
            <c:numRef>
              <c:f>Sheet1!$B$2:$B$3</c:f>
              <c:numCache>
                <c:formatCode>0</c:formatCode>
                <c:ptCount val="2"/>
                <c:pt idx="0">
                  <c:v>20</c:v>
                </c:pt>
                <c:pt idx="1">
                  <c:v>280</c:v>
                </c:pt>
              </c:numCache>
            </c:numRef>
          </c:val>
        </c:ser>
        <c:dLbls>
          <c:showLegendKey val="0"/>
          <c:showVal val="0"/>
          <c:showCatName val="0"/>
          <c:showSerName val="0"/>
          <c:showPercent val="0"/>
          <c:showBubbleSize val="0"/>
        </c:dLbls>
        <c:gapWidth val="100"/>
        <c:axId val="288878240"/>
        <c:axId val="288877848"/>
      </c:barChart>
      <c:valAx>
        <c:axId val="288877848"/>
        <c:scaling>
          <c:orientation val="minMax"/>
        </c:scaling>
        <c:delete val="1"/>
        <c:axPos val="l"/>
        <c:numFmt formatCode="0" sourceLinked="1"/>
        <c:majorTickMark val="out"/>
        <c:minorTickMark val="none"/>
        <c:tickLblPos val="nextTo"/>
        <c:crossAx val="288878240"/>
        <c:crosses val="autoZero"/>
        <c:crossBetween val="between"/>
      </c:valAx>
      <c:catAx>
        <c:axId val="288878240"/>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tr-TR"/>
          </a:p>
        </c:txPr>
        <c:crossAx val="288877848"/>
        <c:crosses val="autoZero"/>
        <c:auto val="1"/>
        <c:lblAlgn val="ctr"/>
        <c:lblOffset val="100"/>
        <c:noMultiLvlLbl val="0"/>
      </c:cat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tr-T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48407054825026E-2"/>
          <c:y val="0.18531709767326263"/>
          <c:w val="0.92659906617610666"/>
          <c:h val="0.62073191390994509"/>
        </c:manualLayout>
      </c:layout>
      <c:barChart>
        <c:barDir val="col"/>
        <c:grouping val="clustered"/>
        <c:varyColors val="0"/>
        <c:ser>
          <c:idx val="0"/>
          <c:order val="0"/>
          <c:tx>
            <c:strRef>
              <c:f>Sheet1!$B$1</c:f>
              <c:strCache>
                <c:ptCount val="1"/>
                <c:pt idx="0">
                  <c:v>Yolcu</c:v>
                </c:pt>
              </c:strCache>
            </c:strRef>
          </c:tx>
          <c:spPr>
            <a:solidFill>
              <a:schemeClr val="accent5">
                <a:lumMod val="75000"/>
              </a:schemeClr>
            </a:solidFill>
            <a:ln>
              <a:noFill/>
            </a:ln>
            <a:effectLst/>
          </c:spPr>
          <c:invertIfNegative val="0"/>
          <c:dPt>
            <c:idx val="0"/>
            <c:invertIfNegative val="0"/>
            <c:bubble3D val="0"/>
            <c:spPr>
              <a:solidFill>
                <a:schemeClr val="accent5">
                  <a:lumMod val="75000"/>
                </a:schemeClr>
              </a:solidFill>
              <a:ln>
                <a:noFill/>
              </a:ln>
              <a:effectLst/>
            </c:spPr>
          </c:dPt>
          <c:dPt>
            <c:idx val="1"/>
            <c:invertIfNegative val="0"/>
            <c:bubble3D val="0"/>
            <c:spPr>
              <a:solidFill>
                <a:schemeClr val="accent5">
                  <a:lumMod val="75000"/>
                </a:schemeClr>
              </a:solidFill>
              <a:ln>
                <a:noFill/>
              </a:ln>
              <a:effectLst/>
            </c:spPr>
          </c:dPt>
          <c:dPt>
            <c:idx val="2"/>
            <c:invertIfNegative val="0"/>
            <c:bubble3D val="0"/>
            <c:spPr>
              <a:solidFill>
                <a:schemeClr val="accent5">
                  <a:lumMod val="75000"/>
                </a:schemeClr>
              </a:solidFill>
              <a:ln>
                <a:noFill/>
              </a:ln>
              <a:effectLst/>
            </c:spPr>
          </c:dPt>
          <c:dPt>
            <c:idx val="3"/>
            <c:invertIfNegative val="0"/>
            <c:bubble3D val="0"/>
            <c:spPr>
              <a:solidFill>
                <a:schemeClr val="accent5">
                  <a:lumMod val="75000"/>
                </a:schemeClr>
              </a:solidFill>
              <a:ln>
                <a:noFill/>
              </a:ln>
              <a:effectLst/>
            </c:spPr>
          </c:dPt>
          <c:dPt>
            <c:idx val="4"/>
            <c:invertIfNegative val="0"/>
            <c:bubble3D val="0"/>
            <c:spPr>
              <a:solidFill>
                <a:schemeClr val="accent5">
                  <a:lumMod val="75000"/>
                </a:schemeClr>
              </a:solidFill>
              <a:ln>
                <a:noFill/>
              </a:ln>
              <a:effectLst/>
            </c:spPr>
          </c:dPt>
          <c:dPt>
            <c:idx val="5"/>
            <c:invertIfNegative val="0"/>
            <c:bubble3D val="0"/>
            <c:spPr>
              <a:solidFill>
                <a:schemeClr val="accent5">
                  <a:lumMod val="75000"/>
                </a:schemeClr>
              </a:solidFill>
              <a:ln>
                <a:noFill/>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tx>
                <c:rich>
                  <a:bodyPr/>
                  <a:lstStyle/>
                  <a:p>
                    <a:r>
                      <a:rPr lang="tr-TR" smtClean="0"/>
                      <a:t>%</a:t>
                    </a:r>
                    <a:r>
                      <a:rPr lang="en-US" smtClean="0"/>
                      <a:t>367</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2002</c:v>
                </c:pt>
                <c:pt idx="1">
                  <c:v>2015F</c:v>
                </c:pt>
              </c:strCache>
            </c:strRef>
          </c:cat>
          <c:val>
            <c:numRef>
              <c:f>Sheet1!$B$2:$B$3</c:f>
              <c:numCache>
                <c:formatCode>0</c:formatCode>
                <c:ptCount val="2"/>
                <c:pt idx="0">
                  <c:v>238000</c:v>
                </c:pt>
                <c:pt idx="1">
                  <c:v>2600000</c:v>
                </c:pt>
              </c:numCache>
            </c:numRef>
          </c:val>
        </c:ser>
        <c:dLbls>
          <c:showLegendKey val="0"/>
          <c:showVal val="0"/>
          <c:showCatName val="0"/>
          <c:showSerName val="0"/>
          <c:showPercent val="0"/>
          <c:showBubbleSize val="0"/>
        </c:dLbls>
        <c:gapWidth val="100"/>
        <c:axId val="289773008"/>
        <c:axId val="288879416"/>
      </c:barChart>
      <c:valAx>
        <c:axId val="288879416"/>
        <c:scaling>
          <c:orientation val="minMax"/>
        </c:scaling>
        <c:delete val="1"/>
        <c:axPos val="l"/>
        <c:numFmt formatCode="0" sourceLinked="1"/>
        <c:majorTickMark val="out"/>
        <c:minorTickMark val="none"/>
        <c:tickLblPos val="nextTo"/>
        <c:crossAx val="289773008"/>
        <c:crosses val="autoZero"/>
        <c:crossBetween val="between"/>
      </c:valAx>
      <c:catAx>
        <c:axId val="289773008"/>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tr-TR"/>
          </a:p>
        </c:txPr>
        <c:crossAx val="288879416"/>
        <c:crosses val="autoZero"/>
        <c:auto val="1"/>
        <c:lblAlgn val="ctr"/>
        <c:lblOffset val="100"/>
        <c:noMultiLvlLbl val="0"/>
      </c:cat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91512392572251E-2"/>
          <c:y val="0.20847910448928603"/>
          <c:w val="0.89342670089493847"/>
          <c:h val="0.58695428698490315"/>
        </c:manualLayout>
      </c:layout>
      <c:barChart>
        <c:barDir val="col"/>
        <c:grouping val="stacked"/>
        <c:varyColors val="0"/>
        <c:ser>
          <c:idx val="0"/>
          <c:order val="0"/>
          <c:tx>
            <c:strRef>
              <c:f>Sheet1!$B$1</c:f>
              <c:strCache>
                <c:ptCount val="1"/>
                <c:pt idx="0">
                  <c:v>Domestic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2015B</c:v>
                </c:pt>
              </c:strCache>
            </c:strRef>
          </c:cat>
          <c:val>
            <c:numRef>
              <c:f>Sheet1!$B$2:$B$15</c:f>
              <c:numCache>
                <c:formatCode>General</c:formatCode>
                <c:ptCount val="14"/>
                <c:pt idx="0">
                  <c:v>5</c:v>
                </c:pt>
                <c:pt idx="1">
                  <c:v>5</c:v>
                </c:pt>
                <c:pt idx="2">
                  <c:v>6</c:v>
                </c:pt>
                <c:pt idx="3">
                  <c:v>7</c:v>
                </c:pt>
                <c:pt idx="4">
                  <c:v>9</c:v>
                </c:pt>
                <c:pt idx="5">
                  <c:v>10</c:v>
                </c:pt>
                <c:pt idx="6">
                  <c:v>11</c:v>
                </c:pt>
                <c:pt idx="7">
                  <c:v>12</c:v>
                </c:pt>
                <c:pt idx="8">
                  <c:v>14</c:v>
                </c:pt>
                <c:pt idx="9">
                  <c:v>15</c:v>
                </c:pt>
                <c:pt idx="10">
                  <c:v>16</c:v>
                </c:pt>
                <c:pt idx="11">
                  <c:v>20</c:v>
                </c:pt>
                <c:pt idx="12">
                  <c:v>22.7</c:v>
                </c:pt>
                <c:pt idx="13">
                  <c:v>25.9</c:v>
                </c:pt>
              </c:numCache>
            </c:numRef>
          </c:val>
        </c:ser>
        <c:ser>
          <c:idx val="1"/>
          <c:order val="1"/>
          <c:tx>
            <c:strRef>
              <c:f>Sheet1!$C$1</c:f>
              <c:strCache>
                <c:ptCount val="1"/>
                <c:pt idx="0">
                  <c:v>International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2015B</c:v>
                </c:pt>
              </c:strCache>
            </c:strRef>
          </c:cat>
          <c:val>
            <c:numRef>
              <c:f>Sheet1!$C$2:$C$15</c:f>
              <c:numCache>
                <c:formatCode>General</c:formatCode>
                <c:ptCount val="14"/>
                <c:pt idx="0">
                  <c:v>5</c:v>
                </c:pt>
                <c:pt idx="1">
                  <c:v>5</c:v>
                </c:pt>
                <c:pt idx="2">
                  <c:v>6</c:v>
                </c:pt>
                <c:pt idx="3">
                  <c:v>7</c:v>
                </c:pt>
                <c:pt idx="4">
                  <c:v>8</c:v>
                </c:pt>
                <c:pt idx="5">
                  <c:v>10</c:v>
                </c:pt>
                <c:pt idx="6">
                  <c:v>12</c:v>
                </c:pt>
                <c:pt idx="7">
                  <c:v>13</c:v>
                </c:pt>
                <c:pt idx="8">
                  <c:v>16</c:v>
                </c:pt>
                <c:pt idx="9">
                  <c:v>18</c:v>
                </c:pt>
                <c:pt idx="10">
                  <c:v>23</c:v>
                </c:pt>
                <c:pt idx="11">
                  <c:v>28</c:v>
                </c:pt>
                <c:pt idx="12">
                  <c:v>32</c:v>
                </c:pt>
                <c:pt idx="13">
                  <c:v>35.800000000000004</c:v>
                </c:pt>
              </c:numCache>
            </c:numRef>
          </c:val>
        </c:ser>
        <c:dLbls>
          <c:showLegendKey val="0"/>
          <c:showVal val="0"/>
          <c:showCatName val="0"/>
          <c:showSerName val="0"/>
          <c:showPercent val="0"/>
          <c:showBubbleSize val="0"/>
        </c:dLbls>
        <c:gapWidth val="20"/>
        <c:overlap val="100"/>
        <c:axId val="173807200"/>
        <c:axId val="288878632"/>
      </c:barChart>
      <c:lineChart>
        <c:grouping val="standard"/>
        <c:varyColors val="0"/>
        <c:ser>
          <c:idx val="2"/>
          <c:order val="2"/>
          <c:tx>
            <c:strRef>
              <c:f>Sheet1!$D$1</c:f>
              <c:strCache>
                <c:ptCount val="1"/>
                <c:pt idx="0">
                  <c:v>Total</c:v>
                </c:pt>
              </c:strCache>
            </c:strRef>
          </c:tx>
          <c:spPr>
            <a:ln>
              <a:noFill/>
            </a:ln>
          </c:spPr>
          <c:marker>
            <c:symbol val="none"/>
          </c:marker>
          <c:dLbls>
            <c:spPr>
              <a:noFill/>
              <a:ln>
                <a:noFill/>
              </a:ln>
              <a:effectLst/>
            </c:spPr>
            <c:txPr>
              <a:bodyPr/>
              <a:lstStyle/>
              <a:p>
                <a:pPr>
                  <a:defRPr sz="1400"/>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Sheet1!$A$2:$A$15</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2015B</c:v>
                </c:pt>
              </c:strCache>
            </c:strRef>
          </c:cat>
          <c:val>
            <c:numRef>
              <c:f>Sheet1!$D$2:$D$15</c:f>
              <c:numCache>
                <c:formatCode>General</c:formatCode>
                <c:ptCount val="14"/>
                <c:pt idx="0">
                  <c:v>10.3</c:v>
                </c:pt>
                <c:pt idx="1">
                  <c:v>10.4</c:v>
                </c:pt>
                <c:pt idx="2">
                  <c:v>11.9</c:v>
                </c:pt>
                <c:pt idx="3">
                  <c:v>14</c:v>
                </c:pt>
                <c:pt idx="4">
                  <c:v>16.899999999999999</c:v>
                </c:pt>
                <c:pt idx="5">
                  <c:v>19.7</c:v>
                </c:pt>
                <c:pt idx="6">
                  <c:v>22.6</c:v>
                </c:pt>
                <c:pt idx="7">
                  <c:v>25.1</c:v>
                </c:pt>
                <c:pt idx="8">
                  <c:v>29.1</c:v>
                </c:pt>
                <c:pt idx="9">
                  <c:v>32.700000000000003</c:v>
                </c:pt>
                <c:pt idx="10">
                  <c:v>39</c:v>
                </c:pt>
                <c:pt idx="11">
                  <c:v>48.1</c:v>
                </c:pt>
                <c:pt idx="12">
                  <c:v>54.7</c:v>
                </c:pt>
                <c:pt idx="13">
                  <c:v>61.7</c:v>
                </c:pt>
              </c:numCache>
            </c:numRef>
          </c:val>
          <c:smooth val="0"/>
        </c:ser>
        <c:dLbls>
          <c:showLegendKey val="0"/>
          <c:showVal val="0"/>
          <c:showCatName val="0"/>
          <c:showSerName val="0"/>
          <c:showPercent val="0"/>
          <c:showBubbleSize val="0"/>
        </c:dLbls>
        <c:marker val="1"/>
        <c:smooth val="0"/>
        <c:axId val="173807200"/>
        <c:axId val="288878632"/>
      </c:lineChart>
      <c:catAx>
        <c:axId val="173807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tr-TR"/>
          </a:p>
        </c:txPr>
        <c:crossAx val="288878632"/>
        <c:crosses val="autoZero"/>
        <c:auto val="1"/>
        <c:lblAlgn val="ctr"/>
        <c:lblOffset val="100"/>
        <c:noMultiLvlLbl val="0"/>
      </c:catAx>
      <c:valAx>
        <c:axId val="288878632"/>
        <c:scaling>
          <c:orientation val="minMax"/>
        </c:scaling>
        <c:delete val="0"/>
        <c:axPos val="l"/>
        <c:numFmt formatCode="General" sourceLinked="1"/>
        <c:majorTickMark val="none"/>
        <c:minorTickMark val="none"/>
        <c:tickLblPos val="nextTo"/>
        <c:spPr>
          <a:noFill/>
          <a:ln>
            <a:solidFill>
              <a:srgbClr val="D9D9D9"/>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73807200"/>
        <c:crosses val="autoZero"/>
        <c:crossBetween val="between"/>
      </c:valAx>
      <c:spPr>
        <a:noFill/>
        <a:ln>
          <a:noFill/>
        </a:ln>
        <a:effectLst/>
      </c:spPr>
    </c:plotArea>
    <c:legend>
      <c:legendPos val="b"/>
      <c:layout>
        <c:manualLayout>
          <c:xMode val="edge"/>
          <c:yMode val="edge"/>
          <c:x val="0.32757240671003079"/>
          <c:y val="0.92385298445840169"/>
          <c:w val="0.30099589181787062"/>
          <c:h val="6.533796151855225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064504137701494E-2"/>
          <c:y val="5.3308481675831507E-2"/>
          <c:w val="0.88856332020997375"/>
          <c:h val="0.80843864829396328"/>
        </c:manualLayout>
      </c:layout>
      <c:lineChart>
        <c:grouping val="standard"/>
        <c:varyColors val="0"/>
        <c:ser>
          <c:idx val="0"/>
          <c:order val="0"/>
          <c:tx>
            <c:strRef>
              <c:f>Sheet1!$B$1</c:f>
              <c:strCache>
                <c:ptCount val="1"/>
                <c:pt idx="0">
                  <c:v>World RPK Growth</c:v>
                </c:pt>
              </c:strCache>
            </c:strRef>
          </c:tx>
          <c:spPr>
            <a:ln>
              <a:noFill/>
            </a:ln>
          </c:spPr>
          <c:marker>
            <c:symbol val="circle"/>
            <c:size val="11"/>
          </c:marker>
          <c:dLbls>
            <c:numFmt formatCode="0%" sourceLinked="0"/>
            <c:spPr>
              <a:noFill/>
              <a:ln>
                <a:noFill/>
              </a:ln>
              <a:effectLst/>
            </c:spPr>
            <c:txPr>
              <a:bodyPr/>
              <a:lstStyle/>
              <a:p>
                <a:pPr>
                  <a:defRPr sz="1400">
                    <a:solidFill>
                      <a:srgbClr val="0070C0"/>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spPr>
              <a:ln w="25400">
                <a:solidFill>
                  <a:schemeClr val="accent1">
                    <a:lumMod val="75000"/>
                  </a:schemeClr>
                </a:solidFill>
              </a:ln>
            </c:spPr>
            <c:trendlineType val="linear"/>
            <c:dispRSqr val="0"/>
            <c:dispEq val="0"/>
          </c:trendline>
          <c:cat>
            <c:strRef>
              <c:f>Sheet1!$A$2:$A$16</c:f>
              <c:strCach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2015F</c:v>
                </c:pt>
              </c:strCache>
            </c:strRef>
          </c:cat>
          <c:val>
            <c:numRef>
              <c:f>Sheet1!$B$2:$B$16</c:f>
              <c:numCache>
                <c:formatCode>#,#00%</c:formatCode>
                <c:ptCount val="15"/>
                <c:pt idx="0">
                  <c:v>-9.0000000000000011E-3</c:v>
                </c:pt>
                <c:pt idx="1">
                  <c:v>-0.04</c:v>
                </c:pt>
                <c:pt idx="2">
                  <c:v>1E-3</c:v>
                </c:pt>
                <c:pt idx="3">
                  <c:v>0.14899999999999999</c:v>
                </c:pt>
                <c:pt idx="4">
                  <c:v>8.900000000000001E-2</c:v>
                </c:pt>
                <c:pt idx="5">
                  <c:v>6.9000000000000006E-2</c:v>
                </c:pt>
                <c:pt idx="6">
                  <c:v>0.08</c:v>
                </c:pt>
                <c:pt idx="7">
                  <c:v>1.9E-2</c:v>
                </c:pt>
                <c:pt idx="8">
                  <c:v>-1.1000000000000001E-2</c:v>
                </c:pt>
                <c:pt idx="9">
                  <c:v>7.9000000000000001E-2</c:v>
                </c:pt>
                <c:pt idx="10">
                  <c:v>6.3E-2</c:v>
                </c:pt>
                <c:pt idx="11">
                  <c:v>5.0999999999999997E-2</c:v>
                </c:pt>
                <c:pt idx="12">
                  <c:v>5.4000000000000006E-2</c:v>
                </c:pt>
                <c:pt idx="13">
                  <c:v>5.7000000000000002E-2</c:v>
                </c:pt>
                <c:pt idx="14">
                  <c:v>7.0000000000000007E-2</c:v>
                </c:pt>
              </c:numCache>
            </c:numRef>
          </c:val>
          <c:smooth val="0"/>
        </c:ser>
        <c:ser>
          <c:idx val="1"/>
          <c:order val="1"/>
          <c:tx>
            <c:strRef>
              <c:f>Sheet1!$C$1</c:f>
              <c:strCache>
                <c:ptCount val="1"/>
                <c:pt idx="0">
                  <c:v>TK RPK Growth</c:v>
                </c:pt>
              </c:strCache>
            </c:strRef>
          </c:tx>
          <c:spPr>
            <a:ln>
              <a:noFill/>
            </a:ln>
          </c:spPr>
          <c:marker>
            <c:symbol val="circle"/>
            <c:size val="12"/>
            <c:spPr>
              <a:solidFill>
                <a:schemeClr val="accent5">
                  <a:lumMod val="75000"/>
                </a:schemeClr>
              </a:solidFill>
              <a:ln>
                <a:solidFill>
                  <a:schemeClr val="accent5">
                    <a:lumMod val="75000"/>
                  </a:schemeClr>
                </a:solidFill>
              </a:ln>
            </c:spPr>
          </c:marker>
          <c:dPt>
            <c:idx val="0"/>
            <c:bubble3D val="0"/>
          </c:dPt>
          <c:dLbls>
            <c:dLbl>
              <c:idx val="2"/>
              <c:layout>
                <c:manualLayout>
                  <c:x val="-2.9534767322979848E-2"/>
                  <c:y val="6.30534850206424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solidFill>
                      <a:srgbClr val="FF0000"/>
                    </a:solidFill>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spPr>
              <a:ln w="25400">
                <a:solidFill>
                  <a:schemeClr val="accent5">
                    <a:lumMod val="75000"/>
                  </a:schemeClr>
                </a:solidFill>
              </a:ln>
            </c:spPr>
            <c:trendlineType val="linear"/>
            <c:dispRSqr val="0"/>
            <c:dispEq val="0"/>
          </c:trendline>
          <c:cat>
            <c:strRef>
              <c:f>Sheet1!$A$2:$A$16</c:f>
              <c:strCach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2015F</c:v>
                </c:pt>
              </c:strCache>
            </c:strRef>
          </c:cat>
          <c:val>
            <c:numRef>
              <c:f>Sheet1!$C$2:$C$16</c:f>
              <c:numCache>
                <c:formatCode>0%</c:formatCode>
                <c:ptCount val="15"/>
                <c:pt idx="0">
                  <c:v>0</c:v>
                </c:pt>
                <c:pt idx="1">
                  <c:v>0.06</c:v>
                </c:pt>
                <c:pt idx="2">
                  <c:v>-0.03</c:v>
                </c:pt>
                <c:pt idx="3">
                  <c:v>0.15</c:v>
                </c:pt>
                <c:pt idx="4">
                  <c:v>0.15</c:v>
                </c:pt>
                <c:pt idx="5">
                  <c:v>0.19</c:v>
                </c:pt>
                <c:pt idx="6">
                  <c:v>0.19</c:v>
                </c:pt>
                <c:pt idx="7">
                  <c:v>0.13</c:v>
                </c:pt>
                <c:pt idx="8">
                  <c:v>0.17</c:v>
                </c:pt>
                <c:pt idx="9">
                  <c:v>0.19</c:v>
                </c:pt>
                <c:pt idx="10">
                  <c:v>0.23</c:v>
                </c:pt>
                <c:pt idx="11">
                  <c:v>0.27</c:v>
                </c:pt>
                <c:pt idx="12">
                  <c:v>0.23</c:v>
                </c:pt>
                <c:pt idx="13">
                  <c:v>0.16</c:v>
                </c:pt>
                <c:pt idx="14">
                  <c:v>0.16</c:v>
                </c:pt>
              </c:numCache>
            </c:numRef>
          </c:val>
          <c:smooth val="0"/>
        </c:ser>
        <c:dLbls>
          <c:showLegendKey val="0"/>
          <c:showVal val="0"/>
          <c:showCatName val="0"/>
          <c:showSerName val="0"/>
          <c:showPercent val="0"/>
          <c:showBubbleSize val="0"/>
        </c:dLbls>
        <c:marker val="1"/>
        <c:smooth val="0"/>
        <c:axId val="307135064"/>
        <c:axId val="307135456"/>
      </c:lineChart>
      <c:catAx>
        <c:axId val="307135064"/>
        <c:scaling>
          <c:orientation val="minMax"/>
        </c:scaling>
        <c:delete val="0"/>
        <c:axPos val="b"/>
        <c:numFmt formatCode="General" sourceLinked="0"/>
        <c:majorTickMark val="out"/>
        <c:minorTickMark val="none"/>
        <c:tickLblPos val="nextTo"/>
        <c:txPr>
          <a:bodyPr/>
          <a:lstStyle/>
          <a:p>
            <a:pPr>
              <a:defRPr sz="1000" b="1">
                <a:solidFill>
                  <a:schemeClr val="tx1">
                    <a:lumMod val="50000"/>
                    <a:lumOff val="50000"/>
                  </a:schemeClr>
                </a:solidFill>
              </a:defRPr>
            </a:pPr>
            <a:endParaRPr lang="tr-TR"/>
          </a:p>
        </c:txPr>
        <c:crossAx val="307135456"/>
        <c:crosses val="autoZero"/>
        <c:auto val="1"/>
        <c:lblAlgn val="ctr"/>
        <c:lblOffset val="100"/>
        <c:noMultiLvlLbl val="0"/>
      </c:catAx>
      <c:valAx>
        <c:axId val="307135456"/>
        <c:scaling>
          <c:orientation val="minMax"/>
        </c:scaling>
        <c:delete val="0"/>
        <c:axPos val="l"/>
        <c:numFmt formatCode="0%" sourceLinked="0"/>
        <c:majorTickMark val="out"/>
        <c:minorTickMark val="none"/>
        <c:tickLblPos val="nextTo"/>
        <c:txPr>
          <a:bodyPr/>
          <a:lstStyle/>
          <a:p>
            <a:pPr>
              <a:defRPr sz="1100">
                <a:solidFill>
                  <a:schemeClr val="tx1">
                    <a:lumMod val="50000"/>
                    <a:lumOff val="50000"/>
                  </a:schemeClr>
                </a:solidFill>
              </a:defRPr>
            </a:pPr>
            <a:endParaRPr lang="tr-TR"/>
          </a:p>
        </c:txPr>
        <c:crossAx val="307135064"/>
        <c:crosses val="autoZero"/>
        <c:crossBetween val="between"/>
      </c:valAx>
    </c:plotArea>
    <c:legend>
      <c:legendPos val="r"/>
      <c:layout>
        <c:manualLayout>
          <c:xMode val="edge"/>
          <c:yMode val="edge"/>
          <c:x val="0.2666607633166429"/>
          <c:y val="0.84477326791438345"/>
          <c:w val="0.53914640255618052"/>
          <c:h val="8.9649054154506705E-2"/>
        </c:manualLayout>
      </c:layout>
      <c:overlay val="0"/>
      <c:txPr>
        <a:bodyPr/>
        <a:lstStyle/>
        <a:p>
          <a:pPr>
            <a:defRPr sz="1200"/>
          </a:pPr>
          <a:endParaRPr lang="tr-TR"/>
        </a:p>
      </c:txPr>
    </c:legend>
    <c:plotVisOnly val="1"/>
    <c:dispBlanksAs val="gap"/>
    <c:showDLblsOverMax val="0"/>
  </c:chart>
  <c:txPr>
    <a:bodyPr/>
    <a:lstStyle/>
    <a:p>
      <a:pPr>
        <a:defRPr sz="1800"/>
      </a:pPr>
      <a:endParaRPr lang="tr-T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615802335052953E-2"/>
          <c:y val="0.20183013235654343"/>
          <c:w val="0.90848628835188694"/>
          <c:h val="0.47820710276924755"/>
        </c:manualLayout>
      </c:layout>
      <c:barChart>
        <c:barDir val="col"/>
        <c:grouping val="clustered"/>
        <c:varyColors val="0"/>
        <c:ser>
          <c:idx val="0"/>
          <c:order val="0"/>
          <c:tx>
            <c:strRef>
              <c:f>atn_agustos_data!$C$3</c:f>
              <c:strCache>
                <c:ptCount val="1"/>
                <c:pt idx="0">
                  <c:v>2002</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atn_agustos_data!$C$4:$C$15</c:f>
              <c:numCache>
                <c:formatCode>#,#00%</c:formatCode>
                <c:ptCount val="12"/>
                <c:pt idx="0">
                  <c:v>8.4802834173478989E-2</c:v>
                </c:pt>
                <c:pt idx="1">
                  <c:v>8.378497061871841E-2</c:v>
                </c:pt>
                <c:pt idx="2">
                  <c:v>8.3391642971287955E-2</c:v>
                </c:pt>
                <c:pt idx="3">
                  <c:v>8.9136834038120137E-3</c:v>
                </c:pt>
                <c:pt idx="4">
                  <c:v>1.4991761976850509E-2</c:v>
                </c:pt>
                <c:pt idx="5">
                  <c:v>2.5599428766279752E-2</c:v>
                </c:pt>
                <c:pt idx="6">
                  <c:v>8.1053775787827721E-3</c:v>
                </c:pt>
                <c:pt idx="7">
                  <c:v>2.8044148296890503E-2</c:v>
                </c:pt>
                <c:pt idx="8">
                  <c:v>3.1569073253013162E-2</c:v>
                </c:pt>
                <c:pt idx="9">
                  <c:v>2.9860274174819179E-2</c:v>
                </c:pt>
                <c:pt idx="10">
                  <c:v>5.5493440485133386E-3</c:v>
                </c:pt>
                <c:pt idx="11">
                  <c:v>8.4384299215283076E-3</c:v>
                </c:pt>
              </c:numCache>
            </c:numRef>
          </c:val>
        </c:ser>
        <c:ser>
          <c:idx val="1"/>
          <c:order val="1"/>
          <c:tx>
            <c:strRef>
              <c:f>atn_agustos_data!$D$3</c:f>
              <c:strCache>
                <c:ptCount val="1"/>
                <c:pt idx="0">
                  <c:v>2003</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atn_agustos_data!$D$4:$D$15</c:f>
              <c:numCache>
                <c:formatCode>#,#00%</c:formatCode>
                <c:ptCount val="12"/>
                <c:pt idx="0">
                  <c:v>7.9814178535547786E-2</c:v>
                </c:pt>
                <c:pt idx="1">
                  <c:v>7.7996799699652217E-2</c:v>
                </c:pt>
                <c:pt idx="2">
                  <c:v>7.7183896984255262E-2</c:v>
                </c:pt>
                <c:pt idx="3">
                  <c:v>1.1696496545132589E-2</c:v>
                </c:pt>
                <c:pt idx="4">
                  <c:v>1.3949684305513015E-2</c:v>
                </c:pt>
                <c:pt idx="5">
                  <c:v>3.0188904455993253E-2</c:v>
                </c:pt>
                <c:pt idx="6">
                  <c:v>1.1606088105442282E-2</c:v>
                </c:pt>
                <c:pt idx="7">
                  <c:v>2.8421944418034362E-2</c:v>
                </c:pt>
                <c:pt idx="8">
                  <c:v>3.1657730130921616E-2</c:v>
                </c:pt>
                <c:pt idx="9">
                  <c:v>3.0128547213025866E-2</c:v>
                </c:pt>
                <c:pt idx="10">
                  <c:v>5.499531884369635E-3</c:v>
                </c:pt>
                <c:pt idx="11">
                  <c:v>9.4383371601542455E-3</c:v>
                </c:pt>
              </c:numCache>
            </c:numRef>
          </c:val>
        </c:ser>
        <c:ser>
          <c:idx val="2"/>
          <c:order val="2"/>
          <c:tx>
            <c:strRef>
              <c:f>atn_agustos_data!$E$3</c:f>
              <c:strCache>
                <c:ptCount val="1"/>
                <c:pt idx="0">
                  <c:v>2004</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atn_agustos_data!$E$4:$E$15</c:f>
              <c:numCache>
                <c:formatCode>#,#00%</c:formatCode>
                <c:ptCount val="12"/>
                <c:pt idx="0">
                  <c:v>7.5195821869549401E-2</c:v>
                </c:pt>
                <c:pt idx="1">
                  <c:v>7.4655288380124932E-2</c:v>
                </c:pt>
                <c:pt idx="2">
                  <c:v>7.304493782431995E-2</c:v>
                </c:pt>
                <c:pt idx="3">
                  <c:v>1.3455586482785853E-2</c:v>
                </c:pt>
                <c:pt idx="4">
                  <c:v>1.6264966524689523E-2</c:v>
                </c:pt>
                <c:pt idx="5">
                  <c:v>2.934743319879804E-2</c:v>
                </c:pt>
                <c:pt idx="6">
                  <c:v>1.329759509808293E-2</c:v>
                </c:pt>
                <c:pt idx="7">
                  <c:v>2.8632958739291666E-2</c:v>
                </c:pt>
                <c:pt idx="8">
                  <c:v>2.9454201734748109E-2</c:v>
                </c:pt>
                <c:pt idx="9">
                  <c:v>2.9025254278990196E-2</c:v>
                </c:pt>
                <c:pt idx="10">
                  <c:v>5.4262741040130968E-3</c:v>
                </c:pt>
                <c:pt idx="11">
                  <c:v>1.1299694575936122E-2</c:v>
                </c:pt>
              </c:numCache>
            </c:numRef>
          </c:val>
        </c:ser>
        <c:ser>
          <c:idx val="3"/>
          <c:order val="3"/>
          <c:tx>
            <c:strRef>
              <c:f>atn_agustos_data!$F$3</c:f>
              <c:strCache>
                <c:ptCount val="1"/>
                <c:pt idx="0">
                  <c:v>2005</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atn_agustos_data!$F$4:$F$15</c:f>
              <c:numCache>
                <c:formatCode>#,#00%</c:formatCode>
                <c:ptCount val="12"/>
                <c:pt idx="0">
                  <c:v>7.09247651930308E-2</c:v>
                </c:pt>
                <c:pt idx="1">
                  <c:v>6.9812556631659584E-2</c:v>
                </c:pt>
                <c:pt idx="2">
                  <c:v>6.9784003198100686E-2</c:v>
                </c:pt>
                <c:pt idx="3">
                  <c:v>1.4938713884851212E-2</c:v>
                </c:pt>
                <c:pt idx="4">
                  <c:v>1.6963600041616303E-2</c:v>
                </c:pt>
                <c:pt idx="5">
                  <c:v>3.1137375022729626E-2</c:v>
                </c:pt>
                <c:pt idx="6">
                  <c:v>1.3565612053332288E-2</c:v>
                </c:pt>
                <c:pt idx="7">
                  <c:v>2.7584389948668724E-2</c:v>
                </c:pt>
                <c:pt idx="8">
                  <c:v>2.8212262733908918E-2</c:v>
                </c:pt>
                <c:pt idx="9">
                  <c:v>2.8255743601737559E-2</c:v>
                </c:pt>
                <c:pt idx="10">
                  <c:v>5.7219513524237459E-3</c:v>
                </c:pt>
                <c:pt idx="11">
                  <c:v>1.4155915430534642E-2</c:v>
                </c:pt>
              </c:numCache>
            </c:numRef>
          </c:val>
        </c:ser>
        <c:ser>
          <c:idx val="4"/>
          <c:order val="4"/>
          <c:tx>
            <c:strRef>
              <c:f>atn_agustos_data!$G$3</c:f>
              <c:strCache>
                <c:ptCount val="1"/>
                <c:pt idx="0">
                  <c:v>2006</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atn_agustos_data!$G$4:$G$15</c:f>
              <c:numCache>
                <c:formatCode>#,#00%</c:formatCode>
                <c:ptCount val="12"/>
                <c:pt idx="0">
                  <c:v>6.5147428775221256E-2</c:v>
                </c:pt>
                <c:pt idx="1">
                  <c:v>6.9523712459601414E-2</c:v>
                </c:pt>
                <c:pt idx="2">
                  <c:v>6.2037922136988402E-2</c:v>
                </c:pt>
                <c:pt idx="3">
                  <c:v>1.7810824262662631E-2</c:v>
                </c:pt>
                <c:pt idx="4">
                  <c:v>1.7714311832456774E-2</c:v>
                </c:pt>
                <c:pt idx="5">
                  <c:v>3.2818123612544832E-2</c:v>
                </c:pt>
                <c:pt idx="6">
                  <c:v>1.4499046932958486E-2</c:v>
                </c:pt>
                <c:pt idx="7">
                  <c:v>2.6650837456493555E-2</c:v>
                </c:pt>
                <c:pt idx="8">
                  <c:v>2.754074399631655E-2</c:v>
                </c:pt>
                <c:pt idx="9">
                  <c:v>2.8394114364156429E-2</c:v>
                </c:pt>
                <c:pt idx="10">
                  <c:v>6.7408490838355246E-3</c:v>
                </c:pt>
                <c:pt idx="11">
                  <c:v>1.5435294507398738E-2</c:v>
                </c:pt>
              </c:numCache>
            </c:numRef>
          </c:val>
        </c:ser>
        <c:ser>
          <c:idx val="5"/>
          <c:order val="5"/>
          <c:tx>
            <c:strRef>
              <c:f>atn_agustos_data!$H$3</c:f>
              <c:strCache>
                <c:ptCount val="1"/>
                <c:pt idx="0">
                  <c:v>2007</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atn_agustos_data!$H$4:$H$15</c:f>
              <c:numCache>
                <c:formatCode>#,#00%</c:formatCode>
                <c:ptCount val="12"/>
                <c:pt idx="0">
                  <c:v>6.7782006622967961E-2</c:v>
                </c:pt>
                <c:pt idx="1">
                  <c:v>6.7108853170231297E-2</c:v>
                </c:pt>
                <c:pt idx="2">
                  <c:v>5.9041385840173814E-2</c:v>
                </c:pt>
                <c:pt idx="3">
                  <c:v>1.9561903971357979E-2</c:v>
                </c:pt>
                <c:pt idx="4">
                  <c:v>1.880732557774397E-2</c:v>
                </c:pt>
                <c:pt idx="5">
                  <c:v>3.3751652797512043E-2</c:v>
                </c:pt>
                <c:pt idx="6">
                  <c:v>1.4614490772276488E-2</c:v>
                </c:pt>
                <c:pt idx="7">
                  <c:v>2.6195880730263525E-2</c:v>
                </c:pt>
                <c:pt idx="8">
                  <c:v>2.567769147689743E-2</c:v>
                </c:pt>
                <c:pt idx="9">
                  <c:v>2.7581302060043191E-2</c:v>
                </c:pt>
                <c:pt idx="10">
                  <c:v>7.133019280651188E-3</c:v>
                </c:pt>
                <c:pt idx="11">
                  <c:v>1.6079170322727019E-2</c:v>
                </c:pt>
              </c:numCache>
            </c:numRef>
          </c:val>
        </c:ser>
        <c:ser>
          <c:idx val="6"/>
          <c:order val="6"/>
          <c:tx>
            <c:strRef>
              <c:f>atn_agustos_data!$I$3</c:f>
              <c:strCache>
                <c:ptCount val="1"/>
                <c:pt idx="0">
                  <c:v>2008</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atn_agustos_data!$I$4:$I$15</c:f>
              <c:numCache>
                <c:formatCode>#,#00%</c:formatCode>
                <c:ptCount val="12"/>
                <c:pt idx="0">
                  <c:v>6.3171549104678065E-2</c:v>
                </c:pt>
                <c:pt idx="1">
                  <c:v>6.246153994022241E-2</c:v>
                </c:pt>
                <c:pt idx="2">
                  <c:v>5.6730014337085376E-2</c:v>
                </c:pt>
                <c:pt idx="3">
                  <c:v>2.1329798925562686E-2</c:v>
                </c:pt>
                <c:pt idx="4">
                  <c:v>1.8615314212545437E-2</c:v>
                </c:pt>
                <c:pt idx="5">
                  <c:v>3.377925365720983E-2</c:v>
                </c:pt>
                <c:pt idx="6">
                  <c:v>1.5162636225855496E-2</c:v>
                </c:pt>
                <c:pt idx="7">
                  <c:v>2.6479289436416208E-2</c:v>
                </c:pt>
                <c:pt idx="8">
                  <c:v>2.4702337956319927E-2</c:v>
                </c:pt>
                <c:pt idx="9">
                  <c:v>2.7545300952258722E-2</c:v>
                </c:pt>
                <c:pt idx="10">
                  <c:v>7.6536854850953896E-3</c:v>
                </c:pt>
                <c:pt idx="11">
                  <c:v>1.5394072262883253E-2</c:v>
                </c:pt>
              </c:numCache>
            </c:numRef>
          </c:val>
        </c:ser>
        <c:ser>
          <c:idx val="7"/>
          <c:order val="7"/>
          <c:tx>
            <c:strRef>
              <c:f>atn_agustos_data!$J$3</c:f>
              <c:strCache>
                <c:ptCount val="1"/>
                <c:pt idx="0">
                  <c:v>2009</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atn_agustos_data!$J$4:$J$15</c:f>
              <c:numCache>
                <c:formatCode>#,#00%</c:formatCode>
                <c:ptCount val="12"/>
                <c:pt idx="0">
                  <c:v>6.0009460939162672E-2</c:v>
                </c:pt>
                <c:pt idx="1">
                  <c:v>5.8559338500825425E-2</c:v>
                </c:pt>
                <c:pt idx="2">
                  <c:v>5.3114596919468023E-2</c:v>
                </c:pt>
                <c:pt idx="3">
                  <c:v>2.6030967744283113E-2</c:v>
                </c:pt>
                <c:pt idx="4">
                  <c:v>2.0683688566449015E-2</c:v>
                </c:pt>
                <c:pt idx="5">
                  <c:v>3.2715233848467806E-2</c:v>
                </c:pt>
                <c:pt idx="6">
                  <c:v>1.6528788556287501E-2</c:v>
                </c:pt>
                <c:pt idx="7">
                  <c:v>2.6522665832340881E-2</c:v>
                </c:pt>
                <c:pt idx="8">
                  <c:v>2.404239034277934E-2</c:v>
                </c:pt>
                <c:pt idx="9">
                  <c:v>2.6881941161816181E-2</c:v>
                </c:pt>
                <c:pt idx="10">
                  <c:v>9.48177225408872E-3</c:v>
                </c:pt>
                <c:pt idx="11">
                  <c:v>1.752046113386535E-2</c:v>
                </c:pt>
              </c:numCache>
            </c:numRef>
          </c:val>
        </c:ser>
        <c:ser>
          <c:idx val="8"/>
          <c:order val="8"/>
          <c:tx>
            <c:strRef>
              <c:f>atn_agustos_data!$K$3</c:f>
              <c:strCache>
                <c:ptCount val="1"/>
                <c:pt idx="0">
                  <c:v>2010</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atn_agustos_data!$K$4:$K$15</c:f>
              <c:numCache>
                <c:formatCode>#,#00%</c:formatCode>
                <c:ptCount val="12"/>
                <c:pt idx="0">
                  <c:v>5.7751461301147153E-2</c:v>
                </c:pt>
                <c:pt idx="1">
                  <c:v>5.5646944768611761E-2</c:v>
                </c:pt>
                <c:pt idx="2">
                  <c:v>5.1582787525311535E-2</c:v>
                </c:pt>
                <c:pt idx="3">
                  <c:v>2.850428668869109E-2</c:v>
                </c:pt>
                <c:pt idx="4">
                  <c:v>2.2424857263111136E-2</c:v>
                </c:pt>
                <c:pt idx="5">
                  <c:v>3.1467151009168401E-2</c:v>
                </c:pt>
                <c:pt idx="6">
                  <c:v>2.1081134602774831E-2</c:v>
                </c:pt>
                <c:pt idx="7">
                  <c:v>2.6041994838923471E-2</c:v>
                </c:pt>
                <c:pt idx="8">
                  <c:v>2.1726056963286586E-2</c:v>
                </c:pt>
                <c:pt idx="9">
                  <c:v>2.4827150570450894E-2</c:v>
                </c:pt>
                <c:pt idx="10">
                  <c:v>1.0390872218941593E-2</c:v>
                </c:pt>
                <c:pt idx="11">
                  <c:v>1.8536815881280134E-2</c:v>
                </c:pt>
              </c:numCache>
            </c:numRef>
          </c:val>
        </c:ser>
        <c:ser>
          <c:idx val="9"/>
          <c:order val="9"/>
          <c:tx>
            <c:strRef>
              <c:f>atn_agustos_data!$L$3</c:f>
              <c:strCache>
                <c:ptCount val="1"/>
                <c:pt idx="0">
                  <c:v>2011</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atn_agustos_data!$L$4:$L$15</c:f>
              <c:numCache>
                <c:formatCode>#,#00%</c:formatCode>
                <c:ptCount val="12"/>
                <c:pt idx="0">
                  <c:v>5.4669434451016734E-2</c:v>
                </c:pt>
                <c:pt idx="1">
                  <c:v>5.2739894322135911E-2</c:v>
                </c:pt>
                <c:pt idx="2">
                  <c:v>4.8686420201785735E-2</c:v>
                </c:pt>
                <c:pt idx="3">
                  <c:v>2.9075450418357573E-2</c:v>
                </c:pt>
                <c:pt idx="4">
                  <c:v>2.2548690009696479E-2</c:v>
                </c:pt>
                <c:pt idx="5">
                  <c:v>3.0976332926459994E-2</c:v>
                </c:pt>
                <c:pt idx="6">
                  <c:v>2.2703234786133994E-2</c:v>
                </c:pt>
                <c:pt idx="7">
                  <c:v>2.7309879185407986E-2</c:v>
                </c:pt>
                <c:pt idx="8">
                  <c:v>2.2371494996695558E-2</c:v>
                </c:pt>
                <c:pt idx="9">
                  <c:v>2.4788040222860904E-2</c:v>
                </c:pt>
                <c:pt idx="10">
                  <c:v>1.1705746524096124E-2</c:v>
                </c:pt>
                <c:pt idx="11">
                  <c:v>1.9153885984722153E-2</c:v>
                </c:pt>
              </c:numCache>
            </c:numRef>
          </c:val>
        </c:ser>
        <c:ser>
          <c:idx val="10"/>
          <c:order val="10"/>
          <c:tx>
            <c:strRef>
              <c:f>atn_agustos_data!$M$3</c:f>
              <c:strCache>
                <c:ptCount val="1"/>
                <c:pt idx="0">
                  <c:v>2012</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atn_agustos_data!$M$4:$M$15</c:f>
              <c:numCache>
                <c:formatCode>#,#00%</c:formatCode>
                <c:ptCount val="12"/>
                <c:pt idx="0">
                  <c:v>5.2526579380129876E-2</c:v>
                </c:pt>
                <c:pt idx="1">
                  <c:v>4.9996203854967593E-2</c:v>
                </c:pt>
                <c:pt idx="2">
                  <c:v>4.6148414327394791E-2</c:v>
                </c:pt>
                <c:pt idx="3">
                  <c:v>3.2625395301998532E-2</c:v>
                </c:pt>
                <c:pt idx="4">
                  <c:v>2.4317703268626135E-2</c:v>
                </c:pt>
                <c:pt idx="5">
                  <c:v>2.9687381531064001E-2</c:v>
                </c:pt>
                <c:pt idx="6">
                  <c:v>2.3232860678948943E-2</c:v>
                </c:pt>
                <c:pt idx="7">
                  <c:v>2.626423775038934E-2</c:v>
                </c:pt>
                <c:pt idx="8">
                  <c:v>2.2349107507331722E-2</c:v>
                </c:pt>
                <c:pt idx="9">
                  <c:v>2.3989221348650492E-2</c:v>
                </c:pt>
                <c:pt idx="10">
                  <c:v>1.3467128310352013E-2</c:v>
                </c:pt>
                <c:pt idx="11">
                  <c:v>1.9683023671799006E-2</c:v>
                </c:pt>
              </c:numCache>
            </c:numRef>
          </c:val>
        </c:ser>
        <c:ser>
          <c:idx val="11"/>
          <c:order val="11"/>
          <c:tx>
            <c:strRef>
              <c:f>atn_agustos_data!$N$3</c:f>
              <c:strCache>
                <c:ptCount val="1"/>
                <c:pt idx="0">
                  <c:v>2013</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atn_agustos_data!$N$4:$N$15</c:f>
              <c:numCache>
                <c:formatCode>#,#00%</c:formatCode>
                <c:ptCount val="12"/>
                <c:pt idx="0">
                  <c:v>5.1229595231548748E-2</c:v>
                </c:pt>
                <c:pt idx="1">
                  <c:v>4.6966446323627391E-2</c:v>
                </c:pt>
                <c:pt idx="2">
                  <c:v>4.4927044154832681E-2</c:v>
                </c:pt>
                <c:pt idx="3">
                  <c:v>3.6314174986212443E-2</c:v>
                </c:pt>
                <c:pt idx="4">
                  <c:v>2.5556275018656843E-2</c:v>
                </c:pt>
                <c:pt idx="5">
                  <c:v>2.8814886915274573E-2</c:v>
                </c:pt>
                <c:pt idx="6">
                  <c:v>2.4142876444010138E-2</c:v>
                </c:pt>
                <c:pt idx="7">
                  <c:v>2.5043795714772537E-2</c:v>
                </c:pt>
                <c:pt idx="8">
                  <c:v>2.1978066521957548E-2</c:v>
                </c:pt>
                <c:pt idx="9">
                  <c:v>2.2653941484580428E-2</c:v>
                </c:pt>
                <c:pt idx="10">
                  <c:v>1.5638917110007915E-2</c:v>
                </c:pt>
                <c:pt idx="11">
                  <c:v>2.0958441630655408E-2</c:v>
                </c:pt>
              </c:numCache>
            </c:numRef>
          </c:val>
        </c:ser>
        <c:ser>
          <c:idx val="12"/>
          <c:order val="12"/>
          <c:tx>
            <c:strRef>
              <c:f>atn_agustos_data!$O$3</c:f>
              <c:strCache>
                <c:ptCount val="1"/>
                <c:pt idx="0">
                  <c:v>2014</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atn_agustos_data!$O$4:$O$15</c:f>
              <c:numCache>
                <c:formatCode>#,#00%</c:formatCode>
                <c:ptCount val="12"/>
                <c:pt idx="0">
                  <c:v>4.964128977415079E-2</c:v>
                </c:pt>
                <c:pt idx="1">
                  <c:v>4.4747253560410441E-2</c:v>
                </c:pt>
                <c:pt idx="2">
                  <c:v>4.4356790192572194E-2</c:v>
                </c:pt>
                <c:pt idx="3">
                  <c:v>3.7452092616508233E-2</c:v>
                </c:pt>
                <c:pt idx="4">
                  <c:v>2.6677866392834908E-2</c:v>
                </c:pt>
                <c:pt idx="5">
                  <c:v>2.7379384122237067E-2</c:v>
                </c:pt>
                <c:pt idx="6">
                  <c:v>2.3906395696227004E-2</c:v>
                </c:pt>
                <c:pt idx="7">
                  <c:v>2.3397962012821686E-2</c:v>
                </c:pt>
                <c:pt idx="8">
                  <c:v>2.200628145391614E-2</c:v>
                </c:pt>
                <c:pt idx="9">
                  <c:v>2.0832402347792493E-2</c:v>
                </c:pt>
                <c:pt idx="10">
                  <c:v>1.7574555114678543E-2</c:v>
                </c:pt>
                <c:pt idx="11">
                  <c:v>2.0856265005023654E-2</c:v>
                </c:pt>
              </c:numCache>
            </c:numRef>
          </c:val>
        </c:ser>
        <c:ser>
          <c:idx val="13"/>
          <c:order val="13"/>
          <c:tx>
            <c:strRef>
              <c:f>atn_agustos_data!$P$3</c:f>
              <c:strCache>
                <c:ptCount val="1"/>
                <c:pt idx="0">
                  <c:v>2015F</c:v>
                </c:pt>
              </c:strCache>
            </c:strRef>
          </c:tx>
          <c:invertIfNegative val="0"/>
          <c:cat>
            <c:strRef>
              <c:f>atn_agustos_data!$B$4:$B$15</c:f>
              <c:strCache>
                <c:ptCount val="12"/>
                <c:pt idx="0">
                  <c:v>American</c:v>
                </c:pt>
                <c:pt idx="1">
                  <c:v>United</c:v>
                </c:pt>
                <c:pt idx="2">
                  <c:v>Delta</c:v>
                </c:pt>
                <c:pt idx="3">
                  <c:v>Emirates</c:v>
                </c:pt>
                <c:pt idx="4">
                  <c:v>China Southern</c:v>
                </c:pt>
                <c:pt idx="5">
                  <c:v>Southwest</c:v>
                </c:pt>
                <c:pt idx="6">
                  <c:v>Air China</c:v>
                </c:pt>
                <c:pt idx="7">
                  <c:v>Lufthansa</c:v>
                </c:pt>
                <c:pt idx="8">
                  <c:v>British Airways</c:v>
                </c:pt>
                <c:pt idx="9">
                  <c:v>Air France</c:v>
                </c:pt>
                <c:pt idx="10">
                  <c:v>Turkish Airlines</c:v>
                </c:pt>
                <c:pt idx="11">
                  <c:v>China Eastern</c:v>
                </c:pt>
              </c:strCache>
            </c:strRef>
          </c:cat>
          <c:val>
            <c:numRef>
              <c:f>atn_agustos_data!$P$4:$P$15</c:f>
              <c:numCache>
                <c:formatCode>#,#00%</c:formatCode>
                <c:ptCount val="12"/>
                <c:pt idx="0">
                  <c:v>4.8586603870205212E-2</c:v>
                </c:pt>
                <c:pt idx="1">
                  <c:v>4.3531635798808858E-2</c:v>
                </c:pt>
                <c:pt idx="2">
                  <c:v>4.337776513747859E-2</c:v>
                </c:pt>
                <c:pt idx="3">
                  <c:v>3.9138889072985898E-2</c:v>
                </c:pt>
                <c:pt idx="4">
                  <c:v>2.9705851600066641E-2</c:v>
                </c:pt>
                <c:pt idx="5">
                  <c:v>2.7891857014687094E-2</c:v>
                </c:pt>
                <c:pt idx="6">
                  <c:v>2.4402453207951539E-2</c:v>
                </c:pt>
                <c:pt idx="7">
                  <c:v>2.174993432069345E-2</c:v>
                </c:pt>
                <c:pt idx="8">
                  <c:v>2.0948997179019758E-2</c:v>
                </c:pt>
                <c:pt idx="9">
                  <c:v>1.9919468034571151E-2</c:v>
                </c:pt>
                <c:pt idx="10">
                  <c:v>1.9088012108516062E-2</c:v>
                </c:pt>
                <c:pt idx="11">
                  <c:v>1.8770883549575901E-2</c:v>
                </c:pt>
              </c:numCache>
            </c:numRef>
          </c:val>
        </c:ser>
        <c:dLbls>
          <c:showLegendKey val="0"/>
          <c:showVal val="0"/>
          <c:showCatName val="0"/>
          <c:showSerName val="0"/>
          <c:showPercent val="0"/>
          <c:showBubbleSize val="0"/>
        </c:dLbls>
        <c:gapWidth val="150"/>
        <c:axId val="306082192"/>
        <c:axId val="306082584"/>
      </c:barChart>
      <c:catAx>
        <c:axId val="306082192"/>
        <c:scaling>
          <c:orientation val="minMax"/>
        </c:scaling>
        <c:delete val="0"/>
        <c:axPos val="b"/>
        <c:numFmt formatCode="General" sourceLinked="0"/>
        <c:majorTickMark val="out"/>
        <c:minorTickMark val="none"/>
        <c:tickLblPos val="nextTo"/>
        <c:txPr>
          <a:bodyPr rot="-3000000" vert="horz"/>
          <a:lstStyle/>
          <a:p>
            <a:pPr>
              <a:defRPr/>
            </a:pPr>
            <a:endParaRPr lang="tr-TR"/>
          </a:p>
        </c:txPr>
        <c:crossAx val="306082584"/>
        <c:crosses val="autoZero"/>
        <c:auto val="1"/>
        <c:lblAlgn val="ctr"/>
        <c:lblOffset val="100"/>
        <c:noMultiLvlLbl val="0"/>
      </c:catAx>
      <c:valAx>
        <c:axId val="306082584"/>
        <c:scaling>
          <c:orientation val="minMax"/>
        </c:scaling>
        <c:delete val="0"/>
        <c:axPos val="l"/>
        <c:numFmt formatCode="0%" sourceLinked="0"/>
        <c:majorTickMark val="out"/>
        <c:minorTickMark val="none"/>
        <c:tickLblPos val="nextTo"/>
        <c:crossAx val="306082192"/>
        <c:crosses val="autoZero"/>
        <c:crossBetween val="between"/>
      </c:valAx>
      <c:spPr>
        <a:noFill/>
      </c:spPr>
    </c:plotArea>
    <c:legend>
      <c:legendPos val="b"/>
      <c:layout>
        <c:manualLayout>
          <c:xMode val="edge"/>
          <c:yMode val="edge"/>
          <c:x val="9.5962747547302125E-3"/>
          <c:y val="0.89158237230890924"/>
          <c:w val="0.88574475877225811"/>
          <c:h val="0.1084176276910908"/>
        </c:manualLayout>
      </c:layout>
      <c:overlay val="0"/>
    </c:legend>
    <c:plotVisOnly val="1"/>
    <c:dispBlanksAs val="gap"/>
    <c:showDLblsOverMax val="0"/>
  </c:chart>
  <c:spPr>
    <a:noFill/>
  </c:spPr>
  <c:txPr>
    <a:bodyPr/>
    <a:lstStyle/>
    <a:p>
      <a:pPr>
        <a:defRPr sz="1000"/>
      </a:pPr>
      <a:endParaRPr lang="tr-T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112712138363981E-2"/>
          <c:y val="0.13270620495601854"/>
          <c:w val="0.9173492992572152"/>
          <c:h val="0.71732489635609864"/>
        </c:manualLayout>
      </c:layout>
      <c:lineChart>
        <c:grouping val="standard"/>
        <c:varyColors val="0"/>
        <c:ser>
          <c:idx val="0"/>
          <c:order val="1"/>
          <c:tx>
            <c:strRef>
              <c:f>Sheet1!$D$15:$R$15</c:f>
              <c:strCache>
                <c:ptCount val="15"/>
                <c:pt idx="0">
                  <c:v>0</c:v>
                </c:pt>
                <c:pt idx="1">
                  <c:v>0</c:v>
                </c:pt>
                <c:pt idx="2">
                  <c:v>0</c:v>
                </c:pt>
                <c:pt idx="3">
                  <c:v>0</c:v>
                </c:pt>
                <c:pt idx="4">
                  <c:v>0</c:v>
                </c:pt>
                <c:pt idx="5">
                  <c:v>0</c:v>
                </c:pt>
                <c:pt idx="6">
                  <c:v>0</c:v>
                </c:pt>
                <c:pt idx="7">
                  <c:v>0</c:v>
                </c:pt>
                <c:pt idx="8">
                  <c:v>0</c:v>
                </c:pt>
                <c:pt idx="9">
                  <c:v>0</c:v>
                </c:pt>
                <c:pt idx="10">
                  <c:v>0</c:v>
                </c:pt>
                <c:pt idx="11">
                  <c:v>0</c:v>
                </c:pt>
                <c:pt idx="14">
                  <c:v>0</c:v>
                </c:pt>
              </c:strCache>
            </c:strRef>
          </c:tx>
          <c:spPr>
            <a:ln>
              <a:noFill/>
            </a:ln>
          </c:spPr>
          <c:marker>
            <c:symbol val="none"/>
          </c:marker>
          <c:cat>
            <c:strRef>
              <c:f>Sheet1!$D$10:$S$10</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2015F</c:v>
                </c:pt>
              </c:strCache>
            </c:strRef>
          </c:cat>
          <c:val>
            <c:numRef>
              <c:f>Sheet1!$D$15:$R$15</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val>
          <c:smooth val="0"/>
        </c:ser>
        <c:dLbls>
          <c:showLegendKey val="0"/>
          <c:showVal val="0"/>
          <c:showCatName val="0"/>
          <c:showSerName val="0"/>
          <c:showPercent val="0"/>
          <c:showBubbleSize val="0"/>
        </c:dLbls>
        <c:marker val="1"/>
        <c:smooth val="0"/>
        <c:axId val="306083368"/>
        <c:axId val="284704592"/>
      </c:lineChart>
      <c:lineChart>
        <c:grouping val="standard"/>
        <c:varyColors val="0"/>
        <c:ser>
          <c:idx val="1"/>
          <c:order val="0"/>
          <c:tx>
            <c:strRef>
              <c:f>Sheet1!$B$13</c:f>
              <c:strCache>
                <c:ptCount val="1"/>
                <c:pt idx="0">
                  <c:v>% of World Scheduled Traffic (ASK)</c:v>
                </c:pt>
              </c:strCache>
            </c:strRef>
          </c:tx>
          <c:spPr>
            <a:ln>
              <a:solidFill>
                <a:srgbClr val="182349"/>
              </a:solidFill>
            </a:ln>
          </c:spPr>
          <c:marker>
            <c:symbol val="circle"/>
            <c:size val="6"/>
            <c:spPr>
              <a:solidFill>
                <a:srgbClr val="29859C"/>
              </a:solidFill>
              <a:ln>
                <a:noFill/>
              </a:ln>
            </c:spPr>
          </c:marker>
          <c:dLbls>
            <c:dLbl>
              <c:idx val="0"/>
              <c:layout>
                <c:manualLayout>
                  <c:x val="-8.7803296885373736E-2"/>
                  <c:y val="7.091743911069683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7.308816219554444E-2"/>
                  <c:y val="-2.409195567004601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9.148208055783108E-2"/>
                  <c:y val="4.621980648796159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9.88396479027457E-2"/>
                  <c:y val="-4.0635899707224296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0.10251843157520303"/>
                  <c:y val="-5.304385773510800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6.9409378523087123E-2"/>
                  <c:y val="3.794783446937245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9.5160864230288383E-2"/>
                  <c:y val="-4.8907871725813436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2.2072702034744006E-2"/>
                  <c:y val="4.549584610224027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dLblPos val="r"/>
              <c:showLegendKey val="0"/>
              <c:showVal val="1"/>
              <c:showCatName val="0"/>
              <c:showSerName val="0"/>
              <c:showPercent val="0"/>
              <c:showBubbleSize val="0"/>
              <c:extLst>
                <c:ext xmlns:c15="http://schemas.microsoft.com/office/drawing/2012/chart" uri="{CE6537A1-D6FC-4f65-9D91-7224C49458BB}"/>
              </c:extLst>
            </c:dLbl>
            <c:dLbl>
              <c:idx val="9"/>
              <c:dLblPos val="r"/>
              <c:showLegendKey val="0"/>
              <c:showVal val="1"/>
              <c:showCatName val="0"/>
              <c:showSerName val="0"/>
              <c:showPercent val="0"/>
              <c:showBubbleSize val="0"/>
              <c:extLst>
                <c:ext xmlns:c15="http://schemas.microsoft.com/office/drawing/2012/chart" uri="{CE6537A1-D6FC-4f65-9D91-7224C49458BB}"/>
              </c:extLst>
            </c:dLbl>
            <c:dLbl>
              <c:idx val="10"/>
              <c:dLblPos val="r"/>
              <c:showLegendKey val="0"/>
              <c:showVal val="1"/>
              <c:showCatName val="0"/>
              <c:showSerName val="0"/>
              <c:showPercent val="0"/>
              <c:showBubbleSize val="0"/>
              <c:extLst>
                <c:ext xmlns:c15="http://schemas.microsoft.com/office/drawing/2012/chart" uri="{CE6537A1-D6FC-4f65-9D91-7224C49458BB}"/>
              </c:extLst>
            </c:dLbl>
            <c:dLbl>
              <c:idx val="11"/>
              <c:dLblPos val="r"/>
              <c:showLegendKey val="0"/>
              <c:showVal val="1"/>
              <c:showCatName val="0"/>
              <c:showSerName val="0"/>
              <c:showPercent val="0"/>
              <c:showBubbleSize val="0"/>
              <c:extLst>
                <c:ext xmlns:c15="http://schemas.microsoft.com/office/drawing/2012/chart" uri="{CE6537A1-D6FC-4f65-9D91-7224C49458BB}"/>
              </c:extLst>
            </c:dLbl>
            <c:dLbl>
              <c:idx val="12"/>
              <c:layout>
                <c:manualLayout>
                  <c:x val="-0.13243621220846363"/>
                  <c:y val="-1.654394403717827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3"/>
              <c:layout>
                <c:manualLayout>
                  <c:x val="-5.4694243833257827E-2"/>
                  <c:y val="3.7947834469372499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wrap="square" lIns="38100" tIns="19050" rIns="38100" bIns="19050" anchor="ctr">
                <a:spAutoFit/>
              </a:bodyPr>
              <a:lstStyle/>
              <a:p>
                <a:pPr>
                  <a:defRPr>
                    <a:solidFill>
                      <a:schemeClr val="accent1">
                        <a:lumMod val="75000"/>
                      </a:schemeClr>
                    </a:solidFill>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Sheet1!$D$10:$S$10</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2015F</c:v>
                </c:pt>
              </c:strCache>
            </c:strRef>
          </c:cat>
          <c:val>
            <c:numRef>
              <c:f>Sheet1!$D$13:$S$13</c:f>
              <c:numCache>
                <c:formatCode>#,#00%</c:formatCode>
                <c:ptCount val="14"/>
                <c:pt idx="0">
                  <c:v>5.5329747427369505E-3</c:v>
                </c:pt>
                <c:pt idx="1">
                  <c:v>5.4904744317154485E-3</c:v>
                </c:pt>
                <c:pt idx="2">
                  <c:v>5.4301867072201792E-3</c:v>
                </c:pt>
                <c:pt idx="3">
                  <c:v>5.7210152561019759E-3</c:v>
                </c:pt>
                <c:pt idx="4">
                  <c:v>6.7346604966236128E-3</c:v>
                </c:pt>
                <c:pt idx="5">
                  <c:v>7.1298497539324509E-3</c:v>
                </c:pt>
                <c:pt idx="6">
                  <c:v>7.6465632811752874E-3</c:v>
                </c:pt>
                <c:pt idx="7">
                  <c:v>9.4857509065007402E-3</c:v>
                </c:pt>
                <c:pt idx="8">
                  <c:v>1.0441441066212713E-2</c:v>
                </c:pt>
                <c:pt idx="9">
                  <c:v>1.2228121528474677E-2</c:v>
                </c:pt>
                <c:pt idx="10">
                  <c:v>1.3910558881170142E-2</c:v>
                </c:pt>
                <c:pt idx="11">
                  <c:v>1.5962990471527359E-2</c:v>
                </c:pt>
                <c:pt idx="12" formatCode="0.00%">
                  <c:v>1.7572491544727897E-2</c:v>
                </c:pt>
                <c:pt idx="13" formatCode="0.00%">
                  <c:v>1.8876477738495372E-2</c:v>
                </c:pt>
              </c:numCache>
            </c:numRef>
          </c:val>
          <c:smooth val="0"/>
        </c:ser>
        <c:dLbls>
          <c:showLegendKey val="0"/>
          <c:showVal val="0"/>
          <c:showCatName val="0"/>
          <c:showSerName val="0"/>
          <c:showPercent val="0"/>
          <c:showBubbleSize val="0"/>
        </c:dLbls>
        <c:marker val="1"/>
        <c:smooth val="0"/>
        <c:axId val="289637304"/>
        <c:axId val="284136040"/>
      </c:lineChart>
      <c:catAx>
        <c:axId val="306083368"/>
        <c:scaling>
          <c:orientation val="minMax"/>
        </c:scaling>
        <c:delete val="0"/>
        <c:axPos val="b"/>
        <c:numFmt formatCode="General" sourceLinked="1"/>
        <c:majorTickMark val="in"/>
        <c:minorTickMark val="none"/>
        <c:tickLblPos val="nextTo"/>
        <c:spPr>
          <a:ln/>
        </c:spPr>
        <c:txPr>
          <a:bodyPr/>
          <a:lstStyle/>
          <a:p>
            <a:pPr>
              <a:defRPr sz="1000" b="1">
                <a:solidFill>
                  <a:schemeClr val="tx1">
                    <a:lumMod val="50000"/>
                    <a:lumOff val="50000"/>
                  </a:schemeClr>
                </a:solidFill>
              </a:defRPr>
            </a:pPr>
            <a:endParaRPr lang="tr-TR"/>
          </a:p>
        </c:txPr>
        <c:crossAx val="284704592"/>
        <c:crosses val="autoZero"/>
        <c:auto val="1"/>
        <c:lblAlgn val="ctr"/>
        <c:lblOffset val="100"/>
        <c:noMultiLvlLbl val="0"/>
      </c:catAx>
      <c:valAx>
        <c:axId val="284704592"/>
        <c:scaling>
          <c:orientation val="minMax"/>
          <c:max val="2.0000000000000004E-2"/>
          <c:min val="0"/>
        </c:scaling>
        <c:delete val="1"/>
        <c:axPos val="l"/>
        <c:numFmt formatCode="0.0%" sourceLinked="0"/>
        <c:majorTickMark val="out"/>
        <c:minorTickMark val="none"/>
        <c:tickLblPos val="nextTo"/>
        <c:crossAx val="306083368"/>
        <c:crosses val="autoZero"/>
        <c:crossBetween val="between"/>
        <c:majorUnit val="3.0000000000000009E-3"/>
      </c:valAx>
      <c:valAx>
        <c:axId val="284136040"/>
        <c:scaling>
          <c:orientation val="minMax"/>
          <c:max val="2.0000000000000004E-2"/>
        </c:scaling>
        <c:delete val="0"/>
        <c:axPos val="r"/>
        <c:numFmt formatCode="0.0%" sourceLinked="0"/>
        <c:majorTickMark val="out"/>
        <c:minorTickMark val="none"/>
        <c:tickLblPos val="nextTo"/>
        <c:crossAx val="289637304"/>
        <c:crosses val="max"/>
        <c:crossBetween val="between"/>
      </c:valAx>
      <c:catAx>
        <c:axId val="289637304"/>
        <c:scaling>
          <c:orientation val="minMax"/>
        </c:scaling>
        <c:delete val="1"/>
        <c:axPos val="b"/>
        <c:numFmt formatCode="General" sourceLinked="1"/>
        <c:majorTickMark val="out"/>
        <c:minorTickMark val="none"/>
        <c:tickLblPos val="nextTo"/>
        <c:crossAx val="284136040"/>
        <c:crosses val="autoZero"/>
        <c:auto val="1"/>
        <c:lblAlgn val="ctr"/>
        <c:lblOffset val="100"/>
        <c:noMultiLvlLbl val="0"/>
      </c:catAx>
      <c:spPr>
        <a:noFill/>
        <a:ln w="25400">
          <a:noFill/>
        </a:ln>
      </c:spPr>
    </c:plotArea>
    <c:plotVisOnly val="1"/>
    <c:dispBlanksAs val="gap"/>
    <c:showDLblsOverMax val="0"/>
  </c:chart>
  <c:spPr>
    <a:solidFill>
      <a:schemeClr val="bg1">
        <a:lumMod val="95000"/>
      </a:schemeClr>
    </a:solidFill>
  </c:spPr>
  <c:txPr>
    <a:bodyPr/>
    <a:lstStyle/>
    <a:p>
      <a:pPr>
        <a:defRPr sz="1200"/>
      </a:pPr>
      <a:endParaRPr lang="tr-T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14"/>
            <c:invertIfNegative val="0"/>
            <c:bubble3D val="0"/>
            <c:spPr>
              <a:ln>
                <a:noFill/>
              </a:ln>
              <a:effectLst/>
            </c:spPr>
          </c:dPt>
          <c:dPt>
            <c:idx val="15"/>
            <c:invertIfNegative val="0"/>
            <c:bubble3D val="0"/>
            <c:spPr>
              <a:solidFill>
                <a:srgbClr val="FE522E"/>
              </a:solidFill>
              <a:ln>
                <a:noFill/>
              </a:ln>
              <a:effectLst/>
            </c:spPr>
          </c:dPt>
          <c:dLbls>
            <c:dLbl>
              <c:idx val="0"/>
              <c:tx>
                <c:rich>
                  <a:bodyPr/>
                  <a:lstStyle/>
                  <a:p>
                    <a:r>
                      <a:rPr lang="en-US" sz="1000" b="1" dirty="0"/>
                      <a:t>0,8</a:t>
                    </a:r>
                    <a:endParaRPr lang="en-US" sz="1100" dirty="0"/>
                  </a:p>
                </c:rich>
              </c:tx>
              <c:dLblPos val="ctr"/>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z="1000" b="1" dirty="0"/>
                      <a:t>0,8</a:t>
                    </a:r>
                    <a:endParaRPr lang="en-US" sz="1100" dirty="0"/>
                  </a:p>
                </c:rich>
              </c:tx>
              <c:dLblPos val="ctr"/>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z="1000" b="1" dirty="0"/>
                      <a:t>1</a:t>
                    </a:r>
                    <a:endParaRPr lang="en-US" sz="1100" dirty="0"/>
                  </a:p>
                </c:rich>
              </c:tx>
              <c:dLblPos val="ctr"/>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z="1000" b="1" dirty="0"/>
                      <a:t>0,9</a:t>
                    </a:r>
                    <a:endParaRPr lang="en-US" sz="1100" dirty="0"/>
                  </a:p>
                </c:rich>
              </c:tx>
              <c:dLblPos val="ctr"/>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z="1000" b="1" dirty="0"/>
                      <a:t>1,1</a:t>
                    </a:r>
                    <a:endParaRPr lang="en-US" sz="1100" dirty="0"/>
                  </a:p>
                </c:rich>
              </c:tx>
              <c:dLblPos val="ctr"/>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sz="1000" b="1" dirty="0"/>
                      <a:t>1,1</a:t>
                    </a:r>
                    <a:endParaRPr lang="en-US" sz="1100" dirty="0"/>
                  </a:p>
                </c:rich>
              </c:tx>
              <c:dLblPos val="ctr"/>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en-US" sz="1000" b="1" dirty="0"/>
                      <a:t>1,6</a:t>
                    </a:r>
                    <a:endParaRPr lang="en-US" sz="1200" dirty="0"/>
                  </a:p>
                </c:rich>
              </c:tx>
              <c:dLblPos val="ctr"/>
              <c:showLegendKey val="0"/>
              <c:showVal val="1"/>
              <c:showCatName val="0"/>
              <c:showSerName val="0"/>
              <c:showPercent val="0"/>
              <c:showBubbleSize val="0"/>
              <c:extLst>
                <c:ext xmlns:c15="http://schemas.microsoft.com/office/drawing/2012/chart" uri="{CE6537A1-D6FC-4f65-9D91-7224C49458BB}"/>
              </c:extLst>
            </c:dLbl>
            <c:dLbl>
              <c:idx val="7"/>
              <c:tx>
                <c:rich>
                  <a:bodyPr/>
                  <a:lstStyle/>
                  <a:p>
                    <a:r>
                      <a:rPr lang="en-US" sz="1000" b="1" dirty="0"/>
                      <a:t>2,2</a:t>
                    </a:r>
                    <a:endParaRPr lang="en-US" sz="1200" dirty="0"/>
                  </a:p>
                </c:rich>
              </c:tx>
              <c:dLblPos val="ctr"/>
              <c:showLegendKey val="0"/>
              <c:showVal val="1"/>
              <c:showCatName val="0"/>
              <c:showSerName val="0"/>
              <c:showPercent val="0"/>
              <c:showBubbleSize val="0"/>
              <c:extLst>
                <c:ext xmlns:c15="http://schemas.microsoft.com/office/drawing/2012/chart" uri="{CE6537A1-D6FC-4f65-9D91-7224C49458BB}"/>
              </c:extLst>
            </c:dLbl>
            <c:dLbl>
              <c:idx val="8"/>
              <c:tx>
                <c:rich>
                  <a:bodyPr/>
                  <a:lstStyle/>
                  <a:p>
                    <a:r>
                      <a:rPr lang="en-US" sz="1000" b="1" dirty="0"/>
                      <a:t>3,1</a:t>
                    </a:r>
                    <a:endParaRPr lang="en-US" sz="1200" dirty="0"/>
                  </a:p>
                </c:rich>
              </c:tx>
              <c:dLblPos val="ctr"/>
              <c:showLegendKey val="0"/>
              <c:showVal val="1"/>
              <c:showCatName val="0"/>
              <c:showSerName val="0"/>
              <c:showPercent val="0"/>
              <c:showBubbleSize val="0"/>
              <c:extLst>
                <c:ext xmlns:c15="http://schemas.microsoft.com/office/drawing/2012/chart" uri="{CE6537A1-D6FC-4f65-9D91-7224C49458BB}"/>
              </c:extLst>
            </c:dLbl>
            <c:dLbl>
              <c:idx val="9"/>
              <c:tx>
                <c:rich>
                  <a:bodyPr/>
                  <a:lstStyle/>
                  <a:p>
                    <a:r>
                      <a:rPr lang="en-US" sz="1000" b="1" dirty="0"/>
                      <a:t>4,4</a:t>
                    </a:r>
                    <a:endParaRPr lang="en-US" sz="1200" dirty="0"/>
                  </a:p>
                </c:rich>
              </c:tx>
              <c:dLblPos val="ctr"/>
              <c:showLegendKey val="0"/>
              <c:showVal val="1"/>
              <c:showCatName val="0"/>
              <c:showSerName val="0"/>
              <c:showPercent val="0"/>
              <c:showBubbleSize val="0"/>
              <c:extLst>
                <c:ext xmlns:c15="http://schemas.microsoft.com/office/drawing/2012/chart" uri="{CE6537A1-D6FC-4f65-9D91-7224C49458BB}"/>
              </c:extLst>
            </c:dLbl>
            <c:dLbl>
              <c:idx val="10"/>
              <c:tx>
                <c:rich>
                  <a:bodyPr/>
                  <a:lstStyle/>
                  <a:p>
                    <a:r>
                      <a:rPr lang="en-US" sz="1000" b="1" dirty="0"/>
                      <a:t>5,1</a:t>
                    </a:r>
                    <a:endParaRPr lang="en-US" sz="1200" dirty="0"/>
                  </a:p>
                </c:rich>
              </c:tx>
              <c:dLblPos val="ctr"/>
              <c:showLegendKey val="0"/>
              <c:showVal val="1"/>
              <c:showCatName val="0"/>
              <c:showSerName val="0"/>
              <c:showPercent val="0"/>
              <c:showBubbleSize val="0"/>
              <c:extLst>
                <c:ext xmlns:c15="http://schemas.microsoft.com/office/drawing/2012/chart" uri="{CE6537A1-D6FC-4f65-9D91-7224C49458BB}"/>
              </c:extLst>
            </c:dLbl>
            <c:dLbl>
              <c:idx val="11"/>
              <c:tx>
                <c:rich>
                  <a:bodyPr/>
                  <a:lstStyle/>
                  <a:p>
                    <a:r>
                      <a:rPr lang="en-US" sz="1000" b="1" dirty="0"/>
                      <a:t>6,2</a:t>
                    </a:r>
                    <a:endParaRPr lang="en-US" sz="1200" dirty="0"/>
                  </a:p>
                </c:rich>
              </c:tx>
              <c:dLblPos val="ctr"/>
              <c:showLegendKey val="0"/>
              <c:showVal val="1"/>
              <c:showCatName val="0"/>
              <c:showSerName val="0"/>
              <c:showPercent val="0"/>
              <c:showBubbleSize val="0"/>
              <c:extLst>
                <c:ext xmlns:c15="http://schemas.microsoft.com/office/drawing/2012/chart" uri="{CE6537A1-D6FC-4f65-9D91-7224C49458BB}"/>
              </c:extLst>
            </c:dLbl>
            <c:dLbl>
              <c:idx val="12"/>
              <c:tx>
                <c:rich>
                  <a:bodyPr/>
                  <a:lstStyle/>
                  <a:p>
                    <a:r>
                      <a:rPr lang="en-US" sz="1000" b="1" dirty="0"/>
                      <a:t>9</a:t>
                    </a:r>
                    <a:endParaRPr lang="en-US" sz="1200" dirty="0"/>
                  </a:p>
                </c:rich>
              </c:tx>
              <c:dLblPos val="ctr"/>
              <c:showLegendKey val="0"/>
              <c:showVal val="1"/>
              <c:showCatName val="0"/>
              <c:showSerName val="0"/>
              <c:showPercent val="0"/>
              <c:showBubbleSize val="0"/>
              <c:extLst>
                <c:ext xmlns:c15="http://schemas.microsoft.com/office/drawing/2012/chart" uri="{CE6537A1-D6FC-4f65-9D91-7224C49458BB}"/>
              </c:extLst>
            </c:dLbl>
            <c:dLbl>
              <c:idx val="13"/>
              <c:tx>
                <c:rich>
                  <a:bodyPr/>
                  <a:lstStyle/>
                  <a:p>
                    <a:r>
                      <a:rPr lang="en-US" sz="1000" b="1" dirty="0"/>
                      <a:t>11,6</a:t>
                    </a:r>
                    <a:endParaRPr lang="en-US" sz="1200" dirty="0"/>
                  </a:p>
                </c:rich>
              </c:tx>
              <c:dLblPos val="ctr"/>
              <c:showLegendKey val="0"/>
              <c:showVal val="1"/>
              <c:showCatName val="0"/>
              <c:showSerName val="0"/>
              <c:showPercent val="0"/>
              <c:showBubbleSize val="0"/>
              <c:extLst>
                <c:ext xmlns:c15="http://schemas.microsoft.com/office/drawing/2012/chart" uri="{CE6537A1-D6FC-4f65-9D91-7224C49458BB}"/>
              </c:extLst>
            </c:dLbl>
            <c:dLbl>
              <c:idx val="14"/>
              <c:tx>
                <c:rich>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r>
                      <a:rPr lang="en-US" sz="1000" b="1" dirty="0" smtClean="0"/>
                      <a:t>14</a:t>
                    </a:r>
                    <a:endParaRPr lang="en-US" sz="1200" dirty="0"/>
                  </a:p>
                </c:rich>
              </c:tx>
              <c:spPr>
                <a:ln>
                  <a:noFill/>
                </a:ln>
                <a:effectLst/>
              </c:sp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2015B</c:v>
                </c:pt>
              </c:strCache>
            </c:strRef>
          </c:cat>
          <c:val>
            <c:numRef>
              <c:f>Sheet1!$B$2:$B$17</c:f>
              <c:numCache>
                <c:formatCode>General</c:formatCode>
                <c:ptCount val="16"/>
                <c:pt idx="0">
                  <c:v>0.8</c:v>
                </c:pt>
                <c:pt idx="1">
                  <c:v>0.8</c:v>
                </c:pt>
                <c:pt idx="2">
                  <c:v>1</c:v>
                </c:pt>
                <c:pt idx="3">
                  <c:v>0.9</c:v>
                </c:pt>
                <c:pt idx="4">
                  <c:v>1.1000000000000001</c:v>
                </c:pt>
                <c:pt idx="5">
                  <c:v>1.1000000000000001</c:v>
                </c:pt>
                <c:pt idx="6">
                  <c:v>1.6</c:v>
                </c:pt>
                <c:pt idx="7">
                  <c:v>2.2000000000000002</c:v>
                </c:pt>
                <c:pt idx="8">
                  <c:v>3.1</c:v>
                </c:pt>
                <c:pt idx="9">
                  <c:v>4.4000000000000004</c:v>
                </c:pt>
                <c:pt idx="10">
                  <c:v>5.0999999999999996</c:v>
                </c:pt>
                <c:pt idx="11">
                  <c:v>6.2</c:v>
                </c:pt>
                <c:pt idx="12">
                  <c:v>9</c:v>
                </c:pt>
                <c:pt idx="13">
                  <c:v>11.6</c:v>
                </c:pt>
                <c:pt idx="14">
                  <c:v>14</c:v>
                </c:pt>
                <c:pt idx="15">
                  <c:v>16.399999999999999</c:v>
                </c:pt>
              </c:numCache>
            </c:numRef>
          </c:val>
        </c:ser>
        <c:dLbls>
          <c:showLegendKey val="0"/>
          <c:showVal val="0"/>
          <c:showCatName val="0"/>
          <c:showSerName val="0"/>
          <c:showPercent val="0"/>
          <c:showBubbleSize val="0"/>
        </c:dLbls>
        <c:gapWidth val="30"/>
        <c:overlap val="100"/>
        <c:axId val="289640440"/>
        <c:axId val="289640832"/>
      </c:barChart>
      <c:catAx>
        <c:axId val="289640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tr-TR"/>
          </a:p>
        </c:txPr>
        <c:crossAx val="289640832"/>
        <c:crosses val="autoZero"/>
        <c:auto val="1"/>
        <c:lblAlgn val="ctr"/>
        <c:lblOffset val="100"/>
        <c:noMultiLvlLbl val="0"/>
      </c:catAx>
      <c:valAx>
        <c:axId val="289640832"/>
        <c:scaling>
          <c:orientation val="minMax"/>
        </c:scaling>
        <c:delete val="1"/>
        <c:axPos val="l"/>
        <c:numFmt formatCode="General" sourceLinked="1"/>
        <c:majorTickMark val="none"/>
        <c:minorTickMark val="none"/>
        <c:tickLblPos val="nextTo"/>
        <c:crossAx val="289640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olidFill>
              <a:srgbClr val="29859C"/>
            </a:solidFill>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dPt>
          <c:dLbls>
            <c:dLbl>
              <c:idx val="0"/>
              <c:layout>
                <c:manualLayout>
                  <c:x val="8.6576618893125477E-3"/>
                  <c:y val="0.23124417070121869"/>
                </c:manualLayout>
              </c:layout>
              <c:showLegendKey val="0"/>
              <c:showVal val="1"/>
              <c:showCatName val="0"/>
              <c:showSerName val="0"/>
              <c:showPercent val="0"/>
              <c:showBubbleSize val="0"/>
              <c:extLst>
                <c:ext xmlns:c15="http://schemas.microsoft.com/office/drawing/2012/chart" uri="{CE6537A1-D6FC-4f65-9D91-7224C49458BB}">
                  <c15:layout>
                    <c:manualLayout>
                      <c:w val="0.19506480208282909"/>
                      <c:h val="0.25643980293583801"/>
                    </c:manualLayout>
                  </c15:layout>
                </c:ext>
              </c:extLst>
            </c:dLbl>
            <c:dLbl>
              <c:idx val="1"/>
              <c:layout>
                <c:manualLayout>
                  <c:x val="-8.7596178951794447E-17"/>
                  <c:y val="0.3531200742482176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0.6</c:v>
                </c:pt>
                <c:pt idx="1">
                  <c:v>1.9</c:v>
                </c:pt>
              </c:numCache>
            </c:numRef>
          </c:val>
        </c:ser>
        <c:dLbls>
          <c:showLegendKey val="0"/>
          <c:showVal val="1"/>
          <c:showCatName val="0"/>
          <c:showSerName val="0"/>
          <c:showPercent val="0"/>
          <c:showBubbleSize val="0"/>
        </c:dLbls>
        <c:gapWidth val="0"/>
        <c:gapDepth val="0"/>
        <c:shape val="box"/>
        <c:axId val="101991600"/>
        <c:axId val="282288120"/>
        <c:axId val="0"/>
      </c:bar3DChart>
      <c:catAx>
        <c:axId val="101991600"/>
        <c:scaling>
          <c:orientation val="minMax"/>
        </c:scaling>
        <c:delete val="1"/>
        <c:axPos val="b"/>
        <c:numFmt formatCode="General" sourceLinked="0"/>
        <c:majorTickMark val="out"/>
        <c:minorTickMark val="none"/>
        <c:tickLblPos val="nextTo"/>
        <c:crossAx val="282288120"/>
        <c:crosses val="autoZero"/>
        <c:auto val="1"/>
        <c:lblAlgn val="ctr"/>
        <c:lblOffset val="100"/>
        <c:noMultiLvlLbl val="0"/>
      </c:catAx>
      <c:valAx>
        <c:axId val="282288120"/>
        <c:scaling>
          <c:orientation val="minMax"/>
        </c:scaling>
        <c:delete val="1"/>
        <c:axPos val="l"/>
        <c:numFmt formatCode="0.0" sourceLinked="1"/>
        <c:majorTickMark val="out"/>
        <c:minorTickMark val="none"/>
        <c:tickLblPos val="nextTo"/>
        <c:crossAx val="101991600"/>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70482736718488E-2"/>
          <c:y val="6.8690950643416473E-2"/>
          <c:w val="0.89566266899231772"/>
          <c:h val="0.88112267404226985"/>
        </c:manualLayout>
      </c:layout>
      <c:pie3DChart>
        <c:varyColors val="1"/>
        <c:ser>
          <c:idx val="0"/>
          <c:order val="0"/>
          <c:tx>
            <c:strRef>
              <c:f>Sheet1!$B$1</c:f>
              <c:strCache>
                <c:ptCount val="1"/>
                <c:pt idx="0">
                  <c:v>Sales</c:v>
                </c:pt>
              </c:strCache>
            </c:strRef>
          </c:tx>
          <c:spPr>
            <a:ln>
              <a:noFill/>
            </a:ln>
            <a:scene3d>
              <a:camera prst="orthographicFront"/>
              <a:lightRig rig="threePt" dir="t"/>
            </a:scene3d>
            <a:sp3d>
              <a:bevelT w="50800"/>
            </a:sp3d>
          </c:spPr>
          <c:dPt>
            <c:idx val="0"/>
            <c:bubble3D val="0"/>
            <c:spPr>
              <a:solidFill>
                <a:schemeClr val="accent1"/>
              </a:solidFill>
              <a:ln w="25400">
                <a:noFill/>
              </a:ln>
              <a:effectLst/>
              <a:scene3d>
                <a:camera prst="orthographicFront"/>
                <a:lightRig rig="threePt" dir="t"/>
              </a:scene3d>
              <a:sp3d>
                <a:bevelT w="50800"/>
              </a:sp3d>
            </c:spPr>
          </c:dPt>
          <c:dPt>
            <c:idx val="1"/>
            <c:bubble3D val="0"/>
            <c:spPr>
              <a:solidFill>
                <a:schemeClr val="accent2"/>
              </a:solidFill>
              <a:ln w="25400">
                <a:noFill/>
              </a:ln>
              <a:effectLst/>
              <a:scene3d>
                <a:camera prst="orthographicFront"/>
                <a:lightRig rig="threePt" dir="t"/>
              </a:scene3d>
              <a:sp3d>
                <a:bevelT w="50800"/>
              </a:sp3d>
            </c:spPr>
          </c:dPt>
          <c:dPt>
            <c:idx val="2"/>
            <c:bubble3D val="0"/>
            <c:spPr>
              <a:solidFill>
                <a:schemeClr val="accent3"/>
              </a:solidFill>
              <a:ln w="25400">
                <a:noFill/>
              </a:ln>
              <a:effectLst/>
              <a:scene3d>
                <a:camera prst="orthographicFront"/>
                <a:lightRig rig="threePt" dir="t"/>
              </a:scene3d>
              <a:sp3d>
                <a:bevelT w="50800"/>
              </a:sp3d>
            </c:spPr>
          </c:dPt>
          <c:dPt>
            <c:idx val="3"/>
            <c:bubble3D val="0"/>
            <c:explosion val="14"/>
            <c:spPr>
              <a:solidFill>
                <a:schemeClr val="accent4"/>
              </a:solidFill>
              <a:ln w="25400">
                <a:noFill/>
              </a:ln>
              <a:effectLst/>
              <a:scene3d>
                <a:camera prst="orthographicFront"/>
                <a:lightRig rig="threePt" dir="t"/>
              </a:scene3d>
              <a:sp3d>
                <a:bevelT w="50800"/>
              </a:sp3d>
            </c:spPr>
          </c:dPt>
          <c:dLbls>
            <c:dLbl>
              <c:idx val="0"/>
              <c:tx>
                <c:rich>
                  <a:bodyPr/>
                  <a:lstStyle/>
                  <a:p>
                    <a:r>
                      <a:rPr lang="en-US" smtClean="0"/>
                      <a:t>%14</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%19</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%41</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%26</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solidFill>
                      <a:schemeClr val="bg1"/>
                    </a:solidFill>
                  </a:defRPr>
                </a:pPr>
                <a:endParaRPr lang="tr-T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Dıştan İçe</c:v>
                </c:pt>
                <c:pt idx="1">
                  <c:v>Dış hat aktarmasız</c:v>
                </c:pt>
                <c:pt idx="2">
                  <c:v>İç hat</c:v>
                </c:pt>
                <c:pt idx="3">
                  <c:v>Dıştan dışa </c:v>
                </c:pt>
              </c:strCache>
            </c:strRef>
          </c:cat>
          <c:val>
            <c:numRef>
              <c:f>Sheet1!$B$2:$B$5</c:f>
              <c:numCache>
                <c:formatCode>General</c:formatCode>
                <c:ptCount val="4"/>
                <c:pt idx="0">
                  <c:v>14</c:v>
                </c:pt>
                <c:pt idx="1">
                  <c:v>19</c:v>
                </c:pt>
                <c:pt idx="2">
                  <c:v>41</c:v>
                </c:pt>
                <c:pt idx="3">
                  <c:v>26</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tr-TR"/>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353560026066689E-2"/>
          <c:y val="3.9978382332358356E-2"/>
          <c:w val="0.88069740130052176"/>
          <c:h val="0.86135959396380768"/>
        </c:manualLayout>
      </c:layout>
      <c:bubbleChart>
        <c:varyColors val="0"/>
        <c:ser>
          <c:idx val="0"/>
          <c:order val="0"/>
          <c:spPr>
            <a:solidFill>
              <a:schemeClr val="accent2">
                <a:lumMod val="75000"/>
              </a:schemeClr>
            </a:solidFill>
          </c:spPr>
          <c:invertIfNegative val="0"/>
          <c:dPt>
            <c:idx val="13"/>
            <c:invertIfNegative val="0"/>
            <c:bubble3D val="1"/>
            <c:spPr>
              <a:solidFill>
                <a:srgbClr val="C00000"/>
              </a:solidFill>
            </c:spPr>
          </c:dPt>
          <c:xVal>
            <c:numRef>
              <c:f>Sheet1!$B$2:$B$15</c:f>
              <c:numCache>
                <c:formatCode>#,##0</c:formatCode>
                <c:ptCount val="14"/>
                <c:pt idx="0">
                  <c:v>103</c:v>
                </c:pt>
                <c:pt idx="1">
                  <c:v>104</c:v>
                </c:pt>
                <c:pt idx="2">
                  <c:v>102</c:v>
                </c:pt>
                <c:pt idx="3">
                  <c:v>107</c:v>
                </c:pt>
                <c:pt idx="4">
                  <c:v>131</c:v>
                </c:pt>
                <c:pt idx="5">
                  <c:v>139</c:v>
                </c:pt>
                <c:pt idx="6">
                  <c:v>142</c:v>
                </c:pt>
                <c:pt idx="7">
                  <c:v>156</c:v>
                </c:pt>
                <c:pt idx="8">
                  <c:v>171</c:v>
                </c:pt>
                <c:pt idx="9">
                  <c:v>189</c:v>
                </c:pt>
                <c:pt idx="10">
                  <c:v>217</c:v>
                </c:pt>
                <c:pt idx="11">
                  <c:v>243</c:v>
                </c:pt>
                <c:pt idx="12">
                  <c:v>261</c:v>
                </c:pt>
                <c:pt idx="13">
                  <c:v>277</c:v>
                </c:pt>
              </c:numCache>
            </c:numRef>
          </c:xVal>
          <c:yVal>
            <c:numRef>
              <c:f>Sheet1!$C$2:$C$15</c:f>
              <c:numCache>
                <c:formatCode>#,##0</c:formatCode>
                <c:ptCount val="14"/>
                <c:pt idx="0">
                  <c:v>1973.2115384615386</c:v>
                </c:pt>
                <c:pt idx="1">
                  <c:v>1938.5961538461538</c:v>
                </c:pt>
                <c:pt idx="2">
                  <c:v>2047.9807692307693</c:v>
                </c:pt>
                <c:pt idx="3">
                  <c:v>2444.9423076923076</c:v>
                </c:pt>
                <c:pt idx="4">
                  <c:v>2933.3846153846152</c:v>
                </c:pt>
                <c:pt idx="5">
                  <c:v>3301.3846153846152</c:v>
                </c:pt>
                <c:pt idx="6">
                  <c:v>3708.8269230769229</c:v>
                </c:pt>
                <c:pt idx="7">
                  <c:v>4159.6346153846152</c:v>
                </c:pt>
                <c:pt idx="8">
                  <c:v>4713.5769230769229</c:v>
                </c:pt>
                <c:pt idx="9">
                  <c:v>5186.8076923076924</c:v>
                </c:pt>
                <c:pt idx="10">
                  <c:v>5930.1538461538457</c:v>
                </c:pt>
                <c:pt idx="11">
                  <c:v>7268.1346153846152</c:v>
                </c:pt>
                <c:pt idx="12">
                  <c:v>8125.4038461538457</c:v>
                </c:pt>
                <c:pt idx="13">
                  <c:v>8959.1346153846152</c:v>
                </c:pt>
              </c:numCache>
            </c:numRef>
          </c:yVal>
          <c:bubbleSize>
            <c:numRef>
              <c:f>Sheet1!$D$2:$D$15</c:f>
              <c:numCache>
                <c:formatCode>#,##0</c:formatCode>
                <c:ptCount val="14"/>
                <c:pt idx="0">
                  <c:v>10383000</c:v>
                </c:pt>
                <c:pt idx="1">
                  <c:v>10420000</c:v>
                </c:pt>
                <c:pt idx="2">
                  <c:v>11991000</c:v>
                </c:pt>
                <c:pt idx="3">
                  <c:v>14134000</c:v>
                </c:pt>
                <c:pt idx="4">
                  <c:v>16947000</c:v>
                </c:pt>
                <c:pt idx="5">
                  <c:v>19636000</c:v>
                </c:pt>
                <c:pt idx="6">
                  <c:v>22597288</c:v>
                </c:pt>
                <c:pt idx="7">
                  <c:v>25101473</c:v>
                </c:pt>
                <c:pt idx="8">
                  <c:v>29118768</c:v>
                </c:pt>
                <c:pt idx="9">
                  <c:v>32648643</c:v>
                </c:pt>
                <c:pt idx="10">
                  <c:v>39044600</c:v>
                </c:pt>
                <c:pt idx="11">
                  <c:v>48753509.311672099</c:v>
                </c:pt>
                <c:pt idx="12">
                  <c:v>54674967</c:v>
                </c:pt>
                <c:pt idx="13">
                  <c:v>63000000</c:v>
                </c:pt>
              </c:numCache>
            </c:numRef>
          </c:bubbleSize>
          <c:bubble3D val="1"/>
        </c:ser>
        <c:dLbls>
          <c:showLegendKey val="0"/>
          <c:showVal val="0"/>
          <c:showCatName val="0"/>
          <c:showSerName val="0"/>
          <c:showPercent val="0"/>
          <c:showBubbleSize val="0"/>
        </c:dLbls>
        <c:bubbleScale val="100"/>
        <c:showNegBubbles val="0"/>
        <c:axId val="289642008"/>
        <c:axId val="289642400"/>
      </c:bubbleChart>
      <c:valAx>
        <c:axId val="289642008"/>
        <c:scaling>
          <c:orientation val="minMax"/>
          <c:max val="300"/>
          <c:min val="90"/>
        </c:scaling>
        <c:delete val="0"/>
        <c:axPos val="b"/>
        <c:title>
          <c:tx>
            <c:rich>
              <a:bodyPr/>
              <a:lstStyle/>
              <a:p>
                <a:pPr>
                  <a:defRPr/>
                </a:pPr>
                <a:r>
                  <a:rPr lang="tr-TR" dirty="0" smtClean="0"/>
                  <a:t>#</a:t>
                </a:r>
                <a:r>
                  <a:rPr lang="tr-TR" baseline="0" dirty="0" smtClean="0"/>
                  <a:t> of </a:t>
                </a:r>
                <a:r>
                  <a:rPr lang="tr-TR" baseline="0" dirty="0" err="1" smtClean="0"/>
                  <a:t>destinations</a:t>
                </a:r>
                <a:endParaRPr lang="tr-TR" dirty="0"/>
              </a:p>
            </c:rich>
          </c:tx>
          <c:layout>
            <c:manualLayout>
              <c:xMode val="edge"/>
              <c:yMode val="edge"/>
              <c:x val="0.83490850871312094"/>
              <c:y val="0.84219536813886797"/>
            </c:manualLayout>
          </c:layout>
          <c:overlay val="0"/>
        </c:title>
        <c:numFmt formatCode="#,##0" sourceLinked="1"/>
        <c:majorTickMark val="out"/>
        <c:minorTickMark val="none"/>
        <c:tickLblPos val="nextTo"/>
        <c:crossAx val="289642400"/>
        <c:crosses val="autoZero"/>
        <c:crossBetween val="midCat"/>
        <c:majorUnit val="20"/>
      </c:valAx>
      <c:valAx>
        <c:axId val="289642400"/>
        <c:scaling>
          <c:orientation val="minMax"/>
          <c:min val="1000"/>
        </c:scaling>
        <c:delete val="0"/>
        <c:axPos val="l"/>
        <c:title>
          <c:tx>
            <c:rich>
              <a:bodyPr rot="-5400000" vert="horz"/>
              <a:lstStyle/>
              <a:p>
                <a:pPr>
                  <a:defRPr/>
                </a:pPr>
                <a:r>
                  <a:rPr lang="tr-TR" dirty="0" smtClean="0"/>
                  <a:t># of </a:t>
                </a:r>
                <a:r>
                  <a:rPr lang="tr-TR" dirty="0" err="1" smtClean="0"/>
                  <a:t>landings</a:t>
                </a:r>
                <a:r>
                  <a:rPr lang="tr-TR" dirty="0" smtClean="0"/>
                  <a:t> </a:t>
                </a:r>
                <a:r>
                  <a:rPr lang="tr-TR" dirty="0" err="1" smtClean="0"/>
                  <a:t>per</a:t>
                </a:r>
                <a:r>
                  <a:rPr lang="tr-TR" dirty="0" smtClean="0"/>
                  <a:t> </a:t>
                </a:r>
                <a:r>
                  <a:rPr lang="tr-TR" dirty="0" err="1" smtClean="0"/>
                  <a:t>week</a:t>
                </a:r>
                <a:endParaRPr lang="tr-TR" dirty="0"/>
              </a:p>
            </c:rich>
          </c:tx>
          <c:overlay val="0"/>
        </c:title>
        <c:numFmt formatCode="#,##0" sourceLinked="1"/>
        <c:majorTickMark val="out"/>
        <c:minorTickMark val="none"/>
        <c:tickLblPos val="nextTo"/>
        <c:crossAx val="289642008"/>
        <c:crosses val="autoZero"/>
        <c:crossBetween val="midCat"/>
      </c:valAx>
    </c:plotArea>
    <c:plotVisOnly val="1"/>
    <c:dispBlanksAs val="gap"/>
    <c:showDLblsOverMax val="0"/>
  </c:chart>
  <c:txPr>
    <a:bodyPr/>
    <a:lstStyle/>
    <a:p>
      <a:pPr>
        <a:defRPr sz="1200"/>
      </a:pPr>
      <a:endParaRPr lang="tr-T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dirty="0"/>
          </a:p>
        </c:rich>
      </c:tx>
      <c:layout>
        <c:manualLayout>
          <c:xMode val="edge"/>
          <c:yMode val="edge"/>
          <c:x val="0.43974309532842126"/>
          <c:y val="0.14374999999999999"/>
        </c:manualLayout>
      </c:layout>
      <c:overlay val="0"/>
      <c:spPr>
        <a:noFill/>
        <a:ln>
          <a:noFill/>
        </a:ln>
        <a:effectLst/>
      </c:spPr>
    </c:title>
    <c:autoTitleDeleted val="0"/>
    <c:plotArea>
      <c:layout/>
      <c:barChart>
        <c:barDir val="col"/>
        <c:grouping val="stacked"/>
        <c:varyColors val="0"/>
        <c:ser>
          <c:idx val="0"/>
          <c:order val="0"/>
          <c:tx>
            <c:strRef>
              <c:f>Sheet1!$B$1</c:f>
              <c:strCache>
                <c:ptCount val="1"/>
                <c:pt idx="0">
                  <c:v>Narrow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2005</c:v>
                </c:pt>
                <c:pt idx="1">
                  <c:v>2006</c:v>
                </c:pt>
                <c:pt idx="2">
                  <c:v>2007</c:v>
                </c:pt>
                <c:pt idx="3">
                  <c:v>2008</c:v>
                </c:pt>
                <c:pt idx="4">
                  <c:v>2009</c:v>
                </c:pt>
                <c:pt idx="5">
                  <c:v>2010</c:v>
                </c:pt>
                <c:pt idx="6">
                  <c:v>2011</c:v>
                </c:pt>
                <c:pt idx="7">
                  <c:v>2012</c:v>
                </c:pt>
                <c:pt idx="8">
                  <c:v>2013</c:v>
                </c:pt>
                <c:pt idx="9">
                  <c:v>2014</c:v>
                </c:pt>
                <c:pt idx="10">
                  <c:v>2015B</c:v>
                </c:pt>
                <c:pt idx="13">
                  <c:v>2021</c:v>
                </c:pt>
              </c:strCache>
            </c:strRef>
          </c:cat>
          <c:val>
            <c:numRef>
              <c:f>Sheet1!$B$2:$B$15</c:f>
              <c:numCache>
                <c:formatCode>General</c:formatCode>
                <c:ptCount val="14"/>
                <c:pt idx="0">
                  <c:v>67</c:v>
                </c:pt>
                <c:pt idx="1">
                  <c:v>84</c:v>
                </c:pt>
                <c:pt idx="2">
                  <c:v>83</c:v>
                </c:pt>
                <c:pt idx="3">
                  <c:v>105</c:v>
                </c:pt>
                <c:pt idx="4">
                  <c:v>109</c:v>
                </c:pt>
                <c:pt idx="5">
                  <c:v>124</c:v>
                </c:pt>
                <c:pt idx="6">
                  <c:v>138</c:v>
                </c:pt>
                <c:pt idx="7">
                  <c:v>159</c:v>
                </c:pt>
                <c:pt idx="8">
                  <c:v>181</c:v>
                </c:pt>
                <c:pt idx="9">
                  <c:v>197</c:v>
                </c:pt>
                <c:pt idx="10">
                  <c:v>216</c:v>
                </c:pt>
                <c:pt idx="13">
                  <c:v>352</c:v>
                </c:pt>
              </c:numCache>
            </c:numRef>
          </c:val>
        </c:ser>
        <c:ser>
          <c:idx val="1"/>
          <c:order val="1"/>
          <c:tx>
            <c:strRef>
              <c:f>Sheet1!$C$1</c:f>
              <c:strCache>
                <c:ptCount val="1"/>
                <c:pt idx="0">
                  <c:v>Wide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2005</c:v>
                </c:pt>
                <c:pt idx="1">
                  <c:v>2006</c:v>
                </c:pt>
                <c:pt idx="2">
                  <c:v>2007</c:v>
                </c:pt>
                <c:pt idx="3">
                  <c:v>2008</c:v>
                </c:pt>
                <c:pt idx="4">
                  <c:v>2009</c:v>
                </c:pt>
                <c:pt idx="5">
                  <c:v>2010</c:v>
                </c:pt>
                <c:pt idx="6">
                  <c:v>2011</c:v>
                </c:pt>
                <c:pt idx="7">
                  <c:v>2012</c:v>
                </c:pt>
                <c:pt idx="8">
                  <c:v>2013</c:v>
                </c:pt>
                <c:pt idx="9">
                  <c:v>2014</c:v>
                </c:pt>
                <c:pt idx="10">
                  <c:v>2015B</c:v>
                </c:pt>
                <c:pt idx="13">
                  <c:v>2021</c:v>
                </c:pt>
              </c:strCache>
            </c:strRef>
          </c:cat>
          <c:val>
            <c:numRef>
              <c:f>Sheet1!$C$2:$C$15</c:f>
              <c:numCache>
                <c:formatCode>General</c:formatCode>
                <c:ptCount val="14"/>
                <c:pt idx="0">
                  <c:v>17</c:v>
                </c:pt>
                <c:pt idx="1">
                  <c:v>18</c:v>
                </c:pt>
                <c:pt idx="2">
                  <c:v>17</c:v>
                </c:pt>
                <c:pt idx="3">
                  <c:v>18</c:v>
                </c:pt>
                <c:pt idx="4">
                  <c:v>20</c:v>
                </c:pt>
                <c:pt idx="5">
                  <c:v>29</c:v>
                </c:pt>
                <c:pt idx="6">
                  <c:v>35</c:v>
                </c:pt>
                <c:pt idx="7">
                  <c:v>36</c:v>
                </c:pt>
                <c:pt idx="8">
                  <c:v>43</c:v>
                </c:pt>
                <c:pt idx="9">
                  <c:v>55</c:v>
                </c:pt>
                <c:pt idx="10">
                  <c:v>74</c:v>
                </c:pt>
                <c:pt idx="13">
                  <c:v>81</c:v>
                </c:pt>
              </c:numCache>
            </c:numRef>
          </c:val>
        </c:ser>
        <c:ser>
          <c:idx val="2"/>
          <c:order val="2"/>
          <c:tx>
            <c:strRef>
              <c:f>Sheet1!$D$1</c:f>
              <c:strCache>
                <c:ptCount val="1"/>
                <c:pt idx="0">
                  <c:v>Cargo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solidFill>
                    <a:latin typeface="+mn-lt"/>
                    <a:ea typeface="+mn-ea"/>
                    <a:cs typeface="+mn-cs"/>
                  </a:defRPr>
                </a:pPr>
                <a:endParaRPr lang="tr-T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2005</c:v>
                </c:pt>
                <c:pt idx="1">
                  <c:v>2006</c:v>
                </c:pt>
                <c:pt idx="2">
                  <c:v>2007</c:v>
                </c:pt>
                <c:pt idx="3">
                  <c:v>2008</c:v>
                </c:pt>
                <c:pt idx="4">
                  <c:v>2009</c:v>
                </c:pt>
                <c:pt idx="5">
                  <c:v>2010</c:v>
                </c:pt>
                <c:pt idx="6">
                  <c:v>2011</c:v>
                </c:pt>
                <c:pt idx="7">
                  <c:v>2012</c:v>
                </c:pt>
                <c:pt idx="8">
                  <c:v>2013</c:v>
                </c:pt>
                <c:pt idx="9">
                  <c:v>2014</c:v>
                </c:pt>
                <c:pt idx="10">
                  <c:v>2015B</c:v>
                </c:pt>
                <c:pt idx="13">
                  <c:v>2021</c:v>
                </c:pt>
              </c:strCache>
            </c:strRef>
          </c:cat>
          <c:val>
            <c:numRef>
              <c:f>Sheet1!$D$2:$D$15</c:f>
              <c:numCache>
                <c:formatCode>General</c:formatCode>
                <c:ptCount val="14"/>
                <c:pt idx="0">
                  <c:v>1</c:v>
                </c:pt>
                <c:pt idx="1">
                  <c:v>1</c:v>
                </c:pt>
                <c:pt idx="2">
                  <c:v>2</c:v>
                </c:pt>
                <c:pt idx="3">
                  <c:v>4</c:v>
                </c:pt>
                <c:pt idx="4">
                  <c:v>4</c:v>
                </c:pt>
                <c:pt idx="5">
                  <c:v>5</c:v>
                </c:pt>
                <c:pt idx="6">
                  <c:v>6</c:v>
                </c:pt>
                <c:pt idx="7">
                  <c:v>7</c:v>
                </c:pt>
                <c:pt idx="8">
                  <c:v>9</c:v>
                </c:pt>
                <c:pt idx="9">
                  <c:v>9</c:v>
                </c:pt>
                <c:pt idx="10">
                  <c:v>9</c:v>
                </c:pt>
                <c:pt idx="13">
                  <c:v>9</c:v>
                </c:pt>
              </c:numCache>
            </c:numRef>
          </c:val>
        </c:ser>
        <c:dLbls>
          <c:showLegendKey val="0"/>
          <c:showVal val="0"/>
          <c:showCatName val="0"/>
          <c:showSerName val="0"/>
          <c:showPercent val="0"/>
          <c:showBubbleSize val="0"/>
        </c:dLbls>
        <c:gapWidth val="80"/>
        <c:overlap val="100"/>
        <c:axId val="310967752"/>
        <c:axId val="310968928"/>
      </c:barChart>
      <c:catAx>
        <c:axId val="310967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crossAx val="310968928"/>
        <c:crosses val="autoZero"/>
        <c:auto val="1"/>
        <c:lblAlgn val="ctr"/>
        <c:lblOffset val="100"/>
        <c:noMultiLvlLbl val="0"/>
      </c:catAx>
      <c:valAx>
        <c:axId val="310968928"/>
        <c:scaling>
          <c:orientation val="minMax"/>
        </c:scaling>
        <c:delete val="1"/>
        <c:axPos val="l"/>
        <c:numFmt formatCode="General" sourceLinked="1"/>
        <c:majorTickMark val="none"/>
        <c:minorTickMark val="none"/>
        <c:tickLblPos val="nextTo"/>
        <c:crossAx val="310967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13549315680386E-2"/>
          <c:y val="2.9362397908825666E-2"/>
          <c:w val="0.93396687945055901"/>
          <c:h val="0.67506314450302185"/>
        </c:manualLayout>
      </c:layout>
      <c:barChart>
        <c:barDir val="col"/>
        <c:grouping val="stacked"/>
        <c:varyColors val="0"/>
        <c:ser>
          <c:idx val="0"/>
          <c:order val="0"/>
          <c:tx>
            <c:strRef>
              <c:f>Sheet1!$D$1</c:f>
              <c:strCache>
                <c:ptCount val="1"/>
                <c:pt idx="0">
                  <c:v>Toplam Kargo</c:v>
                </c:pt>
              </c:strCache>
            </c:strRef>
          </c:tx>
          <c:invertIfNegative val="0"/>
          <c:dPt>
            <c:idx val="10"/>
            <c:invertIfNegative val="0"/>
            <c:bubble3D val="0"/>
            <c:spPr>
              <a:solidFill>
                <a:srgbClr val="FE522E"/>
              </a:solidFill>
            </c:spPr>
          </c:dPt>
          <c:dLbls>
            <c:spPr>
              <a:noFill/>
              <a:ln>
                <a:noFill/>
              </a:ln>
              <a:effectLst/>
            </c:spPr>
            <c:txPr>
              <a:bodyPr/>
              <a:lstStyle/>
              <a:p>
                <a:pPr>
                  <a:defRPr sz="1100">
                    <a:solidFill>
                      <a:schemeClr val="bg1"/>
                    </a:solidFill>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2005</c:v>
                </c:pt>
                <c:pt idx="1">
                  <c:v>2006</c:v>
                </c:pt>
                <c:pt idx="2">
                  <c:v>2007</c:v>
                </c:pt>
                <c:pt idx="3">
                  <c:v>2008</c:v>
                </c:pt>
                <c:pt idx="4">
                  <c:v>2009</c:v>
                </c:pt>
                <c:pt idx="5">
                  <c:v>2010</c:v>
                </c:pt>
                <c:pt idx="6">
                  <c:v>2011</c:v>
                </c:pt>
                <c:pt idx="7">
                  <c:v>2012</c:v>
                </c:pt>
                <c:pt idx="8">
                  <c:v>2013</c:v>
                </c:pt>
                <c:pt idx="9">
                  <c:v>2014</c:v>
                </c:pt>
                <c:pt idx="10">
                  <c:v>2015B</c:v>
                </c:pt>
              </c:strCache>
            </c:strRef>
          </c:cat>
          <c:val>
            <c:numRef>
              <c:f>Sheet1!$D$2:$D$12</c:f>
              <c:numCache>
                <c:formatCode>General</c:formatCode>
                <c:ptCount val="11"/>
                <c:pt idx="0">
                  <c:v>145</c:v>
                </c:pt>
                <c:pt idx="1">
                  <c:v>159</c:v>
                </c:pt>
                <c:pt idx="2">
                  <c:v>184</c:v>
                </c:pt>
                <c:pt idx="3">
                  <c:v>199</c:v>
                </c:pt>
                <c:pt idx="4">
                  <c:v>237</c:v>
                </c:pt>
                <c:pt idx="5">
                  <c:v>313</c:v>
                </c:pt>
                <c:pt idx="6">
                  <c:v>371</c:v>
                </c:pt>
                <c:pt idx="7">
                  <c:v>462</c:v>
                </c:pt>
                <c:pt idx="8">
                  <c:v>565</c:v>
                </c:pt>
                <c:pt idx="9">
                  <c:v>668</c:v>
                </c:pt>
                <c:pt idx="10">
                  <c:v>782</c:v>
                </c:pt>
              </c:numCache>
            </c:numRef>
          </c:val>
        </c:ser>
        <c:dLbls>
          <c:dLblPos val="ctr"/>
          <c:showLegendKey val="0"/>
          <c:showVal val="1"/>
          <c:showCatName val="0"/>
          <c:showSerName val="0"/>
          <c:showPercent val="0"/>
          <c:showBubbleSize val="0"/>
        </c:dLbls>
        <c:gapWidth val="40"/>
        <c:overlap val="100"/>
        <c:axId val="310969712"/>
        <c:axId val="310970104"/>
      </c:barChart>
      <c:catAx>
        <c:axId val="31096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crossAx val="310970104"/>
        <c:crosses val="autoZero"/>
        <c:auto val="1"/>
        <c:lblAlgn val="ctr"/>
        <c:lblOffset val="100"/>
        <c:noMultiLvlLbl val="0"/>
      </c:catAx>
      <c:valAx>
        <c:axId val="310970104"/>
        <c:scaling>
          <c:orientation val="minMax"/>
        </c:scaling>
        <c:delete val="1"/>
        <c:axPos val="l"/>
        <c:numFmt formatCode="General" sourceLinked="1"/>
        <c:majorTickMark val="none"/>
        <c:minorTickMark val="none"/>
        <c:tickLblPos val="nextTo"/>
        <c:crossAx val="310969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Sheet2!$B$3</c:f>
              <c:strCache>
                <c:ptCount val="1"/>
                <c:pt idx="0">
                  <c:v>Total Revenue (billion USD)</c:v>
                </c:pt>
              </c:strCache>
            </c:strRef>
          </c:tx>
          <c:invertIfNegative val="0"/>
          <c:dLbls>
            <c:dLbl>
              <c:idx val="0"/>
              <c:layout>
                <c:manualLayout>
                  <c:x val="-1.4838914677137365E-17"/>
                  <c:y val="8.1608384880952026E-2"/>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a:lstStyle/>
              <a:p>
                <a:pPr>
                  <a:defRPr sz="800" b="1">
                    <a:solidFill>
                      <a:schemeClr val="bg1"/>
                    </a:solidFill>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Sheet2!$D$2:$R$2</c:f>
              <c:strCach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2015B</c:v>
                </c:pt>
              </c:strCache>
            </c:strRef>
          </c:cat>
          <c:val>
            <c:numRef>
              <c:f>Sheet2!$D$3:$R$3</c:f>
              <c:numCache>
                <c:formatCode>_(* #,##0.00_);_(* \(#,##0.00\);_(* "-"??_);_(@_)</c:formatCode>
                <c:ptCount val="15"/>
                <c:pt idx="0">
                  <c:v>1.3620000000000001</c:v>
                </c:pt>
                <c:pt idx="1">
                  <c:v>1.9610000000000001</c:v>
                </c:pt>
                <c:pt idx="2">
                  <c:v>1.8979999999999999</c:v>
                </c:pt>
                <c:pt idx="3">
                  <c:v>1.964</c:v>
                </c:pt>
                <c:pt idx="4">
                  <c:v>2.3180000000000001</c:v>
                </c:pt>
                <c:pt idx="5">
                  <c:v>2.8340000000000001</c:v>
                </c:pt>
                <c:pt idx="6">
                  <c:v>3.7370000000000001</c:v>
                </c:pt>
                <c:pt idx="7">
                  <c:v>4.7190000000000003</c:v>
                </c:pt>
                <c:pt idx="8">
                  <c:v>4.5519999999999996</c:v>
                </c:pt>
                <c:pt idx="9">
                  <c:v>5.4480000000000004</c:v>
                </c:pt>
                <c:pt idx="10">
                  <c:v>7.07</c:v>
                </c:pt>
                <c:pt idx="11">
                  <c:v>8.234</c:v>
                </c:pt>
                <c:pt idx="12">
                  <c:v>9.8260000000000005</c:v>
                </c:pt>
                <c:pt idx="13">
                  <c:v>11.07</c:v>
                </c:pt>
                <c:pt idx="14">
                  <c:v>11</c:v>
                </c:pt>
              </c:numCache>
            </c:numRef>
          </c:val>
        </c:ser>
        <c:dLbls>
          <c:showLegendKey val="0"/>
          <c:showVal val="0"/>
          <c:showCatName val="0"/>
          <c:showSerName val="0"/>
          <c:showPercent val="0"/>
          <c:showBubbleSize val="0"/>
        </c:dLbls>
        <c:gapWidth val="50"/>
        <c:axId val="289637696"/>
        <c:axId val="306075744"/>
      </c:barChart>
      <c:lineChart>
        <c:grouping val="standard"/>
        <c:varyColors val="0"/>
        <c:ser>
          <c:idx val="1"/>
          <c:order val="1"/>
          <c:tx>
            <c:strRef>
              <c:f>Sheet2!$B$4</c:f>
              <c:strCache>
                <c:ptCount val="1"/>
                <c:pt idx="0">
                  <c:v>Operating Profit (million USD)</c:v>
                </c:pt>
              </c:strCache>
            </c:strRef>
          </c:tx>
          <c:dLbls>
            <c:dLbl>
              <c:idx val="0"/>
              <c:layout>
                <c:manualLayout>
                  <c:x val="-2.3824922832503464E-2"/>
                  <c:y val="4.098271233205504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2.1141650665521858E-2"/>
                  <c:y val="-0.1101641292047633"/>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spPr>
                <a:noFill/>
                <a:ln>
                  <a:noFill/>
                </a:ln>
                <a:effectLst/>
              </c:spPr>
              <c:txPr>
                <a:bodyPr/>
                <a:lstStyle/>
                <a:p>
                  <a:pPr>
                    <a:defRPr sz="900">
                      <a:solidFill>
                        <a:schemeClr val="bg1"/>
                      </a:solidFill>
                    </a:defRPr>
                  </a:pPr>
                  <a:endParaRPr lang="tr-TR"/>
                </a:p>
              </c:txPr>
              <c:dLblPos val="t"/>
              <c:showLegendKey val="0"/>
              <c:showVal val="1"/>
              <c:showCatName val="0"/>
              <c:showSerName val="0"/>
              <c:showPercent val="0"/>
              <c:showBubbleSize val="0"/>
            </c:dLbl>
            <c:spPr>
              <a:noFill/>
              <a:ln>
                <a:noFill/>
              </a:ln>
              <a:effectLst/>
            </c:spPr>
            <c:txPr>
              <a:bodyPr/>
              <a:lstStyle/>
              <a:p>
                <a:pPr>
                  <a:defRPr sz="900"/>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Sheet2!$D$2:$R$2</c:f>
              <c:strCach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2015B</c:v>
                </c:pt>
              </c:strCache>
            </c:strRef>
          </c:cat>
          <c:val>
            <c:numRef>
              <c:f>Sheet2!$D$4:$Q$4</c:f>
              <c:numCache>
                <c:formatCode>General</c:formatCode>
                <c:ptCount val="14"/>
                <c:pt idx="0">
                  <c:v>-151</c:v>
                </c:pt>
                <c:pt idx="1">
                  <c:v>255</c:v>
                </c:pt>
                <c:pt idx="2">
                  <c:v>247</c:v>
                </c:pt>
                <c:pt idx="3">
                  <c:v>100</c:v>
                </c:pt>
                <c:pt idx="4">
                  <c:v>70</c:v>
                </c:pt>
                <c:pt idx="5">
                  <c:v>60</c:v>
                </c:pt>
                <c:pt idx="6">
                  <c:v>389</c:v>
                </c:pt>
                <c:pt idx="7">
                  <c:v>571</c:v>
                </c:pt>
                <c:pt idx="8">
                  <c:v>494</c:v>
                </c:pt>
                <c:pt idx="9">
                  <c:v>299</c:v>
                </c:pt>
                <c:pt idx="10">
                  <c:v>215</c:v>
                </c:pt>
                <c:pt idx="11">
                  <c:v>618</c:v>
                </c:pt>
                <c:pt idx="12">
                  <c:v>577</c:v>
                </c:pt>
                <c:pt idx="13">
                  <c:v>603</c:v>
                </c:pt>
              </c:numCache>
            </c:numRef>
          </c:val>
          <c:smooth val="0"/>
        </c:ser>
        <c:dLbls>
          <c:showLegendKey val="0"/>
          <c:showVal val="0"/>
          <c:showCatName val="0"/>
          <c:showSerName val="0"/>
          <c:showPercent val="0"/>
          <c:showBubbleSize val="0"/>
        </c:dLbls>
        <c:marker val="1"/>
        <c:smooth val="0"/>
        <c:axId val="306076528"/>
        <c:axId val="306076136"/>
      </c:lineChart>
      <c:catAx>
        <c:axId val="289637696"/>
        <c:scaling>
          <c:orientation val="minMax"/>
        </c:scaling>
        <c:delete val="0"/>
        <c:axPos val="b"/>
        <c:numFmt formatCode="General" sourceLinked="0"/>
        <c:majorTickMark val="out"/>
        <c:minorTickMark val="none"/>
        <c:tickLblPos val="nextTo"/>
        <c:txPr>
          <a:bodyPr/>
          <a:lstStyle/>
          <a:p>
            <a:pPr>
              <a:defRPr sz="800" b="1"/>
            </a:pPr>
            <a:endParaRPr lang="tr-TR"/>
          </a:p>
        </c:txPr>
        <c:crossAx val="306075744"/>
        <c:crosses val="autoZero"/>
        <c:auto val="1"/>
        <c:lblAlgn val="ctr"/>
        <c:lblOffset val="100"/>
        <c:noMultiLvlLbl val="0"/>
      </c:catAx>
      <c:valAx>
        <c:axId val="306075744"/>
        <c:scaling>
          <c:orientation val="minMax"/>
          <c:min val="-2"/>
        </c:scaling>
        <c:delete val="0"/>
        <c:axPos val="l"/>
        <c:numFmt formatCode="_(* #,##0_);_(* \(#,##0\);_(* &quot;-&quot;_);_(@_)" sourceLinked="0"/>
        <c:majorTickMark val="out"/>
        <c:minorTickMark val="none"/>
        <c:tickLblPos val="nextTo"/>
        <c:txPr>
          <a:bodyPr/>
          <a:lstStyle/>
          <a:p>
            <a:pPr>
              <a:defRPr sz="900"/>
            </a:pPr>
            <a:endParaRPr lang="tr-TR"/>
          </a:p>
        </c:txPr>
        <c:crossAx val="289637696"/>
        <c:crosses val="autoZero"/>
        <c:crossBetween val="between"/>
      </c:valAx>
      <c:valAx>
        <c:axId val="306076136"/>
        <c:scaling>
          <c:orientation val="minMax"/>
        </c:scaling>
        <c:delete val="0"/>
        <c:axPos val="r"/>
        <c:numFmt formatCode="General" sourceLinked="1"/>
        <c:majorTickMark val="out"/>
        <c:minorTickMark val="none"/>
        <c:tickLblPos val="nextTo"/>
        <c:txPr>
          <a:bodyPr/>
          <a:lstStyle/>
          <a:p>
            <a:pPr>
              <a:defRPr sz="900"/>
            </a:pPr>
            <a:endParaRPr lang="tr-TR"/>
          </a:p>
        </c:txPr>
        <c:crossAx val="306076528"/>
        <c:crosses val="max"/>
        <c:crossBetween val="between"/>
      </c:valAx>
      <c:catAx>
        <c:axId val="306076528"/>
        <c:scaling>
          <c:orientation val="minMax"/>
        </c:scaling>
        <c:delete val="1"/>
        <c:axPos val="b"/>
        <c:numFmt formatCode="General" sourceLinked="1"/>
        <c:majorTickMark val="out"/>
        <c:minorTickMark val="none"/>
        <c:tickLblPos val="nextTo"/>
        <c:crossAx val="306076136"/>
        <c:crosses val="autoZero"/>
        <c:auto val="1"/>
        <c:lblAlgn val="ctr"/>
        <c:lblOffset val="100"/>
        <c:noMultiLvlLbl val="0"/>
      </c:catAx>
    </c:plotArea>
    <c:legend>
      <c:legendPos val="t"/>
      <c:layout>
        <c:manualLayout>
          <c:xMode val="edge"/>
          <c:yMode val="edge"/>
          <c:x val="0.20739165376015886"/>
          <c:y val="2.5191140256136373E-2"/>
          <c:w val="0.54388375571936831"/>
          <c:h val="0.11388230183548202"/>
        </c:manualLayout>
      </c:layout>
      <c:overlay val="0"/>
    </c:legend>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470482736718488E-2"/>
          <c:y val="6.8690950643416473E-2"/>
          <c:w val="0.89566266899231772"/>
          <c:h val="0.88112267404226985"/>
        </c:manualLayout>
      </c:layout>
      <c:pie3DChart>
        <c:varyColors val="1"/>
        <c:ser>
          <c:idx val="0"/>
          <c:order val="0"/>
          <c:tx>
            <c:strRef>
              <c:f>Sheet1!$B$1</c:f>
              <c:strCache>
                <c:ptCount val="1"/>
                <c:pt idx="0">
                  <c:v>Sales</c:v>
                </c:pt>
              </c:strCache>
            </c:strRef>
          </c:tx>
          <c:spPr>
            <a:ln>
              <a:noFill/>
            </a:ln>
            <a:scene3d>
              <a:camera prst="orthographicFront"/>
              <a:lightRig rig="threePt" dir="t"/>
            </a:scene3d>
            <a:sp3d>
              <a:bevelT w="50800"/>
            </a:sp3d>
          </c:spPr>
          <c:dPt>
            <c:idx val="0"/>
            <c:bubble3D val="0"/>
            <c:spPr>
              <a:solidFill>
                <a:schemeClr val="accent1"/>
              </a:solidFill>
              <a:ln w="25400">
                <a:noFill/>
              </a:ln>
              <a:effectLst/>
              <a:scene3d>
                <a:camera prst="orthographicFront"/>
                <a:lightRig rig="threePt" dir="t"/>
              </a:scene3d>
              <a:sp3d>
                <a:bevelT w="50800"/>
              </a:sp3d>
            </c:spPr>
          </c:dPt>
          <c:dPt>
            <c:idx val="1"/>
            <c:bubble3D val="0"/>
            <c:spPr>
              <a:solidFill>
                <a:schemeClr val="accent2"/>
              </a:solidFill>
              <a:ln w="25400">
                <a:noFill/>
              </a:ln>
              <a:effectLst/>
              <a:scene3d>
                <a:camera prst="orthographicFront"/>
                <a:lightRig rig="threePt" dir="t"/>
              </a:scene3d>
              <a:sp3d>
                <a:bevelT w="50800"/>
              </a:sp3d>
            </c:spPr>
          </c:dPt>
          <c:dPt>
            <c:idx val="2"/>
            <c:bubble3D val="0"/>
            <c:spPr>
              <a:solidFill>
                <a:schemeClr val="accent3"/>
              </a:solidFill>
              <a:ln w="25400">
                <a:noFill/>
              </a:ln>
              <a:effectLst/>
              <a:scene3d>
                <a:camera prst="orthographicFront"/>
                <a:lightRig rig="threePt" dir="t"/>
              </a:scene3d>
              <a:sp3d>
                <a:bevelT w="50800"/>
              </a:sp3d>
            </c:spPr>
          </c:dPt>
          <c:dPt>
            <c:idx val="3"/>
            <c:bubble3D val="0"/>
            <c:spPr>
              <a:solidFill>
                <a:schemeClr val="accent4"/>
              </a:solidFill>
              <a:ln w="25400">
                <a:noFill/>
              </a:ln>
              <a:effectLst/>
              <a:scene3d>
                <a:camera prst="orthographicFront"/>
                <a:lightRig rig="threePt" dir="t"/>
              </a:scene3d>
              <a:sp3d>
                <a:bevelT w="50800"/>
              </a:sp3d>
            </c:spPr>
          </c:dPt>
          <c:dLbls>
            <c:dLbl>
              <c:idx val="3"/>
              <c:layout>
                <c:manualLayout>
                  <c:x val="0.13262668322323562"/>
                  <c:y val="-0.1355180466726558"/>
                </c:manualLayout>
              </c:layout>
              <c:showLegendKey val="0"/>
              <c:showVal val="1"/>
              <c:showCatName val="1"/>
              <c:showSerName val="0"/>
              <c:showPercent val="0"/>
              <c:showBubbleSize val="0"/>
              <c:extLst>
                <c:ext xmlns:c15="http://schemas.microsoft.com/office/drawing/2012/chart" uri="{CE6537A1-D6FC-4f65-9D91-7224C49458BB}"/>
              </c:extLst>
            </c:dLbl>
            <c:dLbl>
              <c:idx val="4"/>
              <c:layout>
                <c:manualLayout>
                  <c:x val="0.2197475696464489"/>
                  <c:y val="0.10727404648267486"/>
                </c:manualLayout>
              </c:layout>
              <c:showLegendKey val="0"/>
              <c:showVal val="1"/>
              <c:showCatName val="1"/>
              <c:showSerName val="0"/>
              <c:showPercent val="0"/>
              <c:showBubbleSize val="0"/>
              <c:extLst>
                <c:ext xmlns:c15="http://schemas.microsoft.com/office/drawing/2012/chart" uri="{CE6537A1-D6FC-4f65-9D91-7224C49458BB}"/>
              </c:extLst>
            </c:dLbl>
            <c:dLbl>
              <c:idx val="5"/>
              <c:layout>
                <c:manualLayout>
                  <c:x val="0.12853523080451457"/>
                  <c:y val="0.10535253084059645"/>
                </c:manualLayout>
              </c:layout>
              <c:showLegendKey val="0"/>
              <c:showVal val="1"/>
              <c:showCatName val="1"/>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b="1">
                    <a:solidFill>
                      <a:schemeClr val="bg1"/>
                    </a:solidFill>
                  </a:defRPr>
                </a:pPr>
                <a:endParaRPr lang="tr-TR"/>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Sheet1!$A$2:$A$7</c:f>
              <c:strCache>
                <c:ptCount val="6"/>
                <c:pt idx="0">
                  <c:v>Europe</c:v>
                </c:pt>
                <c:pt idx="1">
                  <c:v>Far East</c:v>
                </c:pt>
                <c:pt idx="2">
                  <c:v>Domestic</c:v>
                </c:pt>
                <c:pt idx="3">
                  <c:v>Middle East</c:v>
                </c:pt>
                <c:pt idx="4">
                  <c:v>America</c:v>
                </c:pt>
                <c:pt idx="5">
                  <c:v>Africa</c:v>
                </c:pt>
              </c:strCache>
            </c:strRef>
          </c:cat>
          <c:val>
            <c:numRef>
              <c:f>Sheet1!$B$2:$B$7</c:f>
              <c:numCache>
                <c:formatCode>0%</c:formatCode>
                <c:ptCount val="6"/>
                <c:pt idx="0">
                  <c:v>0.3</c:v>
                </c:pt>
                <c:pt idx="1">
                  <c:v>0.24</c:v>
                </c:pt>
                <c:pt idx="2">
                  <c:v>0.13</c:v>
                </c:pt>
                <c:pt idx="3">
                  <c:v>0.13</c:v>
                </c:pt>
                <c:pt idx="4">
                  <c:v>0.12</c:v>
                </c:pt>
                <c:pt idx="5">
                  <c:v>0.08</c:v>
                </c:pt>
              </c:numCache>
            </c:numRef>
          </c:val>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tr-TR"/>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752944343495516E-2"/>
          <c:y val="0.18155265030612217"/>
          <c:w val="0.92278551719496604"/>
          <c:h val="0.63532430330563872"/>
        </c:manualLayout>
      </c:layout>
      <c:lineChart>
        <c:grouping val="standard"/>
        <c:varyColors val="0"/>
        <c:ser>
          <c:idx val="0"/>
          <c:order val="0"/>
          <c:spPr>
            <a:ln w="22225">
              <a:solidFill>
                <a:srgbClr val="182349"/>
              </a:solidFill>
            </a:ln>
          </c:spPr>
          <c:marker>
            <c:symbol val="diamond"/>
            <c:size val="8"/>
            <c:spPr>
              <a:solidFill>
                <a:srgbClr val="FE522E"/>
              </a:solidFill>
              <a:ln>
                <a:noFill/>
              </a:ln>
            </c:spPr>
          </c:marker>
          <c:dLbls>
            <c:numFmt formatCode="0.0%" sourceLinked="0"/>
            <c:spPr>
              <a:noFill/>
              <a:ln>
                <a:noFill/>
              </a:ln>
              <a:effectLst/>
            </c:spPr>
            <c:txPr>
              <a:bodyPr/>
              <a:lstStyle/>
              <a:p>
                <a:pPr>
                  <a:defRPr sz="900" b="1"/>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(Sheet1!$F$2:$N$2;Sheet1!$O$1:$P$1)</c:f>
              <c:strCache>
                <c:ptCount val="11"/>
                <c:pt idx="0">
                  <c:v>2006</c:v>
                </c:pt>
                <c:pt idx="1">
                  <c:v>2007</c:v>
                </c:pt>
                <c:pt idx="2">
                  <c:v>2008</c:v>
                </c:pt>
                <c:pt idx="3">
                  <c:v>2009</c:v>
                </c:pt>
                <c:pt idx="4">
                  <c:v>2010</c:v>
                </c:pt>
                <c:pt idx="5">
                  <c:v>2011</c:v>
                </c:pt>
                <c:pt idx="6">
                  <c:v>2012</c:v>
                </c:pt>
                <c:pt idx="7">
                  <c:v>2013</c:v>
                </c:pt>
                <c:pt idx="8">
                  <c:v>2014</c:v>
                </c:pt>
                <c:pt idx="9">
                  <c:v>6M 2014</c:v>
                </c:pt>
                <c:pt idx="10">
                  <c:v>6M 2015</c:v>
                </c:pt>
              </c:strCache>
            </c:strRef>
          </c:cat>
          <c:val>
            <c:numRef>
              <c:f>Sheet1!$F$6:$N$6</c:f>
              <c:numCache>
                <c:formatCode>#,#00%</c:formatCode>
                <c:ptCount val="9"/>
                <c:pt idx="0">
                  <c:v>0.159</c:v>
                </c:pt>
                <c:pt idx="1">
                  <c:v>0.22500000000000001</c:v>
                </c:pt>
                <c:pt idx="2">
                  <c:v>0.19800000000000001</c:v>
                </c:pt>
                <c:pt idx="3">
                  <c:v>0.25800000000000001</c:v>
                </c:pt>
                <c:pt idx="4">
                  <c:v>0.188</c:v>
                </c:pt>
                <c:pt idx="5">
                  <c:v>0.16</c:v>
                </c:pt>
                <c:pt idx="6">
                  <c:v>0.19400000000000001</c:v>
                </c:pt>
                <c:pt idx="7">
                  <c:v>0.188</c:v>
                </c:pt>
                <c:pt idx="8">
                  <c:v>0.185</c:v>
                </c:pt>
              </c:numCache>
            </c:numRef>
          </c:val>
          <c:smooth val="1"/>
        </c:ser>
        <c:ser>
          <c:idx val="1"/>
          <c:order val="1"/>
          <c:spPr>
            <a:ln w="22225">
              <a:solidFill>
                <a:sysClr val="windowText" lastClr="000000"/>
              </a:solidFill>
            </a:ln>
          </c:spPr>
          <c:marker>
            <c:symbol val="diamond"/>
            <c:size val="7"/>
            <c:spPr>
              <a:solidFill>
                <a:srgbClr val="FE522E"/>
              </a:solidFill>
            </c:spPr>
          </c:marker>
          <c:dLbls>
            <c:dLbl>
              <c:idx val="9"/>
              <c:layout>
                <c:manualLayout>
                  <c:x val="-3.7447992993981882E-2"/>
                  <c:y val="-9.4899287819452241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1.8723996496990893E-2"/>
                  <c:y val="-7.1174465864589254E-2"/>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a:lstStyle/>
              <a:p>
                <a:pPr>
                  <a:defRPr sz="900"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(Sheet1!$F$2:$N$2;Sheet1!$O$1:$P$1)</c:f>
              <c:strCache>
                <c:ptCount val="11"/>
                <c:pt idx="0">
                  <c:v>2006</c:v>
                </c:pt>
                <c:pt idx="1">
                  <c:v>2007</c:v>
                </c:pt>
                <c:pt idx="2">
                  <c:v>2008</c:v>
                </c:pt>
                <c:pt idx="3">
                  <c:v>2009</c:v>
                </c:pt>
                <c:pt idx="4">
                  <c:v>2010</c:v>
                </c:pt>
                <c:pt idx="5">
                  <c:v>2011</c:v>
                </c:pt>
                <c:pt idx="6">
                  <c:v>2012</c:v>
                </c:pt>
                <c:pt idx="7">
                  <c:v>2013</c:v>
                </c:pt>
                <c:pt idx="8">
                  <c:v>2014</c:v>
                </c:pt>
                <c:pt idx="9">
                  <c:v>6M 2014</c:v>
                </c:pt>
                <c:pt idx="10">
                  <c:v>6M 2015</c:v>
                </c:pt>
              </c:strCache>
            </c:strRef>
          </c:cat>
          <c:val>
            <c:numRef>
              <c:f>Sheet1!$F$7:$P$7</c:f>
              <c:numCache>
                <c:formatCode>General</c:formatCode>
                <c:ptCount val="11"/>
                <c:pt idx="9" formatCode="#,#00%">
                  <c:v>0.156</c:v>
                </c:pt>
                <c:pt idx="10" formatCode="#,#00%">
                  <c:v>0.193</c:v>
                </c:pt>
              </c:numCache>
            </c:numRef>
          </c:val>
          <c:smooth val="0"/>
        </c:ser>
        <c:dLbls>
          <c:showLegendKey val="0"/>
          <c:showVal val="0"/>
          <c:showCatName val="0"/>
          <c:showSerName val="0"/>
          <c:showPercent val="0"/>
          <c:showBubbleSize val="0"/>
        </c:dLbls>
        <c:marker val="1"/>
        <c:smooth val="0"/>
        <c:axId val="310705120"/>
        <c:axId val="310705512"/>
      </c:lineChart>
      <c:catAx>
        <c:axId val="310705120"/>
        <c:scaling>
          <c:orientation val="minMax"/>
        </c:scaling>
        <c:delete val="0"/>
        <c:axPos val="b"/>
        <c:numFmt formatCode="General" sourceLinked="1"/>
        <c:majorTickMark val="out"/>
        <c:minorTickMark val="none"/>
        <c:tickLblPos val="nextTo"/>
        <c:spPr>
          <a:ln w="3175">
            <a:solidFill>
              <a:sysClr val="windowText" lastClr="000000"/>
            </a:solidFill>
          </a:ln>
        </c:spPr>
        <c:txPr>
          <a:bodyPr rot="0" vert="horz"/>
          <a:lstStyle/>
          <a:p>
            <a:pPr>
              <a:defRPr sz="800" b="0" i="0" u="none" strike="noStrike" baseline="0">
                <a:solidFill>
                  <a:srgbClr val="000000"/>
                </a:solidFill>
                <a:latin typeface="+mn-lt"/>
                <a:ea typeface="Arial Narrow"/>
                <a:cs typeface="Arial Narrow"/>
              </a:defRPr>
            </a:pPr>
            <a:endParaRPr lang="tr-TR"/>
          </a:p>
        </c:txPr>
        <c:crossAx val="310705512"/>
        <c:crosses val="autoZero"/>
        <c:auto val="1"/>
        <c:lblAlgn val="ctr"/>
        <c:lblOffset val="100"/>
        <c:noMultiLvlLbl val="0"/>
      </c:catAx>
      <c:valAx>
        <c:axId val="310705512"/>
        <c:scaling>
          <c:orientation val="minMax"/>
          <c:max val="0.30000000000000004"/>
          <c:min val="6.0000000000000012E-2"/>
        </c:scaling>
        <c:delete val="0"/>
        <c:axPos val="l"/>
        <c:numFmt formatCode="0%" sourceLinked="0"/>
        <c:majorTickMark val="out"/>
        <c:minorTickMark val="none"/>
        <c:tickLblPos val="nextTo"/>
        <c:spPr>
          <a:ln w="3175">
            <a:solidFill>
              <a:schemeClr val="tx1"/>
            </a:solidFill>
          </a:ln>
        </c:spPr>
        <c:txPr>
          <a:bodyPr rot="0" vert="horz"/>
          <a:lstStyle/>
          <a:p>
            <a:pPr>
              <a:defRPr sz="900" b="0" i="0" u="none" strike="noStrike" baseline="0">
                <a:solidFill>
                  <a:srgbClr val="000000"/>
                </a:solidFill>
                <a:latin typeface="+mn-lt"/>
                <a:ea typeface="Arial Narrow"/>
                <a:cs typeface="Arial Narrow"/>
              </a:defRPr>
            </a:pPr>
            <a:endParaRPr lang="tr-TR"/>
          </a:p>
        </c:txPr>
        <c:crossAx val="310705120"/>
        <c:crosses val="autoZero"/>
        <c:crossBetween val="between"/>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tr-TR"/>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50000"/>
                    <a:lumOff val="50000"/>
                  </a:schemeClr>
                </a:solidFill>
                <a:latin typeface="+mn-lt"/>
                <a:ea typeface="+mn-ea"/>
                <a:cs typeface="+mn-cs"/>
              </a:defRPr>
            </a:pPr>
            <a:r>
              <a:rPr lang="tr-TR" sz="1000" b="1" dirty="0" err="1" smtClean="0">
                <a:solidFill>
                  <a:schemeClr val="tx1">
                    <a:lumMod val="50000"/>
                    <a:lumOff val="50000"/>
                  </a:schemeClr>
                </a:solidFill>
              </a:rPr>
              <a:t>Passenger</a:t>
            </a:r>
            <a:r>
              <a:rPr lang="tr-TR" sz="1000" b="1" dirty="0" smtClean="0">
                <a:solidFill>
                  <a:schemeClr val="tx1">
                    <a:lumMod val="50000"/>
                    <a:lumOff val="50000"/>
                  </a:schemeClr>
                </a:solidFill>
              </a:rPr>
              <a:t> </a:t>
            </a:r>
            <a:r>
              <a:rPr lang="tr-TR" sz="1000" b="1" dirty="0" err="1" smtClean="0">
                <a:solidFill>
                  <a:schemeClr val="tx1">
                    <a:lumMod val="50000"/>
                    <a:lumOff val="50000"/>
                  </a:schemeClr>
                </a:solidFill>
              </a:rPr>
              <a:t>per</a:t>
            </a:r>
            <a:r>
              <a:rPr lang="tr-TR" sz="1000" b="1" dirty="0" smtClean="0">
                <a:solidFill>
                  <a:schemeClr val="tx1">
                    <a:lumMod val="50000"/>
                    <a:lumOff val="50000"/>
                  </a:schemeClr>
                </a:solidFill>
              </a:rPr>
              <a:t> </a:t>
            </a:r>
            <a:r>
              <a:rPr lang="tr-TR" sz="1000" b="1" dirty="0" err="1" smtClean="0">
                <a:solidFill>
                  <a:schemeClr val="tx1">
                    <a:lumMod val="50000"/>
                    <a:lumOff val="50000"/>
                  </a:schemeClr>
                </a:solidFill>
              </a:rPr>
              <a:t>employee</a:t>
            </a:r>
            <a:endParaRPr lang="en-US" sz="1000" b="1" dirty="0">
              <a:solidFill>
                <a:schemeClr val="tx1">
                  <a:lumMod val="50000"/>
                  <a:lumOff val="50000"/>
                </a:schemeClr>
              </a:solidFill>
            </a:endParaRPr>
          </a:p>
        </c:rich>
      </c:tx>
      <c:layout>
        <c:manualLayout>
          <c:xMode val="edge"/>
          <c:yMode val="edge"/>
          <c:x val="0.35106418804825451"/>
          <c:y val="0.17142894890879085"/>
        </c:manualLayout>
      </c:layout>
      <c:overlay val="0"/>
      <c:spPr>
        <a:noFill/>
        <a:ln>
          <a:noFill/>
        </a:ln>
        <a:effectLst/>
      </c:spPr>
    </c:title>
    <c:autoTitleDeleted val="0"/>
    <c:plotArea>
      <c:layout>
        <c:manualLayout>
          <c:layoutTarget val="inner"/>
          <c:xMode val="edge"/>
          <c:yMode val="edge"/>
          <c:x val="2.3166023166023165E-2"/>
          <c:y val="0.26462018745431753"/>
          <c:w val="0.94337194337194341"/>
          <c:h val="0.60740617351849968"/>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Sheet1!$B$2:$B$10</c:f>
              <c:numCache>
                <c:formatCode>General</c:formatCode>
                <c:ptCount val="9"/>
                <c:pt idx="0">
                  <c:v>1323</c:v>
                </c:pt>
                <c:pt idx="1">
                  <c:v>1516</c:v>
                </c:pt>
                <c:pt idx="2">
                  <c:v>1606</c:v>
                </c:pt>
                <c:pt idx="3">
                  <c:v>1644</c:v>
                </c:pt>
                <c:pt idx="4">
                  <c:v>1701</c:v>
                </c:pt>
                <c:pt idx="5">
                  <c:v>1826</c:v>
                </c:pt>
                <c:pt idx="6">
                  <c:v>2043</c:v>
                </c:pt>
                <c:pt idx="7">
                  <c:v>2084</c:v>
                </c:pt>
                <c:pt idx="8">
                  <c:v>2177</c:v>
                </c:pt>
              </c:numCache>
            </c:numRef>
          </c:val>
        </c:ser>
        <c:dLbls>
          <c:dLblPos val="ctr"/>
          <c:showLegendKey val="0"/>
          <c:showVal val="1"/>
          <c:showCatName val="0"/>
          <c:showSerName val="0"/>
          <c:showPercent val="0"/>
          <c:showBubbleSize val="0"/>
        </c:dLbls>
        <c:gapWidth val="30"/>
        <c:overlap val="100"/>
        <c:axId val="310707472"/>
        <c:axId val="310707864"/>
      </c:barChart>
      <c:catAx>
        <c:axId val="31070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crossAx val="310707864"/>
        <c:crosses val="autoZero"/>
        <c:auto val="1"/>
        <c:lblAlgn val="ctr"/>
        <c:lblOffset val="100"/>
        <c:noMultiLvlLbl val="0"/>
      </c:catAx>
      <c:valAx>
        <c:axId val="310707864"/>
        <c:scaling>
          <c:orientation val="minMax"/>
        </c:scaling>
        <c:delete val="1"/>
        <c:axPos val="l"/>
        <c:numFmt formatCode="General" sourceLinked="1"/>
        <c:majorTickMark val="none"/>
        <c:minorTickMark val="none"/>
        <c:tickLblPos val="nextTo"/>
        <c:crossAx val="31070747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tr-T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50000"/>
                    <a:lumOff val="50000"/>
                  </a:schemeClr>
                </a:solidFill>
                <a:latin typeface="+mn-lt"/>
                <a:ea typeface="+mn-ea"/>
                <a:cs typeface="+mn-cs"/>
              </a:defRPr>
            </a:pPr>
            <a:r>
              <a:rPr lang="en-US" sz="1000" b="1" dirty="0" smtClean="0">
                <a:solidFill>
                  <a:schemeClr val="tx1">
                    <a:lumMod val="50000"/>
                    <a:lumOff val="50000"/>
                  </a:schemeClr>
                </a:solidFill>
              </a:rPr>
              <a:t> </a:t>
            </a:r>
            <a:r>
              <a:rPr lang="tr-TR" sz="1000" b="1" dirty="0" smtClean="0">
                <a:solidFill>
                  <a:schemeClr val="tx1">
                    <a:lumMod val="50000"/>
                    <a:lumOff val="50000"/>
                  </a:schemeClr>
                </a:solidFill>
              </a:rPr>
              <a:t>Aircraft </a:t>
            </a:r>
            <a:r>
              <a:rPr lang="tr-TR" sz="1000" b="1" dirty="0" err="1" smtClean="0">
                <a:solidFill>
                  <a:schemeClr val="tx1">
                    <a:lumMod val="50000"/>
                    <a:lumOff val="50000"/>
                  </a:schemeClr>
                </a:solidFill>
              </a:rPr>
              <a:t>Utilization</a:t>
            </a:r>
            <a:r>
              <a:rPr lang="tr-TR" sz="1000" b="1" dirty="0" smtClean="0">
                <a:solidFill>
                  <a:schemeClr val="tx1">
                    <a:lumMod val="50000"/>
                    <a:lumOff val="50000"/>
                  </a:schemeClr>
                </a:solidFill>
              </a:rPr>
              <a:t> (</a:t>
            </a:r>
            <a:r>
              <a:rPr lang="tr-TR" sz="1000" b="1" dirty="0" err="1" smtClean="0">
                <a:solidFill>
                  <a:schemeClr val="tx1">
                    <a:lumMod val="50000"/>
                    <a:lumOff val="50000"/>
                  </a:schemeClr>
                </a:solidFill>
              </a:rPr>
              <a:t>hr</a:t>
            </a:r>
            <a:r>
              <a:rPr lang="tr-TR" sz="1000" b="1" dirty="0" smtClean="0">
                <a:solidFill>
                  <a:schemeClr val="tx1">
                    <a:lumMod val="50000"/>
                    <a:lumOff val="50000"/>
                  </a:schemeClr>
                </a:solidFill>
              </a:rPr>
              <a:t>)</a:t>
            </a:r>
            <a:endParaRPr lang="en-US" sz="1000" b="1" dirty="0" smtClean="0">
              <a:solidFill>
                <a:schemeClr val="tx1">
                  <a:lumMod val="50000"/>
                  <a:lumOff val="50000"/>
                </a:schemeClr>
              </a:solidFill>
            </a:endParaRPr>
          </a:p>
        </c:rich>
      </c:tx>
      <c:layout>
        <c:manualLayout>
          <c:xMode val="edge"/>
          <c:yMode val="edge"/>
          <c:x val="0.19353777270321693"/>
          <c:y val="0.14169660357370759"/>
        </c:manualLayout>
      </c:layout>
      <c:overlay val="0"/>
      <c:spPr>
        <a:noFill/>
        <a:ln>
          <a:noFill/>
        </a:ln>
        <a:effectLst/>
      </c:spPr>
    </c:title>
    <c:autoTitleDeleted val="0"/>
    <c:plotArea>
      <c:layout>
        <c:manualLayout>
          <c:layoutTarget val="inner"/>
          <c:xMode val="edge"/>
          <c:yMode val="edge"/>
          <c:x val="4.9321624655022246E-2"/>
          <c:y val="0.32191849627115704"/>
          <c:w val="0.74890809266534131"/>
          <c:h val="0.46955739039210787"/>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2006</c:v>
                </c:pt>
                <c:pt idx="1">
                  <c:v>2014</c:v>
                </c:pt>
              </c:numCache>
            </c:numRef>
          </c:cat>
          <c:val>
            <c:numRef>
              <c:f>Sheet1!$B$2:$B$3</c:f>
              <c:numCache>
                <c:formatCode>h:mm</c:formatCode>
                <c:ptCount val="2"/>
                <c:pt idx="0">
                  <c:v>0.4381944444444445</c:v>
                </c:pt>
                <c:pt idx="1">
                  <c:v>0.52986111111111112</c:v>
                </c:pt>
              </c:numCache>
            </c:numRef>
          </c:val>
        </c:ser>
        <c:dLbls>
          <c:dLblPos val="ctr"/>
          <c:showLegendKey val="0"/>
          <c:showVal val="1"/>
          <c:showCatName val="0"/>
          <c:showSerName val="0"/>
          <c:showPercent val="0"/>
          <c:showBubbleSize val="0"/>
        </c:dLbls>
        <c:gapWidth val="85"/>
        <c:overlap val="-45"/>
        <c:axId val="310708648"/>
        <c:axId val="312685456"/>
      </c:barChart>
      <c:catAx>
        <c:axId val="310708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crossAx val="312685456"/>
        <c:crosses val="autoZero"/>
        <c:auto val="1"/>
        <c:lblAlgn val="ctr"/>
        <c:lblOffset val="100"/>
        <c:noMultiLvlLbl val="0"/>
      </c:catAx>
      <c:valAx>
        <c:axId val="312685456"/>
        <c:scaling>
          <c:orientation val="minMax"/>
        </c:scaling>
        <c:delete val="1"/>
        <c:axPos val="l"/>
        <c:numFmt formatCode="h:mm" sourceLinked="1"/>
        <c:majorTickMark val="none"/>
        <c:minorTickMark val="none"/>
        <c:tickLblPos val="nextTo"/>
        <c:crossAx val="31070864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tr-T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000">
                <a:solidFill>
                  <a:schemeClr val="tx1">
                    <a:lumMod val="50000"/>
                    <a:lumOff val="50000"/>
                  </a:schemeClr>
                </a:solidFill>
              </a:defRPr>
            </a:pPr>
            <a:r>
              <a:rPr lang="en-US" sz="1000">
                <a:solidFill>
                  <a:schemeClr val="tx1">
                    <a:lumMod val="50000"/>
                    <a:lumOff val="50000"/>
                  </a:schemeClr>
                </a:solidFill>
              </a:rPr>
              <a:t>Unit Cost Cost Per ASK ($ cent) </a:t>
            </a:r>
          </a:p>
        </c:rich>
      </c:tx>
      <c:layout>
        <c:manualLayout>
          <c:xMode val="edge"/>
          <c:yMode val="edge"/>
          <c:x val="0.36211263898650758"/>
          <c:y val="2.1865813289805386E-2"/>
        </c:manualLayout>
      </c:layout>
      <c:overlay val="0"/>
      <c:spPr>
        <a:noFill/>
        <a:ln>
          <a:noFill/>
        </a:ln>
        <a:effectLst/>
      </c:spPr>
    </c:title>
    <c:autoTitleDeleted val="0"/>
    <c:plotArea>
      <c:layout>
        <c:manualLayout>
          <c:layoutTarget val="inner"/>
          <c:xMode val="edge"/>
          <c:yMode val="edge"/>
          <c:x val="7.3943034416596456E-2"/>
          <c:y val="0.20747834772757726"/>
          <c:w val="0.89256731948177959"/>
          <c:h val="0.47538572107244226"/>
        </c:manualLayout>
      </c:layout>
      <c:lineChart>
        <c:grouping val="standard"/>
        <c:varyColors val="0"/>
        <c:ser>
          <c:idx val="0"/>
          <c:order val="0"/>
          <c:tx>
            <c:strRef>
              <c:f>Sheet1!$B$1</c:f>
              <c:strCache>
                <c:ptCount val="1"/>
                <c:pt idx="0">
                  <c:v>CASK</c:v>
                </c:pt>
              </c:strCache>
            </c:strRef>
          </c:tx>
          <c:spPr>
            <a:ln w="28575" cap="rnd">
              <a:solidFill>
                <a:schemeClr val="accent1"/>
              </a:solidFill>
              <a:round/>
            </a:ln>
            <a:effectLst/>
          </c:spPr>
          <c:dLbls>
            <c:spPr>
              <a:noFill/>
              <a:ln>
                <a:noFill/>
              </a:ln>
              <a:effectLst/>
            </c:spPr>
            <c:txPr>
              <a:bodyPr rot="0" vert="horz"/>
              <a:lstStyle/>
              <a:p>
                <a:pPr>
                  <a:defRPr sz="700"/>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2006</c:v>
                </c:pt>
                <c:pt idx="1">
                  <c:v>2007</c:v>
                </c:pt>
                <c:pt idx="2">
                  <c:v>2008</c:v>
                </c:pt>
                <c:pt idx="3">
                  <c:v>2009</c:v>
                </c:pt>
                <c:pt idx="4">
                  <c:v>2010</c:v>
                </c:pt>
                <c:pt idx="5">
                  <c:v>2011</c:v>
                </c:pt>
                <c:pt idx="6">
                  <c:v>2012</c:v>
                </c:pt>
                <c:pt idx="7">
                  <c:v>2013</c:v>
                </c:pt>
                <c:pt idx="8">
                  <c:v>2014</c:v>
                </c:pt>
                <c:pt idx="9">
                  <c:v>6M 2014</c:v>
                </c:pt>
                <c:pt idx="10">
                  <c:v>6M 2015</c:v>
                </c:pt>
              </c:strCache>
            </c:strRef>
          </c:cat>
          <c:val>
            <c:numRef>
              <c:f>Sheet1!$B$2:$B$12</c:f>
              <c:numCache>
                <c:formatCode>General</c:formatCode>
                <c:ptCount val="11"/>
                <c:pt idx="0">
                  <c:v>7.51</c:v>
                </c:pt>
                <c:pt idx="1">
                  <c:v>8.0399999999999991</c:v>
                </c:pt>
                <c:pt idx="2">
                  <c:v>8.9499999999999993</c:v>
                </c:pt>
                <c:pt idx="3">
                  <c:v>7.17</c:v>
                </c:pt>
                <c:pt idx="4">
                  <c:v>7.91</c:v>
                </c:pt>
                <c:pt idx="5">
                  <c:v>8.4600000000000009</c:v>
                </c:pt>
                <c:pt idx="6">
                  <c:v>7.92</c:v>
                </c:pt>
                <c:pt idx="7">
                  <c:v>7.95</c:v>
                </c:pt>
                <c:pt idx="8">
                  <c:v>7.73</c:v>
                </c:pt>
              </c:numCache>
            </c:numRef>
          </c:val>
          <c:smooth val="0"/>
        </c:ser>
        <c:ser>
          <c:idx val="1"/>
          <c:order val="1"/>
          <c:tx>
            <c:strRef>
              <c:f>Sheet1!$C$1</c:f>
              <c:strCache>
                <c:ptCount val="1"/>
                <c:pt idx="0">
                  <c:v>Personnel/ASK</c:v>
                </c:pt>
              </c:strCache>
            </c:strRef>
          </c:tx>
          <c:spPr>
            <a:ln w="28575" cap="rnd">
              <a:solidFill>
                <a:schemeClr val="accent2"/>
              </a:solidFill>
              <a:round/>
            </a:ln>
            <a:effectLst/>
          </c:spPr>
          <c:marker>
            <c:symbol val="diamond"/>
            <c:size val="7"/>
          </c:marker>
          <c:dLbls>
            <c:dLbl>
              <c:idx val="0"/>
              <c:layout>
                <c:manualLayout>
                  <c:x val="-4.6920324768319317E-2"/>
                  <c:y val="4.597262311720443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4.6920324768319331E-2"/>
                  <c:y val="5.143904679344752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5.2195234804105622E-2"/>
                  <c:y val="6.23718941459336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4.9557779786212466E-2"/>
                  <c:y val="5.143904679344752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4.6920324768319303E-2"/>
                  <c:y val="4.597262311720443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4.9557779786212466E-2"/>
                  <c:y val="5.143904679344742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5.219523480410572E-2"/>
                  <c:y val="5.143904679344752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4.6920324768319303E-2"/>
                  <c:y val="5.690547046969051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4.9557779786212466E-2"/>
                  <c:y val="4.597262311720432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4.1226121686775009E-2"/>
                  <c:y val="5.1439046793447525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vert="horz"/>
              <a:lstStyle/>
              <a:p>
                <a:pPr>
                  <a:defRPr sz="700"/>
                </a:pPr>
                <a:endParaRPr lang="tr-T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2006</c:v>
                </c:pt>
                <c:pt idx="1">
                  <c:v>2007</c:v>
                </c:pt>
                <c:pt idx="2">
                  <c:v>2008</c:v>
                </c:pt>
                <c:pt idx="3">
                  <c:v>2009</c:v>
                </c:pt>
                <c:pt idx="4">
                  <c:v>2010</c:v>
                </c:pt>
                <c:pt idx="5">
                  <c:v>2011</c:v>
                </c:pt>
                <c:pt idx="6">
                  <c:v>2012</c:v>
                </c:pt>
                <c:pt idx="7">
                  <c:v>2013</c:v>
                </c:pt>
                <c:pt idx="8">
                  <c:v>2014</c:v>
                </c:pt>
                <c:pt idx="9">
                  <c:v>6M 2014</c:v>
                </c:pt>
                <c:pt idx="10">
                  <c:v>6M 2015</c:v>
                </c:pt>
              </c:strCache>
            </c:strRef>
          </c:cat>
          <c:val>
            <c:numRef>
              <c:f>Sheet1!$C$2:$C$12</c:f>
              <c:numCache>
                <c:formatCode>General</c:formatCode>
                <c:ptCount val="11"/>
                <c:pt idx="0">
                  <c:v>1.54</c:v>
                </c:pt>
                <c:pt idx="1">
                  <c:v>1.88</c:v>
                </c:pt>
                <c:pt idx="2">
                  <c:v>1.96</c:v>
                </c:pt>
                <c:pt idx="3">
                  <c:v>1.61</c:v>
                </c:pt>
                <c:pt idx="4">
                  <c:v>1.75</c:v>
                </c:pt>
                <c:pt idx="5">
                  <c:v>1.65</c:v>
                </c:pt>
                <c:pt idx="6">
                  <c:v>1.43</c:v>
                </c:pt>
                <c:pt idx="7">
                  <c:v>1.36</c:v>
                </c:pt>
                <c:pt idx="8">
                  <c:v>1.25</c:v>
                </c:pt>
              </c:numCache>
            </c:numRef>
          </c:val>
          <c:smooth val="0"/>
        </c:ser>
        <c:ser>
          <c:idx val="2"/>
          <c:order val="2"/>
          <c:tx>
            <c:strRef>
              <c:f>Sheet1!$D$1</c:f>
              <c:strCache>
                <c:ptCount val="1"/>
                <c:pt idx="0">
                  <c:v>Fuel/ASK</c:v>
                </c:pt>
              </c:strCache>
            </c:strRef>
          </c:tx>
          <c:spPr>
            <a:ln w="28575" cap="rnd">
              <a:solidFill>
                <a:schemeClr val="accent3"/>
              </a:solidFill>
              <a:round/>
            </a:ln>
            <a:effectLst/>
          </c:spPr>
          <c:marker>
            <c:symbol val="diamond"/>
            <c:size val="7"/>
          </c:marker>
          <c:dLbls>
            <c:dLbl>
              <c:idx val="0"/>
              <c:layout>
                <c:manualLayout>
                  <c:x val="-3.9904694420723516E-2"/>
                  <c:y val="-5.143904679344752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4.6920324768319331E-2"/>
                  <c:y val="-4.597262311720443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4.6920324768319303E-2"/>
                  <c:y val="-2.410692841223204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4.6920324768319352E-2"/>
                  <c:y val="-5.143904679344752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4.6920324768319303E-2"/>
                  <c:y val="-4.597262311720443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4.4282869750426147E-2"/>
                  <c:y val="-2.410692841223199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2.415908796390134E-2"/>
                  <c:y val="-1.317408105974585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4.6920324768319303E-2"/>
                  <c:y val="-2.241233707259769E-3"/>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4.6920324768319401E-2"/>
                  <c:y val="-2.241233707259769E-3"/>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4.1226121686775009E-2"/>
                  <c:y val="-2.2412337072596688E-3"/>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vert="horz"/>
              <a:lstStyle/>
              <a:p>
                <a:pPr>
                  <a:defRPr sz="700"/>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2006</c:v>
                </c:pt>
                <c:pt idx="1">
                  <c:v>2007</c:v>
                </c:pt>
                <c:pt idx="2">
                  <c:v>2008</c:v>
                </c:pt>
                <c:pt idx="3">
                  <c:v>2009</c:v>
                </c:pt>
                <c:pt idx="4">
                  <c:v>2010</c:v>
                </c:pt>
                <c:pt idx="5">
                  <c:v>2011</c:v>
                </c:pt>
                <c:pt idx="6">
                  <c:v>2012</c:v>
                </c:pt>
                <c:pt idx="7">
                  <c:v>2013</c:v>
                </c:pt>
                <c:pt idx="8">
                  <c:v>2014</c:v>
                </c:pt>
                <c:pt idx="9">
                  <c:v>6M 2014</c:v>
                </c:pt>
                <c:pt idx="10">
                  <c:v>6M 2015</c:v>
                </c:pt>
              </c:strCache>
            </c:strRef>
          </c:cat>
          <c:val>
            <c:numRef>
              <c:f>Sheet1!$D$2:$D$12</c:f>
              <c:numCache>
                <c:formatCode>General</c:formatCode>
                <c:ptCount val="11"/>
                <c:pt idx="0">
                  <c:v>2.1</c:v>
                </c:pt>
                <c:pt idx="1">
                  <c:v>2.17</c:v>
                </c:pt>
                <c:pt idx="2">
                  <c:v>3.08</c:v>
                </c:pt>
                <c:pt idx="3">
                  <c:v>1.75</c:v>
                </c:pt>
                <c:pt idx="4">
                  <c:v>2.16</c:v>
                </c:pt>
                <c:pt idx="5">
                  <c:v>2.95</c:v>
                </c:pt>
                <c:pt idx="6">
                  <c:v>3</c:v>
                </c:pt>
                <c:pt idx="7">
                  <c:v>2.96</c:v>
                </c:pt>
                <c:pt idx="8">
                  <c:v>2.84</c:v>
                </c:pt>
              </c:numCache>
            </c:numRef>
          </c:val>
          <c:smooth val="0"/>
        </c:ser>
        <c:ser>
          <c:idx val="3"/>
          <c:order val="3"/>
          <c:tx>
            <c:strRef>
              <c:f>Sheet1!$E$1</c:f>
              <c:strCache>
                <c:ptCount val="1"/>
                <c:pt idx="0">
                  <c:v>Others/ASK</c:v>
                </c:pt>
              </c:strCache>
            </c:strRef>
          </c:tx>
          <c:spPr>
            <a:ln w="28575" cap="rnd">
              <a:solidFill>
                <a:schemeClr val="accent4"/>
              </a:solidFill>
              <a:round/>
            </a:ln>
            <a:effectLst/>
          </c:spPr>
          <c:marker>
            <c:symbol val="diamond"/>
            <c:size val="7"/>
          </c:marker>
          <c:dLbls>
            <c:spPr>
              <a:noFill/>
              <a:ln>
                <a:noFill/>
              </a:ln>
              <a:effectLst/>
            </c:spPr>
            <c:txPr>
              <a:bodyPr rot="0" vert="horz"/>
              <a:lstStyle/>
              <a:p>
                <a:pPr>
                  <a:defRPr sz="700"/>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2006</c:v>
                </c:pt>
                <c:pt idx="1">
                  <c:v>2007</c:v>
                </c:pt>
                <c:pt idx="2">
                  <c:v>2008</c:v>
                </c:pt>
                <c:pt idx="3">
                  <c:v>2009</c:v>
                </c:pt>
                <c:pt idx="4">
                  <c:v>2010</c:v>
                </c:pt>
                <c:pt idx="5">
                  <c:v>2011</c:v>
                </c:pt>
                <c:pt idx="6">
                  <c:v>2012</c:v>
                </c:pt>
                <c:pt idx="7">
                  <c:v>2013</c:v>
                </c:pt>
                <c:pt idx="8">
                  <c:v>2014</c:v>
                </c:pt>
                <c:pt idx="9">
                  <c:v>6M 2014</c:v>
                </c:pt>
                <c:pt idx="10">
                  <c:v>6M 2015</c:v>
                </c:pt>
              </c:strCache>
            </c:strRef>
          </c:cat>
          <c:val>
            <c:numRef>
              <c:f>Sheet1!$E$2:$E$12</c:f>
              <c:numCache>
                <c:formatCode>General</c:formatCode>
                <c:ptCount val="11"/>
                <c:pt idx="0">
                  <c:v>3.87</c:v>
                </c:pt>
                <c:pt idx="1">
                  <c:v>3.99</c:v>
                </c:pt>
                <c:pt idx="2">
                  <c:v>3.91</c:v>
                </c:pt>
                <c:pt idx="3">
                  <c:v>3.81</c:v>
                </c:pt>
                <c:pt idx="4">
                  <c:v>4</c:v>
                </c:pt>
                <c:pt idx="5">
                  <c:v>3.84</c:v>
                </c:pt>
                <c:pt idx="6">
                  <c:v>3.49</c:v>
                </c:pt>
                <c:pt idx="7">
                  <c:v>3.63</c:v>
                </c:pt>
                <c:pt idx="8">
                  <c:v>3.64</c:v>
                </c:pt>
              </c:numCache>
            </c:numRef>
          </c:val>
          <c:smooth val="0"/>
        </c:ser>
        <c:ser>
          <c:idx val="4"/>
          <c:order val="4"/>
          <c:tx>
            <c:strRef>
              <c:f>Sheet1!$F$1</c:f>
              <c:strCache>
                <c:ptCount val="1"/>
                <c:pt idx="0">
                  <c:v>Column1</c:v>
                </c:pt>
              </c:strCache>
            </c:strRef>
          </c:tx>
          <c:spPr>
            <a:ln>
              <a:solidFill>
                <a:schemeClr val="accent1">
                  <a:lumMod val="75000"/>
                </a:schemeClr>
              </a:solidFill>
            </a:ln>
          </c:spPr>
          <c:marker>
            <c:symbol val="diamond"/>
            <c:size val="5"/>
            <c:spPr>
              <a:solidFill>
                <a:schemeClr val="accent1">
                  <a:lumMod val="75000"/>
                </a:schemeClr>
              </a:solidFill>
              <a:ln>
                <a:solidFill>
                  <a:schemeClr val="accent1">
                    <a:lumMod val="75000"/>
                  </a:schemeClr>
                </a:solidFill>
              </a:ln>
            </c:spPr>
          </c:marker>
          <c:dLbls>
            <c:dLbl>
              <c:idx val="9"/>
              <c:layout>
                <c:manualLayout>
                  <c:x val="-3.3582584864778699E-2"/>
                  <c:y val="-6.8069141096073996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1.7910711927881885E-2"/>
                  <c:y val="-6.1881037360067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2006</c:v>
                </c:pt>
                <c:pt idx="1">
                  <c:v>2007</c:v>
                </c:pt>
                <c:pt idx="2">
                  <c:v>2008</c:v>
                </c:pt>
                <c:pt idx="3">
                  <c:v>2009</c:v>
                </c:pt>
                <c:pt idx="4">
                  <c:v>2010</c:v>
                </c:pt>
                <c:pt idx="5">
                  <c:v>2011</c:v>
                </c:pt>
                <c:pt idx="6">
                  <c:v>2012</c:v>
                </c:pt>
                <c:pt idx="7">
                  <c:v>2013</c:v>
                </c:pt>
                <c:pt idx="8">
                  <c:v>2014</c:v>
                </c:pt>
                <c:pt idx="9">
                  <c:v>6M 2014</c:v>
                </c:pt>
                <c:pt idx="10">
                  <c:v>6M 2015</c:v>
                </c:pt>
              </c:strCache>
            </c:strRef>
          </c:cat>
          <c:val>
            <c:numRef>
              <c:f>Sheet1!$F$2:$F$12</c:f>
              <c:numCache>
                <c:formatCode>General</c:formatCode>
                <c:ptCount val="11"/>
                <c:pt idx="9" formatCode="0.00">
                  <c:v>7.96</c:v>
                </c:pt>
                <c:pt idx="10" formatCode="0.00">
                  <c:v>6.7</c:v>
                </c:pt>
              </c:numCache>
            </c:numRef>
          </c:val>
          <c:smooth val="0"/>
        </c:ser>
        <c:ser>
          <c:idx val="5"/>
          <c:order val="5"/>
          <c:tx>
            <c:strRef>
              <c:f>Sheet1!$G$1</c:f>
              <c:strCache>
                <c:ptCount val="1"/>
                <c:pt idx="0">
                  <c:v>Column2</c:v>
                </c:pt>
              </c:strCache>
            </c:strRef>
          </c:tx>
          <c:spPr>
            <a:ln>
              <a:solidFill>
                <a:schemeClr val="accent2">
                  <a:lumMod val="75000"/>
                </a:schemeClr>
              </a:solidFill>
            </a:ln>
          </c:spPr>
          <c:marker>
            <c:symbol val="diamond"/>
            <c:size val="5"/>
            <c:spPr>
              <a:solidFill>
                <a:schemeClr val="accent2">
                  <a:lumMod val="75000"/>
                </a:schemeClr>
              </a:solidFill>
              <a:ln>
                <a:solidFill>
                  <a:schemeClr val="accent2">
                    <a:lumMod val="75000"/>
                  </a:schemeClr>
                </a:solidFill>
              </a:ln>
            </c:spPr>
          </c:marker>
          <c:dLbls>
            <c:dLbl>
              <c:idx val="9"/>
              <c:layout>
                <c:manualLayout>
                  <c:x val="-4.9254457801675346E-2"/>
                  <c:y val="1.2376207472013335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4.4776779819704713E-3"/>
                  <c:y val="1.237620747201344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2006</c:v>
                </c:pt>
                <c:pt idx="1">
                  <c:v>2007</c:v>
                </c:pt>
                <c:pt idx="2">
                  <c:v>2008</c:v>
                </c:pt>
                <c:pt idx="3">
                  <c:v>2009</c:v>
                </c:pt>
                <c:pt idx="4">
                  <c:v>2010</c:v>
                </c:pt>
                <c:pt idx="5">
                  <c:v>2011</c:v>
                </c:pt>
                <c:pt idx="6">
                  <c:v>2012</c:v>
                </c:pt>
                <c:pt idx="7">
                  <c:v>2013</c:v>
                </c:pt>
                <c:pt idx="8">
                  <c:v>2014</c:v>
                </c:pt>
                <c:pt idx="9">
                  <c:v>6M 2014</c:v>
                </c:pt>
                <c:pt idx="10">
                  <c:v>6M 2015</c:v>
                </c:pt>
              </c:strCache>
            </c:strRef>
          </c:cat>
          <c:val>
            <c:numRef>
              <c:f>Sheet1!$G$2:$G$12</c:f>
              <c:numCache>
                <c:formatCode>General</c:formatCode>
                <c:ptCount val="11"/>
                <c:pt idx="9" formatCode="0.00">
                  <c:v>1.29</c:v>
                </c:pt>
                <c:pt idx="10" formatCode="0.00">
                  <c:v>1.1599999999999999</c:v>
                </c:pt>
              </c:numCache>
            </c:numRef>
          </c:val>
          <c:smooth val="0"/>
        </c:ser>
        <c:ser>
          <c:idx val="6"/>
          <c:order val="6"/>
          <c:tx>
            <c:strRef>
              <c:f>Sheet1!$H$1</c:f>
              <c:strCache>
                <c:ptCount val="1"/>
                <c:pt idx="0">
                  <c:v>Column3</c:v>
                </c:pt>
              </c:strCache>
            </c:strRef>
          </c:tx>
          <c:spPr>
            <a:ln>
              <a:solidFill>
                <a:schemeClr val="accent3">
                  <a:lumMod val="75000"/>
                </a:schemeClr>
              </a:solidFill>
            </a:ln>
          </c:spPr>
          <c:marker>
            <c:symbol val="diamond"/>
            <c:size val="5"/>
            <c:spPr>
              <a:solidFill>
                <a:schemeClr val="accent3">
                  <a:lumMod val="75000"/>
                </a:schemeClr>
              </a:solidFill>
              <a:ln>
                <a:solidFill>
                  <a:schemeClr val="accent3">
                    <a:lumMod val="75000"/>
                  </a:schemeClr>
                </a:solidFill>
              </a:ln>
            </c:spPr>
          </c:marker>
          <c:dLbls>
            <c:dLbl>
              <c:idx val="9"/>
              <c:layout>
                <c:manualLayout>
                  <c:x val="-5.8209813765616285E-2"/>
                  <c:y val="3.7128622416040341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6.7165169729557061E-3"/>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2006</c:v>
                </c:pt>
                <c:pt idx="1">
                  <c:v>2007</c:v>
                </c:pt>
                <c:pt idx="2">
                  <c:v>2008</c:v>
                </c:pt>
                <c:pt idx="3">
                  <c:v>2009</c:v>
                </c:pt>
                <c:pt idx="4">
                  <c:v>2010</c:v>
                </c:pt>
                <c:pt idx="5">
                  <c:v>2011</c:v>
                </c:pt>
                <c:pt idx="6">
                  <c:v>2012</c:v>
                </c:pt>
                <c:pt idx="7">
                  <c:v>2013</c:v>
                </c:pt>
                <c:pt idx="8">
                  <c:v>2014</c:v>
                </c:pt>
                <c:pt idx="9">
                  <c:v>6M 2014</c:v>
                </c:pt>
                <c:pt idx="10">
                  <c:v>6M 2015</c:v>
                </c:pt>
              </c:strCache>
            </c:strRef>
          </c:cat>
          <c:val>
            <c:numRef>
              <c:f>Sheet1!$H$2:$H$12</c:f>
              <c:numCache>
                <c:formatCode>General</c:formatCode>
                <c:ptCount val="11"/>
                <c:pt idx="9" formatCode="0.00">
                  <c:v>2.9332113399603847</c:v>
                </c:pt>
                <c:pt idx="10" formatCode="0.00">
                  <c:v>2.09</c:v>
                </c:pt>
              </c:numCache>
            </c:numRef>
          </c:val>
          <c:smooth val="0"/>
        </c:ser>
        <c:ser>
          <c:idx val="7"/>
          <c:order val="7"/>
          <c:tx>
            <c:strRef>
              <c:f>Sheet1!$I$1</c:f>
              <c:strCache>
                <c:ptCount val="1"/>
                <c:pt idx="0">
                  <c:v>Column4</c:v>
                </c:pt>
              </c:strCache>
            </c:strRef>
          </c:tx>
          <c:spPr>
            <a:ln>
              <a:solidFill>
                <a:schemeClr val="accent4">
                  <a:lumMod val="75000"/>
                </a:schemeClr>
              </a:solidFill>
            </a:ln>
          </c:spPr>
          <c:marker>
            <c:symbol val="diamond"/>
            <c:size val="5"/>
            <c:spPr>
              <a:solidFill>
                <a:schemeClr val="accent4">
                  <a:lumMod val="75000"/>
                </a:schemeClr>
              </a:solidFill>
              <a:ln>
                <a:solidFill>
                  <a:schemeClr val="accent4">
                    <a:lumMod val="75000"/>
                  </a:schemeClr>
                </a:solidFill>
              </a:ln>
            </c:spPr>
          </c:marker>
          <c:dLbls>
            <c:dLbl>
              <c:idx val="9"/>
              <c:layout>
                <c:manualLayout>
                  <c:x val="-3.582142385576377E-2"/>
                  <c:y val="-6.8069141096073968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2.6866067891822824E-2"/>
                  <c:y val="-4.950482988805384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2006</c:v>
                </c:pt>
                <c:pt idx="1">
                  <c:v>2007</c:v>
                </c:pt>
                <c:pt idx="2">
                  <c:v>2008</c:v>
                </c:pt>
                <c:pt idx="3">
                  <c:v>2009</c:v>
                </c:pt>
                <c:pt idx="4">
                  <c:v>2010</c:v>
                </c:pt>
                <c:pt idx="5">
                  <c:v>2011</c:v>
                </c:pt>
                <c:pt idx="6">
                  <c:v>2012</c:v>
                </c:pt>
                <c:pt idx="7">
                  <c:v>2013</c:v>
                </c:pt>
                <c:pt idx="8">
                  <c:v>2014</c:v>
                </c:pt>
                <c:pt idx="9">
                  <c:v>6M 2014</c:v>
                </c:pt>
                <c:pt idx="10">
                  <c:v>6M 2015</c:v>
                </c:pt>
              </c:strCache>
            </c:strRef>
          </c:cat>
          <c:val>
            <c:numRef>
              <c:f>Sheet1!$I$2:$I$12</c:f>
              <c:numCache>
                <c:formatCode>General</c:formatCode>
                <c:ptCount val="11"/>
                <c:pt idx="9" formatCode="0.00">
                  <c:v>3.74</c:v>
                </c:pt>
                <c:pt idx="10" formatCode="0.00">
                  <c:v>3.45</c:v>
                </c:pt>
              </c:numCache>
            </c:numRef>
          </c:val>
          <c:smooth val="0"/>
        </c:ser>
        <c:dLbls>
          <c:showLegendKey val="0"/>
          <c:showVal val="0"/>
          <c:showCatName val="0"/>
          <c:showSerName val="0"/>
          <c:showPercent val="0"/>
          <c:showBubbleSize val="0"/>
        </c:dLbls>
        <c:marker val="1"/>
        <c:smooth val="0"/>
        <c:axId val="312686240"/>
        <c:axId val="312686632"/>
      </c:lineChart>
      <c:catAx>
        <c:axId val="31268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700"/>
            </a:pPr>
            <a:endParaRPr lang="tr-TR"/>
          </a:p>
        </c:txPr>
        <c:crossAx val="312686632"/>
        <c:crosses val="autoZero"/>
        <c:auto val="1"/>
        <c:lblAlgn val="ctr"/>
        <c:lblOffset val="100"/>
        <c:noMultiLvlLbl val="0"/>
      </c:catAx>
      <c:valAx>
        <c:axId val="312686632"/>
        <c:scaling>
          <c:orientation val="minMax"/>
        </c:scaling>
        <c:delete val="0"/>
        <c:axPos val="l"/>
        <c:numFmt formatCode="General" sourceLinked="1"/>
        <c:majorTickMark val="none"/>
        <c:minorTickMark val="none"/>
        <c:tickLblPos val="nextTo"/>
        <c:spPr>
          <a:noFill/>
          <a:ln>
            <a:solidFill>
              <a:srgbClr val="D9D9D9"/>
            </a:solidFill>
          </a:ln>
          <a:effectLst/>
        </c:spPr>
        <c:txPr>
          <a:bodyPr rot="-60000000" vert="horz"/>
          <a:lstStyle/>
          <a:p>
            <a:pPr>
              <a:defRPr sz="700"/>
            </a:pPr>
            <a:endParaRPr lang="tr-TR"/>
          </a:p>
        </c:txPr>
        <c:crossAx val="312686240"/>
        <c:crosses val="autoZero"/>
        <c:crossBetween val="between"/>
      </c:valAx>
      <c:spPr>
        <a:noFill/>
        <a:ln>
          <a:noFill/>
        </a:ln>
        <a:effectLst/>
      </c:spPr>
    </c:plotArea>
    <c:legend>
      <c:legendPos val="b"/>
      <c:layout>
        <c:manualLayout>
          <c:xMode val="edge"/>
          <c:yMode val="edge"/>
          <c:x val="0.21343521989894199"/>
          <c:y val="0.78504720256294691"/>
          <c:w val="0.7166992532326103"/>
          <c:h val="8.5610222552470958E-2"/>
        </c:manualLayout>
      </c:layout>
      <c:overlay val="0"/>
      <c:spPr>
        <a:noFill/>
        <a:ln>
          <a:noFill/>
        </a:ln>
        <a:effectLst/>
      </c:spPr>
      <c:txPr>
        <a:bodyPr rot="0" vert="horz"/>
        <a:lstStyle/>
        <a:p>
          <a:pPr>
            <a:defRPr/>
          </a:pPr>
          <a:endParaRPr lang="tr-TR"/>
        </a:p>
      </c:txPr>
    </c:legend>
    <c:plotVisOnly val="1"/>
    <c:dispBlanksAs val="gap"/>
    <c:showDLblsOverMax val="0"/>
  </c:chart>
  <c:spPr>
    <a:noFill/>
    <a:ln>
      <a:noFill/>
    </a:ln>
    <a:effectLst/>
  </c:spPr>
  <c:txPr>
    <a:bodyPr/>
    <a:lstStyle/>
    <a:p>
      <a:pPr>
        <a:defRPr sz="800"/>
      </a:pPr>
      <a:endParaRPr lang="tr-T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spPr>
              <a:solidFill>
                <a:schemeClr val="accent2"/>
              </a:solidFill>
              <a:scene3d>
                <a:camera prst="orthographicFront"/>
                <a:lightRig rig="threePt" dir="t"/>
              </a:scene3d>
              <a:sp3d>
                <a:bevelT w="0"/>
                <a:bevelB w="0"/>
              </a:sp3d>
            </c:spPr>
          </c:dPt>
          <c:dLbls>
            <c:dLbl>
              <c:idx val="0"/>
              <c:layout>
                <c:manualLayout>
                  <c:x val="-9.089768738103765E-7"/>
                  <c:y val="0.22986460808713025"/>
                </c:manualLayout>
              </c:layout>
              <c:showLegendKey val="0"/>
              <c:showVal val="1"/>
              <c:showCatName val="0"/>
              <c:showSerName val="0"/>
              <c:showPercent val="0"/>
              <c:showBubbleSize val="0"/>
              <c:extLst>
                <c:ext xmlns:c15="http://schemas.microsoft.com/office/drawing/2012/chart" uri="{CE6537A1-D6FC-4f65-9D91-7224C49458BB}">
                  <c15:layout>
                    <c:manualLayout>
                      <c:w val="0.19506480208282909"/>
                      <c:h val="0.25643980293583801"/>
                    </c:manualLayout>
                  </c15:layout>
                </c:ext>
              </c:extLst>
            </c:dLbl>
            <c:dLbl>
              <c:idx val="1"/>
              <c:layout>
                <c:manualLayout>
                  <c:x val="-8.7596178951794447E-17"/>
                  <c:y val="0.35312007424821762"/>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a:lstStyle/>
              <a:p>
                <a:pPr>
                  <a:defRPr sz="8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2.1</c:v>
                </c:pt>
                <c:pt idx="1">
                  <c:v>4.7</c:v>
                </c:pt>
              </c:numCache>
            </c:numRef>
          </c:val>
        </c:ser>
        <c:dLbls>
          <c:showLegendKey val="0"/>
          <c:showVal val="1"/>
          <c:showCatName val="0"/>
          <c:showSerName val="0"/>
          <c:showPercent val="0"/>
          <c:showBubbleSize val="0"/>
        </c:dLbls>
        <c:gapWidth val="0"/>
        <c:gapDepth val="0"/>
        <c:shape val="box"/>
        <c:axId val="282288904"/>
        <c:axId val="282289296"/>
        <c:axId val="0"/>
      </c:bar3DChart>
      <c:catAx>
        <c:axId val="282288904"/>
        <c:scaling>
          <c:orientation val="minMax"/>
        </c:scaling>
        <c:delete val="1"/>
        <c:axPos val="b"/>
        <c:numFmt formatCode="General" sourceLinked="0"/>
        <c:majorTickMark val="out"/>
        <c:minorTickMark val="none"/>
        <c:tickLblPos val="nextTo"/>
        <c:crossAx val="282289296"/>
        <c:crosses val="autoZero"/>
        <c:auto val="1"/>
        <c:lblAlgn val="ctr"/>
        <c:lblOffset val="100"/>
        <c:noMultiLvlLbl val="0"/>
      </c:catAx>
      <c:valAx>
        <c:axId val="282289296"/>
        <c:scaling>
          <c:orientation val="minMax"/>
        </c:scaling>
        <c:delete val="1"/>
        <c:axPos val="l"/>
        <c:numFmt formatCode="#,#00" sourceLinked="1"/>
        <c:majorTickMark val="out"/>
        <c:minorTickMark val="none"/>
        <c:tickLblPos val="nextTo"/>
        <c:crossAx val="282288904"/>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tr-TR" sz="1400" dirty="0" err="1" smtClean="0"/>
              <a:t>Unit</a:t>
            </a:r>
            <a:r>
              <a:rPr lang="tr-TR" sz="1400" dirty="0" smtClean="0"/>
              <a:t> </a:t>
            </a:r>
            <a:r>
              <a:rPr lang="tr-TR" sz="1400" dirty="0" err="1" smtClean="0"/>
              <a:t>Cost</a:t>
            </a:r>
            <a:r>
              <a:rPr lang="tr-TR" sz="1400" dirty="0" smtClean="0"/>
              <a:t> (CASK) vs. Flight Time</a:t>
            </a:r>
            <a:endParaRPr lang="en-US" sz="1400" dirty="0" smtClean="0"/>
          </a:p>
        </c:rich>
      </c:tx>
      <c:layout>
        <c:manualLayout>
          <c:xMode val="edge"/>
          <c:yMode val="edge"/>
          <c:x val="0.34120670244555057"/>
          <c:y val="8.4542915238973046E-2"/>
        </c:manualLayout>
      </c:layout>
      <c:overlay val="0"/>
    </c:title>
    <c:autoTitleDeleted val="0"/>
    <c:plotArea>
      <c:layout>
        <c:manualLayout>
          <c:layoutTarget val="inner"/>
          <c:xMode val="edge"/>
          <c:yMode val="edge"/>
          <c:x val="0.22152015707089256"/>
          <c:y val="0.17654727866657935"/>
          <c:w val="0.72785311224520732"/>
          <c:h val="0.67705485348718208"/>
        </c:manualLayout>
      </c:layout>
      <c:scatterChart>
        <c:scatterStyle val="lineMarker"/>
        <c:varyColors val="0"/>
        <c:ser>
          <c:idx val="0"/>
          <c:order val="0"/>
          <c:tx>
            <c:v>CASK - Flight Time</c:v>
          </c:tx>
          <c:spPr>
            <a:ln w="28575">
              <a:noFill/>
            </a:ln>
          </c:spPr>
          <c:marker>
            <c:symbol val="diamond"/>
            <c:size val="4"/>
          </c:marker>
          <c:trendline>
            <c:spPr>
              <a:ln w="38100" cap="flat">
                <a:solidFill>
                  <a:srgbClr val="002060">
                    <a:alpha val="63000"/>
                  </a:srgbClr>
                </a:solidFill>
                <a:miter lim="800000"/>
              </a:ln>
            </c:spPr>
            <c:trendlineType val="poly"/>
            <c:order val="5"/>
            <c:dispRSqr val="0"/>
            <c:dispEq val="0"/>
          </c:trendline>
          <c:xVal>
            <c:numRef>
              <c:f>'copy sheet'!$H$2:$H$108</c:f>
              <c:numCache>
                <c:formatCode>#,##0;\(#,##0\)</c:formatCode>
                <c:ptCount val="107"/>
                <c:pt idx="0" formatCode="General">
                  <c:v>300</c:v>
                </c:pt>
                <c:pt idx="1">
                  <c:v>110</c:v>
                </c:pt>
                <c:pt idx="2" formatCode="General">
                  <c:v>297.5</c:v>
                </c:pt>
                <c:pt idx="3" formatCode="General">
                  <c:v>135</c:v>
                </c:pt>
                <c:pt idx="4">
                  <c:v>82.5</c:v>
                </c:pt>
                <c:pt idx="5" formatCode="General">
                  <c:v>122.5</c:v>
                </c:pt>
                <c:pt idx="6" formatCode="General">
                  <c:v>175</c:v>
                </c:pt>
                <c:pt idx="7" formatCode="General">
                  <c:v>90</c:v>
                </c:pt>
                <c:pt idx="8" formatCode="General">
                  <c:v>177.5</c:v>
                </c:pt>
                <c:pt idx="9">
                  <c:v>232.5</c:v>
                </c:pt>
                <c:pt idx="10" formatCode="General">
                  <c:v>270</c:v>
                </c:pt>
                <c:pt idx="11">
                  <c:v>207.5</c:v>
                </c:pt>
                <c:pt idx="12">
                  <c:v>345</c:v>
                </c:pt>
                <c:pt idx="13" formatCode="General">
                  <c:v>187.5</c:v>
                </c:pt>
                <c:pt idx="14">
                  <c:v>210</c:v>
                </c:pt>
                <c:pt idx="15" formatCode="General">
                  <c:v>170</c:v>
                </c:pt>
                <c:pt idx="16">
                  <c:v>135</c:v>
                </c:pt>
                <c:pt idx="17" formatCode="General">
                  <c:v>330</c:v>
                </c:pt>
                <c:pt idx="18" formatCode="General">
                  <c:v>177.5</c:v>
                </c:pt>
                <c:pt idx="19" formatCode="General">
                  <c:v>325</c:v>
                </c:pt>
                <c:pt idx="20" formatCode="General">
                  <c:v>192.5</c:v>
                </c:pt>
                <c:pt idx="21" formatCode="General">
                  <c:v>100</c:v>
                </c:pt>
                <c:pt idx="22" formatCode="General">
                  <c:v>152.5</c:v>
                </c:pt>
                <c:pt idx="23" formatCode="General">
                  <c:v>187.5</c:v>
                </c:pt>
                <c:pt idx="24" formatCode="General">
                  <c:v>217.5</c:v>
                </c:pt>
                <c:pt idx="25">
                  <c:v>150</c:v>
                </c:pt>
                <c:pt idx="26" formatCode="General">
                  <c:v>215</c:v>
                </c:pt>
                <c:pt idx="27" formatCode="General">
                  <c:v>142.5</c:v>
                </c:pt>
                <c:pt idx="28" formatCode="General">
                  <c:v>125</c:v>
                </c:pt>
                <c:pt idx="29" formatCode="General">
                  <c:v>222.5</c:v>
                </c:pt>
                <c:pt idx="30" formatCode="General">
                  <c:v>225</c:v>
                </c:pt>
                <c:pt idx="31" formatCode="General">
                  <c:v>147.5</c:v>
                </c:pt>
                <c:pt idx="32" formatCode="General">
                  <c:v>187.5</c:v>
                </c:pt>
                <c:pt idx="33" formatCode="General">
                  <c:v>85</c:v>
                </c:pt>
                <c:pt idx="34" formatCode="General">
                  <c:v>82.5</c:v>
                </c:pt>
                <c:pt idx="35" formatCode="General">
                  <c:v>202.5</c:v>
                </c:pt>
                <c:pt idx="36" formatCode="General">
                  <c:v>145</c:v>
                </c:pt>
                <c:pt idx="37" formatCode="General">
                  <c:v>202.5</c:v>
                </c:pt>
                <c:pt idx="38" formatCode="General">
                  <c:v>112.5</c:v>
                </c:pt>
                <c:pt idx="39" formatCode="General">
                  <c:v>107.5</c:v>
                </c:pt>
                <c:pt idx="40" formatCode="General">
                  <c:v>202.5</c:v>
                </c:pt>
                <c:pt idx="41" formatCode="General">
                  <c:v>130</c:v>
                </c:pt>
                <c:pt idx="42" formatCode="General">
                  <c:v>147.5</c:v>
                </c:pt>
                <c:pt idx="43" formatCode="General">
                  <c:v>240</c:v>
                </c:pt>
                <c:pt idx="44" formatCode="General">
                  <c:v>197.5</c:v>
                </c:pt>
                <c:pt idx="45" formatCode="General">
                  <c:v>160</c:v>
                </c:pt>
                <c:pt idx="46" formatCode="General">
                  <c:v>85</c:v>
                </c:pt>
                <c:pt idx="47" formatCode="General">
                  <c:v>137.5</c:v>
                </c:pt>
                <c:pt idx="48">
                  <c:v>212.5</c:v>
                </c:pt>
                <c:pt idx="49" formatCode="General">
                  <c:v>202.5</c:v>
                </c:pt>
                <c:pt idx="50" formatCode="General">
                  <c:v>255</c:v>
                </c:pt>
                <c:pt idx="51" formatCode="General">
                  <c:v>155</c:v>
                </c:pt>
                <c:pt idx="52" formatCode="General">
                  <c:v>192.5</c:v>
                </c:pt>
                <c:pt idx="53" formatCode="General">
                  <c:v>117.5</c:v>
                </c:pt>
                <c:pt idx="54" formatCode="General">
                  <c:v>92.5</c:v>
                </c:pt>
                <c:pt idx="55" formatCode="General">
                  <c:v>265</c:v>
                </c:pt>
                <c:pt idx="56" formatCode="General">
                  <c:v>125</c:v>
                </c:pt>
                <c:pt idx="57" formatCode="General">
                  <c:v>122.5</c:v>
                </c:pt>
                <c:pt idx="58" formatCode="General">
                  <c:v>185</c:v>
                </c:pt>
                <c:pt idx="59" formatCode="General">
                  <c:v>175</c:v>
                </c:pt>
                <c:pt idx="60" formatCode="General">
                  <c:v>215</c:v>
                </c:pt>
                <c:pt idx="61" formatCode="General">
                  <c:v>197.5</c:v>
                </c:pt>
                <c:pt idx="62">
                  <c:v>207.5</c:v>
                </c:pt>
                <c:pt idx="63" formatCode="General">
                  <c:v>170</c:v>
                </c:pt>
                <c:pt idx="64" formatCode="General">
                  <c:v>247.5</c:v>
                </c:pt>
                <c:pt idx="65" formatCode="General">
                  <c:v>177.5</c:v>
                </c:pt>
                <c:pt idx="66" formatCode="General">
                  <c:v>215</c:v>
                </c:pt>
                <c:pt idx="67" formatCode="General">
                  <c:v>290</c:v>
                </c:pt>
                <c:pt idx="68" formatCode="General">
                  <c:v>252.5</c:v>
                </c:pt>
                <c:pt idx="69" formatCode="General">
                  <c:v>165</c:v>
                </c:pt>
                <c:pt idx="70">
                  <c:v>277.5</c:v>
                </c:pt>
                <c:pt idx="71" formatCode="General">
                  <c:v>642.5</c:v>
                </c:pt>
                <c:pt idx="72" formatCode="General">
                  <c:v>162.5</c:v>
                </c:pt>
                <c:pt idx="73" formatCode="General">
                  <c:v>192.5</c:v>
                </c:pt>
                <c:pt idx="74" formatCode="General">
                  <c:v>740</c:v>
                </c:pt>
                <c:pt idx="75" formatCode="General">
                  <c:v>75</c:v>
                </c:pt>
                <c:pt idx="76" formatCode="General">
                  <c:v>182.5</c:v>
                </c:pt>
                <c:pt idx="77" formatCode="General">
                  <c:v>142.5</c:v>
                </c:pt>
                <c:pt idx="78" formatCode="General">
                  <c:v>192.5</c:v>
                </c:pt>
                <c:pt idx="79" formatCode="General">
                  <c:v>162.5</c:v>
                </c:pt>
                <c:pt idx="80" formatCode="General">
                  <c:v>597.5</c:v>
                </c:pt>
                <c:pt idx="81" formatCode="General">
                  <c:v>385</c:v>
                </c:pt>
                <c:pt idx="82" formatCode="General">
                  <c:v>660</c:v>
                </c:pt>
                <c:pt idx="83">
                  <c:v>242.5</c:v>
                </c:pt>
                <c:pt idx="84">
                  <c:v>115</c:v>
                </c:pt>
                <c:pt idx="85" formatCode="General">
                  <c:v>247.5</c:v>
                </c:pt>
                <c:pt idx="86">
                  <c:v>97.5</c:v>
                </c:pt>
                <c:pt idx="87" formatCode="General">
                  <c:v>655</c:v>
                </c:pt>
                <c:pt idx="88" formatCode="General">
                  <c:v>232.5</c:v>
                </c:pt>
                <c:pt idx="89" formatCode="General">
                  <c:v>397.5</c:v>
                </c:pt>
                <c:pt idx="90" formatCode="General">
                  <c:v>95</c:v>
                </c:pt>
                <c:pt idx="91" formatCode="General">
                  <c:v>130</c:v>
                </c:pt>
                <c:pt idx="92" formatCode="General">
                  <c:v>680</c:v>
                </c:pt>
                <c:pt idx="93" formatCode="General">
                  <c:v>227.5</c:v>
                </c:pt>
                <c:pt idx="94" formatCode="General">
                  <c:v>277.5</c:v>
                </c:pt>
                <c:pt idx="95" formatCode="General">
                  <c:v>735</c:v>
                </c:pt>
                <c:pt idx="96" formatCode="General">
                  <c:v>392.5</c:v>
                </c:pt>
                <c:pt idx="97" formatCode="General">
                  <c:v>690</c:v>
                </c:pt>
                <c:pt idx="98" formatCode="General">
                  <c:v>120</c:v>
                </c:pt>
                <c:pt idx="99" formatCode="General">
                  <c:v>337.5</c:v>
                </c:pt>
                <c:pt idx="100" formatCode="General">
                  <c:v>292.5</c:v>
                </c:pt>
                <c:pt idx="101" formatCode="General">
                  <c:v>112.5</c:v>
                </c:pt>
                <c:pt idx="102" formatCode="General">
                  <c:v>287.5</c:v>
                </c:pt>
                <c:pt idx="103" formatCode="General">
                  <c:v>177.5</c:v>
                </c:pt>
                <c:pt idx="104">
                  <c:v>322.5</c:v>
                </c:pt>
                <c:pt idx="105" formatCode="General">
                  <c:v>270</c:v>
                </c:pt>
                <c:pt idx="106">
                  <c:v>170</c:v>
                </c:pt>
              </c:numCache>
            </c:numRef>
          </c:xVal>
          <c:yVal>
            <c:numRef>
              <c:f>'copy sheet'!$K$2:$K$108</c:f>
              <c:numCache>
                <c:formatCode>0.00</c:formatCode>
                <c:ptCount val="107"/>
                <c:pt idx="0">
                  <c:v>5.4576033064576164</c:v>
                </c:pt>
                <c:pt idx="1">
                  <c:v>7.2114381231429014</c:v>
                </c:pt>
                <c:pt idx="2">
                  <c:v>4.8339557604907615</c:v>
                </c:pt>
                <c:pt idx="3">
                  <c:v>6.2522673965451414</c:v>
                </c:pt>
                <c:pt idx="4">
                  <c:v>10.920862234611052</c:v>
                </c:pt>
                <c:pt idx="5">
                  <c:v>3.9514960870905518</c:v>
                </c:pt>
                <c:pt idx="6">
                  <c:v>6.2216913727867773</c:v>
                </c:pt>
                <c:pt idx="7">
                  <c:v>9.9023720578585142</c:v>
                </c:pt>
                <c:pt idx="8">
                  <c:v>5.4174625776393226</c:v>
                </c:pt>
                <c:pt idx="9">
                  <c:v>4.5010290509170154</c:v>
                </c:pt>
                <c:pt idx="10">
                  <c:v>3.8999140915509511</c:v>
                </c:pt>
                <c:pt idx="11">
                  <c:v>5.3060656281339327</c:v>
                </c:pt>
                <c:pt idx="12">
                  <c:v>4.6345545262768981</c:v>
                </c:pt>
                <c:pt idx="13">
                  <c:v>4.6897454116942834</c:v>
                </c:pt>
                <c:pt idx="14">
                  <c:v>5.3320329058601734</c:v>
                </c:pt>
                <c:pt idx="15">
                  <c:v>5.8565568054895465</c:v>
                </c:pt>
                <c:pt idx="16">
                  <c:v>5.3664723883594965</c:v>
                </c:pt>
                <c:pt idx="17">
                  <c:v>4.5093229685141933</c:v>
                </c:pt>
                <c:pt idx="18">
                  <c:v>5.5176072817536514</c:v>
                </c:pt>
                <c:pt idx="19">
                  <c:v>4.4198592003036401</c:v>
                </c:pt>
                <c:pt idx="20">
                  <c:v>5.0175122333364754</c:v>
                </c:pt>
                <c:pt idx="21">
                  <c:v>8.0484567330885071</c:v>
                </c:pt>
                <c:pt idx="22">
                  <c:v>6.3925564685214544</c:v>
                </c:pt>
                <c:pt idx="23">
                  <c:v>5.0324661592198909</c:v>
                </c:pt>
                <c:pt idx="24">
                  <c:v>4.2910571929352423</c:v>
                </c:pt>
                <c:pt idx="25">
                  <c:v>6.8561846599839491</c:v>
                </c:pt>
                <c:pt idx="26">
                  <c:v>5.7675832913329605</c:v>
                </c:pt>
                <c:pt idx="27">
                  <c:v>6.1576462762139101</c:v>
                </c:pt>
                <c:pt idx="28">
                  <c:v>6.8035785627564813</c:v>
                </c:pt>
                <c:pt idx="29">
                  <c:v>5.0386324384189694</c:v>
                </c:pt>
                <c:pt idx="30">
                  <c:v>4.5450534159512523</c:v>
                </c:pt>
                <c:pt idx="31">
                  <c:v>6.8960908761189179</c:v>
                </c:pt>
                <c:pt idx="32">
                  <c:v>5.9480615125999714</c:v>
                </c:pt>
                <c:pt idx="33">
                  <c:v>8.4959377984771507</c:v>
                </c:pt>
                <c:pt idx="34">
                  <c:v>9.0747703916225539</c:v>
                </c:pt>
                <c:pt idx="35">
                  <c:v>5.2543899582878906</c:v>
                </c:pt>
                <c:pt idx="36">
                  <c:v>5.9700641862124924</c:v>
                </c:pt>
                <c:pt idx="37">
                  <c:v>4.1168043794189906</c:v>
                </c:pt>
                <c:pt idx="38">
                  <c:v>5.1524788621502555</c:v>
                </c:pt>
                <c:pt idx="39">
                  <c:v>9.1601830839717486</c:v>
                </c:pt>
                <c:pt idx="40">
                  <c:v>5.0428587877593793</c:v>
                </c:pt>
                <c:pt idx="41">
                  <c:v>6.6976855840608547</c:v>
                </c:pt>
                <c:pt idx="42">
                  <c:v>5.8294666820196523</c:v>
                </c:pt>
                <c:pt idx="43">
                  <c:v>5.2797405268068864</c:v>
                </c:pt>
                <c:pt idx="44">
                  <c:v>4.0039603377785555</c:v>
                </c:pt>
                <c:pt idx="45">
                  <c:v>5.6297509218620547</c:v>
                </c:pt>
                <c:pt idx="46">
                  <c:v>10.310864014466402</c:v>
                </c:pt>
                <c:pt idx="47">
                  <c:v>6.5562548273319345</c:v>
                </c:pt>
                <c:pt idx="48">
                  <c:v>4.3810554681121294</c:v>
                </c:pt>
                <c:pt idx="49">
                  <c:v>5.1335962880949948</c:v>
                </c:pt>
                <c:pt idx="50">
                  <c:v>4.3597056653302895</c:v>
                </c:pt>
                <c:pt idx="51">
                  <c:v>5.9585526718416828</c:v>
                </c:pt>
                <c:pt idx="52">
                  <c:v>5.5306532990483994</c:v>
                </c:pt>
                <c:pt idx="53">
                  <c:v>6.6125177386391991</c:v>
                </c:pt>
                <c:pt idx="54">
                  <c:v>7.9840016639721894</c:v>
                </c:pt>
                <c:pt idx="55">
                  <c:v>4.8087384430262254</c:v>
                </c:pt>
                <c:pt idx="56">
                  <c:v>6.5979365303318245</c:v>
                </c:pt>
                <c:pt idx="57">
                  <c:v>7.3826920327910734</c:v>
                </c:pt>
                <c:pt idx="58">
                  <c:v>4.871092113989377</c:v>
                </c:pt>
                <c:pt idx="59">
                  <c:v>5.2772821548694404</c:v>
                </c:pt>
                <c:pt idx="60">
                  <c:v>5.4236906229496524</c:v>
                </c:pt>
                <c:pt idx="61">
                  <c:v>4.8033610375767015</c:v>
                </c:pt>
                <c:pt idx="62">
                  <c:v>4.8730154309157658</c:v>
                </c:pt>
                <c:pt idx="63">
                  <c:v>5.3047499795203015</c:v>
                </c:pt>
                <c:pt idx="64">
                  <c:v>5.0229410697157473</c:v>
                </c:pt>
                <c:pt idx="65">
                  <c:v>5.9086306202105909</c:v>
                </c:pt>
                <c:pt idx="66">
                  <c:v>5.4304890199630833</c:v>
                </c:pt>
                <c:pt idx="67">
                  <c:v>4.6472371708549671</c:v>
                </c:pt>
                <c:pt idx="68">
                  <c:v>4.2576424732733429</c:v>
                </c:pt>
                <c:pt idx="69">
                  <c:v>6.3191793847066124</c:v>
                </c:pt>
                <c:pt idx="70">
                  <c:v>4.3012582592050865</c:v>
                </c:pt>
                <c:pt idx="71">
                  <c:v>4.8192493643275904</c:v>
                </c:pt>
                <c:pt idx="72">
                  <c:v>5.9215334249371194</c:v>
                </c:pt>
                <c:pt idx="73">
                  <c:v>4.8903045548008945</c:v>
                </c:pt>
                <c:pt idx="74">
                  <c:v>4.9920347242320862</c:v>
                </c:pt>
                <c:pt idx="75">
                  <c:v>10.105018675128424</c:v>
                </c:pt>
                <c:pt idx="76">
                  <c:v>5.0965100785745845</c:v>
                </c:pt>
                <c:pt idx="77">
                  <c:v>6.2709591575774226</c:v>
                </c:pt>
                <c:pt idx="78">
                  <c:v>5.1232016615968385</c:v>
                </c:pt>
                <c:pt idx="79">
                  <c:v>5.6666616406762209</c:v>
                </c:pt>
                <c:pt idx="80">
                  <c:v>4.4340908473406628</c:v>
                </c:pt>
                <c:pt idx="81">
                  <c:v>4.9674810591031955</c:v>
                </c:pt>
                <c:pt idx="82">
                  <c:v>4.3592662137065963</c:v>
                </c:pt>
                <c:pt idx="83">
                  <c:v>4.2873953515005105</c:v>
                </c:pt>
                <c:pt idx="84">
                  <c:v>7.2191374282185965</c:v>
                </c:pt>
                <c:pt idx="85">
                  <c:v>4.7898842785758555</c:v>
                </c:pt>
                <c:pt idx="86">
                  <c:v>8.4974441607795477</c:v>
                </c:pt>
                <c:pt idx="87">
                  <c:v>4.8890195989200969</c:v>
                </c:pt>
                <c:pt idx="88">
                  <c:v>4.5700335566619446</c:v>
                </c:pt>
                <c:pt idx="89">
                  <c:v>4.6713771705761884</c:v>
                </c:pt>
                <c:pt idx="90">
                  <c:v>6.5853334665240792</c:v>
                </c:pt>
                <c:pt idx="91">
                  <c:v>6.4086831200025935</c:v>
                </c:pt>
                <c:pt idx="92">
                  <c:v>4.2910812444254445</c:v>
                </c:pt>
                <c:pt idx="93">
                  <c:v>5.1256825796448755</c:v>
                </c:pt>
                <c:pt idx="94">
                  <c:v>4.3340975200366945</c:v>
                </c:pt>
                <c:pt idx="95">
                  <c:v>4.5386724000524934</c:v>
                </c:pt>
                <c:pt idx="96">
                  <c:v>5.302901657135549</c:v>
                </c:pt>
                <c:pt idx="97">
                  <c:v>4.6236927130217911</c:v>
                </c:pt>
                <c:pt idx="98">
                  <c:v>8.533363692299698</c:v>
                </c:pt>
                <c:pt idx="99">
                  <c:v>4.2071690236085884</c:v>
                </c:pt>
                <c:pt idx="100">
                  <c:v>5.0170996875148512</c:v>
                </c:pt>
                <c:pt idx="101">
                  <c:v>5.9588790484134329</c:v>
                </c:pt>
                <c:pt idx="102">
                  <c:v>4.8425185701043745</c:v>
                </c:pt>
                <c:pt idx="103">
                  <c:v>5.1837960952540971</c:v>
                </c:pt>
                <c:pt idx="104">
                  <c:v>5.8775213743628427</c:v>
                </c:pt>
                <c:pt idx="105">
                  <c:v>4.5075002230867245</c:v>
                </c:pt>
                <c:pt idx="106">
                  <c:v>4.4558289904990493</c:v>
                </c:pt>
              </c:numCache>
            </c:numRef>
          </c:yVal>
          <c:smooth val="0"/>
        </c:ser>
        <c:dLbls>
          <c:showLegendKey val="0"/>
          <c:showVal val="0"/>
          <c:showCatName val="0"/>
          <c:showSerName val="0"/>
          <c:showPercent val="0"/>
          <c:showBubbleSize val="0"/>
        </c:dLbls>
        <c:axId val="75725216"/>
        <c:axId val="75730704"/>
      </c:scatterChart>
      <c:valAx>
        <c:axId val="75725216"/>
        <c:scaling>
          <c:orientation val="minMax"/>
        </c:scaling>
        <c:delete val="0"/>
        <c:axPos val="b"/>
        <c:numFmt formatCode="General" sourceLinked="1"/>
        <c:majorTickMark val="out"/>
        <c:minorTickMark val="none"/>
        <c:tickLblPos val="nextTo"/>
        <c:txPr>
          <a:bodyPr rot="0" vert="horz"/>
          <a:lstStyle/>
          <a:p>
            <a:pPr>
              <a:defRPr sz="100"/>
            </a:pPr>
            <a:endParaRPr lang="tr-TR"/>
          </a:p>
        </c:txPr>
        <c:crossAx val="75730704"/>
        <c:crosses val="autoZero"/>
        <c:crossBetween val="midCat"/>
      </c:valAx>
      <c:valAx>
        <c:axId val="75730704"/>
        <c:scaling>
          <c:orientation val="minMax"/>
        </c:scaling>
        <c:delete val="0"/>
        <c:axPos val="l"/>
        <c:numFmt formatCode="0.00" sourceLinked="1"/>
        <c:majorTickMark val="out"/>
        <c:minorTickMark val="none"/>
        <c:tickLblPos val="nextTo"/>
        <c:txPr>
          <a:bodyPr rot="0" vert="horz"/>
          <a:lstStyle/>
          <a:p>
            <a:pPr>
              <a:defRPr sz="600"/>
            </a:pPr>
            <a:endParaRPr lang="tr-TR"/>
          </a:p>
        </c:txPr>
        <c:crossAx val="75725216"/>
        <c:crosses val="autoZero"/>
        <c:crossBetween val="midCat"/>
      </c:valAx>
      <c:spPr>
        <a:noFill/>
        <a:ln w="25400">
          <a:noFill/>
        </a:ln>
      </c:spPr>
    </c:plotArea>
    <c:plotVisOnly val="1"/>
    <c:dispBlanksAs val="gap"/>
    <c:showDLblsOverMax val="0"/>
  </c:chart>
  <c:spPr>
    <a:noFill/>
  </c:spPr>
  <c:txPr>
    <a:bodyPr/>
    <a:lstStyle/>
    <a:p>
      <a:pPr>
        <a:defRPr lang="tr-TR" sz="1200" b="1" kern="1200" dirty="0" smtClean="0">
          <a:solidFill>
            <a:prstClr val="black"/>
          </a:solidFill>
          <a:latin typeface="+mn-lt"/>
          <a:ea typeface="+mn-ea"/>
          <a:cs typeface="+mn-cs"/>
        </a:defRPr>
      </a:pPr>
      <a:endParaRPr lang="tr-T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31922117560951E-2"/>
          <c:y val="6.6835549623123089E-2"/>
          <c:w val="0.90593615576487807"/>
          <c:h val="0.69072363715520724"/>
        </c:manualLayout>
      </c:layout>
      <c:barChart>
        <c:barDir val="col"/>
        <c:grouping val="stacked"/>
        <c:varyColors val="0"/>
        <c:ser>
          <c:idx val="1"/>
          <c:order val="0"/>
          <c:tx>
            <c:strRef>
              <c:f>Sheet1!$B$1</c:f>
              <c:strCache>
                <c:ptCount val="1"/>
                <c:pt idx="0">
                  <c:v>Toplam</c:v>
                </c:pt>
              </c:strCache>
            </c:strRef>
          </c:tx>
          <c:invertIfNegative val="0"/>
          <c:dLbls>
            <c:dLbl>
              <c:idx val="0"/>
              <c:layout>
                <c:manualLayout>
                  <c:x val="-4.2756292834146715E-3"/>
                  <c:y val="-0.22135815251643115"/>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5512585668292632E-3"/>
                  <c:y val="-0.3584815843422056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2014</c:v>
                </c:pt>
                <c:pt idx="1">
                  <c:v>2015</c:v>
                </c:pt>
              </c:numCache>
            </c:numRef>
          </c:cat>
          <c:val>
            <c:numRef>
              <c:f>Sheet1!$B$2:$B$3</c:f>
              <c:numCache>
                <c:formatCode>General</c:formatCode>
                <c:ptCount val="2"/>
                <c:pt idx="0">
                  <c:v>261</c:v>
                </c:pt>
                <c:pt idx="1">
                  <c:v>299</c:v>
                </c:pt>
              </c:numCache>
            </c:numRef>
          </c:val>
        </c:ser>
        <c:dLbls>
          <c:showLegendKey val="0"/>
          <c:showVal val="0"/>
          <c:showCatName val="0"/>
          <c:showSerName val="0"/>
          <c:showPercent val="0"/>
          <c:showBubbleSize val="0"/>
        </c:dLbls>
        <c:gapWidth val="150"/>
        <c:overlap val="100"/>
        <c:axId val="312689768"/>
        <c:axId val="312690160"/>
      </c:barChart>
      <c:catAx>
        <c:axId val="312689768"/>
        <c:scaling>
          <c:orientation val="minMax"/>
        </c:scaling>
        <c:delete val="0"/>
        <c:axPos val="b"/>
        <c:numFmt formatCode="General" sourceLinked="1"/>
        <c:majorTickMark val="out"/>
        <c:minorTickMark val="none"/>
        <c:tickLblPos val="nextTo"/>
        <c:txPr>
          <a:bodyPr/>
          <a:lstStyle/>
          <a:p>
            <a:pPr>
              <a:defRPr sz="1400"/>
            </a:pPr>
            <a:endParaRPr lang="tr-TR"/>
          </a:p>
        </c:txPr>
        <c:crossAx val="312690160"/>
        <c:crosses val="autoZero"/>
        <c:auto val="1"/>
        <c:lblAlgn val="ctr"/>
        <c:lblOffset val="100"/>
        <c:noMultiLvlLbl val="0"/>
      </c:catAx>
      <c:valAx>
        <c:axId val="312690160"/>
        <c:scaling>
          <c:orientation val="minMax"/>
        </c:scaling>
        <c:delete val="1"/>
        <c:axPos val="l"/>
        <c:numFmt formatCode="General" sourceLinked="1"/>
        <c:majorTickMark val="out"/>
        <c:minorTickMark val="none"/>
        <c:tickLblPos val="nextTo"/>
        <c:crossAx val="312689768"/>
        <c:crosses val="autoZero"/>
        <c:crossBetween val="between"/>
      </c:valAx>
    </c:plotArea>
    <c:plotVisOnly val="1"/>
    <c:dispBlanksAs val="gap"/>
    <c:showDLblsOverMax val="0"/>
  </c:chart>
  <c:txPr>
    <a:bodyPr/>
    <a:lstStyle/>
    <a:p>
      <a:pPr>
        <a:defRPr sz="1800"/>
      </a:pPr>
      <a:endParaRPr lang="tr-T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dirty="0" smtClean="0"/>
              <a:t>ASK (</a:t>
            </a:r>
            <a:r>
              <a:rPr lang="tr-TR" dirty="0" err="1" smtClean="0"/>
              <a:t>billions</a:t>
            </a:r>
            <a:r>
              <a:rPr lang="tr-TR" dirty="0" smtClean="0"/>
              <a:t>)</a:t>
            </a:r>
            <a:endParaRPr lang="en-US" dirty="0"/>
          </a:p>
        </c:rich>
      </c:tx>
      <c:overlay val="0"/>
    </c:title>
    <c:autoTitleDeleted val="0"/>
    <c:plotArea>
      <c:layout>
        <c:manualLayout>
          <c:layoutTarget val="inner"/>
          <c:xMode val="edge"/>
          <c:yMode val="edge"/>
          <c:x val="4.2749192294251531E-2"/>
          <c:y val="0.30905694582439103"/>
          <c:w val="0.82511694061442553"/>
          <c:h val="0.4249693087635486"/>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2014</c:v>
                </c:pt>
                <c:pt idx="1">
                  <c:v>2015</c:v>
                </c:pt>
              </c:numCache>
            </c:numRef>
          </c:cat>
          <c:val>
            <c:numRef>
              <c:f>Sheet1!$B$2:$B$3</c:f>
              <c:numCache>
                <c:formatCode>General</c:formatCode>
                <c:ptCount val="2"/>
                <c:pt idx="0">
                  <c:v>135</c:v>
                </c:pt>
                <c:pt idx="1">
                  <c:v>156</c:v>
                </c:pt>
              </c:numCache>
            </c:numRef>
          </c:val>
        </c:ser>
        <c:dLbls>
          <c:showLegendKey val="0"/>
          <c:showVal val="0"/>
          <c:showCatName val="0"/>
          <c:showSerName val="0"/>
          <c:showPercent val="0"/>
          <c:showBubbleSize val="0"/>
        </c:dLbls>
        <c:gapWidth val="150"/>
        <c:axId val="312690944"/>
        <c:axId val="312691336"/>
      </c:barChart>
      <c:catAx>
        <c:axId val="312690944"/>
        <c:scaling>
          <c:orientation val="minMax"/>
        </c:scaling>
        <c:delete val="0"/>
        <c:axPos val="b"/>
        <c:numFmt formatCode="General" sourceLinked="1"/>
        <c:majorTickMark val="out"/>
        <c:minorTickMark val="none"/>
        <c:tickLblPos val="nextTo"/>
        <c:crossAx val="312691336"/>
        <c:crosses val="autoZero"/>
        <c:auto val="1"/>
        <c:lblAlgn val="ctr"/>
        <c:lblOffset val="100"/>
        <c:noMultiLvlLbl val="0"/>
      </c:catAx>
      <c:valAx>
        <c:axId val="312691336"/>
        <c:scaling>
          <c:orientation val="minMax"/>
        </c:scaling>
        <c:delete val="1"/>
        <c:axPos val="l"/>
        <c:numFmt formatCode="General" sourceLinked="1"/>
        <c:majorTickMark val="out"/>
        <c:minorTickMark val="none"/>
        <c:tickLblPos val="nextTo"/>
        <c:crossAx val="312690944"/>
        <c:crosses val="autoZero"/>
        <c:crossBetween val="between"/>
      </c:valAx>
    </c:plotArea>
    <c:plotVisOnly val="1"/>
    <c:dispBlanksAs val="gap"/>
    <c:showDLblsOverMax val="0"/>
  </c:chart>
  <c:txPr>
    <a:bodyPr/>
    <a:lstStyle/>
    <a:p>
      <a:pPr>
        <a:defRPr sz="1400"/>
      </a:pPr>
      <a:endParaRPr lang="tr-T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olidFill>
              <a:srgbClr val="29859C"/>
            </a:solidFill>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dPt>
          <c:dLbls>
            <c:dLbl>
              <c:idx val="0"/>
              <c:layout>
                <c:manualLayout>
                  <c:x val="-3.4086625029837065E-7"/>
                  <c:y val="0.21346641631562149"/>
                </c:manualLayout>
              </c:layout>
              <c:showLegendKey val="0"/>
              <c:showVal val="1"/>
              <c:showCatName val="0"/>
              <c:showSerName val="0"/>
              <c:showPercent val="0"/>
              <c:showBubbleSize val="0"/>
              <c:extLst>
                <c:ext xmlns:c15="http://schemas.microsoft.com/office/drawing/2012/chart" uri="{CE6537A1-D6FC-4f65-9D91-7224C49458BB}">
                  <c15:layout>
                    <c:manualLayout>
                      <c:w val="0.19506480208282909"/>
                      <c:h val="0.25643980293583801"/>
                    </c:manualLayout>
                  </c15:layout>
                </c:ext>
              </c:extLst>
            </c:dLbl>
            <c:dLbl>
              <c:idx val="1"/>
              <c:layout>
                <c:manualLayout>
                  <c:x val="-7.936410843837228E-17"/>
                  <c:y val="0.3832594675732279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0.3</c:v>
                </c:pt>
                <c:pt idx="1">
                  <c:v>0.9</c:v>
                </c:pt>
              </c:numCache>
            </c:numRef>
          </c:val>
        </c:ser>
        <c:dLbls>
          <c:showLegendKey val="0"/>
          <c:showVal val="1"/>
          <c:showCatName val="0"/>
          <c:showSerName val="0"/>
          <c:showPercent val="0"/>
          <c:showBubbleSize val="0"/>
        </c:dLbls>
        <c:gapWidth val="0"/>
        <c:gapDepth val="0"/>
        <c:shape val="box"/>
        <c:axId val="282290080"/>
        <c:axId val="282290472"/>
        <c:axId val="0"/>
      </c:bar3DChart>
      <c:catAx>
        <c:axId val="282290080"/>
        <c:scaling>
          <c:orientation val="minMax"/>
        </c:scaling>
        <c:delete val="1"/>
        <c:axPos val="b"/>
        <c:numFmt formatCode="General" sourceLinked="0"/>
        <c:majorTickMark val="out"/>
        <c:minorTickMark val="none"/>
        <c:tickLblPos val="nextTo"/>
        <c:crossAx val="282290472"/>
        <c:crosses val="autoZero"/>
        <c:auto val="1"/>
        <c:lblAlgn val="ctr"/>
        <c:lblOffset val="100"/>
        <c:noMultiLvlLbl val="0"/>
      </c:catAx>
      <c:valAx>
        <c:axId val="282290472"/>
        <c:scaling>
          <c:orientation val="minMax"/>
        </c:scaling>
        <c:delete val="1"/>
        <c:axPos val="l"/>
        <c:numFmt formatCode="0.0" sourceLinked="1"/>
        <c:majorTickMark val="out"/>
        <c:minorTickMark val="none"/>
        <c:tickLblPos val="nextTo"/>
        <c:crossAx val="282290080"/>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spPr>
              <a:solidFill>
                <a:schemeClr val="accent2"/>
              </a:solidFill>
              <a:scene3d>
                <a:camera prst="orthographicFront"/>
                <a:lightRig rig="threePt" dir="t"/>
              </a:scene3d>
              <a:sp3d>
                <a:bevelT w="0"/>
                <a:bevelB w="0"/>
              </a:sp3d>
            </c:spPr>
          </c:dPt>
          <c:dLbls>
            <c:dLbl>
              <c:idx val="0"/>
              <c:layout>
                <c:manualLayout>
                  <c:x val="-2.0202919997309481E-2"/>
                  <c:y val="0.12101047645429777"/>
                </c:manualLayout>
              </c:layout>
              <c:showLegendKey val="0"/>
              <c:showVal val="1"/>
              <c:showCatName val="0"/>
              <c:showSerName val="0"/>
              <c:showPercent val="0"/>
              <c:showBubbleSize val="0"/>
              <c:extLst>
                <c:ext xmlns:c15="http://schemas.microsoft.com/office/drawing/2012/chart" uri="{CE6537A1-D6FC-4f65-9D91-7224C49458BB}">
                  <c15:layout>
                    <c:manualLayout>
                      <c:w val="0.19506461916595919"/>
                      <c:h val="0.14264807670338517"/>
                    </c:manualLayout>
                  </c15:layout>
                </c:ext>
              </c:extLst>
            </c:dLbl>
            <c:dLbl>
              <c:idx val="1"/>
              <c:layout>
                <c:manualLayout>
                  <c:x val="-7.936410843837228E-17"/>
                  <c:y val="0.27488830823231875"/>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a:lstStyle/>
              <a:p>
                <a:pPr>
                  <a:defRPr sz="7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0.7</c:v>
                </c:pt>
                <c:pt idx="1">
                  <c:v>2.4</c:v>
                </c:pt>
              </c:numCache>
            </c:numRef>
          </c:val>
        </c:ser>
        <c:dLbls>
          <c:showLegendKey val="0"/>
          <c:showVal val="1"/>
          <c:showCatName val="0"/>
          <c:showSerName val="0"/>
          <c:showPercent val="0"/>
          <c:showBubbleSize val="0"/>
        </c:dLbls>
        <c:gapWidth val="0"/>
        <c:gapDepth val="0"/>
        <c:shape val="box"/>
        <c:axId val="282291256"/>
        <c:axId val="282291648"/>
        <c:axId val="0"/>
      </c:bar3DChart>
      <c:catAx>
        <c:axId val="282291256"/>
        <c:scaling>
          <c:orientation val="minMax"/>
        </c:scaling>
        <c:delete val="1"/>
        <c:axPos val="b"/>
        <c:numFmt formatCode="General" sourceLinked="0"/>
        <c:majorTickMark val="out"/>
        <c:minorTickMark val="none"/>
        <c:tickLblPos val="nextTo"/>
        <c:crossAx val="282291648"/>
        <c:crosses val="autoZero"/>
        <c:auto val="1"/>
        <c:lblAlgn val="ctr"/>
        <c:lblOffset val="100"/>
        <c:noMultiLvlLbl val="0"/>
      </c:catAx>
      <c:valAx>
        <c:axId val="282291648"/>
        <c:scaling>
          <c:orientation val="minMax"/>
        </c:scaling>
        <c:delete val="1"/>
        <c:axPos val="l"/>
        <c:numFmt formatCode="#,#00" sourceLinked="1"/>
        <c:majorTickMark val="out"/>
        <c:minorTickMark val="none"/>
        <c:tickLblPos val="nextTo"/>
        <c:crossAx val="282291256"/>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50"/>
      <c:rAngAx val="1"/>
    </c:view3D>
    <c:floor>
      <c:thickness val="0"/>
      <c:spPr>
        <a:noFill/>
        <a:ln w="6350">
          <a:noFill/>
        </a:ln>
      </c:spPr>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cene3d>
              <a:camera prst="orthographicFront"/>
              <a:lightRig rig="threePt" dir="t"/>
            </a:scene3d>
            <a:sp3d>
              <a:bevelT w="0"/>
              <a:bevelB w="0"/>
            </a:sp3d>
          </c:spPr>
          <c:invertIfNegative val="0"/>
          <c:dPt>
            <c:idx val="0"/>
            <c:invertIfNegative val="0"/>
            <c:bubble3D val="0"/>
            <c:spPr>
              <a:solidFill>
                <a:schemeClr val="accent1"/>
              </a:solidFill>
              <a:scene3d>
                <a:camera prst="orthographicFront"/>
                <a:lightRig rig="threePt" dir="t"/>
              </a:scene3d>
              <a:sp3d>
                <a:bevelT w="0"/>
                <a:bevelB w="0"/>
              </a:sp3d>
            </c:spPr>
          </c:dPt>
          <c:dPt>
            <c:idx val="1"/>
            <c:invertIfNegative val="0"/>
            <c:bubble3D val="0"/>
            <c:spPr>
              <a:solidFill>
                <a:srgbClr val="29859C"/>
              </a:solidFill>
              <a:scene3d>
                <a:camera prst="orthographicFront"/>
                <a:lightRig rig="threePt" dir="t"/>
              </a:scene3d>
              <a:sp3d>
                <a:bevelT w="0"/>
                <a:bevelB w="0"/>
              </a:sp3d>
            </c:spPr>
          </c:dPt>
          <c:dLbls>
            <c:dLbl>
              <c:idx val="0"/>
              <c:layout>
                <c:manualLayout>
                  <c:x val="-1.1544006297391782E-2"/>
                  <c:y val="0.12767528358265554"/>
                </c:manualLayout>
              </c:layout>
              <c:showLegendKey val="0"/>
              <c:showVal val="1"/>
              <c:showCatName val="0"/>
              <c:showSerName val="0"/>
              <c:showPercent val="0"/>
              <c:showBubbleSize val="0"/>
              <c:extLst>
                <c:ext xmlns:c15="http://schemas.microsoft.com/office/drawing/2012/chart" uri="{CE6537A1-D6FC-4f65-9D91-7224C49458BB}">
                  <c15:layout>
                    <c:manualLayout>
                      <c:w val="0.19506461916595919"/>
                      <c:h val="8.4441653548603487E-2"/>
                    </c:manualLayout>
                  </c15:layout>
                </c:ext>
              </c:extLst>
            </c:dLbl>
            <c:dLbl>
              <c:idx val="1"/>
              <c:layout>
                <c:manualLayout>
                  <c:x val="-8.7596178951794447E-17"/>
                  <c:y val="0.35312007424821762"/>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a:lstStyle/>
              <a:p>
                <a:pPr>
                  <a:defRPr sz="800" b="1">
                    <a:solidFill>
                      <a:schemeClr val="bg1"/>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#,#00</c:formatCode>
                <c:ptCount val="2"/>
                <c:pt idx="0">
                  <c:v>2.4</c:v>
                </c:pt>
                <c:pt idx="1">
                  <c:v>7.7</c:v>
                </c:pt>
              </c:numCache>
            </c:numRef>
          </c:val>
        </c:ser>
        <c:dLbls>
          <c:showLegendKey val="0"/>
          <c:showVal val="1"/>
          <c:showCatName val="0"/>
          <c:showSerName val="0"/>
          <c:showPercent val="0"/>
          <c:showBubbleSize val="0"/>
        </c:dLbls>
        <c:gapWidth val="0"/>
        <c:gapDepth val="0"/>
        <c:shape val="box"/>
        <c:axId val="283180184"/>
        <c:axId val="283180576"/>
        <c:axId val="0"/>
      </c:bar3DChart>
      <c:catAx>
        <c:axId val="283180184"/>
        <c:scaling>
          <c:orientation val="minMax"/>
        </c:scaling>
        <c:delete val="1"/>
        <c:axPos val="b"/>
        <c:numFmt formatCode="General" sourceLinked="0"/>
        <c:majorTickMark val="out"/>
        <c:minorTickMark val="none"/>
        <c:tickLblPos val="nextTo"/>
        <c:crossAx val="283180576"/>
        <c:crosses val="autoZero"/>
        <c:auto val="1"/>
        <c:lblAlgn val="ctr"/>
        <c:lblOffset val="100"/>
        <c:noMultiLvlLbl val="0"/>
      </c:catAx>
      <c:valAx>
        <c:axId val="283180576"/>
        <c:scaling>
          <c:orientation val="minMax"/>
        </c:scaling>
        <c:delete val="1"/>
        <c:axPos val="l"/>
        <c:numFmt formatCode="#,#00" sourceLinked="1"/>
        <c:majorTickMark val="out"/>
        <c:minorTickMark val="none"/>
        <c:tickLblPos val="nextTo"/>
        <c:crossAx val="283180184"/>
        <c:crosses val="autoZero"/>
        <c:crossBetween val="between"/>
      </c:valAx>
    </c:plotArea>
    <c:plotVisOnly val="1"/>
    <c:dispBlanksAs val="gap"/>
    <c:showDLblsOverMax val="0"/>
  </c:chart>
  <c:spPr>
    <a:scene3d>
      <a:camera prst="orthographicFront"/>
      <a:lightRig rig="threePt" dir="t"/>
    </a:scene3d>
    <a:sp3d>
      <a:bevelB w="6350"/>
    </a:sp3d>
  </c:spPr>
  <c:txPr>
    <a:bodyPr/>
    <a:lstStyle/>
    <a:p>
      <a:pPr>
        <a:defRPr sz="1800"/>
      </a:pPr>
      <a:endParaRPr lang="tr-T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497565516067386"/>
          <c:y val="0.10952766317286251"/>
          <c:w val="0.8022755514094394"/>
          <c:h val="0.780944673654275"/>
        </c:manualLayout>
      </c:layout>
      <c:pie3DChart>
        <c:varyColors val="1"/>
        <c:ser>
          <c:idx val="0"/>
          <c:order val="0"/>
          <c:tx>
            <c:strRef>
              <c:f>Sheet1!$B$1</c:f>
              <c:strCache>
                <c:ptCount val="1"/>
                <c:pt idx="0">
                  <c:v>Sales</c:v>
                </c:pt>
              </c:strCache>
            </c:strRef>
          </c:tx>
          <c:spPr>
            <a:ln>
              <a:noFill/>
            </a:ln>
          </c:spPr>
          <c:dPt>
            <c:idx val="0"/>
            <c:bubble3D val="0"/>
            <c:spPr>
              <a:solidFill>
                <a:schemeClr val="accent1"/>
              </a:solidFill>
              <a:ln w="25400">
                <a:noFill/>
              </a:ln>
              <a:effectLst/>
              <a:sp3d/>
            </c:spPr>
          </c:dPt>
          <c:dPt>
            <c:idx val="1"/>
            <c:bubble3D val="0"/>
            <c:spPr>
              <a:solidFill>
                <a:schemeClr val="accent2"/>
              </a:solidFill>
              <a:ln w="25400">
                <a:noFill/>
              </a:ln>
              <a:effectLst/>
              <a:sp3d/>
            </c:spPr>
          </c:dPt>
          <c:dPt>
            <c:idx val="2"/>
            <c:bubble3D val="0"/>
            <c:spPr>
              <a:solidFill>
                <a:schemeClr val="accent3"/>
              </a:solidFill>
              <a:ln w="25400">
                <a:noFill/>
              </a:ln>
              <a:effectLst/>
              <a:sp3d/>
            </c:spPr>
          </c:dPt>
          <c:dPt>
            <c:idx val="3"/>
            <c:bubble3D val="0"/>
            <c:spPr>
              <a:solidFill>
                <a:schemeClr val="accent4"/>
              </a:solidFill>
              <a:ln w="25400">
                <a:noFill/>
              </a:ln>
              <a:effectLst/>
              <a:sp3d/>
            </c:spPr>
          </c:dPt>
          <c:dPt>
            <c:idx val="4"/>
            <c:bubble3D val="0"/>
            <c:spPr>
              <a:solidFill>
                <a:schemeClr val="accent5"/>
              </a:solidFill>
              <a:ln w="25400">
                <a:noFill/>
              </a:ln>
              <a:effectLst/>
              <a:sp3d/>
            </c:spPr>
          </c:dPt>
          <c:dPt>
            <c:idx val="5"/>
            <c:bubble3D val="0"/>
            <c:spPr>
              <a:solidFill>
                <a:schemeClr val="accent6"/>
              </a:solidFill>
              <a:ln w="25400">
                <a:noFill/>
              </a:ln>
              <a:effectLst/>
              <a:sp3d/>
            </c:spPr>
          </c:dPt>
          <c:dLbls>
            <c:dLbl>
              <c:idx val="0"/>
              <c:layout>
                <c:manualLayout>
                  <c:x val="-1.6235272192118341E-2"/>
                  <c:y val="-6.4154552358587108E-2"/>
                </c:manualLayout>
              </c:layout>
              <c:tx>
                <c:rich>
                  <a:bodyPr/>
                  <a:lstStyle/>
                  <a:p>
                    <a:r>
                      <a:rPr lang="en-US" dirty="0" smtClean="0"/>
                      <a:t>A</a:t>
                    </a:r>
                    <a:r>
                      <a:rPr lang="en-US" dirty="0" err="1" smtClean="0"/>
                      <a:t>sia</a:t>
                    </a:r>
                    <a:r>
                      <a:rPr lang="en-US" dirty="0" smtClean="0"/>
                      <a:t> </a:t>
                    </a:r>
                    <a:r>
                      <a:rPr lang="en-US" dirty="0"/>
                      <a:t>&amp; </a:t>
                    </a:r>
                    <a:r>
                      <a:rPr lang="en-US" dirty="0" err="1"/>
                      <a:t>Pasific</a:t>
                    </a:r>
                    <a:r>
                      <a:rPr lang="en-US" dirty="0"/>
                      <a:t>
</a:t>
                    </a:r>
                    <a:r>
                      <a:rPr lang="en-US" dirty="0" smtClean="0"/>
                      <a:t>29%</a:t>
                    </a:r>
                    <a:endParaRPr lang="en-US" dirty="0"/>
                  </a:p>
                </c:rich>
              </c:tx>
              <c:showLegendKey val="0"/>
              <c:showVal val="0"/>
              <c:showCatName val="1"/>
              <c:showSerName val="0"/>
              <c:showPercent val="1"/>
              <c:showBubbleSize val="0"/>
              <c:extLst>
                <c:ext xmlns:c15="http://schemas.microsoft.com/office/drawing/2012/chart" uri="{CE6537A1-D6FC-4f65-9D91-7224C49458BB}"/>
              </c:extLst>
            </c:dLbl>
            <c:dLbl>
              <c:idx val="1"/>
              <c:layout>
                <c:manualLayout>
                  <c:x val="-4.6058025728015595E-2"/>
                  <c:y val="4.8918225213118262E-2"/>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11924962817702366"/>
                  <c:y val="3.8477178959614784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tr-TR"/>
                </a:p>
              </c:txPr>
              <c:showLegendKey val="0"/>
              <c:showVal val="0"/>
              <c:showCatName val="1"/>
              <c:showSerName val="0"/>
              <c:showPercent val="1"/>
              <c:showBubbleSize val="0"/>
              <c:extLst>
                <c:ext xmlns:c15="http://schemas.microsoft.com/office/drawing/2012/chart" uri="{CE6537A1-D6FC-4f65-9D91-7224C49458BB}">
                  <c15:layout>
                    <c:manualLayout>
                      <c:w val="0.16652810837580073"/>
                      <c:h val="0.23110651664025961"/>
                    </c:manualLayout>
                  </c15:layout>
                </c:ext>
              </c:extLst>
            </c:dLbl>
            <c:dLbl>
              <c:idx val="3"/>
              <c:layout>
                <c:manualLayout>
                  <c:x val="1.3576679346216255E-2"/>
                  <c:y val="6.541793689607997E-2"/>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8.0080543858452712E-3"/>
                  <c:y val="-8.4657872908834336E-2"/>
                </c:manualLayout>
              </c:layout>
              <c:showLegendKey val="0"/>
              <c:showVal val="0"/>
              <c:showCatName val="1"/>
              <c:showSerName val="0"/>
              <c:showPercent val="1"/>
              <c:showBubbleSize val="0"/>
              <c:extLst>
                <c:ext xmlns:c15="http://schemas.microsoft.com/office/drawing/2012/chart" uri="{CE6537A1-D6FC-4f65-9D91-7224C49458BB}"/>
              </c:extLst>
            </c:dLbl>
            <c:dLbl>
              <c:idx val="5"/>
              <c:layout>
                <c:manualLayout>
                  <c:x val="-1.560302997333078E-2"/>
                  <c:y val="-4.043975072982086E-2"/>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tr-TR"/>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Asia &amp; Pasific</c:v>
                </c:pt>
                <c:pt idx="1">
                  <c:v>Europe</c:v>
                </c:pt>
                <c:pt idx="2">
                  <c:v>Middle East</c:v>
                </c:pt>
                <c:pt idx="3">
                  <c:v>Africa</c:v>
                </c:pt>
                <c:pt idx="4">
                  <c:v>Latin America</c:v>
                </c:pt>
                <c:pt idx="5">
                  <c:v>North America</c:v>
                </c:pt>
              </c:strCache>
            </c:strRef>
          </c:cat>
          <c:val>
            <c:numRef>
              <c:f>Sheet1!$B$2:$B$7</c:f>
              <c:numCache>
                <c:formatCode>General</c:formatCode>
                <c:ptCount val="6"/>
                <c:pt idx="0">
                  <c:v>28</c:v>
                </c:pt>
                <c:pt idx="1">
                  <c:v>26</c:v>
                </c:pt>
                <c:pt idx="2">
                  <c:v>8</c:v>
                </c:pt>
                <c:pt idx="3">
                  <c:v>4</c:v>
                </c:pt>
                <c:pt idx="4">
                  <c:v>8</c:v>
                </c:pt>
                <c:pt idx="5">
                  <c:v>26</c:v>
                </c:pt>
              </c:numCache>
            </c:numRef>
          </c:val>
        </c:ser>
        <c:dLbls>
          <c:showLegendKey val="0"/>
          <c:showVal val="0"/>
          <c:showCatName val="1"/>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tr-T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291904443738571"/>
          <c:y val="0.11828947479577269"/>
          <c:w val="0.79849173576349719"/>
          <c:h val="0.78058712713203182"/>
        </c:manualLayout>
      </c:layout>
      <c:pie3DChart>
        <c:varyColors val="1"/>
        <c:ser>
          <c:idx val="0"/>
          <c:order val="0"/>
          <c:tx>
            <c:strRef>
              <c:f>Sheet1!$B$1</c:f>
              <c:strCache>
                <c:ptCount val="1"/>
                <c:pt idx="0">
                  <c:v>Sales</c:v>
                </c:pt>
              </c:strCache>
            </c:strRef>
          </c:tx>
          <c:spPr>
            <a:ln>
              <a:noFill/>
            </a:ln>
          </c:spPr>
          <c:dPt>
            <c:idx val="0"/>
            <c:bubble3D val="0"/>
            <c:spPr>
              <a:solidFill>
                <a:schemeClr val="accent1"/>
              </a:solidFill>
              <a:ln w="25400">
                <a:noFill/>
              </a:ln>
              <a:effectLst/>
              <a:sp3d contourW="25400">
                <a:contourClr>
                  <a:schemeClr val="lt1"/>
                </a:contourClr>
              </a:sp3d>
            </c:spPr>
          </c:dPt>
          <c:dPt>
            <c:idx val="1"/>
            <c:bubble3D val="0"/>
            <c:spPr>
              <a:solidFill>
                <a:schemeClr val="accent2"/>
              </a:solidFill>
              <a:ln w="25400">
                <a:noFill/>
              </a:ln>
              <a:effectLst/>
              <a:sp3d contourW="25400">
                <a:contourClr>
                  <a:schemeClr val="lt1"/>
                </a:contourClr>
              </a:sp3d>
            </c:spPr>
          </c:dPt>
          <c:dPt>
            <c:idx val="2"/>
            <c:bubble3D val="0"/>
            <c:spPr>
              <a:solidFill>
                <a:schemeClr val="accent3"/>
              </a:solidFill>
              <a:ln w="25400">
                <a:noFill/>
              </a:ln>
              <a:effectLst/>
              <a:sp3d contourW="25400">
                <a:contourClr>
                  <a:schemeClr val="lt1"/>
                </a:contourClr>
              </a:sp3d>
            </c:spPr>
          </c:dPt>
          <c:dPt>
            <c:idx val="3"/>
            <c:bubble3D val="0"/>
            <c:spPr>
              <a:solidFill>
                <a:schemeClr val="accent4"/>
              </a:solidFill>
              <a:ln w="25400">
                <a:noFill/>
              </a:ln>
              <a:effectLst/>
              <a:sp3d contourW="25400">
                <a:contourClr>
                  <a:schemeClr val="lt1"/>
                </a:contourClr>
              </a:sp3d>
            </c:spPr>
          </c:dPt>
          <c:dPt>
            <c:idx val="4"/>
            <c:bubble3D val="0"/>
            <c:spPr>
              <a:solidFill>
                <a:schemeClr val="accent5"/>
              </a:solidFill>
              <a:ln w="25400">
                <a:noFill/>
              </a:ln>
              <a:effectLst/>
              <a:sp3d contourW="25400">
                <a:contourClr>
                  <a:schemeClr val="lt1"/>
                </a:contourClr>
              </a:sp3d>
            </c:spPr>
          </c:dPt>
          <c:dPt>
            <c:idx val="5"/>
            <c:bubble3D val="0"/>
            <c:spPr>
              <a:solidFill>
                <a:schemeClr val="accent6"/>
              </a:solidFill>
              <a:ln w="25400">
                <a:noFill/>
              </a:ln>
              <a:effectLst/>
              <a:sp3d contourW="25400">
                <a:contourClr>
                  <a:schemeClr val="lt1"/>
                </a:contourClr>
              </a:sp3d>
            </c:spPr>
          </c:dPt>
          <c:dLbls>
            <c:dLbl>
              <c:idx val="0"/>
              <c:layout>
                <c:manualLayout>
                  <c:x val="-8.5616449609516199E-2"/>
                  <c:y val="-0.1201071190220743"/>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1.8236634281520749E-2"/>
                  <c:y val="-2.5799802319785761E-3"/>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4.3429137868714197E-2"/>
                  <c:y val="5.3586882143732181E-2"/>
                </c:manualLayout>
              </c:layout>
              <c:showLegendKey val="0"/>
              <c:showVal val="0"/>
              <c:showCatName val="1"/>
              <c:showSerName val="0"/>
              <c:showPercent val="1"/>
              <c:showBubbleSize val="0"/>
              <c:extLst>
                <c:ext xmlns:c15="http://schemas.microsoft.com/office/drawing/2012/chart" uri="{CE6537A1-D6FC-4f65-9D91-7224C49458BB}">
                  <c15:layout>
                    <c:manualLayout>
                      <c:w val="0.16652810837580073"/>
                      <c:h val="0.23110651664025961"/>
                    </c:manualLayout>
                  </c15:layout>
                </c:ext>
              </c:extLst>
            </c:dLbl>
            <c:dLbl>
              <c:idx val="3"/>
              <c:layout>
                <c:manualLayout>
                  <c:x val="-1.6323920829819167E-2"/>
                  <c:y val="-2.508781563363267E-2"/>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9.2939800869689029E-3"/>
                  <c:y val="-6.4833027801948079E-2"/>
                </c:manualLayout>
              </c:layout>
              <c:showLegendKey val="0"/>
              <c:showVal val="0"/>
              <c:showCatName val="1"/>
              <c:showSerName val="0"/>
              <c:showPercent val="1"/>
              <c:showBubbleSize val="0"/>
              <c:extLst>
                <c:ext xmlns:c15="http://schemas.microsoft.com/office/drawing/2012/chart" uri="{CE6537A1-D6FC-4f65-9D91-7224C49458BB}"/>
              </c:extLst>
            </c:dLbl>
            <c:dLbl>
              <c:idx val="5"/>
              <c:layout>
                <c:manualLayout>
                  <c:x val="0.12078956592220993"/>
                  <c:y val="-5.4974698622152013E-2"/>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rot="0" vert="horz"/>
              <a:lstStyle/>
              <a:p>
                <a:pPr>
                  <a:defRPr sz="1200"/>
                </a:pPr>
                <a:endParaRPr lang="tr-TR"/>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Asia &amp; Pasific</c:v>
                </c:pt>
                <c:pt idx="1">
                  <c:v>Europe</c:v>
                </c:pt>
                <c:pt idx="2">
                  <c:v>Middle East</c:v>
                </c:pt>
                <c:pt idx="3">
                  <c:v>Africa</c:v>
                </c:pt>
                <c:pt idx="4">
                  <c:v>Latin America</c:v>
                </c:pt>
                <c:pt idx="5">
                  <c:v>North America</c:v>
                </c:pt>
              </c:strCache>
            </c:strRef>
          </c:cat>
          <c:val>
            <c:numRef>
              <c:f>Sheet1!$B$2:$B$7</c:f>
              <c:numCache>
                <c:formatCode>General</c:formatCode>
                <c:ptCount val="6"/>
                <c:pt idx="0">
                  <c:v>35</c:v>
                </c:pt>
                <c:pt idx="1">
                  <c:v>22</c:v>
                </c:pt>
                <c:pt idx="2">
                  <c:v>11</c:v>
                </c:pt>
                <c:pt idx="3">
                  <c:v>4</c:v>
                </c:pt>
                <c:pt idx="4">
                  <c:v>9</c:v>
                </c:pt>
                <c:pt idx="5">
                  <c:v>19</c:v>
                </c:pt>
              </c:numCache>
            </c:numRef>
          </c:val>
        </c:ser>
        <c:dLbls>
          <c:showLegendKey val="0"/>
          <c:showVal val="0"/>
          <c:showCatName val="1"/>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sz="1100" b="1">
          <a:solidFill>
            <a:schemeClr val="tx1"/>
          </a:solidFill>
        </a:defRPr>
      </a:pPr>
      <a:endParaRPr lang="tr-T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88726331234618"/>
          <c:y val="6.7180429777905337E-2"/>
          <c:w val="0.87155995019757948"/>
          <c:h val="0.79201779767606095"/>
        </c:manualLayout>
      </c:layout>
      <c:bubbleChart>
        <c:varyColors val="0"/>
        <c:ser>
          <c:idx val="0"/>
          <c:order val="0"/>
          <c:tx>
            <c:strRef>
              <c:f>Sheet1!$B$1</c:f>
              <c:strCache>
                <c:ptCount val="1"/>
                <c:pt idx="0">
                  <c:v>Y-Values</c:v>
                </c:pt>
              </c:strCache>
            </c:strRef>
          </c:tx>
          <c:invertIfNegative val="0"/>
          <c:dPt>
            <c:idx val="6"/>
            <c:invertIfNegative val="0"/>
            <c:bubble3D val="1"/>
            <c:spPr>
              <a:solidFill>
                <a:srgbClr val="C00000"/>
              </a:solidFill>
            </c:spPr>
          </c:dPt>
          <c:xVal>
            <c:numRef>
              <c:f>Sheet1!$A$2:$A$8</c:f>
              <c:numCache>
                <c:formatCode>#,#00%</c:formatCode>
                <c:ptCount val="7"/>
                <c:pt idx="0">
                  <c:v>5.3426998562432E-2</c:v>
                </c:pt>
                <c:pt idx="1">
                  <c:v>5.395700140627202E-2</c:v>
                </c:pt>
                <c:pt idx="2">
                  <c:v>3.1856119621172851E-2</c:v>
                </c:pt>
                <c:pt idx="3">
                  <c:v>5.0031362881999941E-2</c:v>
                </c:pt>
                <c:pt idx="4">
                  <c:v>5.4476686050128231E-2</c:v>
                </c:pt>
                <c:pt idx="5">
                  <c:v>3.7844334771356181E-2</c:v>
                </c:pt>
                <c:pt idx="6">
                  <c:v>4.2084075349938743E-2</c:v>
                </c:pt>
              </c:numCache>
            </c:numRef>
          </c:xVal>
          <c:yVal>
            <c:numRef>
              <c:f>Sheet1!$B$2:$B$8</c:f>
              <c:numCache>
                <c:formatCode>General</c:formatCode>
                <c:ptCount val="7"/>
                <c:pt idx="0">
                  <c:v>265.07537525072843</c:v>
                </c:pt>
                <c:pt idx="1">
                  <c:v>1522.1316248004548</c:v>
                </c:pt>
                <c:pt idx="2">
                  <c:v>2216.7607979931668</c:v>
                </c:pt>
                <c:pt idx="3">
                  <c:v>316.79251262276478</c:v>
                </c:pt>
                <c:pt idx="4">
                  <c:v>560.95736816373437</c:v>
                </c:pt>
                <c:pt idx="5">
                  <c:v>465.87277544257643</c:v>
                </c:pt>
                <c:pt idx="6">
                  <c:v>891.26507571223772</c:v>
                </c:pt>
              </c:numCache>
            </c:numRef>
          </c:yVal>
          <c:bubbleSize>
            <c:numRef>
              <c:f>Sheet1!$C$2:$C$8</c:f>
              <c:numCache>
                <c:formatCode>General</c:formatCode>
                <c:ptCount val="7"/>
                <c:pt idx="0">
                  <c:v>171.47437525072843</c:v>
                </c:pt>
                <c:pt idx="1">
                  <c:v>990.03029380045484</c:v>
                </c:pt>
                <c:pt idx="2">
                  <c:v>1032.8037449931667</c:v>
                </c:pt>
                <c:pt idx="3">
                  <c:v>197.4680496227648</c:v>
                </c:pt>
                <c:pt idx="4">
                  <c:v>366.78375416373439</c:v>
                </c:pt>
                <c:pt idx="5">
                  <c:v>244.24563044257641</c:v>
                </c:pt>
                <c:pt idx="6">
                  <c:v>500.46764137890443</c:v>
                </c:pt>
              </c:numCache>
            </c:numRef>
          </c:bubbleSize>
          <c:bubble3D val="1"/>
        </c:ser>
        <c:dLbls>
          <c:showLegendKey val="0"/>
          <c:showVal val="0"/>
          <c:showCatName val="0"/>
          <c:showSerName val="0"/>
          <c:showPercent val="0"/>
          <c:showBubbleSize val="0"/>
        </c:dLbls>
        <c:bubbleScale val="100"/>
        <c:showNegBubbles val="0"/>
        <c:axId val="283182144"/>
        <c:axId val="283182536"/>
      </c:bubbleChart>
      <c:valAx>
        <c:axId val="283182144"/>
        <c:scaling>
          <c:orientation val="minMax"/>
          <c:max val="6.0000000000000012E-2"/>
          <c:min val="2.5000000000000005E-2"/>
        </c:scaling>
        <c:delete val="0"/>
        <c:axPos val="b"/>
        <c:title>
          <c:tx>
            <c:rich>
              <a:bodyPr/>
              <a:lstStyle/>
              <a:p>
                <a:pPr>
                  <a:defRPr b="1">
                    <a:solidFill>
                      <a:schemeClr val="bg1">
                        <a:lumMod val="50000"/>
                      </a:schemeClr>
                    </a:solidFill>
                  </a:defRPr>
                </a:pPr>
                <a:r>
                  <a:rPr lang="tr-TR" b="1" dirty="0" smtClean="0">
                    <a:solidFill>
                      <a:schemeClr val="bg1">
                        <a:lumMod val="50000"/>
                      </a:schemeClr>
                    </a:solidFill>
                  </a:rPr>
                  <a:t>2013 – 2033 </a:t>
                </a:r>
                <a:r>
                  <a:rPr lang="tr-TR" b="1" dirty="0" err="1" smtClean="0">
                    <a:solidFill>
                      <a:schemeClr val="bg1">
                        <a:lumMod val="50000"/>
                      </a:schemeClr>
                    </a:solidFill>
                  </a:rPr>
                  <a:t>Annual</a:t>
                </a:r>
                <a:r>
                  <a:rPr lang="tr-TR" b="1" baseline="0" dirty="0" smtClean="0">
                    <a:solidFill>
                      <a:schemeClr val="bg1">
                        <a:lumMod val="50000"/>
                      </a:schemeClr>
                    </a:solidFill>
                  </a:rPr>
                  <a:t> </a:t>
                </a:r>
                <a:r>
                  <a:rPr lang="tr-TR" b="1" baseline="0" dirty="0" err="1" smtClean="0">
                    <a:solidFill>
                      <a:schemeClr val="bg1">
                        <a:lumMod val="50000"/>
                      </a:schemeClr>
                    </a:solidFill>
                  </a:rPr>
                  <a:t>Average</a:t>
                </a:r>
                <a:r>
                  <a:rPr lang="tr-TR" b="1" baseline="0" dirty="0" smtClean="0">
                    <a:solidFill>
                      <a:schemeClr val="bg1">
                        <a:lumMod val="50000"/>
                      </a:schemeClr>
                    </a:solidFill>
                  </a:rPr>
                  <a:t> </a:t>
                </a:r>
                <a:r>
                  <a:rPr lang="tr-TR" b="1" baseline="0" dirty="0" err="1" smtClean="0">
                    <a:solidFill>
                      <a:schemeClr val="bg1">
                        <a:lumMod val="50000"/>
                      </a:schemeClr>
                    </a:solidFill>
                  </a:rPr>
                  <a:t>Growth</a:t>
                </a:r>
                <a:r>
                  <a:rPr lang="tr-TR" b="1" baseline="0" dirty="0" smtClean="0">
                    <a:solidFill>
                      <a:schemeClr val="bg1">
                        <a:lumMod val="50000"/>
                      </a:schemeClr>
                    </a:solidFill>
                  </a:rPr>
                  <a:t> Rate (</a:t>
                </a:r>
                <a:r>
                  <a:rPr lang="tr-TR" b="1" dirty="0" smtClean="0">
                    <a:solidFill>
                      <a:schemeClr val="bg1">
                        <a:lumMod val="50000"/>
                      </a:schemeClr>
                    </a:solidFill>
                  </a:rPr>
                  <a:t>CAGR)</a:t>
                </a:r>
                <a:endParaRPr lang="tr-TR" b="1" dirty="0">
                  <a:solidFill>
                    <a:schemeClr val="bg1">
                      <a:lumMod val="50000"/>
                    </a:schemeClr>
                  </a:solidFill>
                </a:endParaRPr>
              </a:p>
            </c:rich>
          </c:tx>
          <c:layout>
            <c:manualLayout>
              <c:xMode val="edge"/>
              <c:yMode val="edge"/>
              <c:x val="0.5929928227064879"/>
              <c:y val="0.93395844792998306"/>
            </c:manualLayout>
          </c:layout>
          <c:overlay val="0"/>
        </c:title>
        <c:numFmt formatCode="0.0%" sourceLinked="0"/>
        <c:majorTickMark val="out"/>
        <c:minorTickMark val="none"/>
        <c:tickLblPos val="nextTo"/>
        <c:crossAx val="283182536"/>
        <c:crosses val="autoZero"/>
        <c:crossBetween val="midCat"/>
        <c:majorUnit val="5.000000000000001E-3"/>
      </c:valAx>
      <c:valAx>
        <c:axId val="283182536"/>
        <c:scaling>
          <c:orientation val="minMax"/>
          <c:min val="0"/>
        </c:scaling>
        <c:delete val="0"/>
        <c:axPos val="l"/>
        <c:majorGridlines>
          <c:spPr>
            <a:ln>
              <a:prstDash val="dash"/>
            </a:ln>
          </c:spPr>
        </c:majorGridlines>
        <c:title>
          <c:tx>
            <c:rich>
              <a:bodyPr rot="-5400000" vert="horz"/>
              <a:lstStyle/>
              <a:p>
                <a:pPr>
                  <a:defRPr sz="1050">
                    <a:solidFill>
                      <a:schemeClr val="bg1">
                        <a:lumMod val="50000"/>
                      </a:schemeClr>
                    </a:solidFill>
                  </a:defRPr>
                </a:pPr>
                <a:r>
                  <a:rPr lang="tr-TR" sz="1050" dirty="0" smtClean="0">
                    <a:solidFill>
                      <a:schemeClr val="bg1">
                        <a:lumMod val="50000"/>
                      </a:schemeClr>
                    </a:solidFill>
                  </a:rPr>
                  <a:t>2033 International</a:t>
                </a:r>
                <a:r>
                  <a:rPr lang="tr-TR" sz="1050" baseline="0" dirty="0" smtClean="0">
                    <a:solidFill>
                      <a:schemeClr val="bg1">
                        <a:lumMod val="50000"/>
                      </a:schemeClr>
                    </a:solidFill>
                  </a:rPr>
                  <a:t> </a:t>
                </a:r>
              </a:p>
              <a:p>
                <a:pPr>
                  <a:defRPr sz="1050">
                    <a:solidFill>
                      <a:schemeClr val="bg1">
                        <a:lumMod val="50000"/>
                      </a:schemeClr>
                    </a:solidFill>
                  </a:defRPr>
                </a:pPr>
                <a:r>
                  <a:rPr lang="tr-TR" sz="1050" baseline="0" dirty="0" err="1" smtClean="0">
                    <a:solidFill>
                      <a:schemeClr val="bg1">
                        <a:lumMod val="50000"/>
                      </a:schemeClr>
                    </a:solidFill>
                  </a:rPr>
                  <a:t>Passengers</a:t>
                </a:r>
                <a:r>
                  <a:rPr lang="tr-TR" sz="1050" baseline="0" dirty="0" smtClean="0">
                    <a:solidFill>
                      <a:schemeClr val="bg1">
                        <a:lumMod val="50000"/>
                      </a:schemeClr>
                    </a:solidFill>
                  </a:rPr>
                  <a:t> (</a:t>
                </a:r>
                <a:r>
                  <a:rPr lang="tr-TR" sz="1050" baseline="0" dirty="0" err="1" smtClean="0">
                    <a:solidFill>
                      <a:schemeClr val="bg1">
                        <a:lumMod val="50000"/>
                      </a:schemeClr>
                    </a:solidFill>
                  </a:rPr>
                  <a:t>millions</a:t>
                </a:r>
                <a:r>
                  <a:rPr lang="tr-TR" sz="1050" baseline="0" dirty="0" smtClean="0">
                    <a:solidFill>
                      <a:schemeClr val="bg1">
                        <a:lumMod val="50000"/>
                      </a:schemeClr>
                    </a:solidFill>
                  </a:rPr>
                  <a:t>)</a:t>
                </a:r>
                <a:endParaRPr lang="tr-TR" sz="1050" dirty="0">
                  <a:solidFill>
                    <a:schemeClr val="bg1">
                      <a:lumMod val="50000"/>
                    </a:schemeClr>
                  </a:solidFill>
                </a:endParaRPr>
              </a:p>
            </c:rich>
          </c:tx>
          <c:layout>
            <c:manualLayout>
              <c:xMode val="edge"/>
              <c:yMode val="edge"/>
              <c:x val="0"/>
              <c:y val="1.7821214766967269E-2"/>
            </c:manualLayout>
          </c:layout>
          <c:overlay val="0"/>
        </c:title>
        <c:numFmt formatCode="General" sourceLinked="1"/>
        <c:majorTickMark val="out"/>
        <c:minorTickMark val="none"/>
        <c:tickLblPos val="nextTo"/>
        <c:crossAx val="283182144"/>
        <c:crosses val="autoZero"/>
        <c:crossBetween val="midCat"/>
      </c:valAx>
    </c:plotArea>
    <c:plotVisOnly val="1"/>
    <c:dispBlanksAs val="gap"/>
    <c:showDLblsOverMax val="0"/>
  </c:chart>
  <c:txPr>
    <a:bodyPr/>
    <a:lstStyle/>
    <a:p>
      <a:pPr>
        <a:defRPr sz="1200"/>
      </a:pPr>
      <a:endParaRPr lang="tr-T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075719-8EC0-4624-8396-DBD677FCDA08}"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tr-TR"/>
        </a:p>
      </dgm:t>
    </dgm:pt>
    <dgm:pt modelId="{24D346B9-06A1-46E3-BD26-6593AC12C4B9}">
      <dgm:prSet phldrT="[Text]"/>
      <dgm:spPr/>
      <dgm:t>
        <a:bodyPr/>
        <a:lstStyle/>
        <a:p>
          <a:r>
            <a:rPr lang="tr-TR" dirty="0" smtClean="0"/>
            <a:t>2003</a:t>
          </a:r>
          <a:endParaRPr lang="tr-TR" dirty="0"/>
        </a:p>
      </dgm:t>
    </dgm:pt>
    <dgm:pt modelId="{458A1061-291C-4BBB-86C4-AF09E9C22D28}" type="parTrans" cxnId="{E67E66AB-B716-4E3C-9A8E-0CA31DB012DF}">
      <dgm:prSet/>
      <dgm:spPr/>
      <dgm:t>
        <a:bodyPr/>
        <a:lstStyle/>
        <a:p>
          <a:endParaRPr lang="tr-TR"/>
        </a:p>
      </dgm:t>
    </dgm:pt>
    <dgm:pt modelId="{D7AB3D3F-F594-400F-83E1-1DB9F5BFF34B}" type="sibTrans" cxnId="{E67E66AB-B716-4E3C-9A8E-0CA31DB012DF}">
      <dgm:prSet/>
      <dgm:spPr/>
      <dgm:t>
        <a:bodyPr/>
        <a:lstStyle/>
        <a:p>
          <a:endParaRPr lang="tr-TR"/>
        </a:p>
      </dgm:t>
    </dgm:pt>
    <dgm:pt modelId="{167BF888-B635-4438-BF08-017A13C25C0E}">
      <dgm:prSet phldrT="[Text]" custT="1"/>
      <dgm:spPr/>
      <dgm:t>
        <a:bodyPr/>
        <a:lstStyle/>
        <a:p>
          <a:r>
            <a:rPr lang="tr-TR" sz="4400" dirty="0" smtClean="0"/>
            <a:t>81 </a:t>
          </a:r>
          <a:r>
            <a:rPr lang="tr-TR" sz="1600" dirty="0" smtClean="0"/>
            <a:t>countries</a:t>
          </a:r>
          <a:endParaRPr lang="tr-TR" sz="1600" dirty="0"/>
        </a:p>
      </dgm:t>
    </dgm:pt>
    <dgm:pt modelId="{B012116D-4A18-4574-89B6-304D59FFFCDD}" type="parTrans" cxnId="{E6B4032C-6534-4626-B484-F4DB688CCBE7}">
      <dgm:prSet/>
      <dgm:spPr/>
      <dgm:t>
        <a:bodyPr/>
        <a:lstStyle/>
        <a:p>
          <a:endParaRPr lang="tr-TR"/>
        </a:p>
      </dgm:t>
    </dgm:pt>
    <dgm:pt modelId="{6827C4E4-3A47-4F97-86FB-55DDE48195C0}" type="sibTrans" cxnId="{E6B4032C-6534-4626-B484-F4DB688CCBE7}">
      <dgm:prSet/>
      <dgm:spPr/>
      <dgm:t>
        <a:bodyPr/>
        <a:lstStyle/>
        <a:p>
          <a:endParaRPr lang="tr-TR"/>
        </a:p>
      </dgm:t>
    </dgm:pt>
    <dgm:pt modelId="{1181D42B-0C43-43D9-88A9-26F29ED652C4}">
      <dgm:prSet phldrT="[Text]"/>
      <dgm:spPr/>
      <dgm:t>
        <a:bodyPr/>
        <a:lstStyle/>
        <a:p>
          <a:r>
            <a:rPr lang="tr-TR" dirty="0" smtClean="0"/>
            <a:t>2015</a:t>
          </a:r>
          <a:endParaRPr lang="tr-TR" dirty="0"/>
        </a:p>
      </dgm:t>
    </dgm:pt>
    <dgm:pt modelId="{FEA8F2B3-439D-401F-9D9A-E73A0F5F6A6B}" type="parTrans" cxnId="{681D7CF4-6F2F-4B22-A493-A06E8A625FC5}">
      <dgm:prSet/>
      <dgm:spPr/>
      <dgm:t>
        <a:bodyPr/>
        <a:lstStyle/>
        <a:p>
          <a:endParaRPr lang="tr-TR"/>
        </a:p>
      </dgm:t>
    </dgm:pt>
    <dgm:pt modelId="{CB7B020B-0D03-42FB-8EAD-3617CF6A04DB}" type="sibTrans" cxnId="{681D7CF4-6F2F-4B22-A493-A06E8A625FC5}">
      <dgm:prSet/>
      <dgm:spPr/>
      <dgm:t>
        <a:bodyPr/>
        <a:lstStyle/>
        <a:p>
          <a:endParaRPr lang="tr-TR"/>
        </a:p>
      </dgm:t>
    </dgm:pt>
    <dgm:pt modelId="{3067C915-13BA-4E88-9618-8814763B45C5}">
      <dgm:prSet phldrT="[Text]" custT="1"/>
      <dgm:spPr/>
      <dgm:t>
        <a:bodyPr/>
        <a:lstStyle/>
        <a:p>
          <a:r>
            <a:rPr lang="tr-TR" sz="4400" dirty="0" smtClean="0"/>
            <a:t>164 </a:t>
          </a:r>
          <a:r>
            <a:rPr lang="tr-TR" sz="1600" dirty="0" smtClean="0"/>
            <a:t>countries</a:t>
          </a:r>
          <a:endParaRPr lang="tr-TR" sz="1600" dirty="0"/>
        </a:p>
      </dgm:t>
    </dgm:pt>
    <dgm:pt modelId="{14B8BC2F-48DA-4423-9027-BF9924810077}" type="parTrans" cxnId="{68E679C0-1FB5-4390-9C6B-12B6D13B8BCD}">
      <dgm:prSet/>
      <dgm:spPr/>
      <dgm:t>
        <a:bodyPr/>
        <a:lstStyle/>
        <a:p>
          <a:endParaRPr lang="tr-TR"/>
        </a:p>
      </dgm:t>
    </dgm:pt>
    <dgm:pt modelId="{CAEA4DF8-95C6-4EEE-AFBF-206475C82A2F}" type="sibTrans" cxnId="{68E679C0-1FB5-4390-9C6B-12B6D13B8BCD}">
      <dgm:prSet/>
      <dgm:spPr/>
      <dgm:t>
        <a:bodyPr/>
        <a:lstStyle/>
        <a:p>
          <a:endParaRPr lang="tr-TR"/>
        </a:p>
      </dgm:t>
    </dgm:pt>
    <dgm:pt modelId="{C8B4F4F6-02FC-444A-809F-8EB225EBAB27}" type="pres">
      <dgm:prSet presAssocID="{31075719-8EC0-4624-8396-DBD677FCDA08}" presName="Name0" presStyleCnt="0">
        <dgm:presLayoutVars>
          <dgm:dir/>
          <dgm:animLvl val="lvl"/>
          <dgm:resizeHandles val="exact"/>
        </dgm:presLayoutVars>
      </dgm:prSet>
      <dgm:spPr/>
      <dgm:t>
        <a:bodyPr/>
        <a:lstStyle/>
        <a:p>
          <a:endParaRPr lang="tr-TR"/>
        </a:p>
      </dgm:t>
    </dgm:pt>
    <dgm:pt modelId="{A971DBB3-934E-44A6-921B-39A652D86E72}" type="pres">
      <dgm:prSet presAssocID="{31075719-8EC0-4624-8396-DBD677FCDA08}" presName="tSp" presStyleCnt="0"/>
      <dgm:spPr/>
    </dgm:pt>
    <dgm:pt modelId="{A80DC617-5552-448F-84BF-694E0822A9AB}" type="pres">
      <dgm:prSet presAssocID="{31075719-8EC0-4624-8396-DBD677FCDA08}" presName="bSp" presStyleCnt="0"/>
      <dgm:spPr/>
    </dgm:pt>
    <dgm:pt modelId="{3BC34A2B-C48E-4FBA-8CB1-4CA7673809AE}" type="pres">
      <dgm:prSet presAssocID="{31075719-8EC0-4624-8396-DBD677FCDA08}" presName="process" presStyleCnt="0"/>
      <dgm:spPr/>
    </dgm:pt>
    <dgm:pt modelId="{C839AB4E-055F-4E6B-BC88-857D685A0BE7}" type="pres">
      <dgm:prSet presAssocID="{24D346B9-06A1-46E3-BD26-6593AC12C4B9}" presName="composite1" presStyleCnt="0"/>
      <dgm:spPr/>
    </dgm:pt>
    <dgm:pt modelId="{4B33FDE3-08FF-494F-9E30-95C623244071}" type="pres">
      <dgm:prSet presAssocID="{24D346B9-06A1-46E3-BD26-6593AC12C4B9}" presName="dummyNode1" presStyleLbl="node1" presStyleIdx="0" presStyleCnt="2"/>
      <dgm:spPr/>
    </dgm:pt>
    <dgm:pt modelId="{C4BA29C2-BB7D-40DA-82E9-B3591EF30D5D}" type="pres">
      <dgm:prSet presAssocID="{24D346B9-06A1-46E3-BD26-6593AC12C4B9}" presName="childNode1" presStyleLbl="bgAcc1" presStyleIdx="0" presStyleCnt="2" custScaleX="110179" custScaleY="125634">
        <dgm:presLayoutVars>
          <dgm:bulletEnabled val="1"/>
        </dgm:presLayoutVars>
      </dgm:prSet>
      <dgm:spPr/>
      <dgm:t>
        <a:bodyPr/>
        <a:lstStyle/>
        <a:p>
          <a:endParaRPr lang="tr-TR"/>
        </a:p>
      </dgm:t>
    </dgm:pt>
    <dgm:pt modelId="{7C2A7657-BEAA-49F2-B23B-945DC078DCE4}" type="pres">
      <dgm:prSet presAssocID="{24D346B9-06A1-46E3-BD26-6593AC12C4B9}" presName="childNode1tx" presStyleLbl="bgAcc1" presStyleIdx="0" presStyleCnt="2">
        <dgm:presLayoutVars>
          <dgm:bulletEnabled val="1"/>
        </dgm:presLayoutVars>
      </dgm:prSet>
      <dgm:spPr/>
      <dgm:t>
        <a:bodyPr/>
        <a:lstStyle/>
        <a:p>
          <a:endParaRPr lang="tr-TR"/>
        </a:p>
      </dgm:t>
    </dgm:pt>
    <dgm:pt modelId="{CD7759E3-4BBD-4B26-B4CA-E9C284F86F62}" type="pres">
      <dgm:prSet presAssocID="{24D346B9-06A1-46E3-BD26-6593AC12C4B9}" presName="parentNode1" presStyleLbl="node1" presStyleIdx="0" presStyleCnt="2">
        <dgm:presLayoutVars>
          <dgm:chMax val="1"/>
          <dgm:bulletEnabled val="1"/>
        </dgm:presLayoutVars>
      </dgm:prSet>
      <dgm:spPr/>
      <dgm:t>
        <a:bodyPr/>
        <a:lstStyle/>
        <a:p>
          <a:endParaRPr lang="tr-TR"/>
        </a:p>
      </dgm:t>
    </dgm:pt>
    <dgm:pt modelId="{93E7063D-F71C-4F4B-A61D-21C4D21C5819}" type="pres">
      <dgm:prSet presAssocID="{24D346B9-06A1-46E3-BD26-6593AC12C4B9}" presName="connSite1" presStyleCnt="0"/>
      <dgm:spPr/>
    </dgm:pt>
    <dgm:pt modelId="{3B763FEB-B431-4B79-98FF-A40A9DCEB29B}" type="pres">
      <dgm:prSet presAssocID="{D7AB3D3F-F594-400F-83E1-1DB9F5BFF34B}" presName="Name9" presStyleLbl="sibTrans2D1" presStyleIdx="0" presStyleCnt="1"/>
      <dgm:spPr/>
      <dgm:t>
        <a:bodyPr/>
        <a:lstStyle/>
        <a:p>
          <a:endParaRPr lang="tr-TR"/>
        </a:p>
      </dgm:t>
    </dgm:pt>
    <dgm:pt modelId="{CBABDF56-C04C-46AF-9A25-BDC01FCE0DCC}" type="pres">
      <dgm:prSet presAssocID="{1181D42B-0C43-43D9-88A9-26F29ED652C4}" presName="composite2" presStyleCnt="0"/>
      <dgm:spPr/>
    </dgm:pt>
    <dgm:pt modelId="{CA326146-7A4D-4716-87AF-89596FAB3E18}" type="pres">
      <dgm:prSet presAssocID="{1181D42B-0C43-43D9-88A9-26F29ED652C4}" presName="dummyNode2" presStyleLbl="node1" presStyleIdx="0" presStyleCnt="2"/>
      <dgm:spPr/>
    </dgm:pt>
    <dgm:pt modelId="{CED59AAE-07F1-492A-A4E3-7F9B9F778A15}" type="pres">
      <dgm:prSet presAssocID="{1181D42B-0C43-43D9-88A9-26F29ED652C4}" presName="childNode2" presStyleLbl="bgAcc1" presStyleIdx="1" presStyleCnt="2" custScaleX="108784" custScaleY="121632">
        <dgm:presLayoutVars>
          <dgm:bulletEnabled val="1"/>
        </dgm:presLayoutVars>
      </dgm:prSet>
      <dgm:spPr/>
      <dgm:t>
        <a:bodyPr/>
        <a:lstStyle/>
        <a:p>
          <a:endParaRPr lang="tr-TR"/>
        </a:p>
      </dgm:t>
    </dgm:pt>
    <dgm:pt modelId="{2E0AB23C-AF1F-4E6F-B01A-818108E282FA}" type="pres">
      <dgm:prSet presAssocID="{1181D42B-0C43-43D9-88A9-26F29ED652C4}" presName="childNode2tx" presStyleLbl="bgAcc1" presStyleIdx="1" presStyleCnt="2">
        <dgm:presLayoutVars>
          <dgm:bulletEnabled val="1"/>
        </dgm:presLayoutVars>
      </dgm:prSet>
      <dgm:spPr/>
      <dgm:t>
        <a:bodyPr/>
        <a:lstStyle/>
        <a:p>
          <a:endParaRPr lang="tr-TR"/>
        </a:p>
      </dgm:t>
    </dgm:pt>
    <dgm:pt modelId="{24FC36AF-7398-421C-B52B-A865B330D83E}" type="pres">
      <dgm:prSet presAssocID="{1181D42B-0C43-43D9-88A9-26F29ED652C4}" presName="parentNode2" presStyleLbl="node1" presStyleIdx="1" presStyleCnt="2">
        <dgm:presLayoutVars>
          <dgm:chMax val="0"/>
          <dgm:bulletEnabled val="1"/>
        </dgm:presLayoutVars>
      </dgm:prSet>
      <dgm:spPr/>
      <dgm:t>
        <a:bodyPr/>
        <a:lstStyle/>
        <a:p>
          <a:endParaRPr lang="tr-TR"/>
        </a:p>
      </dgm:t>
    </dgm:pt>
    <dgm:pt modelId="{7B91BC0C-BD59-43C5-9AC4-3610991AC049}" type="pres">
      <dgm:prSet presAssocID="{1181D42B-0C43-43D9-88A9-26F29ED652C4}" presName="connSite2" presStyleCnt="0"/>
      <dgm:spPr/>
    </dgm:pt>
  </dgm:ptLst>
  <dgm:cxnLst>
    <dgm:cxn modelId="{9C10F09F-7F23-4395-8849-683F6D7C1EEF}" type="presOf" srcId="{1181D42B-0C43-43D9-88A9-26F29ED652C4}" destId="{24FC36AF-7398-421C-B52B-A865B330D83E}" srcOrd="0" destOrd="0" presId="urn:microsoft.com/office/officeart/2005/8/layout/hProcess4"/>
    <dgm:cxn modelId="{36506A17-0CB8-4C37-980B-6E6D8A8C5E00}" type="presOf" srcId="{24D346B9-06A1-46E3-BD26-6593AC12C4B9}" destId="{CD7759E3-4BBD-4B26-B4CA-E9C284F86F62}" srcOrd="0" destOrd="0" presId="urn:microsoft.com/office/officeart/2005/8/layout/hProcess4"/>
    <dgm:cxn modelId="{E67E66AB-B716-4E3C-9A8E-0CA31DB012DF}" srcId="{31075719-8EC0-4624-8396-DBD677FCDA08}" destId="{24D346B9-06A1-46E3-BD26-6593AC12C4B9}" srcOrd="0" destOrd="0" parTransId="{458A1061-291C-4BBB-86C4-AF09E9C22D28}" sibTransId="{D7AB3D3F-F594-400F-83E1-1DB9F5BFF34B}"/>
    <dgm:cxn modelId="{482E8FAA-5830-4A04-91DD-AA38FA6875D1}" type="presOf" srcId="{3067C915-13BA-4E88-9618-8814763B45C5}" destId="{CED59AAE-07F1-492A-A4E3-7F9B9F778A15}" srcOrd="0" destOrd="0" presId="urn:microsoft.com/office/officeart/2005/8/layout/hProcess4"/>
    <dgm:cxn modelId="{681D7CF4-6F2F-4B22-A493-A06E8A625FC5}" srcId="{31075719-8EC0-4624-8396-DBD677FCDA08}" destId="{1181D42B-0C43-43D9-88A9-26F29ED652C4}" srcOrd="1" destOrd="0" parTransId="{FEA8F2B3-439D-401F-9D9A-E73A0F5F6A6B}" sibTransId="{CB7B020B-0D03-42FB-8EAD-3617CF6A04DB}"/>
    <dgm:cxn modelId="{77DBE171-A9B9-4762-B926-D1DD04098752}" type="presOf" srcId="{3067C915-13BA-4E88-9618-8814763B45C5}" destId="{2E0AB23C-AF1F-4E6F-B01A-818108E282FA}" srcOrd="1" destOrd="0" presId="urn:microsoft.com/office/officeart/2005/8/layout/hProcess4"/>
    <dgm:cxn modelId="{F733C5A3-0E5C-4CD3-A396-6B12EA780BCE}" type="presOf" srcId="{167BF888-B635-4438-BF08-017A13C25C0E}" destId="{C4BA29C2-BB7D-40DA-82E9-B3591EF30D5D}" srcOrd="0" destOrd="0" presId="urn:microsoft.com/office/officeart/2005/8/layout/hProcess4"/>
    <dgm:cxn modelId="{76523CF5-C8E9-429C-A29A-05ED2C12C7A2}" type="presOf" srcId="{31075719-8EC0-4624-8396-DBD677FCDA08}" destId="{C8B4F4F6-02FC-444A-809F-8EB225EBAB27}" srcOrd="0" destOrd="0" presId="urn:microsoft.com/office/officeart/2005/8/layout/hProcess4"/>
    <dgm:cxn modelId="{D2C01221-4BF0-405C-BA6F-FEFCE795FA8C}" type="presOf" srcId="{167BF888-B635-4438-BF08-017A13C25C0E}" destId="{7C2A7657-BEAA-49F2-B23B-945DC078DCE4}" srcOrd="1" destOrd="0" presId="urn:microsoft.com/office/officeart/2005/8/layout/hProcess4"/>
    <dgm:cxn modelId="{DF1FA3AB-4CFB-4D72-91BA-80000BF98CA3}" type="presOf" srcId="{D7AB3D3F-F594-400F-83E1-1DB9F5BFF34B}" destId="{3B763FEB-B431-4B79-98FF-A40A9DCEB29B}" srcOrd="0" destOrd="0" presId="urn:microsoft.com/office/officeart/2005/8/layout/hProcess4"/>
    <dgm:cxn modelId="{E6B4032C-6534-4626-B484-F4DB688CCBE7}" srcId="{24D346B9-06A1-46E3-BD26-6593AC12C4B9}" destId="{167BF888-B635-4438-BF08-017A13C25C0E}" srcOrd="0" destOrd="0" parTransId="{B012116D-4A18-4574-89B6-304D59FFFCDD}" sibTransId="{6827C4E4-3A47-4F97-86FB-55DDE48195C0}"/>
    <dgm:cxn modelId="{68E679C0-1FB5-4390-9C6B-12B6D13B8BCD}" srcId="{1181D42B-0C43-43D9-88A9-26F29ED652C4}" destId="{3067C915-13BA-4E88-9618-8814763B45C5}" srcOrd="0" destOrd="0" parTransId="{14B8BC2F-48DA-4423-9027-BF9924810077}" sibTransId="{CAEA4DF8-95C6-4EEE-AFBF-206475C82A2F}"/>
    <dgm:cxn modelId="{510A9F84-8035-4160-A80B-7804A256CC26}" type="presParOf" srcId="{C8B4F4F6-02FC-444A-809F-8EB225EBAB27}" destId="{A971DBB3-934E-44A6-921B-39A652D86E72}" srcOrd="0" destOrd="0" presId="urn:microsoft.com/office/officeart/2005/8/layout/hProcess4"/>
    <dgm:cxn modelId="{2BDCDA24-E916-430E-9082-C6DC91D56624}" type="presParOf" srcId="{C8B4F4F6-02FC-444A-809F-8EB225EBAB27}" destId="{A80DC617-5552-448F-84BF-694E0822A9AB}" srcOrd="1" destOrd="0" presId="urn:microsoft.com/office/officeart/2005/8/layout/hProcess4"/>
    <dgm:cxn modelId="{CD9E3F37-F636-4254-A13B-2D161307E988}" type="presParOf" srcId="{C8B4F4F6-02FC-444A-809F-8EB225EBAB27}" destId="{3BC34A2B-C48E-4FBA-8CB1-4CA7673809AE}" srcOrd="2" destOrd="0" presId="urn:microsoft.com/office/officeart/2005/8/layout/hProcess4"/>
    <dgm:cxn modelId="{D324E280-E271-4330-BCBD-9969246073CC}" type="presParOf" srcId="{3BC34A2B-C48E-4FBA-8CB1-4CA7673809AE}" destId="{C839AB4E-055F-4E6B-BC88-857D685A0BE7}" srcOrd="0" destOrd="0" presId="urn:microsoft.com/office/officeart/2005/8/layout/hProcess4"/>
    <dgm:cxn modelId="{6E7EF2CA-4903-41C5-BE0C-DFF95AD5A83E}" type="presParOf" srcId="{C839AB4E-055F-4E6B-BC88-857D685A0BE7}" destId="{4B33FDE3-08FF-494F-9E30-95C623244071}" srcOrd="0" destOrd="0" presId="urn:microsoft.com/office/officeart/2005/8/layout/hProcess4"/>
    <dgm:cxn modelId="{C7DC2D21-C2FD-4CCC-8F62-AEC69C76BF41}" type="presParOf" srcId="{C839AB4E-055F-4E6B-BC88-857D685A0BE7}" destId="{C4BA29C2-BB7D-40DA-82E9-B3591EF30D5D}" srcOrd="1" destOrd="0" presId="urn:microsoft.com/office/officeart/2005/8/layout/hProcess4"/>
    <dgm:cxn modelId="{12B3328B-F09D-4029-8CD2-1E661F6022B3}" type="presParOf" srcId="{C839AB4E-055F-4E6B-BC88-857D685A0BE7}" destId="{7C2A7657-BEAA-49F2-B23B-945DC078DCE4}" srcOrd="2" destOrd="0" presId="urn:microsoft.com/office/officeart/2005/8/layout/hProcess4"/>
    <dgm:cxn modelId="{9ABC29CD-E85E-4732-AF29-E236A9CEE6C9}" type="presParOf" srcId="{C839AB4E-055F-4E6B-BC88-857D685A0BE7}" destId="{CD7759E3-4BBD-4B26-B4CA-E9C284F86F62}" srcOrd="3" destOrd="0" presId="urn:microsoft.com/office/officeart/2005/8/layout/hProcess4"/>
    <dgm:cxn modelId="{CAA8575A-C743-42BD-A8CF-03BA172A8AAF}" type="presParOf" srcId="{C839AB4E-055F-4E6B-BC88-857D685A0BE7}" destId="{93E7063D-F71C-4F4B-A61D-21C4D21C5819}" srcOrd="4" destOrd="0" presId="urn:microsoft.com/office/officeart/2005/8/layout/hProcess4"/>
    <dgm:cxn modelId="{CC22C0D9-2528-45C0-97F2-D6BD02ED9A9E}" type="presParOf" srcId="{3BC34A2B-C48E-4FBA-8CB1-4CA7673809AE}" destId="{3B763FEB-B431-4B79-98FF-A40A9DCEB29B}" srcOrd="1" destOrd="0" presId="urn:microsoft.com/office/officeart/2005/8/layout/hProcess4"/>
    <dgm:cxn modelId="{CA4B56B9-9145-484B-A6D3-8466E19B4B43}" type="presParOf" srcId="{3BC34A2B-C48E-4FBA-8CB1-4CA7673809AE}" destId="{CBABDF56-C04C-46AF-9A25-BDC01FCE0DCC}" srcOrd="2" destOrd="0" presId="urn:microsoft.com/office/officeart/2005/8/layout/hProcess4"/>
    <dgm:cxn modelId="{47101A5F-5C0F-410F-87B1-C4154A1E0BB5}" type="presParOf" srcId="{CBABDF56-C04C-46AF-9A25-BDC01FCE0DCC}" destId="{CA326146-7A4D-4716-87AF-89596FAB3E18}" srcOrd="0" destOrd="0" presId="urn:microsoft.com/office/officeart/2005/8/layout/hProcess4"/>
    <dgm:cxn modelId="{38F44F6F-6816-4A2A-970D-35345725190B}" type="presParOf" srcId="{CBABDF56-C04C-46AF-9A25-BDC01FCE0DCC}" destId="{CED59AAE-07F1-492A-A4E3-7F9B9F778A15}" srcOrd="1" destOrd="0" presId="urn:microsoft.com/office/officeart/2005/8/layout/hProcess4"/>
    <dgm:cxn modelId="{A31995E8-4A36-417F-8D2E-895148BDC665}" type="presParOf" srcId="{CBABDF56-C04C-46AF-9A25-BDC01FCE0DCC}" destId="{2E0AB23C-AF1F-4E6F-B01A-818108E282FA}" srcOrd="2" destOrd="0" presId="urn:microsoft.com/office/officeart/2005/8/layout/hProcess4"/>
    <dgm:cxn modelId="{CDC40E5C-4877-44CA-BDF4-583B47888525}" type="presParOf" srcId="{CBABDF56-C04C-46AF-9A25-BDC01FCE0DCC}" destId="{24FC36AF-7398-421C-B52B-A865B330D83E}" srcOrd="3" destOrd="0" presId="urn:microsoft.com/office/officeart/2005/8/layout/hProcess4"/>
    <dgm:cxn modelId="{323AD96A-5B49-451E-AABB-A50DD1355967}" type="presParOf" srcId="{CBABDF56-C04C-46AF-9A25-BDC01FCE0DCC}" destId="{7B91BC0C-BD59-43C5-9AC4-3610991AC049}"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075719-8EC0-4624-8396-DBD677FCDA08}" type="doc">
      <dgm:prSet loTypeId="urn:microsoft.com/office/officeart/2005/8/layout/hProcess4" loCatId="process" qsTypeId="urn:microsoft.com/office/officeart/2005/8/quickstyle/simple1" qsCatId="simple" csTypeId="urn:microsoft.com/office/officeart/2005/8/colors/colorful4" csCatId="colorful" phldr="1"/>
      <dgm:spPr/>
      <dgm:t>
        <a:bodyPr/>
        <a:lstStyle/>
        <a:p>
          <a:endParaRPr lang="tr-TR"/>
        </a:p>
      </dgm:t>
    </dgm:pt>
    <dgm:pt modelId="{24D346B9-06A1-46E3-BD26-6593AC12C4B9}">
      <dgm:prSet phldrT="[Text]"/>
      <dgm:spPr/>
      <dgm:t>
        <a:bodyPr/>
        <a:lstStyle/>
        <a:p>
          <a:r>
            <a:rPr lang="tr-TR" dirty="0" smtClean="0"/>
            <a:t>2003</a:t>
          </a:r>
          <a:endParaRPr lang="tr-TR" dirty="0"/>
        </a:p>
      </dgm:t>
    </dgm:pt>
    <dgm:pt modelId="{458A1061-291C-4BBB-86C4-AF09E9C22D28}" type="parTrans" cxnId="{E67E66AB-B716-4E3C-9A8E-0CA31DB012DF}">
      <dgm:prSet/>
      <dgm:spPr/>
      <dgm:t>
        <a:bodyPr/>
        <a:lstStyle/>
        <a:p>
          <a:endParaRPr lang="tr-TR"/>
        </a:p>
      </dgm:t>
    </dgm:pt>
    <dgm:pt modelId="{D7AB3D3F-F594-400F-83E1-1DB9F5BFF34B}" type="sibTrans" cxnId="{E67E66AB-B716-4E3C-9A8E-0CA31DB012DF}">
      <dgm:prSet/>
      <dgm:spPr/>
      <dgm:t>
        <a:bodyPr/>
        <a:lstStyle/>
        <a:p>
          <a:endParaRPr lang="tr-TR"/>
        </a:p>
      </dgm:t>
    </dgm:pt>
    <dgm:pt modelId="{167BF888-B635-4438-BF08-017A13C25C0E}">
      <dgm:prSet phldrT="[Text]" custT="1"/>
      <dgm:spPr/>
      <dgm:t>
        <a:bodyPr/>
        <a:lstStyle/>
        <a:p>
          <a:r>
            <a:rPr lang="tr-TR" sz="2400" b="1" dirty="0" smtClean="0"/>
            <a:t>60 </a:t>
          </a:r>
          <a:r>
            <a:rPr lang="tr-TR" sz="2000" dirty="0" smtClean="0"/>
            <a:t>destinations</a:t>
          </a:r>
          <a:endParaRPr lang="tr-TR" sz="2000" dirty="0"/>
        </a:p>
      </dgm:t>
    </dgm:pt>
    <dgm:pt modelId="{B012116D-4A18-4574-89B6-304D59FFFCDD}" type="parTrans" cxnId="{E6B4032C-6534-4626-B484-F4DB688CCBE7}">
      <dgm:prSet/>
      <dgm:spPr/>
      <dgm:t>
        <a:bodyPr/>
        <a:lstStyle/>
        <a:p>
          <a:endParaRPr lang="tr-TR"/>
        </a:p>
      </dgm:t>
    </dgm:pt>
    <dgm:pt modelId="{6827C4E4-3A47-4F97-86FB-55DDE48195C0}" type="sibTrans" cxnId="{E6B4032C-6534-4626-B484-F4DB688CCBE7}">
      <dgm:prSet/>
      <dgm:spPr/>
      <dgm:t>
        <a:bodyPr/>
        <a:lstStyle/>
        <a:p>
          <a:endParaRPr lang="tr-TR"/>
        </a:p>
      </dgm:t>
    </dgm:pt>
    <dgm:pt modelId="{1181D42B-0C43-43D9-88A9-26F29ED652C4}">
      <dgm:prSet phldrT="[Text]"/>
      <dgm:spPr/>
      <dgm:t>
        <a:bodyPr/>
        <a:lstStyle/>
        <a:p>
          <a:r>
            <a:rPr lang="tr-TR" dirty="0" smtClean="0"/>
            <a:t>2015</a:t>
          </a:r>
          <a:endParaRPr lang="tr-TR" dirty="0"/>
        </a:p>
      </dgm:t>
    </dgm:pt>
    <dgm:pt modelId="{FEA8F2B3-439D-401F-9D9A-E73A0F5F6A6B}" type="parTrans" cxnId="{681D7CF4-6F2F-4B22-A493-A06E8A625FC5}">
      <dgm:prSet/>
      <dgm:spPr/>
      <dgm:t>
        <a:bodyPr/>
        <a:lstStyle/>
        <a:p>
          <a:endParaRPr lang="tr-TR"/>
        </a:p>
      </dgm:t>
    </dgm:pt>
    <dgm:pt modelId="{CB7B020B-0D03-42FB-8EAD-3617CF6A04DB}" type="sibTrans" cxnId="{681D7CF4-6F2F-4B22-A493-A06E8A625FC5}">
      <dgm:prSet/>
      <dgm:spPr/>
      <dgm:t>
        <a:bodyPr/>
        <a:lstStyle/>
        <a:p>
          <a:endParaRPr lang="tr-TR"/>
        </a:p>
      </dgm:t>
    </dgm:pt>
    <dgm:pt modelId="{3067C915-13BA-4E88-9618-8814763B45C5}">
      <dgm:prSet phldrT="[Text]" custT="1"/>
      <dgm:spPr/>
      <dgm:t>
        <a:bodyPr/>
        <a:lstStyle/>
        <a:p>
          <a:r>
            <a:rPr lang="tr-TR" sz="2400" b="1" dirty="0" smtClean="0"/>
            <a:t>268 </a:t>
          </a:r>
          <a:r>
            <a:rPr lang="tr-TR" sz="2000" dirty="0" smtClean="0"/>
            <a:t>destinations</a:t>
          </a:r>
          <a:endParaRPr lang="tr-TR" sz="2000" dirty="0"/>
        </a:p>
      </dgm:t>
    </dgm:pt>
    <dgm:pt modelId="{14B8BC2F-48DA-4423-9027-BF9924810077}" type="parTrans" cxnId="{68E679C0-1FB5-4390-9C6B-12B6D13B8BCD}">
      <dgm:prSet/>
      <dgm:spPr/>
      <dgm:t>
        <a:bodyPr/>
        <a:lstStyle/>
        <a:p>
          <a:endParaRPr lang="tr-TR"/>
        </a:p>
      </dgm:t>
    </dgm:pt>
    <dgm:pt modelId="{CAEA4DF8-95C6-4EEE-AFBF-206475C82A2F}" type="sibTrans" cxnId="{68E679C0-1FB5-4390-9C6B-12B6D13B8BCD}">
      <dgm:prSet/>
      <dgm:spPr/>
      <dgm:t>
        <a:bodyPr/>
        <a:lstStyle/>
        <a:p>
          <a:endParaRPr lang="tr-TR"/>
        </a:p>
      </dgm:t>
    </dgm:pt>
    <dgm:pt modelId="{C8B4F4F6-02FC-444A-809F-8EB225EBAB27}" type="pres">
      <dgm:prSet presAssocID="{31075719-8EC0-4624-8396-DBD677FCDA08}" presName="Name0" presStyleCnt="0">
        <dgm:presLayoutVars>
          <dgm:dir/>
          <dgm:animLvl val="lvl"/>
          <dgm:resizeHandles val="exact"/>
        </dgm:presLayoutVars>
      </dgm:prSet>
      <dgm:spPr/>
      <dgm:t>
        <a:bodyPr/>
        <a:lstStyle/>
        <a:p>
          <a:endParaRPr lang="tr-TR"/>
        </a:p>
      </dgm:t>
    </dgm:pt>
    <dgm:pt modelId="{A971DBB3-934E-44A6-921B-39A652D86E72}" type="pres">
      <dgm:prSet presAssocID="{31075719-8EC0-4624-8396-DBD677FCDA08}" presName="tSp" presStyleCnt="0"/>
      <dgm:spPr/>
    </dgm:pt>
    <dgm:pt modelId="{A80DC617-5552-448F-84BF-694E0822A9AB}" type="pres">
      <dgm:prSet presAssocID="{31075719-8EC0-4624-8396-DBD677FCDA08}" presName="bSp" presStyleCnt="0"/>
      <dgm:spPr/>
    </dgm:pt>
    <dgm:pt modelId="{3BC34A2B-C48E-4FBA-8CB1-4CA7673809AE}" type="pres">
      <dgm:prSet presAssocID="{31075719-8EC0-4624-8396-DBD677FCDA08}" presName="process" presStyleCnt="0"/>
      <dgm:spPr/>
    </dgm:pt>
    <dgm:pt modelId="{C839AB4E-055F-4E6B-BC88-857D685A0BE7}" type="pres">
      <dgm:prSet presAssocID="{24D346B9-06A1-46E3-BD26-6593AC12C4B9}" presName="composite1" presStyleCnt="0"/>
      <dgm:spPr/>
    </dgm:pt>
    <dgm:pt modelId="{4B33FDE3-08FF-494F-9E30-95C623244071}" type="pres">
      <dgm:prSet presAssocID="{24D346B9-06A1-46E3-BD26-6593AC12C4B9}" presName="dummyNode1" presStyleLbl="node1" presStyleIdx="0" presStyleCnt="2"/>
      <dgm:spPr/>
    </dgm:pt>
    <dgm:pt modelId="{C4BA29C2-BB7D-40DA-82E9-B3591EF30D5D}" type="pres">
      <dgm:prSet presAssocID="{24D346B9-06A1-46E3-BD26-6593AC12C4B9}" presName="childNode1" presStyleLbl="bgAcc1" presStyleIdx="0" presStyleCnt="2" custScaleX="138284">
        <dgm:presLayoutVars>
          <dgm:bulletEnabled val="1"/>
        </dgm:presLayoutVars>
      </dgm:prSet>
      <dgm:spPr/>
      <dgm:t>
        <a:bodyPr/>
        <a:lstStyle/>
        <a:p>
          <a:endParaRPr lang="tr-TR"/>
        </a:p>
      </dgm:t>
    </dgm:pt>
    <dgm:pt modelId="{7C2A7657-BEAA-49F2-B23B-945DC078DCE4}" type="pres">
      <dgm:prSet presAssocID="{24D346B9-06A1-46E3-BD26-6593AC12C4B9}" presName="childNode1tx" presStyleLbl="bgAcc1" presStyleIdx="0" presStyleCnt="2">
        <dgm:presLayoutVars>
          <dgm:bulletEnabled val="1"/>
        </dgm:presLayoutVars>
      </dgm:prSet>
      <dgm:spPr/>
      <dgm:t>
        <a:bodyPr/>
        <a:lstStyle/>
        <a:p>
          <a:endParaRPr lang="tr-TR"/>
        </a:p>
      </dgm:t>
    </dgm:pt>
    <dgm:pt modelId="{CD7759E3-4BBD-4B26-B4CA-E9C284F86F62}" type="pres">
      <dgm:prSet presAssocID="{24D346B9-06A1-46E3-BD26-6593AC12C4B9}" presName="parentNode1" presStyleLbl="node1" presStyleIdx="0" presStyleCnt="2">
        <dgm:presLayoutVars>
          <dgm:chMax val="1"/>
          <dgm:bulletEnabled val="1"/>
        </dgm:presLayoutVars>
      </dgm:prSet>
      <dgm:spPr/>
      <dgm:t>
        <a:bodyPr/>
        <a:lstStyle/>
        <a:p>
          <a:endParaRPr lang="tr-TR"/>
        </a:p>
      </dgm:t>
    </dgm:pt>
    <dgm:pt modelId="{93E7063D-F71C-4F4B-A61D-21C4D21C5819}" type="pres">
      <dgm:prSet presAssocID="{24D346B9-06A1-46E3-BD26-6593AC12C4B9}" presName="connSite1" presStyleCnt="0"/>
      <dgm:spPr/>
    </dgm:pt>
    <dgm:pt modelId="{3B763FEB-B431-4B79-98FF-A40A9DCEB29B}" type="pres">
      <dgm:prSet presAssocID="{D7AB3D3F-F594-400F-83E1-1DB9F5BFF34B}" presName="Name9" presStyleLbl="sibTrans2D1" presStyleIdx="0" presStyleCnt="1" custLinFactNeighborX="568" custLinFactNeighborY="-3420"/>
      <dgm:spPr/>
      <dgm:t>
        <a:bodyPr/>
        <a:lstStyle/>
        <a:p>
          <a:endParaRPr lang="tr-TR"/>
        </a:p>
      </dgm:t>
    </dgm:pt>
    <dgm:pt modelId="{CBABDF56-C04C-46AF-9A25-BDC01FCE0DCC}" type="pres">
      <dgm:prSet presAssocID="{1181D42B-0C43-43D9-88A9-26F29ED652C4}" presName="composite2" presStyleCnt="0"/>
      <dgm:spPr/>
    </dgm:pt>
    <dgm:pt modelId="{CA326146-7A4D-4716-87AF-89596FAB3E18}" type="pres">
      <dgm:prSet presAssocID="{1181D42B-0C43-43D9-88A9-26F29ED652C4}" presName="dummyNode2" presStyleLbl="node1" presStyleIdx="0" presStyleCnt="2"/>
      <dgm:spPr/>
    </dgm:pt>
    <dgm:pt modelId="{CED59AAE-07F1-492A-A4E3-7F9B9F778A15}" type="pres">
      <dgm:prSet presAssocID="{1181D42B-0C43-43D9-88A9-26F29ED652C4}" presName="childNode2" presStyleLbl="bgAcc1" presStyleIdx="1" presStyleCnt="2" custScaleX="131514">
        <dgm:presLayoutVars>
          <dgm:bulletEnabled val="1"/>
        </dgm:presLayoutVars>
      </dgm:prSet>
      <dgm:spPr/>
      <dgm:t>
        <a:bodyPr/>
        <a:lstStyle/>
        <a:p>
          <a:endParaRPr lang="tr-TR"/>
        </a:p>
      </dgm:t>
    </dgm:pt>
    <dgm:pt modelId="{2E0AB23C-AF1F-4E6F-B01A-818108E282FA}" type="pres">
      <dgm:prSet presAssocID="{1181D42B-0C43-43D9-88A9-26F29ED652C4}" presName="childNode2tx" presStyleLbl="bgAcc1" presStyleIdx="1" presStyleCnt="2">
        <dgm:presLayoutVars>
          <dgm:bulletEnabled val="1"/>
        </dgm:presLayoutVars>
      </dgm:prSet>
      <dgm:spPr/>
      <dgm:t>
        <a:bodyPr/>
        <a:lstStyle/>
        <a:p>
          <a:endParaRPr lang="tr-TR"/>
        </a:p>
      </dgm:t>
    </dgm:pt>
    <dgm:pt modelId="{24FC36AF-7398-421C-B52B-A865B330D83E}" type="pres">
      <dgm:prSet presAssocID="{1181D42B-0C43-43D9-88A9-26F29ED652C4}" presName="parentNode2" presStyleLbl="node1" presStyleIdx="1" presStyleCnt="2">
        <dgm:presLayoutVars>
          <dgm:chMax val="0"/>
          <dgm:bulletEnabled val="1"/>
        </dgm:presLayoutVars>
      </dgm:prSet>
      <dgm:spPr/>
      <dgm:t>
        <a:bodyPr/>
        <a:lstStyle/>
        <a:p>
          <a:endParaRPr lang="tr-TR"/>
        </a:p>
      </dgm:t>
    </dgm:pt>
    <dgm:pt modelId="{7B91BC0C-BD59-43C5-9AC4-3610991AC049}" type="pres">
      <dgm:prSet presAssocID="{1181D42B-0C43-43D9-88A9-26F29ED652C4}" presName="connSite2" presStyleCnt="0"/>
      <dgm:spPr/>
    </dgm:pt>
  </dgm:ptLst>
  <dgm:cxnLst>
    <dgm:cxn modelId="{68E679C0-1FB5-4390-9C6B-12B6D13B8BCD}" srcId="{1181D42B-0C43-43D9-88A9-26F29ED652C4}" destId="{3067C915-13BA-4E88-9618-8814763B45C5}" srcOrd="0" destOrd="0" parTransId="{14B8BC2F-48DA-4423-9027-BF9924810077}" sibTransId="{CAEA4DF8-95C6-4EEE-AFBF-206475C82A2F}"/>
    <dgm:cxn modelId="{F52E6498-DB1A-42EE-BF07-C41A608ED1B1}" type="presOf" srcId="{1181D42B-0C43-43D9-88A9-26F29ED652C4}" destId="{24FC36AF-7398-421C-B52B-A865B330D83E}" srcOrd="0" destOrd="0" presId="urn:microsoft.com/office/officeart/2005/8/layout/hProcess4"/>
    <dgm:cxn modelId="{681D7CF4-6F2F-4B22-A493-A06E8A625FC5}" srcId="{31075719-8EC0-4624-8396-DBD677FCDA08}" destId="{1181D42B-0C43-43D9-88A9-26F29ED652C4}" srcOrd="1" destOrd="0" parTransId="{FEA8F2B3-439D-401F-9D9A-E73A0F5F6A6B}" sibTransId="{CB7B020B-0D03-42FB-8EAD-3617CF6A04DB}"/>
    <dgm:cxn modelId="{B8A27201-86F1-4E2A-A8EE-ED4294B53C5E}" type="presOf" srcId="{167BF888-B635-4438-BF08-017A13C25C0E}" destId="{7C2A7657-BEAA-49F2-B23B-945DC078DCE4}" srcOrd="1" destOrd="0" presId="urn:microsoft.com/office/officeart/2005/8/layout/hProcess4"/>
    <dgm:cxn modelId="{C25C4EB6-53DF-4439-9D53-3559B7E110E3}" type="presOf" srcId="{167BF888-B635-4438-BF08-017A13C25C0E}" destId="{C4BA29C2-BB7D-40DA-82E9-B3591EF30D5D}" srcOrd="0" destOrd="0" presId="urn:microsoft.com/office/officeart/2005/8/layout/hProcess4"/>
    <dgm:cxn modelId="{71F45576-C3B0-447E-82F9-6E2419504CB9}" type="presOf" srcId="{D7AB3D3F-F594-400F-83E1-1DB9F5BFF34B}" destId="{3B763FEB-B431-4B79-98FF-A40A9DCEB29B}" srcOrd="0" destOrd="0" presId="urn:microsoft.com/office/officeart/2005/8/layout/hProcess4"/>
    <dgm:cxn modelId="{1FA82440-D5CA-4E48-89A4-8C9EFD2117CF}" type="presOf" srcId="{24D346B9-06A1-46E3-BD26-6593AC12C4B9}" destId="{CD7759E3-4BBD-4B26-B4CA-E9C284F86F62}" srcOrd="0" destOrd="0" presId="urn:microsoft.com/office/officeart/2005/8/layout/hProcess4"/>
    <dgm:cxn modelId="{89FD4496-78D1-4B6E-902B-1BD985E11DDA}" type="presOf" srcId="{3067C915-13BA-4E88-9618-8814763B45C5}" destId="{2E0AB23C-AF1F-4E6F-B01A-818108E282FA}" srcOrd="1" destOrd="0" presId="urn:microsoft.com/office/officeart/2005/8/layout/hProcess4"/>
    <dgm:cxn modelId="{2F80DE6F-1711-48DF-BFF6-315DB6759846}" type="presOf" srcId="{31075719-8EC0-4624-8396-DBD677FCDA08}" destId="{C8B4F4F6-02FC-444A-809F-8EB225EBAB27}" srcOrd="0" destOrd="0" presId="urn:microsoft.com/office/officeart/2005/8/layout/hProcess4"/>
    <dgm:cxn modelId="{46DA72F6-8F64-4936-BDDE-3940D2412E39}" type="presOf" srcId="{3067C915-13BA-4E88-9618-8814763B45C5}" destId="{CED59AAE-07F1-492A-A4E3-7F9B9F778A15}" srcOrd="0" destOrd="0" presId="urn:microsoft.com/office/officeart/2005/8/layout/hProcess4"/>
    <dgm:cxn modelId="{E6B4032C-6534-4626-B484-F4DB688CCBE7}" srcId="{24D346B9-06A1-46E3-BD26-6593AC12C4B9}" destId="{167BF888-B635-4438-BF08-017A13C25C0E}" srcOrd="0" destOrd="0" parTransId="{B012116D-4A18-4574-89B6-304D59FFFCDD}" sibTransId="{6827C4E4-3A47-4F97-86FB-55DDE48195C0}"/>
    <dgm:cxn modelId="{E67E66AB-B716-4E3C-9A8E-0CA31DB012DF}" srcId="{31075719-8EC0-4624-8396-DBD677FCDA08}" destId="{24D346B9-06A1-46E3-BD26-6593AC12C4B9}" srcOrd="0" destOrd="0" parTransId="{458A1061-291C-4BBB-86C4-AF09E9C22D28}" sibTransId="{D7AB3D3F-F594-400F-83E1-1DB9F5BFF34B}"/>
    <dgm:cxn modelId="{67ECBB00-809B-4F6B-A09A-2F579830A9C5}" type="presParOf" srcId="{C8B4F4F6-02FC-444A-809F-8EB225EBAB27}" destId="{A971DBB3-934E-44A6-921B-39A652D86E72}" srcOrd="0" destOrd="0" presId="urn:microsoft.com/office/officeart/2005/8/layout/hProcess4"/>
    <dgm:cxn modelId="{504E1848-7935-476A-B181-C7E9C41A0C87}" type="presParOf" srcId="{C8B4F4F6-02FC-444A-809F-8EB225EBAB27}" destId="{A80DC617-5552-448F-84BF-694E0822A9AB}" srcOrd="1" destOrd="0" presId="urn:microsoft.com/office/officeart/2005/8/layout/hProcess4"/>
    <dgm:cxn modelId="{FBF0183B-DECA-435B-81F8-8AD33D40A231}" type="presParOf" srcId="{C8B4F4F6-02FC-444A-809F-8EB225EBAB27}" destId="{3BC34A2B-C48E-4FBA-8CB1-4CA7673809AE}" srcOrd="2" destOrd="0" presId="urn:microsoft.com/office/officeart/2005/8/layout/hProcess4"/>
    <dgm:cxn modelId="{AE067A04-A162-47ED-88F8-A6B6B4943523}" type="presParOf" srcId="{3BC34A2B-C48E-4FBA-8CB1-4CA7673809AE}" destId="{C839AB4E-055F-4E6B-BC88-857D685A0BE7}" srcOrd="0" destOrd="0" presId="urn:microsoft.com/office/officeart/2005/8/layout/hProcess4"/>
    <dgm:cxn modelId="{06CF7F88-551E-46AC-BB32-03E1ACE7C6F7}" type="presParOf" srcId="{C839AB4E-055F-4E6B-BC88-857D685A0BE7}" destId="{4B33FDE3-08FF-494F-9E30-95C623244071}" srcOrd="0" destOrd="0" presId="urn:microsoft.com/office/officeart/2005/8/layout/hProcess4"/>
    <dgm:cxn modelId="{57934702-F667-404F-80BB-D0C49C240F18}" type="presParOf" srcId="{C839AB4E-055F-4E6B-BC88-857D685A0BE7}" destId="{C4BA29C2-BB7D-40DA-82E9-B3591EF30D5D}" srcOrd="1" destOrd="0" presId="urn:microsoft.com/office/officeart/2005/8/layout/hProcess4"/>
    <dgm:cxn modelId="{FDBE5C58-C33F-49AA-87A1-F7F643D48EEE}" type="presParOf" srcId="{C839AB4E-055F-4E6B-BC88-857D685A0BE7}" destId="{7C2A7657-BEAA-49F2-B23B-945DC078DCE4}" srcOrd="2" destOrd="0" presId="urn:microsoft.com/office/officeart/2005/8/layout/hProcess4"/>
    <dgm:cxn modelId="{B40CD8B5-39D8-42D5-9E01-749755C36332}" type="presParOf" srcId="{C839AB4E-055F-4E6B-BC88-857D685A0BE7}" destId="{CD7759E3-4BBD-4B26-B4CA-E9C284F86F62}" srcOrd="3" destOrd="0" presId="urn:microsoft.com/office/officeart/2005/8/layout/hProcess4"/>
    <dgm:cxn modelId="{2E98A586-4089-4F21-BE2B-8318AA3618C5}" type="presParOf" srcId="{C839AB4E-055F-4E6B-BC88-857D685A0BE7}" destId="{93E7063D-F71C-4F4B-A61D-21C4D21C5819}" srcOrd="4" destOrd="0" presId="urn:microsoft.com/office/officeart/2005/8/layout/hProcess4"/>
    <dgm:cxn modelId="{336AB97E-099C-4248-A4B1-7B9BDE7C3F64}" type="presParOf" srcId="{3BC34A2B-C48E-4FBA-8CB1-4CA7673809AE}" destId="{3B763FEB-B431-4B79-98FF-A40A9DCEB29B}" srcOrd="1" destOrd="0" presId="urn:microsoft.com/office/officeart/2005/8/layout/hProcess4"/>
    <dgm:cxn modelId="{410B7B87-3317-4EAF-913B-9894EBC13097}" type="presParOf" srcId="{3BC34A2B-C48E-4FBA-8CB1-4CA7673809AE}" destId="{CBABDF56-C04C-46AF-9A25-BDC01FCE0DCC}" srcOrd="2" destOrd="0" presId="urn:microsoft.com/office/officeart/2005/8/layout/hProcess4"/>
    <dgm:cxn modelId="{45487E3E-A807-41D1-85D8-0BC450755E7B}" type="presParOf" srcId="{CBABDF56-C04C-46AF-9A25-BDC01FCE0DCC}" destId="{CA326146-7A4D-4716-87AF-89596FAB3E18}" srcOrd="0" destOrd="0" presId="urn:microsoft.com/office/officeart/2005/8/layout/hProcess4"/>
    <dgm:cxn modelId="{B92F6488-C5AA-46E0-8D89-6E9AE57B8415}" type="presParOf" srcId="{CBABDF56-C04C-46AF-9A25-BDC01FCE0DCC}" destId="{CED59AAE-07F1-492A-A4E3-7F9B9F778A15}" srcOrd="1" destOrd="0" presId="urn:microsoft.com/office/officeart/2005/8/layout/hProcess4"/>
    <dgm:cxn modelId="{1806B0BA-E850-48A8-AB1E-9FA1EDAC3812}" type="presParOf" srcId="{CBABDF56-C04C-46AF-9A25-BDC01FCE0DCC}" destId="{2E0AB23C-AF1F-4E6F-B01A-818108E282FA}" srcOrd="2" destOrd="0" presId="urn:microsoft.com/office/officeart/2005/8/layout/hProcess4"/>
    <dgm:cxn modelId="{6094DD7A-9B55-4833-9B83-17DF152FB648}" type="presParOf" srcId="{CBABDF56-C04C-46AF-9A25-BDC01FCE0DCC}" destId="{24FC36AF-7398-421C-B52B-A865B330D83E}" srcOrd="3" destOrd="0" presId="urn:microsoft.com/office/officeart/2005/8/layout/hProcess4"/>
    <dgm:cxn modelId="{0C82B736-BEFF-4BA9-A9F7-956828CEFC92}" type="presParOf" srcId="{CBABDF56-C04C-46AF-9A25-BDC01FCE0DCC}" destId="{7B91BC0C-BD59-43C5-9AC4-3610991AC04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A29C2-BB7D-40DA-82E9-B3591EF30D5D}">
      <dsp:nvSpPr>
        <dsp:cNvPr id="0" name=""/>
        <dsp:cNvSpPr/>
      </dsp:nvSpPr>
      <dsp:spPr>
        <a:xfrm>
          <a:off x="928751" y="442207"/>
          <a:ext cx="1502513" cy="14130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955800">
            <a:lnSpc>
              <a:spcPct val="90000"/>
            </a:lnSpc>
            <a:spcBef>
              <a:spcPct val="0"/>
            </a:spcBef>
            <a:spcAft>
              <a:spcPct val="15000"/>
            </a:spcAft>
            <a:buChar char="••"/>
          </a:pPr>
          <a:r>
            <a:rPr lang="tr-TR" sz="4400" kern="1200" dirty="0" smtClean="0"/>
            <a:t>81 </a:t>
          </a:r>
          <a:r>
            <a:rPr lang="tr-TR" sz="1600" kern="1200" dirty="0" smtClean="0"/>
            <a:t>countries</a:t>
          </a:r>
          <a:endParaRPr lang="tr-TR" sz="1600" kern="1200" dirty="0"/>
        </a:p>
      </dsp:txBody>
      <dsp:txXfrm>
        <a:off x="961270" y="474726"/>
        <a:ext cx="1437475" cy="1045248"/>
      </dsp:txXfrm>
    </dsp:sp>
    <dsp:sp modelId="{3B763FEB-B431-4B79-98FF-A40A9DCEB29B}">
      <dsp:nvSpPr>
        <dsp:cNvPr id="0" name=""/>
        <dsp:cNvSpPr/>
      </dsp:nvSpPr>
      <dsp:spPr>
        <a:xfrm>
          <a:off x="1748439" y="761261"/>
          <a:ext cx="1634046" cy="1634046"/>
        </a:xfrm>
        <a:prstGeom prst="leftCircularArrow">
          <a:avLst>
            <a:gd name="adj1" fmla="val 3394"/>
            <a:gd name="adj2" fmla="val 420009"/>
            <a:gd name="adj3" fmla="val 2195100"/>
            <a:gd name="adj4" fmla="val 9024069"/>
            <a:gd name="adj5" fmla="val 39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7759E3-4BBD-4B26-B4CA-E9C284F86F62}">
      <dsp:nvSpPr>
        <dsp:cNvPr id="0" name=""/>
        <dsp:cNvSpPr/>
      </dsp:nvSpPr>
      <dsp:spPr>
        <a:xfrm>
          <a:off x="1301202" y="1470115"/>
          <a:ext cx="1212179" cy="482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tr-TR" sz="2700" kern="1200" dirty="0" smtClean="0"/>
            <a:t>2003</a:t>
          </a:r>
          <a:endParaRPr lang="tr-TR" sz="2700" kern="1200" dirty="0"/>
        </a:p>
      </dsp:txBody>
      <dsp:txXfrm>
        <a:off x="1315321" y="1484234"/>
        <a:ext cx="1183941" cy="453805"/>
      </dsp:txXfrm>
    </dsp:sp>
    <dsp:sp modelId="{CED59AAE-07F1-492A-A4E3-7F9B9F778A15}">
      <dsp:nvSpPr>
        <dsp:cNvPr id="0" name=""/>
        <dsp:cNvSpPr/>
      </dsp:nvSpPr>
      <dsp:spPr>
        <a:xfrm>
          <a:off x="2777447" y="462815"/>
          <a:ext cx="1483489" cy="13680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955800">
            <a:lnSpc>
              <a:spcPct val="90000"/>
            </a:lnSpc>
            <a:spcBef>
              <a:spcPct val="0"/>
            </a:spcBef>
            <a:spcAft>
              <a:spcPct val="15000"/>
            </a:spcAft>
            <a:buChar char="••"/>
          </a:pPr>
          <a:r>
            <a:rPr lang="tr-TR" sz="4400" kern="1200" dirty="0" smtClean="0"/>
            <a:t>164 </a:t>
          </a:r>
          <a:r>
            <a:rPr lang="tr-TR" sz="1600" kern="1200" dirty="0" smtClean="0"/>
            <a:t>countries</a:t>
          </a:r>
          <a:endParaRPr lang="tr-TR" sz="1600" kern="1200" dirty="0"/>
        </a:p>
      </dsp:txBody>
      <dsp:txXfrm>
        <a:off x="2808930" y="787457"/>
        <a:ext cx="1420523" cy="1011953"/>
      </dsp:txXfrm>
    </dsp:sp>
    <dsp:sp modelId="{24FC36AF-7398-421C-B52B-A865B330D83E}">
      <dsp:nvSpPr>
        <dsp:cNvPr id="0" name=""/>
        <dsp:cNvSpPr/>
      </dsp:nvSpPr>
      <dsp:spPr>
        <a:xfrm>
          <a:off x="3140386" y="343448"/>
          <a:ext cx="1212179" cy="482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tr-TR" sz="2700" kern="1200" dirty="0" smtClean="0"/>
            <a:t>2015</a:t>
          </a:r>
          <a:endParaRPr lang="tr-TR" sz="2700" kern="1200" dirty="0"/>
        </a:p>
      </dsp:txBody>
      <dsp:txXfrm>
        <a:off x="3154505" y="357567"/>
        <a:ext cx="1183941" cy="453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A29C2-BB7D-40DA-82E9-B3591EF30D5D}">
      <dsp:nvSpPr>
        <dsp:cNvPr id="0" name=""/>
        <dsp:cNvSpPr/>
      </dsp:nvSpPr>
      <dsp:spPr>
        <a:xfrm>
          <a:off x="533640" y="590681"/>
          <a:ext cx="1902993" cy="11350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tr-TR" sz="2400" b="1" kern="1200" dirty="0" smtClean="0"/>
            <a:t>60 </a:t>
          </a:r>
          <a:r>
            <a:rPr lang="tr-TR" sz="2000" kern="1200" dirty="0" smtClean="0"/>
            <a:t>destinations</a:t>
          </a:r>
          <a:endParaRPr lang="tr-TR" sz="2000" kern="1200" dirty="0"/>
        </a:p>
      </dsp:txBody>
      <dsp:txXfrm>
        <a:off x="559760" y="616801"/>
        <a:ext cx="1850753" cy="839573"/>
      </dsp:txXfrm>
    </dsp:sp>
    <dsp:sp modelId="{3B763FEB-B431-4B79-98FF-A40A9DCEB29B}">
      <dsp:nvSpPr>
        <dsp:cNvPr id="0" name=""/>
        <dsp:cNvSpPr/>
      </dsp:nvSpPr>
      <dsp:spPr>
        <a:xfrm>
          <a:off x="1549698" y="488089"/>
          <a:ext cx="1932013" cy="1932013"/>
        </a:xfrm>
        <a:prstGeom prst="leftCircularArrow">
          <a:avLst>
            <a:gd name="adj1" fmla="val 2735"/>
            <a:gd name="adj2" fmla="val 333228"/>
            <a:gd name="adj3" fmla="val 2108738"/>
            <a:gd name="adj4" fmla="val 9024489"/>
            <a:gd name="adj5" fmla="val 319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7759E3-4BBD-4B26-B4CA-E9C284F86F62}">
      <dsp:nvSpPr>
        <dsp:cNvPr id="0" name=""/>
        <dsp:cNvSpPr/>
      </dsp:nvSpPr>
      <dsp:spPr>
        <a:xfrm>
          <a:off x="1102873" y="1482494"/>
          <a:ext cx="1223243" cy="48644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tr-TR" sz="2700" kern="1200" dirty="0" smtClean="0"/>
            <a:t>2003</a:t>
          </a:r>
          <a:endParaRPr lang="tr-TR" sz="2700" kern="1200" dirty="0"/>
        </a:p>
      </dsp:txBody>
      <dsp:txXfrm>
        <a:off x="1117120" y="1496741"/>
        <a:ext cx="1194749" cy="457949"/>
      </dsp:txXfrm>
    </dsp:sp>
    <dsp:sp modelId="{CED59AAE-07F1-492A-A4E3-7F9B9F778A15}">
      <dsp:nvSpPr>
        <dsp:cNvPr id="0" name=""/>
        <dsp:cNvSpPr/>
      </dsp:nvSpPr>
      <dsp:spPr>
        <a:xfrm>
          <a:off x="2688218" y="590681"/>
          <a:ext cx="1809828" cy="113503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614340"/>
              <a:satOff val="0"/>
              <a:lumOff val="-1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tr-TR" sz="2400" b="1" kern="1200" dirty="0" smtClean="0"/>
            <a:t>268 </a:t>
          </a:r>
          <a:r>
            <a:rPr lang="tr-TR" sz="2000" kern="1200" dirty="0" smtClean="0"/>
            <a:t>destinations</a:t>
          </a:r>
          <a:endParaRPr lang="tr-TR" sz="2000" kern="1200" dirty="0"/>
        </a:p>
      </dsp:txBody>
      <dsp:txXfrm>
        <a:off x="2714338" y="860023"/>
        <a:ext cx="1757588" cy="839573"/>
      </dsp:txXfrm>
    </dsp:sp>
    <dsp:sp modelId="{24FC36AF-7398-421C-B52B-A865B330D83E}">
      <dsp:nvSpPr>
        <dsp:cNvPr id="0" name=""/>
        <dsp:cNvSpPr/>
      </dsp:nvSpPr>
      <dsp:spPr>
        <a:xfrm>
          <a:off x="3210868" y="347459"/>
          <a:ext cx="1223243" cy="486443"/>
        </a:xfrm>
        <a:prstGeom prst="roundRect">
          <a:avLst>
            <a:gd name="adj" fmla="val 10000"/>
          </a:avLst>
        </a:prstGeom>
        <a:solidFill>
          <a:schemeClr val="accent4">
            <a:hueOff val="-1614340"/>
            <a:satOff val="0"/>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tr-TR" sz="2700" kern="1200" dirty="0" smtClean="0"/>
            <a:t>2015</a:t>
          </a:r>
          <a:endParaRPr lang="tr-TR" sz="2700" kern="1200" dirty="0"/>
        </a:p>
      </dsp:txBody>
      <dsp:txXfrm>
        <a:off x="3225115" y="361706"/>
        <a:ext cx="1194749" cy="45794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0.63457</cdr:x>
      <cdr:y>0.66059</cdr:y>
    </cdr:from>
    <cdr:to>
      <cdr:x>0.77743</cdr:x>
      <cdr:y>0.75456</cdr:y>
    </cdr:to>
    <cdr:sp macro="" textlink="">
      <cdr:nvSpPr>
        <cdr:cNvPr id="2" name="TextBox 6"/>
        <cdr:cNvSpPr txBox="1"/>
      </cdr:nvSpPr>
      <cdr:spPr>
        <a:xfrm xmlns:a="http://schemas.openxmlformats.org/drawingml/2006/main">
          <a:off x="5231218" y="2163549"/>
          <a:ext cx="1177752"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xmlns:a="http://schemas.openxmlformats.org/drawingml/2006/main">
          <a:r>
            <a:rPr lang="tr-TR" dirty="0" smtClean="0"/>
            <a:t>Latin </a:t>
          </a:r>
          <a:r>
            <a:rPr lang="tr-TR" dirty="0" err="1" smtClean="0"/>
            <a:t>America</a:t>
          </a:r>
          <a:endParaRPr lang="tr-TR" dirty="0"/>
        </a:p>
      </cdr:txBody>
    </cdr:sp>
  </cdr:relSizeAnchor>
  <cdr:relSizeAnchor xmlns:cdr="http://schemas.openxmlformats.org/drawingml/2006/chartDrawing">
    <cdr:from>
      <cdr:x>0.8079</cdr:x>
      <cdr:y>0.57648</cdr:y>
    </cdr:from>
    <cdr:to>
      <cdr:x>0.94372</cdr:x>
      <cdr:y>0.67045</cdr:y>
    </cdr:to>
    <cdr:sp macro="" textlink="">
      <cdr:nvSpPr>
        <cdr:cNvPr id="3" name="TextBox 6"/>
        <cdr:cNvSpPr txBox="1"/>
      </cdr:nvSpPr>
      <cdr:spPr>
        <a:xfrm xmlns:a="http://schemas.openxmlformats.org/drawingml/2006/main">
          <a:off x="6777523" y="2054089"/>
          <a:ext cx="1139431" cy="33484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xmlns:a="http://schemas.openxmlformats.org/drawingml/2006/main">
          <a:r>
            <a:rPr lang="tr-TR" dirty="0" err="1" smtClean="0"/>
            <a:t>Middle</a:t>
          </a:r>
          <a:r>
            <a:rPr lang="tr-TR" dirty="0" smtClean="0"/>
            <a:t> East</a:t>
          </a:r>
          <a:endParaRPr lang="tr-TR" dirty="0"/>
        </a:p>
      </cdr:txBody>
    </cdr:sp>
  </cdr:relSizeAnchor>
  <cdr:relSizeAnchor xmlns:cdr="http://schemas.openxmlformats.org/drawingml/2006/chartDrawing">
    <cdr:from>
      <cdr:x>0.49134</cdr:x>
      <cdr:y>0.48218</cdr:y>
    </cdr:from>
    <cdr:to>
      <cdr:x>0.60314</cdr:x>
      <cdr:y>0.57615</cdr:y>
    </cdr:to>
    <cdr:sp macro="" textlink="">
      <cdr:nvSpPr>
        <cdr:cNvPr id="4" name="TextBox 6"/>
        <cdr:cNvSpPr txBox="1"/>
      </cdr:nvSpPr>
      <cdr:spPr>
        <a:xfrm xmlns:a="http://schemas.openxmlformats.org/drawingml/2006/main">
          <a:off x="4121888" y="1718076"/>
          <a:ext cx="937875" cy="33484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xmlns:a="http://schemas.openxmlformats.org/drawingml/2006/main">
          <a:r>
            <a:rPr lang="tr-TR" dirty="0" err="1" smtClean="0"/>
            <a:t>Average</a:t>
          </a:r>
          <a:endParaRPr lang="tr-TR" dirty="0"/>
        </a:p>
      </cdr:txBody>
    </cdr:sp>
  </cdr:relSizeAnchor>
  <cdr:relSizeAnchor xmlns:cdr="http://schemas.openxmlformats.org/drawingml/2006/chartDrawing">
    <cdr:from>
      <cdr:x>0.75408</cdr:x>
      <cdr:y>0.27272</cdr:y>
    </cdr:from>
    <cdr:to>
      <cdr:x>0.89395</cdr:x>
      <cdr:y>0.36669</cdr:y>
    </cdr:to>
    <cdr:sp macro="" textlink="">
      <cdr:nvSpPr>
        <cdr:cNvPr id="5" name="TextBox 6"/>
        <cdr:cNvSpPr txBox="1"/>
      </cdr:nvSpPr>
      <cdr:spPr>
        <a:xfrm xmlns:a="http://schemas.openxmlformats.org/drawingml/2006/main">
          <a:off x="6216472" y="893210"/>
          <a:ext cx="1153061"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xmlns:a="http://schemas.openxmlformats.org/drawingml/2006/main">
          <a:r>
            <a:rPr lang="tr-TR" dirty="0" err="1" smtClean="0"/>
            <a:t>Asia</a:t>
          </a:r>
          <a:r>
            <a:rPr lang="tr-TR" dirty="0" smtClean="0"/>
            <a:t> &amp; </a:t>
          </a:r>
          <a:r>
            <a:rPr lang="tr-TR" dirty="0" err="1" smtClean="0"/>
            <a:t>Pasific</a:t>
          </a:r>
          <a:endParaRPr lang="tr-TR" dirty="0"/>
        </a:p>
      </cdr:txBody>
    </cdr:sp>
  </cdr:relSizeAnchor>
  <cdr:relSizeAnchor xmlns:cdr="http://schemas.openxmlformats.org/drawingml/2006/chartDrawing">
    <cdr:from>
      <cdr:x>0.27955</cdr:x>
      <cdr:y>0.60258</cdr:y>
    </cdr:from>
    <cdr:to>
      <cdr:x>0.45465</cdr:x>
      <cdr:y>0.69655</cdr:y>
    </cdr:to>
    <cdr:sp macro="" textlink="">
      <cdr:nvSpPr>
        <cdr:cNvPr id="6" name="TextBox 6"/>
        <cdr:cNvSpPr txBox="1"/>
      </cdr:nvSpPr>
      <cdr:spPr>
        <a:xfrm xmlns:a="http://schemas.openxmlformats.org/drawingml/2006/main">
          <a:off x="2345143" y="2147080"/>
          <a:ext cx="1468926" cy="33484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tr-TR" sz="1400" dirty="0" smtClean="0"/>
            <a:t>North </a:t>
          </a:r>
          <a:r>
            <a:rPr lang="tr-TR" sz="1400" dirty="0" err="1" smtClean="0"/>
            <a:t>America</a:t>
          </a:r>
          <a:endParaRPr lang="tr-TR" sz="1400" dirty="0"/>
        </a:p>
      </cdr:txBody>
    </cdr:sp>
  </cdr:relSizeAnchor>
  <cdr:relSizeAnchor xmlns:cdr="http://schemas.openxmlformats.org/drawingml/2006/chartDrawing">
    <cdr:from>
      <cdr:x>0.82006</cdr:x>
      <cdr:y>0.76049</cdr:y>
    </cdr:from>
    <cdr:to>
      <cdr:x>0.91856</cdr:x>
      <cdr:y>0.85446</cdr:y>
    </cdr:to>
    <cdr:sp macro="" textlink="">
      <cdr:nvSpPr>
        <cdr:cNvPr id="7" name="TextBox 6"/>
        <cdr:cNvSpPr txBox="1"/>
      </cdr:nvSpPr>
      <cdr:spPr>
        <a:xfrm xmlns:a="http://schemas.openxmlformats.org/drawingml/2006/main">
          <a:off x="6879515" y="2709769"/>
          <a:ext cx="826325" cy="3348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tr-TR" sz="1400" dirty="0" err="1" smtClean="0"/>
            <a:t>Africa</a:t>
          </a:r>
          <a:endParaRPr lang="tr-TR" sz="1400" dirty="0"/>
        </a:p>
      </cdr:txBody>
    </cdr:sp>
  </cdr:relSizeAnchor>
  <cdr:relSizeAnchor xmlns:cdr="http://schemas.openxmlformats.org/drawingml/2006/chartDrawing">
    <cdr:from>
      <cdr:x>0.29244</cdr:x>
      <cdr:y>0.07218</cdr:y>
    </cdr:from>
    <cdr:to>
      <cdr:x>0.40424</cdr:x>
      <cdr:y>0.15856</cdr:y>
    </cdr:to>
    <cdr:sp macro="" textlink="">
      <cdr:nvSpPr>
        <cdr:cNvPr id="8" name="TextBox 6"/>
        <cdr:cNvSpPr txBox="1"/>
      </cdr:nvSpPr>
      <cdr:spPr>
        <a:xfrm xmlns:a="http://schemas.openxmlformats.org/drawingml/2006/main">
          <a:off x="2453308" y="257200"/>
          <a:ext cx="937875"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tr-TR" sz="1400" dirty="0" smtClean="0"/>
            <a:t>Europe</a:t>
          </a:r>
          <a:endParaRPr lang="tr-TR"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0.29017</cdr:x>
      <cdr:y>0.5</cdr:y>
    </cdr:from>
    <cdr:to>
      <cdr:x>0.53065</cdr:x>
      <cdr:y>0.87946</cdr:y>
    </cdr:to>
    <cdr:sp macro="" textlink="">
      <cdr:nvSpPr>
        <cdr:cNvPr id="2" name="TextBox 1"/>
        <cdr:cNvSpPr txBox="1"/>
      </cdr:nvSpPr>
      <cdr:spPr>
        <a:xfrm xmlns:a="http://schemas.openxmlformats.org/drawingml/2006/main">
          <a:off x="1103325" y="120486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tr-TR" sz="1100" dirty="0"/>
        </a:p>
      </cdr:txBody>
    </cdr:sp>
  </cdr:relSizeAnchor>
  <cdr:relSizeAnchor xmlns:cdr="http://schemas.openxmlformats.org/drawingml/2006/chartDrawing">
    <cdr:from>
      <cdr:x>0.24475</cdr:x>
      <cdr:y>0.3852</cdr:y>
    </cdr:from>
    <cdr:to>
      <cdr:x>0.48523</cdr:x>
      <cdr:y>0.76466</cdr:y>
    </cdr:to>
    <cdr:sp macro="" textlink="">
      <cdr:nvSpPr>
        <cdr:cNvPr id="3" name="TextBox 2"/>
        <cdr:cNvSpPr txBox="1"/>
      </cdr:nvSpPr>
      <cdr:spPr>
        <a:xfrm xmlns:a="http://schemas.openxmlformats.org/drawingml/2006/main">
          <a:off x="930640" y="92823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tr-TR"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0.29017</cdr:x>
      <cdr:y>0.5</cdr:y>
    </cdr:from>
    <cdr:to>
      <cdr:x>0.53065</cdr:x>
      <cdr:y>0.87946</cdr:y>
    </cdr:to>
    <cdr:sp macro="" textlink="">
      <cdr:nvSpPr>
        <cdr:cNvPr id="2" name="TextBox 1"/>
        <cdr:cNvSpPr txBox="1"/>
      </cdr:nvSpPr>
      <cdr:spPr>
        <a:xfrm xmlns:a="http://schemas.openxmlformats.org/drawingml/2006/main">
          <a:off x="1103325" y="120486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tr-TR" sz="1100" dirty="0"/>
        </a:p>
      </cdr:txBody>
    </cdr:sp>
  </cdr:relSizeAnchor>
  <cdr:relSizeAnchor xmlns:cdr="http://schemas.openxmlformats.org/drawingml/2006/chartDrawing">
    <cdr:from>
      <cdr:x>0.24475</cdr:x>
      <cdr:y>0.3852</cdr:y>
    </cdr:from>
    <cdr:to>
      <cdr:x>0.48523</cdr:x>
      <cdr:y>0.76466</cdr:y>
    </cdr:to>
    <cdr:sp macro="" textlink="">
      <cdr:nvSpPr>
        <cdr:cNvPr id="3" name="TextBox 2"/>
        <cdr:cNvSpPr txBox="1"/>
      </cdr:nvSpPr>
      <cdr:spPr>
        <a:xfrm xmlns:a="http://schemas.openxmlformats.org/drawingml/2006/main">
          <a:off x="930640" y="92823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tr-TR"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AA9385B-BB7F-4407-A205-E169FC817A1F}" type="datetimeFigureOut">
              <a:rPr lang="tr-TR" smtClean="0"/>
              <a:t>14.10.2015</a:t>
            </a:fld>
            <a:endParaRPr lang="tr-TR"/>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9A0B5EF-3838-4925-8A9B-C19A2722E07D}" type="slidenum">
              <a:rPr lang="tr-TR" smtClean="0"/>
              <a:t>‹#›</a:t>
            </a:fld>
            <a:endParaRPr lang="tr-TR"/>
          </a:p>
        </p:txBody>
      </p:sp>
    </p:spTree>
    <p:extLst>
      <p:ext uri="{BB962C8B-B14F-4D97-AF65-F5344CB8AC3E}">
        <p14:creationId xmlns:p14="http://schemas.microsoft.com/office/powerpoint/2010/main" val="2521674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A6D6464-DF5E-463B-A2D5-AA324E7D5274}" type="datetimeFigureOut">
              <a:rPr lang="tr-TR" smtClean="0"/>
              <a:t>14.10.2015</a:t>
            </a:fld>
            <a:endParaRPr lang="tr-TR"/>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86ED154-AB7A-4A5F-91DE-2203088B751C}" type="slidenum">
              <a:rPr lang="tr-TR" smtClean="0"/>
              <a:t>‹#›</a:t>
            </a:fld>
            <a:endParaRPr lang="tr-TR"/>
          </a:p>
        </p:txBody>
      </p:sp>
    </p:spTree>
    <p:extLst>
      <p:ext uri="{BB962C8B-B14F-4D97-AF65-F5344CB8AC3E}">
        <p14:creationId xmlns:p14="http://schemas.microsoft.com/office/powerpoint/2010/main" val="216958324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1</a:t>
            </a:fld>
            <a:endParaRPr lang="tr-TR"/>
          </a:p>
        </p:txBody>
      </p:sp>
    </p:spTree>
    <p:extLst>
      <p:ext uri="{BB962C8B-B14F-4D97-AF65-F5344CB8AC3E}">
        <p14:creationId xmlns:p14="http://schemas.microsoft.com/office/powerpoint/2010/main" val="2143667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Human capital için yeni foto gelsin</a:t>
            </a:r>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14</a:t>
            </a:fld>
            <a:endParaRPr lang="tr-TR"/>
          </a:p>
        </p:txBody>
      </p:sp>
    </p:spTree>
    <p:extLst>
      <p:ext uri="{BB962C8B-B14F-4D97-AF65-F5344CB8AC3E}">
        <p14:creationId xmlns:p14="http://schemas.microsoft.com/office/powerpoint/2010/main" val="185227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17</a:t>
            </a:fld>
            <a:endParaRPr lang="tr-TR"/>
          </a:p>
        </p:txBody>
      </p:sp>
    </p:spTree>
    <p:extLst>
      <p:ext uri="{BB962C8B-B14F-4D97-AF65-F5344CB8AC3E}">
        <p14:creationId xmlns:p14="http://schemas.microsoft.com/office/powerpoint/2010/main" val="2800390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6ED154-AB7A-4A5F-91DE-2203088B751C}" type="slidenum">
              <a:rPr lang="tr-TR" smtClean="0"/>
              <a:t>20</a:t>
            </a:fld>
            <a:endParaRPr lang="tr-TR"/>
          </a:p>
        </p:txBody>
      </p:sp>
    </p:spTree>
    <p:extLst>
      <p:ext uri="{BB962C8B-B14F-4D97-AF65-F5344CB8AC3E}">
        <p14:creationId xmlns:p14="http://schemas.microsoft.com/office/powerpoint/2010/main" val="3524331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E86ED154-AB7A-4A5F-91DE-2203088B751C}" type="slidenum">
              <a:rPr lang="tr-TR" smtClean="0"/>
              <a:t>21</a:t>
            </a:fld>
            <a:endParaRPr lang="tr-TR"/>
          </a:p>
        </p:txBody>
      </p:sp>
    </p:spTree>
    <p:extLst>
      <p:ext uri="{BB962C8B-B14F-4D97-AF65-F5344CB8AC3E}">
        <p14:creationId xmlns:p14="http://schemas.microsoft.com/office/powerpoint/2010/main" val="229109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22</a:t>
            </a:fld>
            <a:endParaRPr lang="tr-TR"/>
          </a:p>
        </p:txBody>
      </p:sp>
    </p:spTree>
    <p:extLst>
      <p:ext uri="{BB962C8B-B14F-4D97-AF65-F5344CB8AC3E}">
        <p14:creationId xmlns:p14="http://schemas.microsoft.com/office/powerpoint/2010/main" val="233931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23</a:t>
            </a:fld>
            <a:endParaRPr lang="tr-TR"/>
          </a:p>
        </p:txBody>
      </p:sp>
    </p:spTree>
    <p:extLst>
      <p:ext uri="{BB962C8B-B14F-4D97-AF65-F5344CB8AC3E}">
        <p14:creationId xmlns:p14="http://schemas.microsoft.com/office/powerpoint/2010/main" val="690349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24</a:t>
            </a:fld>
            <a:endParaRPr lang="tr-TR"/>
          </a:p>
        </p:txBody>
      </p:sp>
    </p:spTree>
    <p:extLst>
      <p:ext uri="{BB962C8B-B14F-4D97-AF65-F5344CB8AC3E}">
        <p14:creationId xmlns:p14="http://schemas.microsoft.com/office/powerpoint/2010/main" val="182908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25</a:t>
            </a:fld>
            <a:endParaRPr lang="tr-TR"/>
          </a:p>
        </p:txBody>
      </p:sp>
    </p:spTree>
    <p:extLst>
      <p:ext uri="{BB962C8B-B14F-4D97-AF65-F5344CB8AC3E}">
        <p14:creationId xmlns:p14="http://schemas.microsoft.com/office/powerpoint/2010/main" val="1985756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26</a:t>
            </a:fld>
            <a:endParaRPr lang="tr-TR"/>
          </a:p>
        </p:txBody>
      </p:sp>
    </p:spTree>
    <p:extLst>
      <p:ext uri="{BB962C8B-B14F-4D97-AF65-F5344CB8AC3E}">
        <p14:creationId xmlns:p14="http://schemas.microsoft.com/office/powerpoint/2010/main" val="379479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27</a:t>
            </a:fld>
            <a:endParaRPr lang="tr-TR"/>
          </a:p>
        </p:txBody>
      </p:sp>
    </p:spTree>
    <p:extLst>
      <p:ext uri="{BB962C8B-B14F-4D97-AF65-F5344CB8AC3E}">
        <p14:creationId xmlns:p14="http://schemas.microsoft.com/office/powerpoint/2010/main" val="112012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Ek pay chart gelecek</a:t>
            </a:r>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a:t>
            </a:fld>
            <a:endParaRPr lang="tr-TR"/>
          </a:p>
        </p:txBody>
      </p:sp>
    </p:spTree>
    <p:extLst>
      <p:ext uri="{BB962C8B-B14F-4D97-AF65-F5344CB8AC3E}">
        <p14:creationId xmlns:p14="http://schemas.microsoft.com/office/powerpoint/2010/main" val="1096680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6ED154-AB7A-4A5F-91DE-2203088B751C}" type="slidenum">
              <a:rPr lang="tr-TR" smtClean="0"/>
              <a:t>28</a:t>
            </a:fld>
            <a:endParaRPr lang="tr-TR"/>
          </a:p>
        </p:txBody>
      </p:sp>
    </p:spTree>
    <p:extLst>
      <p:ext uri="{BB962C8B-B14F-4D97-AF65-F5344CB8AC3E}">
        <p14:creationId xmlns:p14="http://schemas.microsoft.com/office/powerpoint/2010/main" val="3424747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6ED154-AB7A-4A5F-91DE-2203088B751C}" type="slidenum">
              <a:rPr lang="tr-TR" smtClean="0"/>
              <a:t>29</a:t>
            </a:fld>
            <a:endParaRPr lang="tr-TR"/>
          </a:p>
        </p:txBody>
      </p:sp>
    </p:spTree>
    <p:extLst>
      <p:ext uri="{BB962C8B-B14F-4D97-AF65-F5344CB8AC3E}">
        <p14:creationId xmlns:p14="http://schemas.microsoft.com/office/powerpoint/2010/main" val="342474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30</a:t>
            </a:fld>
            <a:endParaRPr lang="tr-TR"/>
          </a:p>
        </p:txBody>
      </p:sp>
    </p:spTree>
    <p:extLst>
      <p:ext uri="{BB962C8B-B14F-4D97-AF65-F5344CB8AC3E}">
        <p14:creationId xmlns:p14="http://schemas.microsoft.com/office/powerpoint/2010/main" val="1592554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32</a:t>
            </a:fld>
            <a:endParaRPr lang="tr-TR"/>
          </a:p>
        </p:txBody>
      </p:sp>
    </p:spTree>
    <p:extLst>
      <p:ext uri="{BB962C8B-B14F-4D97-AF65-F5344CB8AC3E}">
        <p14:creationId xmlns:p14="http://schemas.microsoft.com/office/powerpoint/2010/main" val="2887846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tr-TR" dirty="0" smtClean="0"/>
          </a:p>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33</a:t>
            </a:fld>
            <a:endParaRPr lang="tr-TR"/>
          </a:p>
        </p:txBody>
      </p:sp>
    </p:spTree>
    <p:extLst>
      <p:ext uri="{BB962C8B-B14F-4D97-AF65-F5344CB8AC3E}">
        <p14:creationId xmlns:p14="http://schemas.microsoft.com/office/powerpoint/2010/main" val="3660484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34</a:t>
            </a:fld>
            <a:endParaRPr lang="tr-TR"/>
          </a:p>
        </p:txBody>
      </p:sp>
    </p:spTree>
    <p:extLst>
      <p:ext uri="{BB962C8B-B14F-4D97-AF65-F5344CB8AC3E}">
        <p14:creationId xmlns:p14="http://schemas.microsoft.com/office/powerpoint/2010/main" val="598209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35</a:t>
            </a:fld>
            <a:endParaRPr lang="tr-TR"/>
          </a:p>
        </p:txBody>
      </p:sp>
    </p:spTree>
    <p:extLst>
      <p:ext uri="{BB962C8B-B14F-4D97-AF65-F5344CB8AC3E}">
        <p14:creationId xmlns:p14="http://schemas.microsoft.com/office/powerpoint/2010/main" val="1768525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tr-TR" dirty="0" smtClean="0"/>
          </a:p>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36</a:t>
            </a:fld>
            <a:endParaRPr lang="tr-TR"/>
          </a:p>
        </p:txBody>
      </p:sp>
    </p:spTree>
    <p:extLst>
      <p:ext uri="{BB962C8B-B14F-4D97-AF65-F5344CB8AC3E}">
        <p14:creationId xmlns:p14="http://schemas.microsoft.com/office/powerpoint/2010/main" val="1770483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37</a:t>
            </a:fld>
            <a:endParaRPr lang="tr-TR"/>
          </a:p>
        </p:txBody>
      </p:sp>
    </p:spTree>
    <p:extLst>
      <p:ext uri="{BB962C8B-B14F-4D97-AF65-F5344CB8AC3E}">
        <p14:creationId xmlns:p14="http://schemas.microsoft.com/office/powerpoint/2010/main" val="3214816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38</a:t>
            </a:fld>
            <a:endParaRPr lang="tr-TR"/>
          </a:p>
        </p:txBody>
      </p:sp>
    </p:spTree>
    <p:extLst>
      <p:ext uri="{BB962C8B-B14F-4D97-AF65-F5344CB8AC3E}">
        <p14:creationId xmlns:p14="http://schemas.microsoft.com/office/powerpoint/2010/main" val="418056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4</a:t>
            </a:fld>
            <a:endParaRPr lang="tr-TR"/>
          </a:p>
        </p:txBody>
      </p:sp>
    </p:spTree>
    <p:extLst>
      <p:ext uri="{BB962C8B-B14F-4D97-AF65-F5344CB8AC3E}">
        <p14:creationId xmlns:p14="http://schemas.microsoft.com/office/powerpoint/2010/main" val="1186545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C0B06D2-26E2-4B4B-959E-E33B2115717E}" type="slidenum">
              <a:rPr lang="tr-TR" smtClean="0"/>
              <a:pPr/>
              <a:t>39</a:t>
            </a:fld>
            <a:endParaRPr lang="tr-TR"/>
          </a:p>
        </p:txBody>
      </p:sp>
    </p:spTree>
    <p:extLst>
      <p:ext uri="{BB962C8B-B14F-4D97-AF65-F5344CB8AC3E}">
        <p14:creationId xmlns:p14="http://schemas.microsoft.com/office/powerpoint/2010/main" val="3130011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800" dirty="0">
              <a:solidFill>
                <a:srgbClr val="FF0000"/>
              </a:solidFill>
            </a:endParaRPr>
          </a:p>
        </p:txBody>
      </p:sp>
      <p:sp>
        <p:nvSpPr>
          <p:cNvPr id="4" name="Slide Number Placeholder 3"/>
          <p:cNvSpPr>
            <a:spLocks noGrp="1"/>
          </p:cNvSpPr>
          <p:nvPr>
            <p:ph type="sldNum" sz="quarter" idx="10"/>
          </p:nvPr>
        </p:nvSpPr>
        <p:spPr/>
        <p:txBody>
          <a:bodyPr/>
          <a:lstStyle/>
          <a:p>
            <a:fld id="{E86ED154-AB7A-4A5F-91DE-2203088B751C}" type="slidenum">
              <a:rPr lang="tr-TR" smtClean="0"/>
              <a:t>41</a:t>
            </a:fld>
            <a:endParaRPr lang="tr-TR"/>
          </a:p>
        </p:txBody>
      </p:sp>
    </p:spTree>
    <p:extLst>
      <p:ext uri="{BB962C8B-B14F-4D97-AF65-F5344CB8AC3E}">
        <p14:creationId xmlns:p14="http://schemas.microsoft.com/office/powerpoint/2010/main" val="3106133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6ED154-AB7A-4A5F-91DE-2203088B751C}" type="slidenum">
              <a:rPr lang="tr-TR" smtClean="0"/>
              <a:t>42</a:t>
            </a:fld>
            <a:endParaRPr lang="tr-TR"/>
          </a:p>
        </p:txBody>
      </p:sp>
    </p:spTree>
    <p:extLst>
      <p:ext uri="{BB962C8B-B14F-4D97-AF65-F5344CB8AC3E}">
        <p14:creationId xmlns:p14="http://schemas.microsoft.com/office/powerpoint/2010/main" val="3449015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Siyah yerine golf den görsel</a:t>
            </a:r>
          </a:p>
          <a:p>
            <a:endParaRPr lang="tr-TR" dirty="0" smtClean="0"/>
          </a:p>
        </p:txBody>
      </p:sp>
      <p:sp>
        <p:nvSpPr>
          <p:cNvPr id="4" name="Slide Number Placeholder 3"/>
          <p:cNvSpPr>
            <a:spLocks noGrp="1"/>
          </p:cNvSpPr>
          <p:nvPr>
            <p:ph type="sldNum" sz="quarter" idx="10"/>
          </p:nvPr>
        </p:nvSpPr>
        <p:spPr/>
        <p:txBody>
          <a:bodyPr/>
          <a:lstStyle/>
          <a:p>
            <a:fld id="{E86ED154-AB7A-4A5F-91DE-2203088B751C}" type="slidenum">
              <a:rPr lang="tr-TR" smtClean="0"/>
              <a:t>44</a:t>
            </a:fld>
            <a:endParaRPr lang="tr-TR"/>
          </a:p>
        </p:txBody>
      </p:sp>
    </p:spTree>
    <p:extLst>
      <p:ext uri="{BB962C8B-B14F-4D97-AF65-F5344CB8AC3E}">
        <p14:creationId xmlns:p14="http://schemas.microsoft.com/office/powerpoint/2010/main" val="552294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45</a:t>
            </a:fld>
            <a:endParaRPr lang="tr-TR"/>
          </a:p>
        </p:txBody>
      </p:sp>
    </p:spTree>
    <p:extLst>
      <p:ext uri="{BB962C8B-B14F-4D97-AF65-F5344CB8AC3E}">
        <p14:creationId xmlns:p14="http://schemas.microsoft.com/office/powerpoint/2010/main" val="3359853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6ED154-AB7A-4A5F-91DE-2203088B751C}" type="slidenum">
              <a:rPr lang="tr-TR" smtClean="0"/>
              <a:t>46</a:t>
            </a:fld>
            <a:endParaRPr lang="tr-TR"/>
          </a:p>
        </p:txBody>
      </p:sp>
    </p:spTree>
    <p:extLst>
      <p:ext uri="{BB962C8B-B14F-4D97-AF65-F5344CB8AC3E}">
        <p14:creationId xmlns:p14="http://schemas.microsoft.com/office/powerpoint/2010/main" val="3359617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47</a:t>
            </a:fld>
            <a:endParaRPr lang="tr-TR"/>
          </a:p>
        </p:txBody>
      </p:sp>
    </p:spTree>
    <p:extLst>
      <p:ext uri="{BB962C8B-B14F-4D97-AF65-F5344CB8AC3E}">
        <p14:creationId xmlns:p14="http://schemas.microsoft.com/office/powerpoint/2010/main" val="2054613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48</a:t>
            </a:fld>
            <a:endParaRPr lang="tr-TR"/>
          </a:p>
        </p:txBody>
      </p:sp>
    </p:spTree>
    <p:extLst>
      <p:ext uri="{BB962C8B-B14F-4D97-AF65-F5344CB8AC3E}">
        <p14:creationId xmlns:p14="http://schemas.microsoft.com/office/powerpoint/2010/main" val="30953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50</a:t>
            </a:fld>
            <a:endParaRPr lang="tr-TR"/>
          </a:p>
        </p:txBody>
      </p:sp>
    </p:spTree>
    <p:extLst>
      <p:ext uri="{BB962C8B-B14F-4D97-AF65-F5344CB8AC3E}">
        <p14:creationId xmlns:p14="http://schemas.microsoft.com/office/powerpoint/2010/main" val="507619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5</a:t>
            </a:fld>
            <a:endParaRPr lang="tr-TR"/>
          </a:p>
        </p:txBody>
      </p:sp>
    </p:spTree>
    <p:extLst>
      <p:ext uri="{BB962C8B-B14F-4D97-AF65-F5344CB8AC3E}">
        <p14:creationId xmlns:p14="http://schemas.microsoft.com/office/powerpoint/2010/main" val="342925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6</a:t>
            </a:fld>
            <a:endParaRPr lang="tr-TR"/>
          </a:p>
        </p:txBody>
      </p:sp>
    </p:spTree>
    <p:extLst>
      <p:ext uri="{BB962C8B-B14F-4D97-AF65-F5344CB8AC3E}">
        <p14:creationId xmlns:p14="http://schemas.microsoft.com/office/powerpoint/2010/main" val="43048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8</a:t>
            </a:fld>
            <a:endParaRPr lang="tr-TR"/>
          </a:p>
        </p:txBody>
      </p:sp>
    </p:spTree>
    <p:extLst>
      <p:ext uri="{BB962C8B-B14F-4D97-AF65-F5344CB8AC3E}">
        <p14:creationId xmlns:p14="http://schemas.microsoft.com/office/powerpoint/2010/main" val="3553819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9</a:t>
            </a:fld>
            <a:endParaRPr lang="tr-TR"/>
          </a:p>
        </p:txBody>
      </p:sp>
    </p:spTree>
    <p:extLst>
      <p:ext uri="{BB962C8B-B14F-4D97-AF65-F5344CB8AC3E}">
        <p14:creationId xmlns:p14="http://schemas.microsoft.com/office/powerpoint/2010/main" val="308580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86ED154-AB7A-4A5F-91DE-2203088B751C}" type="slidenum">
              <a:rPr lang="tr-TR" smtClean="0"/>
              <a:t>10</a:t>
            </a:fld>
            <a:endParaRPr lang="tr-TR"/>
          </a:p>
        </p:txBody>
      </p:sp>
    </p:spTree>
    <p:extLst>
      <p:ext uri="{BB962C8B-B14F-4D97-AF65-F5344CB8AC3E}">
        <p14:creationId xmlns:p14="http://schemas.microsoft.com/office/powerpoint/2010/main" val="362128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6ED154-AB7A-4A5F-91DE-2203088B751C}" type="slidenum">
              <a:rPr lang="tr-TR" smtClean="0"/>
              <a:t>13</a:t>
            </a:fld>
            <a:endParaRPr lang="tr-TR"/>
          </a:p>
        </p:txBody>
      </p:sp>
    </p:spTree>
    <p:extLst>
      <p:ext uri="{BB962C8B-B14F-4D97-AF65-F5344CB8AC3E}">
        <p14:creationId xmlns:p14="http://schemas.microsoft.com/office/powerpoint/2010/main" val="575959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06EE47-A7E2-4394-8B28-6234F1B5F533}" type="datetimeFigureOut">
              <a:rPr lang="en-GB" smtClean="0"/>
              <a:t>14/10/2015</a:t>
            </a:fld>
            <a:endParaRPr lang="en-GB"/>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3D556A9-CD2F-443E-AACA-7A6BE823727D}" type="slidenum">
              <a:rPr lang="en-GB" smtClean="0"/>
              <a:pPr/>
              <a:t>‹#›</a:t>
            </a:fld>
            <a:endParaRPr lang="en-GB"/>
          </a:p>
        </p:txBody>
      </p:sp>
    </p:spTree>
    <p:extLst>
      <p:ext uri="{BB962C8B-B14F-4D97-AF65-F5344CB8AC3E}">
        <p14:creationId xmlns:p14="http://schemas.microsoft.com/office/powerpoint/2010/main" val="7119346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6EE47-A7E2-4394-8B28-6234F1B5F533}" type="datetimeFigureOut">
              <a:rPr lang="en-GB" smtClean="0"/>
              <a:t>14/10/2015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332066350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06EE47-A7E2-4394-8B28-6234F1B5F533}" type="datetimeFigureOut">
              <a:rPr lang="en-GB" smtClean="0"/>
              <a:t>14/10/2015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142337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06EE47-A7E2-4394-8B28-6234F1B5F533}" type="datetimeFigureOut">
              <a:rPr lang="en-GB" smtClean="0"/>
              <a:t>14/10/2015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73731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06EE47-A7E2-4394-8B28-6234F1B5F533}" type="datetimeFigureOut">
              <a:rPr lang="en-GB" smtClean="0"/>
              <a:t>14/10/2015</a:t>
            </a:fld>
            <a:endParaRPr lang="en-GB"/>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3D556A9-CD2F-443E-AACA-7A6BE823727D}" type="slidenum">
              <a:rPr lang="en-GB" smtClean="0"/>
              <a:pPr/>
              <a:t>‹#›</a:t>
            </a:fld>
            <a:endParaRPr lang="en-GB"/>
          </a:p>
        </p:txBody>
      </p:sp>
    </p:spTree>
    <p:extLst>
      <p:ext uri="{BB962C8B-B14F-4D97-AF65-F5344CB8AC3E}">
        <p14:creationId xmlns:p14="http://schemas.microsoft.com/office/powerpoint/2010/main" val="11223366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8" name="Straight Connector 7"/>
          <p:cNvCxnSpPr/>
          <p:nvPr userDrawn="1"/>
        </p:nvCxnSpPr>
        <p:spPr>
          <a:xfrm>
            <a:off x="384015" y="609568"/>
            <a:ext cx="837480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315365" y="156978"/>
            <a:ext cx="5340350" cy="438150"/>
          </a:xfrm>
        </p:spPr>
        <p:txBody>
          <a:bodyPr/>
          <a:lstStyle>
            <a:lvl1pPr marL="0" indent="0">
              <a:buNone/>
              <a:defRPr b="1" i="0" baseline="0">
                <a:latin typeface="Calibri"/>
                <a:cs typeface="Calibri"/>
              </a:defRPr>
            </a:lvl1pPr>
          </a:lstStyle>
          <a:p>
            <a:pPr lvl="0"/>
            <a:r>
              <a:rPr lang="en-US" dirty="0" smtClean="0"/>
              <a:t>Ana </a:t>
            </a:r>
            <a:r>
              <a:rPr lang="en-US" dirty="0" err="1" smtClean="0"/>
              <a:t>Başlık</a:t>
            </a:r>
            <a:endParaRPr lang="en-US" dirty="0"/>
          </a:p>
        </p:txBody>
      </p:sp>
      <p:sp>
        <p:nvSpPr>
          <p:cNvPr id="5" name="Text Placeholder 4"/>
          <p:cNvSpPr>
            <a:spLocks noGrp="1"/>
          </p:cNvSpPr>
          <p:nvPr>
            <p:ph type="body" sz="quarter" idx="11" hasCustomPrompt="1"/>
          </p:nvPr>
        </p:nvSpPr>
        <p:spPr>
          <a:xfrm>
            <a:off x="439738" y="704850"/>
            <a:ext cx="8318500" cy="402431"/>
          </a:xfrm>
        </p:spPr>
        <p:txBody>
          <a:bodyPr>
            <a:normAutofit/>
          </a:bodyPr>
          <a:lstStyle>
            <a:lvl1pPr marL="0" indent="0" algn="l">
              <a:buNone/>
              <a:defRPr sz="1800" b="1" i="0">
                <a:latin typeface="Calibri"/>
                <a:cs typeface="Calibri"/>
              </a:defRPr>
            </a:lvl1pPr>
          </a:lstStyle>
          <a:p>
            <a:r>
              <a:rPr lang="en-US" dirty="0" smtClean="0">
                <a:solidFill>
                  <a:srgbClr val="000000"/>
                </a:solidFill>
              </a:rPr>
              <a:t>Alt </a:t>
            </a:r>
            <a:r>
              <a:rPr lang="en-US" dirty="0" err="1" smtClean="0">
                <a:solidFill>
                  <a:srgbClr val="000000"/>
                </a:solidFill>
              </a:rPr>
              <a:t>başlık</a:t>
            </a:r>
            <a:r>
              <a:rPr lang="en-US" dirty="0" smtClean="0">
                <a:solidFill>
                  <a:srgbClr val="000000"/>
                </a:solidFill>
              </a:rPr>
              <a:t> </a:t>
            </a:r>
            <a:r>
              <a:rPr lang="en-US" dirty="0" err="1" smtClean="0">
                <a:solidFill>
                  <a:srgbClr val="000000"/>
                </a:solidFill>
              </a:rPr>
              <a:t>için</a:t>
            </a:r>
            <a:r>
              <a:rPr lang="en-US" dirty="0" smtClean="0">
                <a:solidFill>
                  <a:srgbClr val="000000"/>
                </a:solidFill>
              </a:rPr>
              <a:t> </a:t>
            </a:r>
            <a:r>
              <a:rPr lang="en-US" dirty="0" err="1" smtClean="0">
                <a:solidFill>
                  <a:srgbClr val="000000"/>
                </a:solidFill>
              </a:rPr>
              <a:t>yazılması</a:t>
            </a:r>
            <a:r>
              <a:rPr lang="en-US" dirty="0" smtClean="0">
                <a:solidFill>
                  <a:srgbClr val="000000"/>
                </a:solidFill>
              </a:rPr>
              <a:t> </a:t>
            </a:r>
            <a:r>
              <a:rPr lang="en-US" dirty="0" err="1" smtClean="0">
                <a:solidFill>
                  <a:srgbClr val="000000"/>
                </a:solidFill>
              </a:rPr>
              <a:t>gereken</a:t>
            </a:r>
            <a:r>
              <a:rPr lang="en-US" dirty="0" smtClean="0">
                <a:solidFill>
                  <a:srgbClr val="000000"/>
                </a:solidFill>
              </a:rPr>
              <a:t> </a:t>
            </a:r>
            <a:r>
              <a:rPr lang="en-US" dirty="0" err="1" smtClean="0">
                <a:solidFill>
                  <a:srgbClr val="000000"/>
                </a:solidFill>
              </a:rPr>
              <a:t>metin</a:t>
            </a:r>
            <a:r>
              <a:rPr lang="en-US" dirty="0" smtClean="0">
                <a:solidFill>
                  <a:srgbClr val="000000"/>
                </a:solidFill>
              </a:rPr>
              <a:t> </a:t>
            </a:r>
            <a:r>
              <a:rPr lang="en-US" dirty="0" err="1" smtClean="0">
                <a:solidFill>
                  <a:srgbClr val="000000"/>
                </a:solidFill>
              </a:rPr>
              <a:t>alanı</a:t>
            </a:r>
            <a:r>
              <a:rPr lang="en-US" dirty="0" smtClean="0">
                <a:solidFill>
                  <a:srgbClr val="000000"/>
                </a:solidFill>
              </a:rPr>
              <a:t> </a:t>
            </a:r>
            <a:r>
              <a:rPr lang="en-US" dirty="0" err="1" smtClean="0">
                <a:solidFill>
                  <a:srgbClr val="000000"/>
                </a:solidFill>
              </a:rPr>
              <a:t>burasıdır</a:t>
            </a:r>
            <a:endParaRPr lang="en-US" dirty="0">
              <a:solidFill>
                <a:srgbClr val="000000"/>
              </a:solidFill>
            </a:endParaRPr>
          </a:p>
        </p:txBody>
      </p:sp>
      <p:sp>
        <p:nvSpPr>
          <p:cNvPr id="11" name="Text Placeholder 10"/>
          <p:cNvSpPr>
            <a:spLocks noGrp="1"/>
          </p:cNvSpPr>
          <p:nvPr>
            <p:ph type="body" sz="quarter" idx="12" hasCustomPrompt="1"/>
          </p:nvPr>
        </p:nvSpPr>
        <p:spPr>
          <a:xfrm>
            <a:off x="383914" y="1255220"/>
            <a:ext cx="8318500" cy="3171825"/>
          </a:xfrm>
        </p:spPr>
        <p:txBody>
          <a:bodyPr>
            <a:normAutofit/>
          </a:bodyPr>
          <a:lstStyle>
            <a:lvl1pPr marL="285750" indent="-285750">
              <a:buFont typeface="Wingdings" charset="2"/>
              <a:buChar char="ü"/>
              <a:defRPr sz="1800" b="0" i="0">
                <a:latin typeface="Calibri"/>
                <a:cs typeface="Calibri"/>
              </a:defRPr>
            </a:lvl1pPr>
          </a:lstStyle>
          <a:p>
            <a:r>
              <a:rPr lang="en-US" dirty="0" err="1" smtClean="0">
                <a:solidFill>
                  <a:srgbClr val="000000"/>
                </a:solidFill>
              </a:rPr>
              <a:t>Metin</a:t>
            </a:r>
            <a:endParaRPr lang="en-US" dirty="0" smtClean="0">
              <a:solidFill>
                <a:srgbClr val="000000"/>
              </a:solidFill>
            </a:endParaRPr>
          </a:p>
        </p:txBody>
      </p:sp>
    </p:spTree>
    <p:extLst>
      <p:ext uri="{BB962C8B-B14F-4D97-AF65-F5344CB8AC3E}">
        <p14:creationId xmlns:p14="http://schemas.microsoft.com/office/powerpoint/2010/main" val="3011803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8" name="Straight Connector 7"/>
          <p:cNvCxnSpPr/>
          <p:nvPr userDrawn="1"/>
        </p:nvCxnSpPr>
        <p:spPr>
          <a:xfrm>
            <a:off x="384015" y="609568"/>
            <a:ext cx="837480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315365" y="156978"/>
            <a:ext cx="5340350" cy="438150"/>
          </a:xfrm>
        </p:spPr>
        <p:txBody>
          <a:bodyPr/>
          <a:lstStyle>
            <a:lvl1pPr marL="0" indent="0">
              <a:buNone/>
              <a:defRPr b="1" i="0" baseline="0">
                <a:latin typeface="Calibri"/>
                <a:cs typeface="Calibri"/>
              </a:defRPr>
            </a:lvl1pPr>
          </a:lstStyle>
          <a:p>
            <a:pPr lvl="0"/>
            <a:r>
              <a:rPr lang="en-US" dirty="0" smtClean="0"/>
              <a:t>Ana </a:t>
            </a:r>
            <a:r>
              <a:rPr lang="en-US" dirty="0" err="1" smtClean="0"/>
              <a:t>Başlık</a:t>
            </a:r>
            <a:endParaRPr lang="en-US" dirty="0"/>
          </a:p>
        </p:txBody>
      </p:sp>
      <p:sp>
        <p:nvSpPr>
          <p:cNvPr id="5" name="Text Placeholder 4"/>
          <p:cNvSpPr>
            <a:spLocks noGrp="1"/>
          </p:cNvSpPr>
          <p:nvPr>
            <p:ph type="body" sz="quarter" idx="11" hasCustomPrompt="1"/>
          </p:nvPr>
        </p:nvSpPr>
        <p:spPr>
          <a:xfrm>
            <a:off x="439738" y="704850"/>
            <a:ext cx="8318500" cy="402431"/>
          </a:xfrm>
        </p:spPr>
        <p:txBody>
          <a:bodyPr>
            <a:normAutofit/>
          </a:bodyPr>
          <a:lstStyle>
            <a:lvl1pPr marL="0" indent="0" algn="l">
              <a:buNone/>
              <a:defRPr sz="1800" b="1" i="0">
                <a:latin typeface="Calibri"/>
                <a:cs typeface="Calibri"/>
              </a:defRPr>
            </a:lvl1pPr>
          </a:lstStyle>
          <a:p>
            <a:r>
              <a:rPr lang="en-US" dirty="0" smtClean="0">
                <a:solidFill>
                  <a:srgbClr val="000000"/>
                </a:solidFill>
              </a:rPr>
              <a:t>Alt </a:t>
            </a:r>
            <a:r>
              <a:rPr lang="en-US" dirty="0" err="1" smtClean="0">
                <a:solidFill>
                  <a:srgbClr val="000000"/>
                </a:solidFill>
              </a:rPr>
              <a:t>başlık</a:t>
            </a:r>
            <a:r>
              <a:rPr lang="en-US" dirty="0" smtClean="0">
                <a:solidFill>
                  <a:srgbClr val="000000"/>
                </a:solidFill>
              </a:rPr>
              <a:t> </a:t>
            </a:r>
            <a:r>
              <a:rPr lang="en-US" dirty="0" err="1" smtClean="0">
                <a:solidFill>
                  <a:srgbClr val="000000"/>
                </a:solidFill>
              </a:rPr>
              <a:t>için</a:t>
            </a:r>
            <a:r>
              <a:rPr lang="en-US" dirty="0" smtClean="0">
                <a:solidFill>
                  <a:srgbClr val="000000"/>
                </a:solidFill>
              </a:rPr>
              <a:t> </a:t>
            </a:r>
            <a:r>
              <a:rPr lang="en-US" dirty="0" err="1" smtClean="0">
                <a:solidFill>
                  <a:srgbClr val="000000"/>
                </a:solidFill>
              </a:rPr>
              <a:t>yazılması</a:t>
            </a:r>
            <a:r>
              <a:rPr lang="en-US" dirty="0" smtClean="0">
                <a:solidFill>
                  <a:srgbClr val="000000"/>
                </a:solidFill>
              </a:rPr>
              <a:t> </a:t>
            </a:r>
            <a:r>
              <a:rPr lang="en-US" dirty="0" err="1" smtClean="0">
                <a:solidFill>
                  <a:srgbClr val="000000"/>
                </a:solidFill>
              </a:rPr>
              <a:t>gereken</a:t>
            </a:r>
            <a:r>
              <a:rPr lang="en-US" dirty="0" smtClean="0">
                <a:solidFill>
                  <a:srgbClr val="000000"/>
                </a:solidFill>
              </a:rPr>
              <a:t> </a:t>
            </a:r>
            <a:r>
              <a:rPr lang="en-US" dirty="0" err="1" smtClean="0">
                <a:solidFill>
                  <a:srgbClr val="000000"/>
                </a:solidFill>
              </a:rPr>
              <a:t>metin</a:t>
            </a:r>
            <a:r>
              <a:rPr lang="en-US" dirty="0" smtClean="0">
                <a:solidFill>
                  <a:srgbClr val="000000"/>
                </a:solidFill>
              </a:rPr>
              <a:t> </a:t>
            </a:r>
            <a:r>
              <a:rPr lang="en-US" dirty="0" err="1" smtClean="0">
                <a:solidFill>
                  <a:srgbClr val="000000"/>
                </a:solidFill>
              </a:rPr>
              <a:t>alanı</a:t>
            </a:r>
            <a:r>
              <a:rPr lang="en-US" dirty="0" smtClean="0">
                <a:solidFill>
                  <a:srgbClr val="000000"/>
                </a:solidFill>
              </a:rPr>
              <a:t> </a:t>
            </a:r>
            <a:r>
              <a:rPr lang="en-US" dirty="0" err="1" smtClean="0">
                <a:solidFill>
                  <a:srgbClr val="000000"/>
                </a:solidFill>
              </a:rPr>
              <a:t>burasıdır</a:t>
            </a:r>
            <a:endParaRPr lang="en-US" dirty="0">
              <a:solidFill>
                <a:srgbClr val="000000"/>
              </a:solidFill>
            </a:endParaRPr>
          </a:p>
        </p:txBody>
      </p:sp>
      <p:sp>
        <p:nvSpPr>
          <p:cNvPr id="11" name="Text Placeholder 10"/>
          <p:cNvSpPr>
            <a:spLocks noGrp="1"/>
          </p:cNvSpPr>
          <p:nvPr>
            <p:ph type="body" sz="quarter" idx="12" hasCustomPrompt="1"/>
          </p:nvPr>
        </p:nvSpPr>
        <p:spPr>
          <a:xfrm>
            <a:off x="383914" y="1255220"/>
            <a:ext cx="8318500" cy="3171825"/>
          </a:xfrm>
        </p:spPr>
        <p:txBody>
          <a:bodyPr>
            <a:normAutofit/>
          </a:bodyPr>
          <a:lstStyle>
            <a:lvl1pPr marL="285750" indent="-285750">
              <a:buFont typeface="Wingdings" charset="2"/>
              <a:buChar char="ü"/>
              <a:defRPr sz="1800" b="0" i="0">
                <a:latin typeface="Calibri"/>
                <a:cs typeface="Calibri"/>
              </a:defRPr>
            </a:lvl1pPr>
          </a:lstStyle>
          <a:p>
            <a:r>
              <a:rPr lang="en-US" dirty="0" err="1" smtClean="0">
                <a:solidFill>
                  <a:srgbClr val="000000"/>
                </a:solidFill>
              </a:rPr>
              <a:t>Metin</a:t>
            </a:r>
            <a:endParaRPr lang="en-US" dirty="0" smtClean="0">
              <a:solidFill>
                <a:srgbClr val="000000"/>
              </a:solidFill>
            </a:endParaRPr>
          </a:p>
        </p:txBody>
      </p:sp>
    </p:spTree>
    <p:extLst>
      <p:ext uri="{BB962C8B-B14F-4D97-AF65-F5344CB8AC3E}">
        <p14:creationId xmlns:p14="http://schemas.microsoft.com/office/powerpoint/2010/main" val="10181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06EE47-A7E2-4394-8B28-6234F1B5F533}" type="datetimeFigureOut">
              <a:rPr lang="en-GB" smtClean="0"/>
              <a:t>14/10/2015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30089353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5311"/>
            <a:ext cx="9151816" cy="1719221"/>
          </a:xfrm>
          <a:prstGeom prst="rect">
            <a:avLst/>
          </a:prstGeom>
          <a:noFill/>
          <a:ln>
            <a:noFill/>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buClr>
                <a:srgbClr val="C000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0706EE47-A7E2-4394-8B28-6234F1B5F533}" type="datetimeFigureOut">
              <a:rPr lang="en-GB" smtClean="0"/>
              <a:t>14/10/2015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26682150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5311"/>
            <a:ext cx="9151816" cy="1719221"/>
          </a:xfrm>
          <a:prstGeom prst="rect">
            <a:avLst/>
          </a:prstGeom>
          <a:noFill/>
          <a:ln>
            <a:noFill/>
          </a:ln>
        </p:spPr>
      </p:pic>
      <p:sp>
        <p:nvSpPr>
          <p:cNvPr id="2" name="Title 1"/>
          <p:cNvSpPr>
            <a:spLocks noGrp="1"/>
          </p:cNvSpPr>
          <p:nvPr>
            <p:ph type="title"/>
          </p:nvPr>
        </p:nvSpPr>
        <p:spPr>
          <a:xfrm>
            <a:off x="218665" y="16050"/>
            <a:ext cx="8696735" cy="784672"/>
          </a:xfr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218660" y="686524"/>
            <a:ext cx="8689285" cy="367645"/>
          </a:xfrm>
        </p:spPr>
        <p:txBody>
          <a:bodyPr>
            <a:noAutofit/>
          </a:bodyPr>
          <a:lstStyle>
            <a:lvl1pPr marL="0" indent="0">
              <a:buNone/>
              <a:defRPr sz="1500" b="1"/>
            </a:lvl1pPr>
            <a:lvl2pPr>
              <a:defRPr sz="1500" b="1"/>
            </a:lvl2pPr>
            <a:lvl3pPr>
              <a:defRPr sz="1500" b="1"/>
            </a:lvl3pPr>
            <a:lvl4pPr>
              <a:defRPr sz="1500" b="1"/>
            </a:lvl4pPr>
            <a:lvl5pPr>
              <a:defRPr sz="1500" b="1"/>
            </a:lvl5pPr>
          </a:lstStyle>
          <a:p>
            <a:pPr lvl="0"/>
            <a:r>
              <a:rPr lang="en-US" dirty="0" smtClean="0"/>
              <a:t>Click to edit Master text styles</a:t>
            </a:r>
            <a:endParaRPr lang="en-GB" dirty="0"/>
          </a:p>
        </p:txBody>
      </p:sp>
      <p:sp>
        <p:nvSpPr>
          <p:cNvPr id="4" name="Content Placeholder 3"/>
          <p:cNvSpPr>
            <a:spLocks noGrp="1"/>
          </p:cNvSpPr>
          <p:nvPr>
            <p:ph sz="half" idx="2"/>
          </p:nvPr>
        </p:nvSpPr>
        <p:spPr>
          <a:xfrm>
            <a:off x="214469" y="1163605"/>
            <a:ext cx="8700931" cy="34239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0706EE47-A7E2-4394-8B28-6234F1B5F533}" type="datetimeFigureOut">
              <a:rPr lang="en-GB" smtClean="0"/>
              <a:t>14/10/2015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1936504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6EE47-A7E2-4394-8B28-6234F1B5F533}" type="datetimeFigureOut">
              <a:rPr lang="en-GB" smtClean="0"/>
              <a:t>14/10/2015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22270174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06EE47-A7E2-4394-8B28-6234F1B5F533}" type="datetimeFigureOut">
              <a:rPr lang="en-GB" smtClean="0"/>
              <a:t>14/10/2015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26437712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06EE47-A7E2-4394-8B28-6234F1B5F533}" type="datetimeFigureOut">
              <a:rPr lang="en-GB" smtClean="0"/>
              <a:t>14/10/2015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25500697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6EE47-A7E2-4394-8B28-6234F1B5F533}" type="datetimeFigureOut">
              <a:rPr lang="en-GB" smtClean="0"/>
              <a:t>14/10/2015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41264362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6EE47-A7E2-4394-8B28-6234F1B5F533}" type="datetimeFigureOut">
              <a:rPr lang="en-GB" smtClean="0"/>
              <a:t>14/10/2015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556A9-CD2F-443E-AACA-7A6BE823727D}" type="slidenum">
              <a:rPr lang="en-GB" smtClean="0"/>
              <a:t>‹#›</a:t>
            </a:fld>
            <a:endParaRPr lang="en-GB"/>
          </a:p>
        </p:txBody>
      </p:sp>
    </p:spTree>
    <p:extLst>
      <p:ext uri="{BB962C8B-B14F-4D97-AF65-F5344CB8AC3E}">
        <p14:creationId xmlns:p14="http://schemas.microsoft.com/office/powerpoint/2010/main" val="10300933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1.png"/><Relationship Id="rId2" Type="http://schemas.openxmlformats.org/officeDocument/2006/relationships/slideLayout" Target="../slideLayouts/slideLayout3.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05311"/>
            <a:ext cx="9151816" cy="1719221"/>
          </a:xfrm>
          <a:prstGeom prst="rect">
            <a:avLst/>
          </a:prstGeom>
          <a:noFill/>
          <a:ln>
            <a:noFill/>
          </a:ln>
        </p:spPr>
      </p:pic>
      <p:sp>
        <p:nvSpPr>
          <p:cNvPr id="3" name="Text Placeholder 2"/>
          <p:cNvSpPr>
            <a:spLocks noGrp="1"/>
          </p:cNvSpPr>
          <p:nvPr>
            <p:ph type="body" idx="1"/>
          </p:nvPr>
        </p:nvSpPr>
        <p:spPr>
          <a:xfrm>
            <a:off x="211212" y="947431"/>
            <a:ext cx="8629645" cy="3580463"/>
          </a:xfrm>
          <a:prstGeom prst="rect">
            <a:avLst/>
          </a:prstGeom>
        </p:spPr>
        <p:txBody>
          <a:bodyPr vert="horz" lIns="68580" tIns="34290" rIns="68580" bIns="3429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28650" y="4767263"/>
            <a:ext cx="1220028"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706EE47-A7E2-4394-8B28-6234F1B5F533}" type="datetimeFigureOut">
              <a:rPr lang="en-GB" smtClean="0"/>
              <a:t>14/10/2015</a:t>
            </a:fld>
            <a:endParaRPr lang="en-GB"/>
          </a:p>
        </p:txBody>
      </p:sp>
      <p:sp>
        <p:nvSpPr>
          <p:cNvPr id="5" name="Footer Placeholder 4"/>
          <p:cNvSpPr>
            <a:spLocks noGrp="1"/>
          </p:cNvSpPr>
          <p:nvPr>
            <p:ph type="ftr" sz="quarter" idx="3"/>
          </p:nvPr>
        </p:nvSpPr>
        <p:spPr>
          <a:xfrm>
            <a:off x="2139398" y="4767263"/>
            <a:ext cx="3615359"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1" y="4782172"/>
            <a:ext cx="387626"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A3D556A9-CD2F-443E-AACA-7A6BE823727D}" type="slidenum">
              <a:rPr lang="en-GB" smtClean="0"/>
              <a:pPr/>
              <a:t>‹#›</a:t>
            </a:fld>
            <a:endParaRPr lang="en-GB"/>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6466" y="611285"/>
            <a:ext cx="8551069" cy="21431"/>
          </a:xfrm>
          <a:prstGeom prst="rect">
            <a:avLst/>
          </a:prstGeom>
        </p:spPr>
      </p:pic>
      <p:sp>
        <p:nvSpPr>
          <p:cNvPr id="2" name="Title Placeholder 1"/>
          <p:cNvSpPr>
            <a:spLocks noGrp="1"/>
          </p:cNvSpPr>
          <p:nvPr>
            <p:ph type="title"/>
          </p:nvPr>
        </p:nvSpPr>
        <p:spPr>
          <a:xfrm>
            <a:off x="218666" y="16050"/>
            <a:ext cx="8614736" cy="784672"/>
          </a:xfrm>
          <a:prstGeom prst="rect">
            <a:avLst/>
          </a:prstGeom>
        </p:spPr>
        <p:txBody>
          <a:bodyPr vert="horz" lIns="68580" tIns="34290" rIns="68580" bIns="3429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869432832"/>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sz="2300" b="1" kern="1200">
          <a:solidFill>
            <a:schemeClr val="tx1"/>
          </a:solidFill>
          <a:latin typeface="+mn-lt"/>
          <a:ea typeface="+mj-ea"/>
          <a:cs typeface="+mj-cs"/>
        </a:defRPr>
      </a:lvl1pPr>
    </p:titleStyle>
    <p:bodyStyle>
      <a:lvl1pPr marL="134541" indent="-134541" algn="l" defTabSz="685800" rtl="0" eaLnBrk="1" latinLnBrk="0" hangingPunct="1">
        <a:lnSpc>
          <a:spcPct val="100000"/>
        </a:lnSpc>
        <a:spcBef>
          <a:spcPts val="900"/>
        </a:spcBef>
        <a:buFont typeface="Arial" panose="020B0604020202020204" pitchFamily="34" charset="0"/>
        <a:buChar char="•"/>
        <a:defRPr sz="2100" kern="1200">
          <a:solidFill>
            <a:schemeClr val="tx1"/>
          </a:solidFill>
          <a:latin typeface="+mn-lt"/>
          <a:ea typeface="+mn-ea"/>
          <a:cs typeface="+mn-cs"/>
        </a:defRPr>
      </a:lvl1pPr>
      <a:lvl2pPr marL="402431"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603647" indent="-171450" algn="l" defTabSz="685800" rtl="0" eaLnBrk="1" latinLnBrk="0" hangingPunct="1">
        <a:lnSpc>
          <a:spcPct val="90000"/>
        </a:lnSpc>
        <a:spcBef>
          <a:spcPts val="375"/>
        </a:spcBef>
        <a:buFont typeface="Arial" panose="020B0604020202020204" pitchFamily="34" charset="0"/>
        <a:buChar char="•"/>
        <a:tabLs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05311"/>
            <a:ext cx="9151816" cy="1719221"/>
          </a:xfrm>
          <a:prstGeom prst="rect">
            <a:avLst/>
          </a:prstGeom>
          <a:noFill/>
          <a:ln>
            <a:noFill/>
          </a:ln>
        </p:spPr>
      </p:pic>
      <p:pic>
        <p:nvPicPr>
          <p:cNvPr id="10" name="Picture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p:nvPr>
        </p:nvSpPr>
        <p:spPr>
          <a:xfrm>
            <a:off x="211212" y="947431"/>
            <a:ext cx="8629645" cy="3580463"/>
          </a:xfrm>
          <a:prstGeom prst="rect">
            <a:avLst/>
          </a:prstGeom>
        </p:spPr>
        <p:txBody>
          <a:bodyPr vert="horz" lIns="68580" tIns="34290" rIns="68580" bIns="3429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28650" y="4767263"/>
            <a:ext cx="1220028"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706EE47-A7E2-4394-8B28-6234F1B5F533}" type="datetimeFigureOut">
              <a:rPr lang="en-GB" smtClean="0"/>
              <a:t>14/10/2015</a:t>
            </a:fld>
            <a:endParaRPr lang="en-GB"/>
          </a:p>
        </p:txBody>
      </p:sp>
      <p:sp>
        <p:nvSpPr>
          <p:cNvPr id="5" name="Footer Placeholder 4"/>
          <p:cNvSpPr>
            <a:spLocks noGrp="1"/>
          </p:cNvSpPr>
          <p:nvPr>
            <p:ph type="ftr" sz="quarter" idx="3"/>
          </p:nvPr>
        </p:nvSpPr>
        <p:spPr>
          <a:xfrm>
            <a:off x="2139398" y="4767263"/>
            <a:ext cx="3615359"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1" y="4782172"/>
            <a:ext cx="387626"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A3D556A9-CD2F-443E-AACA-7A6BE823727D}" type="slidenum">
              <a:rPr lang="en-GB" smtClean="0"/>
              <a:pPr/>
              <a:t>‹#›</a:t>
            </a:fld>
            <a:endParaRPr lang="en-GB"/>
          </a:p>
        </p:txBody>
      </p:sp>
      <p:pic>
        <p:nvPicPr>
          <p:cNvPr id="7" name="Picture 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436519" y="4877863"/>
            <a:ext cx="2463005" cy="230353"/>
          </a:xfrm>
          <a:prstGeom prst="rect">
            <a:avLst/>
          </a:prstGeom>
        </p:spPr>
      </p:pic>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96466" y="611285"/>
            <a:ext cx="8551069" cy="21431"/>
          </a:xfrm>
          <a:prstGeom prst="rect">
            <a:avLst/>
          </a:prstGeom>
        </p:spPr>
      </p:pic>
      <p:sp>
        <p:nvSpPr>
          <p:cNvPr id="2" name="Title Placeholder 1"/>
          <p:cNvSpPr>
            <a:spLocks noGrp="1"/>
          </p:cNvSpPr>
          <p:nvPr>
            <p:ph type="title"/>
          </p:nvPr>
        </p:nvSpPr>
        <p:spPr>
          <a:xfrm>
            <a:off x="218666" y="16050"/>
            <a:ext cx="8614736" cy="784672"/>
          </a:xfrm>
          <a:prstGeom prst="rect">
            <a:avLst/>
          </a:prstGeom>
        </p:spPr>
        <p:txBody>
          <a:bodyPr vert="horz" lIns="68580" tIns="34290" rIns="68580" bIns="3429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3321091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7" r:id="rId13"/>
    <p:sldLayoutId id="2147483668" r:id="rId14"/>
  </p:sldLayoutIdLst>
  <p:timing>
    <p:tnLst>
      <p:par>
        <p:cTn id="1" dur="indefinite" restart="never" nodeType="tmRoot"/>
      </p:par>
    </p:tnLst>
  </p:timing>
  <p:txStyles>
    <p:titleStyle>
      <a:lvl1pPr algn="l" defTabSz="685800" rtl="0" eaLnBrk="1" latinLnBrk="0" hangingPunct="1">
        <a:lnSpc>
          <a:spcPct val="90000"/>
        </a:lnSpc>
        <a:spcBef>
          <a:spcPct val="0"/>
        </a:spcBef>
        <a:buNone/>
        <a:defRPr sz="2300" b="1" kern="1200">
          <a:solidFill>
            <a:schemeClr val="tx1"/>
          </a:solidFill>
          <a:latin typeface="+mn-lt"/>
          <a:ea typeface="+mj-ea"/>
          <a:cs typeface="+mj-cs"/>
        </a:defRPr>
      </a:lvl1pPr>
    </p:titleStyle>
    <p:bodyStyle>
      <a:lvl1pPr marL="134541" indent="-134541" algn="l" defTabSz="685800" rtl="0" eaLnBrk="1" latinLnBrk="0" hangingPunct="1">
        <a:lnSpc>
          <a:spcPct val="100000"/>
        </a:lnSpc>
        <a:spcBef>
          <a:spcPts val="900"/>
        </a:spcBef>
        <a:buFont typeface="Arial" panose="020B0604020202020204" pitchFamily="34" charset="0"/>
        <a:buChar char="•"/>
        <a:defRPr sz="2100" kern="1200">
          <a:solidFill>
            <a:schemeClr val="tx1"/>
          </a:solidFill>
          <a:latin typeface="+mn-lt"/>
          <a:ea typeface="+mn-ea"/>
          <a:cs typeface="+mn-cs"/>
        </a:defRPr>
      </a:lvl1pPr>
      <a:lvl2pPr marL="402431"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603647" indent="-171450" algn="l" defTabSz="685800" rtl="0" eaLnBrk="1" latinLnBrk="0" hangingPunct="1">
        <a:lnSpc>
          <a:spcPct val="90000"/>
        </a:lnSpc>
        <a:spcBef>
          <a:spcPts val="375"/>
        </a:spcBef>
        <a:buFont typeface="Arial" panose="020B0604020202020204" pitchFamily="34" charset="0"/>
        <a:buChar char="•"/>
        <a:tabLs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18" Type="http://schemas.microsoft.com/office/2007/relationships/hdphoto" Target="../media/hdphoto7.wdp"/><Relationship Id="rId26" Type="http://schemas.openxmlformats.org/officeDocument/2006/relationships/image" Target="../media/image18.png"/><Relationship Id="rId3" Type="http://schemas.openxmlformats.org/officeDocument/2006/relationships/image" Target="../media/image5.jpg"/><Relationship Id="rId21" Type="http://schemas.openxmlformats.org/officeDocument/2006/relationships/image" Target="../media/image15.png"/><Relationship Id="rId34" Type="http://schemas.openxmlformats.org/officeDocument/2006/relationships/image" Target="../media/image26.png"/><Relationship Id="rId7" Type="http://schemas.openxmlformats.org/officeDocument/2006/relationships/image" Target="../media/image8.png"/><Relationship Id="rId12" Type="http://schemas.microsoft.com/office/2007/relationships/hdphoto" Target="../media/hdphoto4.wdp"/><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notesSlide" Target="../notesSlides/notesSlide1.xml"/><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0.png"/><Relationship Id="rId24" Type="http://schemas.microsoft.com/office/2007/relationships/hdphoto" Target="../media/hdphoto10.wdp"/><Relationship Id="rId32"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16.png"/><Relationship Id="rId28" Type="http://schemas.openxmlformats.org/officeDocument/2006/relationships/image" Target="../media/image20.png"/><Relationship Id="rId10" Type="http://schemas.microsoft.com/office/2007/relationships/hdphoto" Target="../media/hdphoto3.wdp"/><Relationship Id="rId19" Type="http://schemas.openxmlformats.org/officeDocument/2006/relationships/image" Target="../media/image14.png"/><Relationship Id="rId31"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9.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19.png"/><Relationship Id="rId30"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9.wdp"/><Relationship Id="rId5" Type="http://schemas.openxmlformats.org/officeDocument/2006/relationships/image" Target="../media/image82.png"/><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5" Type="http://schemas.microsoft.com/office/2007/relationships/hdphoto" Target="../media/hdphoto19.wdp"/><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8.PNG"/><Relationship Id="rId5" Type="http://schemas.microsoft.com/office/2007/relationships/hdphoto" Target="../media/hdphoto17.wdp"/><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27.png"/><Relationship Id="rId7" Type="http://schemas.openxmlformats.org/officeDocument/2006/relationships/image" Target="../media/image91.png"/><Relationship Id="rId12" Type="http://schemas.openxmlformats.org/officeDocument/2006/relationships/image" Target="../media/image96.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microsoft.com/office/2007/relationships/hdphoto" Target="../media/hdphoto11.wdp"/><Relationship Id="rId9" Type="http://schemas.openxmlformats.org/officeDocument/2006/relationships/image" Target="../media/image93.png"/><Relationship Id="rId14" Type="http://schemas.openxmlformats.org/officeDocument/2006/relationships/image" Target="../media/image98.jp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100.png"/><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diagramLayout" Target="../diagrams/layout1.xml"/><Relationship Id="rId7" Type="http://schemas.openxmlformats.org/officeDocument/2006/relationships/image" Target="../media/image101.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10" Type="http://schemas.microsoft.com/office/2007/relationships/hdphoto" Target="../media/hdphoto21.wdp"/><Relationship Id="rId4" Type="http://schemas.openxmlformats.org/officeDocument/2006/relationships/diagramQuickStyle" Target="../diagrams/quickStyle1.xml"/><Relationship Id="rId9" Type="http://schemas.openxmlformats.org/officeDocument/2006/relationships/image" Target="../media/image102.png"/></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7.png"/><Relationship Id="rId18" Type="http://schemas.openxmlformats.org/officeDocument/2006/relationships/image" Target="../media/image111.png"/><Relationship Id="rId3" Type="http://schemas.openxmlformats.org/officeDocument/2006/relationships/notesSlide" Target="../notesSlides/notesSlide11.xml"/><Relationship Id="rId7" Type="http://schemas.openxmlformats.org/officeDocument/2006/relationships/image" Target="../media/image70.PNG"/><Relationship Id="rId12" Type="http://schemas.openxmlformats.org/officeDocument/2006/relationships/image" Target="../media/image106.png"/><Relationship Id="rId17" Type="http://schemas.openxmlformats.org/officeDocument/2006/relationships/image" Target="../media/image110.png"/><Relationship Id="rId2" Type="http://schemas.openxmlformats.org/officeDocument/2006/relationships/slideLayout" Target="../slideLayouts/slideLayout3.xml"/><Relationship Id="rId16" Type="http://schemas.microsoft.com/office/2007/relationships/hdphoto" Target="../media/hdphoto23.wdp"/><Relationship Id="rId1" Type="http://schemas.openxmlformats.org/officeDocument/2006/relationships/tags" Target="../tags/tag3.xml"/><Relationship Id="rId6" Type="http://schemas.openxmlformats.org/officeDocument/2006/relationships/image" Target="../media/image31.png"/><Relationship Id="rId11" Type="http://schemas.microsoft.com/office/2007/relationships/hdphoto" Target="../media/hdphoto17.wdp"/><Relationship Id="rId5" Type="http://schemas.microsoft.com/office/2007/relationships/hdphoto" Target="../media/hdphoto22.wdp"/><Relationship Id="rId15" Type="http://schemas.openxmlformats.org/officeDocument/2006/relationships/image" Target="../media/image109.png"/><Relationship Id="rId10" Type="http://schemas.openxmlformats.org/officeDocument/2006/relationships/image" Target="../media/image56.png"/><Relationship Id="rId4" Type="http://schemas.openxmlformats.org/officeDocument/2006/relationships/image" Target="../media/image103.png"/><Relationship Id="rId9" Type="http://schemas.openxmlformats.org/officeDocument/2006/relationships/image" Target="../media/image105.png"/><Relationship Id="rId14" Type="http://schemas.openxmlformats.org/officeDocument/2006/relationships/image" Target="../media/image108.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2.gif"/><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14.png"/><Relationship Id="rId7" Type="http://schemas.openxmlformats.org/officeDocument/2006/relationships/image" Target="../media/image82.png"/><Relationship Id="rId2"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jpeg"/></Relationships>
</file>

<file path=ppt/slides/_rels/slide2.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18" Type="http://schemas.openxmlformats.org/officeDocument/2006/relationships/image" Target="../media/image37.png"/><Relationship Id="rId3" Type="http://schemas.microsoft.com/office/2007/relationships/hdphoto" Target="../media/hdphoto11.wdp"/><Relationship Id="rId7" Type="http://schemas.openxmlformats.org/officeDocument/2006/relationships/image" Target="../media/image30.png"/><Relationship Id="rId12" Type="http://schemas.openxmlformats.org/officeDocument/2006/relationships/image" Target="../media/image33.png"/><Relationship Id="rId17" Type="http://schemas.microsoft.com/office/2007/relationships/hdphoto" Target="../media/hdphoto16.wdp"/><Relationship Id="rId2" Type="http://schemas.openxmlformats.org/officeDocument/2006/relationships/image" Target="../media/image27.png"/><Relationship Id="rId16" Type="http://schemas.openxmlformats.org/officeDocument/2006/relationships/image" Target="../media/image36.png"/><Relationship Id="rId1" Type="http://schemas.openxmlformats.org/officeDocument/2006/relationships/slideLayout" Target="../slideLayouts/slideLayout4.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34.png"/></Relationships>
</file>

<file path=ppt/slides/_rels/slide2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chart" Target="../charts/chart14.xml"/><Relationship Id="rId3" Type="http://schemas.openxmlformats.org/officeDocument/2006/relationships/image" Target="../media/image119.jpeg"/><Relationship Id="rId7" Type="http://schemas.openxmlformats.org/officeDocument/2006/relationships/image" Target="../media/image122.PNG"/><Relationship Id="rId12"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chart" Target="../charts/chart13.xml"/><Relationship Id="rId5" Type="http://schemas.openxmlformats.org/officeDocument/2006/relationships/image" Target="../media/image121.png"/><Relationship Id="rId10" Type="http://schemas.openxmlformats.org/officeDocument/2006/relationships/image" Target="../media/image125.png"/><Relationship Id="rId4" Type="http://schemas.openxmlformats.org/officeDocument/2006/relationships/image" Target="../media/image120.jpg"/><Relationship Id="rId9" Type="http://schemas.openxmlformats.org/officeDocument/2006/relationships/image" Target="../media/image124.png"/></Relationships>
</file>

<file path=ppt/slides/_rels/slide2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26.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0.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31.pn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25.wdp"/><Relationship Id="rId11"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image" Target="../media/image134.png"/><Relationship Id="rId4" Type="http://schemas.microsoft.com/office/2007/relationships/hdphoto" Target="../media/hdphoto24.wdp"/><Relationship Id="rId9" Type="http://schemas.openxmlformats.org/officeDocument/2006/relationships/image" Target="../media/image133.png"/></Relationships>
</file>

<file path=ppt/slides/_rels/slide2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15.xml"/><Relationship Id="rId7" Type="http://schemas.openxmlformats.org/officeDocument/2006/relationships/chart" Target="../charts/chart15.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65.png"/><Relationship Id="rId5" Type="http://schemas.microsoft.com/office/2007/relationships/hdphoto" Target="../media/hdphoto18.wdp"/><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chart" Target="../charts/chart16.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chart" Target="../charts/chart18.xml"/><Relationship Id="rId4" Type="http://schemas.openxmlformats.org/officeDocument/2006/relationships/chart" Target="../charts/chart17.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6.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chart" Target="../charts/chart20.xml"/><Relationship Id="rId5" Type="http://schemas.openxmlformats.org/officeDocument/2006/relationships/image" Target="../media/image46.png"/><Relationship Id="rId10" Type="http://schemas.openxmlformats.org/officeDocument/2006/relationships/image" Target="../media/image67.png"/><Relationship Id="rId4" Type="http://schemas.openxmlformats.org/officeDocument/2006/relationships/chart" Target="../charts/chart19.xml"/><Relationship Id="rId9" Type="http://schemas.openxmlformats.org/officeDocument/2006/relationships/image" Target="../media/image137.png"/></Relationships>
</file>

<file path=ppt/slides/_rels/slide2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chart" Target="../charts/chart21.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144.png"/><Relationship Id="rId13" Type="http://schemas.microsoft.com/office/2007/relationships/hdphoto" Target="../media/hdphoto26.wdp"/><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2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chart" Target="../charts/chart6.xml"/><Relationship Id="rId3" Type="http://schemas.openxmlformats.org/officeDocument/2006/relationships/image" Target="../media/image38.png"/><Relationship Id="rId21" Type="http://schemas.openxmlformats.org/officeDocument/2006/relationships/image" Target="../media/image54.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chart" Target="../charts/chart5.xml"/><Relationship Id="rId2" Type="http://schemas.openxmlformats.org/officeDocument/2006/relationships/notesSlide" Target="../notesSlides/notesSlide2.xml"/><Relationship Id="rId16" Type="http://schemas.openxmlformats.org/officeDocument/2006/relationships/image" Target="../media/image51.png"/><Relationship Id="rId20" Type="http://schemas.openxmlformats.org/officeDocument/2006/relationships/chart" Target="../charts/chart1.xml"/><Relationship Id="rId29" Type="http://schemas.openxmlformats.org/officeDocument/2006/relationships/chart" Target="../charts/chart8.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chart" Target="../charts/chart4.xml"/><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chart" Target="../charts/chart3.xml"/><Relationship Id="rId28" Type="http://schemas.openxmlformats.org/officeDocument/2006/relationships/chart" Target="../charts/chart7.xml"/><Relationship Id="rId10" Type="http://schemas.openxmlformats.org/officeDocument/2006/relationships/image" Target="../media/image45.png"/><Relationship Id="rId19" Type="http://schemas.openxmlformats.org/officeDocument/2006/relationships/image" Target="../media/image37.png"/><Relationship Id="rId31" Type="http://schemas.microsoft.com/office/2007/relationships/hdphoto" Target="../media/hdphoto17.wdp"/><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chart" Target="../charts/chart2.xml"/><Relationship Id="rId27" Type="http://schemas.openxmlformats.org/officeDocument/2006/relationships/image" Target="../media/image55.png"/><Relationship Id="rId30" Type="http://schemas.openxmlformats.org/officeDocument/2006/relationships/image" Target="../media/image56.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2.xml"/><Relationship Id="rId13" Type="http://schemas.openxmlformats.org/officeDocument/2006/relationships/image" Target="../media/image153.png"/><Relationship Id="rId18" Type="http://schemas.openxmlformats.org/officeDocument/2006/relationships/image" Target="../media/image128.png"/><Relationship Id="rId3" Type="http://schemas.openxmlformats.org/officeDocument/2006/relationships/tags" Target="../tags/tag7.xml"/><Relationship Id="rId7" Type="http://schemas.openxmlformats.org/officeDocument/2006/relationships/slideLayout" Target="../slideLayouts/slideLayout3.xml"/><Relationship Id="rId12" Type="http://schemas.openxmlformats.org/officeDocument/2006/relationships/image" Target="../media/image152.png"/><Relationship Id="rId17" Type="http://schemas.openxmlformats.org/officeDocument/2006/relationships/image" Target="../media/image129.png"/><Relationship Id="rId2" Type="http://schemas.openxmlformats.org/officeDocument/2006/relationships/tags" Target="../tags/tag6.xml"/><Relationship Id="rId16" Type="http://schemas.openxmlformats.org/officeDocument/2006/relationships/image" Target="../media/image127.png"/><Relationship Id="rId20" Type="http://schemas.openxmlformats.org/officeDocument/2006/relationships/image" Target="../media/image156.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151.png"/><Relationship Id="rId5" Type="http://schemas.openxmlformats.org/officeDocument/2006/relationships/tags" Target="../tags/tag9.xml"/><Relationship Id="rId15" Type="http://schemas.openxmlformats.org/officeDocument/2006/relationships/image" Target="../media/image71.png"/><Relationship Id="rId10" Type="http://schemas.openxmlformats.org/officeDocument/2006/relationships/image" Target="../media/image150.png"/><Relationship Id="rId19" Type="http://schemas.openxmlformats.org/officeDocument/2006/relationships/image" Target="../media/image155.png"/><Relationship Id="rId4" Type="http://schemas.openxmlformats.org/officeDocument/2006/relationships/tags" Target="../tags/tag8.xml"/><Relationship Id="rId9" Type="http://schemas.openxmlformats.org/officeDocument/2006/relationships/image" Target="../media/image149.png"/><Relationship Id="rId14" Type="http://schemas.openxmlformats.org/officeDocument/2006/relationships/image" Target="../media/image154.pn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159.png"/><Relationship Id="rId26" Type="http://schemas.openxmlformats.org/officeDocument/2006/relationships/image" Target="../media/image163.png"/><Relationship Id="rId3" Type="http://schemas.openxmlformats.org/officeDocument/2006/relationships/image" Target="../media/image1.png"/><Relationship Id="rId21" Type="http://schemas.microsoft.com/office/2007/relationships/hdphoto" Target="../media/hdphoto27.wdp"/><Relationship Id="rId34" Type="http://schemas.openxmlformats.org/officeDocument/2006/relationships/image" Target="../media/image128.png"/><Relationship Id="rId7" Type="http://schemas.openxmlformats.org/officeDocument/2006/relationships/image" Target="../media/image55.png"/><Relationship Id="rId12" Type="http://schemas.openxmlformats.org/officeDocument/2006/relationships/image" Target="../media/image46.png"/><Relationship Id="rId17" Type="http://schemas.openxmlformats.org/officeDocument/2006/relationships/image" Target="../media/image158.png"/><Relationship Id="rId25" Type="http://schemas.microsoft.com/office/2007/relationships/hdphoto" Target="../media/hdphoto29.wdp"/><Relationship Id="rId33" Type="http://schemas.openxmlformats.org/officeDocument/2006/relationships/image" Target="../media/image129.png"/><Relationship Id="rId2" Type="http://schemas.openxmlformats.org/officeDocument/2006/relationships/notesSlide" Target="../notesSlides/notesSlide23.xml"/><Relationship Id="rId16" Type="http://schemas.openxmlformats.org/officeDocument/2006/relationships/image" Target="../media/image157.png"/><Relationship Id="rId20" Type="http://schemas.openxmlformats.org/officeDocument/2006/relationships/image" Target="../media/image160.png"/><Relationship Id="rId29" Type="http://schemas.openxmlformats.org/officeDocument/2006/relationships/image" Target="../media/image165.png"/><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162.png"/><Relationship Id="rId32" Type="http://schemas.openxmlformats.org/officeDocument/2006/relationships/image" Target="../media/image127.png"/><Relationship Id="rId5" Type="http://schemas.openxmlformats.org/officeDocument/2006/relationships/image" Target="../media/image40.png"/><Relationship Id="rId15" Type="http://schemas.openxmlformats.org/officeDocument/2006/relationships/image" Target="../media/image53.png"/><Relationship Id="rId23" Type="http://schemas.microsoft.com/office/2007/relationships/hdphoto" Target="../media/hdphoto28.wdp"/><Relationship Id="rId28" Type="http://schemas.openxmlformats.org/officeDocument/2006/relationships/image" Target="../media/image164.png"/><Relationship Id="rId36" Type="http://schemas.openxmlformats.org/officeDocument/2006/relationships/image" Target="../media/image126.png"/><Relationship Id="rId10" Type="http://schemas.openxmlformats.org/officeDocument/2006/relationships/image" Target="../media/image44.png"/><Relationship Id="rId19" Type="http://schemas.openxmlformats.org/officeDocument/2006/relationships/image" Target="../media/image48.png"/><Relationship Id="rId31" Type="http://schemas.openxmlformats.org/officeDocument/2006/relationships/image" Target="../media/image167.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52.png"/><Relationship Id="rId22" Type="http://schemas.openxmlformats.org/officeDocument/2006/relationships/image" Target="../media/image161.png"/><Relationship Id="rId27" Type="http://schemas.microsoft.com/office/2007/relationships/hdphoto" Target="../media/hdphoto30.wdp"/><Relationship Id="rId30" Type="http://schemas.openxmlformats.org/officeDocument/2006/relationships/image" Target="../media/image166.png"/><Relationship Id="rId35" Type="http://schemas.openxmlformats.org/officeDocument/2006/relationships/image" Target="../media/image168.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159.png"/><Relationship Id="rId26" Type="http://schemas.openxmlformats.org/officeDocument/2006/relationships/image" Target="../media/image163.png"/><Relationship Id="rId3" Type="http://schemas.openxmlformats.org/officeDocument/2006/relationships/image" Target="../media/image1.png"/><Relationship Id="rId21" Type="http://schemas.microsoft.com/office/2007/relationships/hdphoto" Target="../media/hdphoto27.wdp"/><Relationship Id="rId34" Type="http://schemas.openxmlformats.org/officeDocument/2006/relationships/image" Target="../media/image128.png"/><Relationship Id="rId7" Type="http://schemas.openxmlformats.org/officeDocument/2006/relationships/image" Target="../media/image55.png"/><Relationship Id="rId12" Type="http://schemas.openxmlformats.org/officeDocument/2006/relationships/image" Target="../media/image46.png"/><Relationship Id="rId17" Type="http://schemas.openxmlformats.org/officeDocument/2006/relationships/image" Target="../media/image158.png"/><Relationship Id="rId25" Type="http://schemas.microsoft.com/office/2007/relationships/hdphoto" Target="../media/hdphoto29.wdp"/><Relationship Id="rId33" Type="http://schemas.openxmlformats.org/officeDocument/2006/relationships/image" Target="../media/image127.png"/><Relationship Id="rId2" Type="http://schemas.openxmlformats.org/officeDocument/2006/relationships/notesSlide" Target="../notesSlides/notesSlide24.xml"/><Relationship Id="rId16" Type="http://schemas.openxmlformats.org/officeDocument/2006/relationships/image" Target="../media/image157.png"/><Relationship Id="rId20" Type="http://schemas.openxmlformats.org/officeDocument/2006/relationships/image" Target="../media/image160.png"/><Relationship Id="rId29" Type="http://schemas.openxmlformats.org/officeDocument/2006/relationships/image" Target="../media/image165.png"/><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162.png"/><Relationship Id="rId32" Type="http://schemas.openxmlformats.org/officeDocument/2006/relationships/image" Target="../media/image170.png"/><Relationship Id="rId5" Type="http://schemas.openxmlformats.org/officeDocument/2006/relationships/image" Target="../media/image40.png"/><Relationship Id="rId15" Type="http://schemas.openxmlformats.org/officeDocument/2006/relationships/image" Target="../media/image53.png"/><Relationship Id="rId23" Type="http://schemas.microsoft.com/office/2007/relationships/hdphoto" Target="../media/hdphoto28.wdp"/><Relationship Id="rId28" Type="http://schemas.openxmlformats.org/officeDocument/2006/relationships/image" Target="../media/image164.png"/><Relationship Id="rId36" Type="http://schemas.openxmlformats.org/officeDocument/2006/relationships/image" Target="../media/image129.png"/><Relationship Id="rId10" Type="http://schemas.openxmlformats.org/officeDocument/2006/relationships/image" Target="../media/image44.png"/><Relationship Id="rId19" Type="http://schemas.openxmlformats.org/officeDocument/2006/relationships/image" Target="../media/image48.png"/><Relationship Id="rId31" Type="http://schemas.openxmlformats.org/officeDocument/2006/relationships/image" Target="../media/image169.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52.png"/><Relationship Id="rId22" Type="http://schemas.openxmlformats.org/officeDocument/2006/relationships/image" Target="../media/image161.png"/><Relationship Id="rId27" Type="http://schemas.microsoft.com/office/2007/relationships/hdphoto" Target="../media/hdphoto30.wdp"/><Relationship Id="rId30" Type="http://schemas.openxmlformats.org/officeDocument/2006/relationships/image" Target="../media/image166.png"/><Relationship Id="rId35" Type="http://schemas.openxmlformats.org/officeDocument/2006/relationships/image" Target="../media/image167.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159.png"/><Relationship Id="rId26" Type="http://schemas.openxmlformats.org/officeDocument/2006/relationships/image" Target="../media/image163.png"/><Relationship Id="rId3" Type="http://schemas.openxmlformats.org/officeDocument/2006/relationships/image" Target="../media/image1.png"/><Relationship Id="rId21" Type="http://schemas.microsoft.com/office/2007/relationships/hdphoto" Target="../media/hdphoto27.wdp"/><Relationship Id="rId34" Type="http://schemas.openxmlformats.org/officeDocument/2006/relationships/image" Target="../media/image128.png"/><Relationship Id="rId7" Type="http://schemas.openxmlformats.org/officeDocument/2006/relationships/image" Target="../media/image55.png"/><Relationship Id="rId12" Type="http://schemas.openxmlformats.org/officeDocument/2006/relationships/image" Target="../media/image46.png"/><Relationship Id="rId17" Type="http://schemas.openxmlformats.org/officeDocument/2006/relationships/image" Target="../media/image158.png"/><Relationship Id="rId25" Type="http://schemas.microsoft.com/office/2007/relationships/hdphoto" Target="../media/hdphoto29.wdp"/><Relationship Id="rId33" Type="http://schemas.openxmlformats.org/officeDocument/2006/relationships/image" Target="../media/image129.png"/><Relationship Id="rId2" Type="http://schemas.openxmlformats.org/officeDocument/2006/relationships/notesSlide" Target="../notesSlides/notesSlide25.xml"/><Relationship Id="rId16" Type="http://schemas.openxmlformats.org/officeDocument/2006/relationships/image" Target="../media/image157.png"/><Relationship Id="rId20" Type="http://schemas.openxmlformats.org/officeDocument/2006/relationships/image" Target="../media/image160.png"/><Relationship Id="rId29" Type="http://schemas.openxmlformats.org/officeDocument/2006/relationships/image" Target="../media/image165.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162.png"/><Relationship Id="rId32" Type="http://schemas.openxmlformats.org/officeDocument/2006/relationships/image" Target="../media/image127.png"/><Relationship Id="rId5" Type="http://schemas.openxmlformats.org/officeDocument/2006/relationships/image" Target="../media/image40.png"/><Relationship Id="rId15" Type="http://schemas.openxmlformats.org/officeDocument/2006/relationships/image" Target="../media/image53.png"/><Relationship Id="rId23" Type="http://schemas.microsoft.com/office/2007/relationships/hdphoto" Target="../media/hdphoto28.wdp"/><Relationship Id="rId28" Type="http://schemas.openxmlformats.org/officeDocument/2006/relationships/image" Target="../media/image164.png"/><Relationship Id="rId36" Type="http://schemas.openxmlformats.org/officeDocument/2006/relationships/image" Target="../media/image172.png"/><Relationship Id="rId10" Type="http://schemas.openxmlformats.org/officeDocument/2006/relationships/image" Target="../media/image44.png"/><Relationship Id="rId19" Type="http://schemas.openxmlformats.org/officeDocument/2006/relationships/image" Target="../media/image48.png"/><Relationship Id="rId31" Type="http://schemas.openxmlformats.org/officeDocument/2006/relationships/image" Target="../media/image167.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52.png"/><Relationship Id="rId22" Type="http://schemas.openxmlformats.org/officeDocument/2006/relationships/image" Target="../media/image161.png"/><Relationship Id="rId27" Type="http://schemas.microsoft.com/office/2007/relationships/hdphoto" Target="../media/hdphoto30.wdp"/><Relationship Id="rId30" Type="http://schemas.openxmlformats.org/officeDocument/2006/relationships/image" Target="../media/image166.png"/><Relationship Id="rId35" Type="http://schemas.openxmlformats.org/officeDocument/2006/relationships/image" Target="../media/image171.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159.png"/><Relationship Id="rId26" Type="http://schemas.openxmlformats.org/officeDocument/2006/relationships/image" Target="../media/image163.png"/><Relationship Id="rId3" Type="http://schemas.openxmlformats.org/officeDocument/2006/relationships/image" Target="../media/image1.png"/><Relationship Id="rId21" Type="http://schemas.microsoft.com/office/2007/relationships/hdphoto" Target="../media/hdphoto27.wdp"/><Relationship Id="rId34" Type="http://schemas.openxmlformats.org/officeDocument/2006/relationships/image" Target="../media/image128.png"/><Relationship Id="rId7" Type="http://schemas.openxmlformats.org/officeDocument/2006/relationships/image" Target="../media/image55.png"/><Relationship Id="rId12" Type="http://schemas.openxmlformats.org/officeDocument/2006/relationships/image" Target="../media/image46.png"/><Relationship Id="rId17" Type="http://schemas.openxmlformats.org/officeDocument/2006/relationships/image" Target="../media/image158.png"/><Relationship Id="rId25" Type="http://schemas.microsoft.com/office/2007/relationships/hdphoto" Target="../media/hdphoto29.wdp"/><Relationship Id="rId33" Type="http://schemas.openxmlformats.org/officeDocument/2006/relationships/image" Target="../media/image127.png"/><Relationship Id="rId2" Type="http://schemas.openxmlformats.org/officeDocument/2006/relationships/notesSlide" Target="../notesSlides/notesSlide26.xml"/><Relationship Id="rId16" Type="http://schemas.openxmlformats.org/officeDocument/2006/relationships/image" Target="../media/image157.png"/><Relationship Id="rId20" Type="http://schemas.openxmlformats.org/officeDocument/2006/relationships/image" Target="../media/image160.png"/><Relationship Id="rId29" Type="http://schemas.openxmlformats.org/officeDocument/2006/relationships/image" Target="../media/image165.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162.png"/><Relationship Id="rId32" Type="http://schemas.openxmlformats.org/officeDocument/2006/relationships/image" Target="../media/image174.png"/><Relationship Id="rId5" Type="http://schemas.openxmlformats.org/officeDocument/2006/relationships/image" Target="../media/image40.png"/><Relationship Id="rId15" Type="http://schemas.openxmlformats.org/officeDocument/2006/relationships/image" Target="../media/image53.png"/><Relationship Id="rId23" Type="http://schemas.microsoft.com/office/2007/relationships/hdphoto" Target="../media/hdphoto28.wdp"/><Relationship Id="rId28" Type="http://schemas.openxmlformats.org/officeDocument/2006/relationships/image" Target="../media/image164.png"/><Relationship Id="rId36" Type="http://schemas.openxmlformats.org/officeDocument/2006/relationships/image" Target="../media/image129.png"/><Relationship Id="rId10" Type="http://schemas.openxmlformats.org/officeDocument/2006/relationships/image" Target="../media/image44.png"/><Relationship Id="rId19" Type="http://schemas.openxmlformats.org/officeDocument/2006/relationships/image" Target="../media/image48.png"/><Relationship Id="rId31" Type="http://schemas.openxmlformats.org/officeDocument/2006/relationships/image" Target="../media/image173.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52.png"/><Relationship Id="rId22" Type="http://schemas.openxmlformats.org/officeDocument/2006/relationships/image" Target="../media/image161.png"/><Relationship Id="rId27" Type="http://schemas.microsoft.com/office/2007/relationships/hdphoto" Target="../media/hdphoto30.wdp"/><Relationship Id="rId30" Type="http://schemas.openxmlformats.org/officeDocument/2006/relationships/image" Target="../media/image166.png"/><Relationship Id="rId35" Type="http://schemas.openxmlformats.org/officeDocument/2006/relationships/image" Target="../media/image167.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159.png"/><Relationship Id="rId26" Type="http://schemas.openxmlformats.org/officeDocument/2006/relationships/image" Target="../media/image163.png"/><Relationship Id="rId3" Type="http://schemas.openxmlformats.org/officeDocument/2006/relationships/image" Target="../media/image1.png"/><Relationship Id="rId21" Type="http://schemas.microsoft.com/office/2007/relationships/hdphoto" Target="../media/hdphoto27.wdp"/><Relationship Id="rId34" Type="http://schemas.openxmlformats.org/officeDocument/2006/relationships/image" Target="../media/image127.png"/><Relationship Id="rId7" Type="http://schemas.openxmlformats.org/officeDocument/2006/relationships/image" Target="../media/image55.png"/><Relationship Id="rId12" Type="http://schemas.openxmlformats.org/officeDocument/2006/relationships/image" Target="../media/image46.png"/><Relationship Id="rId17" Type="http://schemas.openxmlformats.org/officeDocument/2006/relationships/image" Target="../media/image158.png"/><Relationship Id="rId25" Type="http://schemas.microsoft.com/office/2007/relationships/hdphoto" Target="../media/hdphoto29.wdp"/><Relationship Id="rId33" Type="http://schemas.openxmlformats.org/officeDocument/2006/relationships/image" Target="../media/image167.png"/><Relationship Id="rId2" Type="http://schemas.openxmlformats.org/officeDocument/2006/relationships/notesSlide" Target="../notesSlides/notesSlide27.xml"/><Relationship Id="rId16" Type="http://schemas.openxmlformats.org/officeDocument/2006/relationships/image" Target="../media/image157.png"/><Relationship Id="rId20" Type="http://schemas.openxmlformats.org/officeDocument/2006/relationships/image" Target="../media/image160.png"/><Relationship Id="rId29" Type="http://schemas.openxmlformats.org/officeDocument/2006/relationships/image" Target="../media/image165.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162.png"/><Relationship Id="rId32" Type="http://schemas.openxmlformats.org/officeDocument/2006/relationships/image" Target="../media/image176.png"/><Relationship Id="rId5" Type="http://schemas.openxmlformats.org/officeDocument/2006/relationships/image" Target="../media/image40.png"/><Relationship Id="rId15" Type="http://schemas.openxmlformats.org/officeDocument/2006/relationships/image" Target="../media/image53.png"/><Relationship Id="rId23" Type="http://schemas.microsoft.com/office/2007/relationships/hdphoto" Target="../media/hdphoto28.wdp"/><Relationship Id="rId28" Type="http://schemas.openxmlformats.org/officeDocument/2006/relationships/image" Target="../media/image164.png"/><Relationship Id="rId36" Type="http://schemas.openxmlformats.org/officeDocument/2006/relationships/image" Target="../media/image128.png"/><Relationship Id="rId10" Type="http://schemas.openxmlformats.org/officeDocument/2006/relationships/image" Target="../media/image44.png"/><Relationship Id="rId19" Type="http://schemas.openxmlformats.org/officeDocument/2006/relationships/image" Target="../media/image48.png"/><Relationship Id="rId31" Type="http://schemas.openxmlformats.org/officeDocument/2006/relationships/image" Target="../media/image175.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52.png"/><Relationship Id="rId22" Type="http://schemas.openxmlformats.org/officeDocument/2006/relationships/image" Target="../media/image161.png"/><Relationship Id="rId27" Type="http://schemas.microsoft.com/office/2007/relationships/hdphoto" Target="../media/hdphoto30.wdp"/><Relationship Id="rId30" Type="http://schemas.openxmlformats.org/officeDocument/2006/relationships/image" Target="../media/image166.png"/><Relationship Id="rId35" Type="http://schemas.openxmlformats.org/officeDocument/2006/relationships/image" Target="../media/image129.png"/></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79.png"/><Relationship Id="rId3" Type="http://schemas.openxmlformats.org/officeDocument/2006/relationships/image" Target="../media/image131.png"/><Relationship Id="rId7" Type="http://schemas.openxmlformats.org/officeDocument/2006/relationships/image" Target="../media/image132.png"/><Relationship Id="rId12"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microsoft.com/office/2007/relationships/hdphoto" Target="../media/hdphoto25.wdp"/><Relationship Id="rId11"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85.png"/><Relationship Id="rId4" Type="http://schemas.microsoft.com/office/2007/relationships/hdphoto" Target="../media/hdphoto24.wdp"/><Relationship Id="rId9"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chart" Target="../charts/chart22.xml"/><Relationship Id="rId3" Type="http://schemas.openxmlformats.org/officeDocument/2006/relationships/tags" Target="../tags/tag13.xml"/><Relationship Id="rId7" Type="http://schemas.microsoft.com/office/2007/relationships/hdphoto" Target="../media/hdphoto31.wdp"/><Relationship Id="rId12" Type="http://schemas.openxmlformats.org/officeDocument/2006/relationships/image" Target="../media/image183.PNG"/><Relationship Id="rId17" Type="http://schemas.openxmlformats.org/officeDocument/2006/relationships/image" Target="../media/image71.png"/><Relationship Id="rId2" Type="http://schemas.openxmlformats.org/officeDocument/2006/relationships/tags" Target="../tags/tag12.xml"/><Relationship Id="rId16" Type="http://schemas.microsoft.com/office/2007/relationships/hdphoto" Target="../media/hdphoto19.wdp"/><Relationship Id="rId1" Type="http://schemas.openxmlformats.org/officeDocument/2006/relationships/tags" Target="../tags/tag11.xml"/><Relationship Id="rId6" Type="http://schemas.openxmlformats.org/officeDocument/2006/relationships/image" Target="../media/image180.png"/><Relationship Id="rId11" Type="http://schemas.openxmlformats.org/officeDocument/2006/relationships/image" Target="../media/image182.png"/><Relationship Id="rId5" Type="http://schemas.openxmlformats.org/officeDocument/2006/relationships/notesSlide" Target="../notesSlides/notesSlide29.xml"/><Relationship Id="rId15" Type="http://schemas.openxmlformats.org/officeDocument/2006/relationships/image" Target="../media/image82.png"/><Relationship Id="rId10" Type="http://schemas.openxmlformats.org/officeDocument/2006/relationships/image" Target="../media/image70.PNG"/><Relationship Id="rId4" Type="http://schemas.openxmlformats.org/officeDocument/2006/relationships/slideLayout" Target="../slideLayouts/slideLayout3.xml"/><Relationship Id="rId9" Type="http://schemas.openxmlformats.org/officeDocument/2006/relationships/image" Target="../media/image181.png"/><Relationship Id="rId1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4.jpeg"/><Relationship Id="rId7" Type="http://schemas.openxmlformats.org/officeDocument/2006/relationships/chart" Target="../charts/chart23.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86.png"/><Relationship Id="rId5" Type="http://schemas.openxmlformats.org/officeDocument/2006/relationships/image" Target="../media/image65.png"/><Relationship Id="rId4" Type="http://schemas.openxmlformats.org/officeDocument/2006/relationships/image" Target="../media/image185.png"/></Relationships>
</file>

<file path=ppt/slides/_rels/slide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37.png"/><Relationship Id="rId9" Type="http://schemas.openxmlformats.org/officeDocument/2006/relationships/image" Target="../media/image62.png"/></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5.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3.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41.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6.png"/><Relationship Id="rId3" Type="http://schemas.openxmlformats.org/officeDocument/2006/relationships/image" Target="../media/image189.png"/><Relationship Id="rId7" Type="http://schemas.openxmlformats.org/officeDocument/2006/relationships/image" Target="../media/image192.png"/><Relationship Id="rId12" Type="http://schemas.openxmlformats.org/officeDocument/2006/relationships/image" Target="../media/image195.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91.png"/><Relationship Id="rId11" Type="http://schemas.openxmlformats.org/officeDocument/2006/relationships/chart" Target="../charts/chart28.xml"/><Relationship Id="rId5" Type="http://schemas.openxmlformats.org/officeDocument/2006/relationships/image" Target="../media/image190.png"/><Relationship Id="rId10" Type="http://schemas.openxmlformats.org/officeDocument/2006/relationships/chart" Target="../charts/chart27.xml"/><Relationship Id="rId4" Type="http://schemas.microsoft.com/office/2007/relationships/hdphoto" Target="../media/hdphoto32.wdp"/><Relationship Id="rId9" Type="http://schemas.openxmlformats.org/officeDocument/2006/relationships/image" Target="../media/image194.png"/><Relationship Id="rId14" Type="http://schemas.openxmlformats.org/officeDocument/2006/relationships/chart" Target="../charts/chart29.xml"/></Relationships>
</file>

<file path=ppt/slides/_rels/slide4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97.jpeg"/><Relationship Id="rId7"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21.png"/><Relationship Id="rId10" Type="http://schemas.openxmlformats.org/officeDocument/2006/relationships/image" Target="../media/image198.jpeg"/><Relationship Id="rId4" Type="http://schemas.openxmlformats.org/officeDocument/2006/relationships/image" Target="../media/image120.jpg"/><Relationship Id="rId9" Type="http://schemas.openxmlformats.org/officeDocument/2006/relationships/image" Target="../media/image123.png"/></Relationships>
</file>

<file path=ppt/slides/_rels/slide43.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03.png"/><Relationship Id="rId7" Type="http://schemas.openxmlformats.org/officeDocument/2006/relationships/image" Target="../media/image202.png"/><Relationship Id="rId12" Type="http://schemas.openxmlformats.org/officeDocument/2006/relationships/image" Target="../media/image207.jpeg"/><Relationship Id="rId2" Type="http://schemas.openxmlformats.org/officeDocument/2006/relationships/image" Target="../media/image199.png"/><Relationship Id="rId1" Type="http://schemas.openxmlformats.org/officeDocument/2006/relationships/slideLayout" Target="../slideLayouts/slideLayout3.xml"/><Relationship Id="rId6" Type="http://schemas.openxmlformats.org/officeDocument/2006/relationships/image" Target="../media/image201.PNG"/><Relationship Id="rId11" Type="http://schemas.openxmlformats.org/officeDocument/2006/relationships/image" Target="../media/image206.jpeg"/><Relationship Id="rId5" Type="http://schemas.openxmlformats.org/officeDocument/2006/relationships/image" Target="../media/image200.jpeg"/><Relationship Id="rId10" Type="http://schemas.openxmlformats.org/officeDocument/2006/relationships/image" Target="../media/image205.jpeg"/><Relationship Id="rId4" Type="http://schemas.microsoft.com/office/2007/relationships/hdphoto" Target="../media/hdphoto22.wdp"/><Relationship Id="rId9" Type="http://schemas.openxmlformats.org/officeDocument/2006/relationships/image" Target="../media/image204.png"/></Relationships>
</file>

<file path=ppt/slides/_rels/slide44.xml.rels><?xml version="1.0" encoding="UTF-8" standalone="yes"?>
<Relationships xmlns="http://schemas.openxmlformats.org/package/2006/relationships"><Relationship Id="rId8" Type="http://schemas.microsoft.com/office/2007/relationships/hdphoto" Target="../media/hdphoto33.wdp"/><Relationship Id="rId13" Type="http://schemas.openxmlformats.org/officeDocument/2006/relationships/image" Target="../media/image215.png"/><Relationship Id="rId3" Type="http://schemas.openxmlformats.org/officeDocument/2006/relationships/image" Target="../media/image208.png"/><Relationship Id="rId7" Type="http://schemas.openxmlformats.org/officeDocument/2006/relationships/image" Target="../media/image211.png"/><Relationship Id="rId12" Type="http://schemas.openxmlformats.org/officeDocument/2006/relationships/image" Target="../media/image21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44.png"/><Relationship Id="rId11" Type="http://schemas.openxmlformats.org/officeDocument/2006/relationships/image" Target="../media/image213.PNG"/><Relationship Id="rId5" Type="http://schemas.openxmlformats.org/officeDocument/2006/relationships/image" Target="../media/image210.png"/><Relationship Id="rId10" Type="http://schemas.openxmlformats.org/officeDocument/2006/relationships/image" Target="../media/image212.PNG"/><Relationship Id="rId4" Type="http://schemas.openxmlformats.org/officeDocument/2006/relationships/image" Target="../media/image209.png"/><Relationship Id="rId9" Type="http://schemas.openxmlformats.org/officeDocument/2006/relationships/image" Target="../media/image54.png"/><Relationship Id="rId14" Type="http://schemas.openxmlformats.org/officeDocument/2006/relationships/image" Target="../media/image216.png"/></Relationships>
</file>

<file path=ppt/slides/_rels/slide45.xml.rels><?xml version="1.0" encoding="UTF-8" standalone="yes"?>
<Relationships xmlns="http://schemas.openxmlformats.org/package/2006/relationships"><Relationship Id="rId8" Type="http://schemas.openxmlformats.org/officeDocument/2006/relationships/chart" Target="../charts/chart30.xml"/><Relationship Id="rId13" Type="http://schemas.openxmlformats.org/officeDocument/2006/relationships/image" Target="../media/image150.png"/><Relationship Id="rId3" Type="http://schemas.openxmlformats.org/officeDocument/2006/relationships/image" Target="../media/image217.png"/><Relationship Id="rId7" Type="http://schemas.openxmlformats.org/officeDocument/2006/relationships/image" Target="../media/image220.jpeg"/><Relationship Id="rId12"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19.png"/><Relationship Id="rId11" Type="http://schemas.openxmlformats.org/officeDocument/2006/relationships/image" Target="../media/image80.png"/><Relationship Id="rId5" Type="http://schemas.openxmlformats.org/officeDocument/2006/relationships/image" Target="../media/image218.png"/><Relationship Id="rId10" Type="http://schemas.openxmlformats.org/officeDocument/2006/relationships/image" Target="../media/image221.png"/><Relationship Id="rId4" Type="http://schemas.openxmlformats.org/officeDocument/2006/relationships/image" Target="../media/image155.png"/><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83.PNG"/><Relationship Id="rId5" Type="http://schemas.openxmlformats.org/officeDocument/2006/relationships/image" Target="../media/image26.png"/><Relationship Id="rId4" Type="http://schemas.openxmlformats.org/officeDocument/2006/relationships/image" Target="../media/image223.jpeg"/></Relationships>
</file>

<file path=ppt/slides/_rels/slide47.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chart" Target="../charts/chart32.xml"/><Relationship Id="rId3" Type="http://schemas.openxmlformats.org/officeDocument/2006/relationships/image" Target="../media/image31.png"/><Relationship Id="rId7" Type="http://schemas.openxmlformats.org/officeDocument/2006/relationships/image" Target="../media/image56.png"/><Relationship Id="rId12" Type="http://schemas.openxmlformats.org/officeDocument/2006/relationships/image" Target="../media/image228.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225.png"/><Relationship Id="rId11" Type="http://schemas.openxmlformats.org/officeDocument/2006/relationships/chart" Target="../charts/chart31.xml"/><Relationship Id="rId5" Type="http://schemas.microsoft.com/office/2007/relationships/hdphoto" Target="../media/hdphoto34.wdp"/><Relationship Id="rId10" Type="http://schemas.openxmlformats.org/officeDocument/2006/relationships/image" Target="../media/image227.png"/><Relationship Id="rId4" Type="http://schemas.openxmlformats.org/officeDocument/2006/relationships/image" Target="../media/image224.png"/><Relationship Id="rId9" Type="http://schemas.openxmlformats.org/officeDocument/2006/relationships/image" Target="../media/image226.jpeg"/></Relationships>
</file>

<file path=ppt/slides/_rels/slide48.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70.PNG"/><Relationship Id="rId3" Type="http://schemas.openxmlformats.org/officeDocument/2006/relationships/image" Target="../media/image229.png"/><Relationship Id="rId7" Type="http://schemas.openxmlformats.org/officeDocument/2006/relationships/image" Target="../media/image233.png"/><Relationship Id="rId12" Type="http://schemas.openxmlformats.org/officeDocument/2006/relationships/image" Target="../media/image31.png"/><Relationship Id="rId2" Type="http://schemas.openxmlformats.org/officeDocument/2006/relationships/notesSlide" Target="../notesSlides/notesSlide37.xml"/><Relationship Id="rId16" Type="http://schemas.openxmlformats.org/officeDocument/2006/relationships/image" Target="../media/image238.png"/><Relationship Id="rId1" Type="http://schemas.openxmlformats.org/officeDocument/2006/relationships/slideLayout" Target="../slideLayouts/slideLayout3.xml"/><Relationship Id="rId6" Type="http://schemas.openxmlformats.org/officeDocument/2006/relationships/image" Target="../media/image232.png"/><Relationship Id="rId11" Type="http://schemas.openxmlformats.org/officeDocument/2006/relationships/image" Target="../media/image236.png"/><Relationship Id="rId5" Type="http://schemas.openxmlformats.org/officeDocument/2006/relationships/image" Target="../media/image231.png"/><Relationship Id="rId15" Type="http://schemas.openxmlformats.org/officeDocument/2006/relationships/image" Target="../media/image144.png"/><Relationship Id="rId10" Type="http://schemas.openxmlformats.org/officeDocument/2006/relationships/image" Target="../media/image235.png"/><Relationship Id="rId4" Type="http://schemas.openxmlformats.org/officeDocument/2006/relationships/image" Target="../media/image230.png"/><Relationship Id="rId9" Type="http://schemas.openxmlformats.org/officeDocument/2006/relationships/image" Target="../media/image234.png"/><Relationship Id="rId14" Type="http://schemas.openxmlformats.org/officeDocument/2006/relationships/image" Target="../media/image2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chart" Target="../charts/chart9.xml"/><Relationship Id="rId5" Type="http://schemas.microsoft.com/office/2007/relationships/hdphoto" Target="../media/hdphoto18.wdp"/><Relationship Id="rId4" Type="http://schemas.openxmlformats.org/officeDocument/2006/relationships/image" Target="../media/image66.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6.wdp"/><Relationship Id="rId18" Type="http://schemas.openxmlformats.org/officeDocument/2006/relationships/image" Target="../media/image15.png"/><Relationship Id="rId26" Type="http://schemas.openxmlformats.org/officeDocument/2006/relationships/image" Target="../media/image20.png"/><Relationship Id="rId3" Type="http://schemas.openxmlformats.org/officeDocument/2006/relationships/image" Target="../media/image6.png"/><Relationship Id="rId21" Type="http://schemas.microsoft.com/office/2007/relationships/hdphoto" Target="../media/hdphoto10.wdp"/><Relationship Id="rId7" Type="http://schemas.microsoft.com/office/2007/relationships/hdphoto" Target="../media/hdphoto1.wdp"/><Relationship Id="rId12" Type="http://schemas.openxmlformats.org/officeDocument/2006/relationships/image" Target="../media/image12.png"/><Relationship Id="rId17" Type="http://schemas.microsoft.com/office/2007/relationships/hdphoto" Target="../media/hdphoto8.wdp"/><Relationship Id="rId25" Type="http://schemas.microsoft.com/office/2007/relationships/hdphoto" Target="../media/hdphoto4.wdp"/><Relationship Id="rId2" Type="http://schemas.openxmlformats.org/officeDocument/2006/relationships/notesSlide" Target="../notesSlides/notesSlide38.xml"/><Relationship Id="rId16" Type="http://schemas.openxmlformats.org/officeDocument/2006/relationships/image" Target="../media/image14.png"/><Relationship Id="rId20" Type="http://schemas.openxmlformats.org/officeDocument/2006/relationships/image" Target="../media/image16.pn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5.wdp"/><Relationship Id="rId24" Type="http://schemas.openxmlformats.org/officeDocument/2006/relationships/image" Target="../media/image10.png"/><Relationship Id="rId5" Type="http://schemas.openxmlformats.org/officeDocument/2006/relationships/image" Target="../media/image19.png"/><Relationship Id="rId15" Type="http://schemas.microsoft.com/office/2007/relationships/hdphoto" Target="../media/hdphoto7.wdp"/><Relationship Id="rId23" Type="http://schemas.microsoft.com/office/2007/relationships/hdphoto" Target="../media/hdphoto3.wdp"/><Relationship Id="rId28" Type="http://schemas.openxmlformats.org/officeDocument/2006/relationships/image" Target="../media/image143.PNG"/><Relationship Id="rId10" Type="http://schemas.openxmlformats.org/officeDocument/2006/relationships/image" Target="../media/image11.png"/><Relationship Id="rId19" Type="http://schemas.microsoft.com/office/2007/relationships/hdphoto" Target="../media/hdphoto9.wdp"/><Relationship Id="rId31" Type="http://schemas.openxmlformats.org/officeDocument/2006/relationships/image" Target="../media/image23.png"/><Relationship Id="rId4" Type="http://schemas.openxmlformats.org/officeDocument/2006/relationships/image" Target="../media/image2.png"/><Relationship Id="rId9" Type="http://schemas.microsoft.com/office/2007/relationships/hdphoto" Target="../media/hdphoto2.wdp"/><Relationship Id="rId14" Type="http://schemas.openxmlformats.org/officeDocument/2006/relationships/image" Target="../media/image13.png"/><Relationship Id="rId22" Type="http://schemas.openxmlformats.org/officeDocument/2006/relationships/image" Target="../media/image9.png"/><Relationship Id="rId27" Type="http://schemas.openxmlformats.org/officeDocument/2006/relationships/image" Target="../media/image21.png"/><Relationship Id="rId30"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7.png"/><Relationship Id="rId7" Type="http://schemas.openxmlformats.org/officeDocument/2006/relationships/image" Target="../media/image72.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chart" Target="../charts/chart10.xml"/><Relationship Id="rId5" Type="http://schemas.openxmlformats.org/officeDocument/2006/relationships/image" Target="../media/image65.png"/><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png"/><Relationship Id="rId3" Type="http://schemas.openxmlformats.org/officeDocument/2006/relationships/image" Target="../media/image27.png"/><Relationship Id="rId7" Type="http://schemas.openxmlformats.org/officeDocument/2006/relationships/image" Target="../media/image76.PNG"/><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70.PNG"/><Relationship Id="rId5" Type="http://schemas.microsoft.com/office/2007/relationships/hdphoto" Target="../media/hdphoto17.wdp"/><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0.PNG"/><Relationship Id="rId3" Type="http://schemas.openxmlformats.org/officeDocument/2006/relationships/image" Target="../media/image27.png"/><Relationship Id="rId7" Type="http://schemas.openxmlformats.org/officeDocument/2006/relationships/image" Target="../media/image81.PNG"/><Relationship Id="rId12"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77.PNG"/><Relationship Id="rId5" Type="http://schemas.microsoft.com/office/2007/relationships/hdphoto" Target="../media/hdphoto17.wdp"/><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301037" y="1336462"/>
            <a:ext cx="842963" cy="1028700"/>
          </a:xfrm>
          <a:prstGeom prst="rect">
            <a:avLst/>
          </a:prstGeom>
        </p:spPr>
      </p:pic>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72254" y="2292544"/>
            <a:ext cx="1035844" cy="1085850"/>
          </a:xfrm>
          <a:prstGeom prst="rect">
            <a:avLst/>
          </a:prstGeom>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2510027" y="1607585"/>
            <a:ext cx="657225" cy="1264444"/>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6073113" y="2189554"/>
            <a:ext cx="792956" cy="1085850"/>
          </a:xfrm>
          <a:prstGeom prst="rect">
            <a:avLst/>
          </a:prstGeom>
        </p:spPr>
      </p:pic>
      <p:pic>
        <p:nvPicPr>
          <p:cNvPr id="22" name="Picture 21"/>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917408" y="2216484"/>
            <a:ext cx="714375" cy="1092994"/>
          </a:xfrm>
          <a:prstGeom prst="rect">
            <a:avLst/>
          </a:prstGeom>
        </p:spPr>
      </p:pic>
      <p:pic>
        <p:nvPicPr>
          <p:cNvPr id="23" name="Picture 22"/>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tretch>
            <a:fillRect/>
          </a:stretch>
        </p:blipFill>
        <p:spPr>
          <a:xfrm>
            <a:off x="1" y="2866007"/>
            <a:ext cx="878681" cy="1450181"/>
          </a:xfrm>
          <a:prstGeom prst="rect">
            <a:avLst/>
          </a:prstGeom>
        </p:spPr>
      </p:pic>
      <p:pic>
        <p:nvPicPr>
          <p:cNvPr id="24" name="Picture 23"/>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tretch>
            <a:fillRect/>
          </a:stretch>
        </p:blipFill>
        <p:spPr>
          <a:xfrm>
            <a:off x="91005" y="1853366"/>
            <a:ext cx="778669" cy="957263"/>
          </a:xfrm>
          <a:prstGeom prst="rect">
            <a:avLst/>
          </a:prstGeom>
        </p:spPr>
      </p:pic>
      <p:pic>
        <p:nvPicPr>
          <p:cNvPr id="25" name="Picture 24"/>
          <p:cNvPicPr>
            <a:picLocks noChangeAspect="1"/>
          </p:cNvPicPr>
          <p:nvPr/>
        </p:nvPicPr>
        <p:blipFill>
          <a:blip r:embed="rId19">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tretch>
            <a:fillRect/>
          </a:stretch>
        </p:blipFill>
        <p:spPr>
          <a:xfrm>
            <a:off x="6858248" y="1971675"/>
            <a:ext cx="778669" cy="857250"/>
          </a:xfrm>
          <a:prstGeom prst="rect">
            <a:avLst/>
          </a:prstGeom>
        </p:spPr>
      </p:pic>
      <p:pic>
        <p:nvPicPr>
          <p:cNvPr id="26" name="Picture 25"/>
          <p:cNvPicPr>
            <a:picLocks noChangeAspect="1"/>
          </p:cNvPicPr>
          <p:nvPr/>
        </p:nvPicPr>
        <p:blipFill>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tretch>
            <a:fillRect/>
          </a:stretch>
        </p:blipFill>
        <p:spPr>
          <a:xfrm>
            <a:off x="7288024" y="3397632"/>
            <a:ext cx="800100" cy="778669"/>
          </a:xfrm>
          <a:prstGeom prst="rect">
            <a:avLst/>
          </a:prstGeom>
        </p:spPr>
      </p:pic>
      <p:pic>
        <p:nvPicPr>
          <p:cNvPr id="27" name="Picture 26"/>
          <p:cNvPicPr>
            <a:picLocks noChangeAspect="1"/>
          </p:cNvPicPr>
          <p:nvPr/>
        </p:nvPicPr>
        <p:blipFill>
          <a:blip r:embed="rId23">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val="0"/>
              </a:ext>
            </a:extLst>
          </a:blip>
          <a:stretch>
            <a:fillRect/>
          </a:stretch>
        </p:blipFill>
        <p:spPr>
          <a:xfrm>
            <a:off x="1683195" y="2919837"/>
            <a:ext cx="1321594" cy="885825"/>
          </a:xfrm>
          <a:prstGeom prst="rect">
            <a:avLst/>
          </a:prstGeom>
        </p:spPr>
      </p:pic>
      <p:pic>
        <p:nvPicPr>
          <p:cNvPr id="16" name="Picture 1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836569" y="773742"/>
            <a:ext cx="2307431" cy="1221581"/>
          </a:xfrm>
          <a:prstGeom prst="rect">
            <a:avLst/>
          </a:prstGeom>
        </p:spPr>
      </p:pic>
      <p:pic>
        <p:nvPicPr>
          <p:cNvPr id="17" name="Picture 1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687975"/>
            <a:ext cx="3321844" cy="1935956"/>
          </a:xfrm>
          <a:prstGeom prst="rect">
            <a:avLst/>
          </a:prstGeom>
        </p:spPr>
      </p:pic>
      <p:pic>
        <p:nvPicPr>
          <p:cNvPr id="5" name="Picture 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 y="321440"/>
            <a:ext cx="9144001" cy="4357688"/>
          </a:xfrm>
          <a:prstGeom prst="rect">
            <a:avLst/>
          </a:prstGeom>
        </p:spPr>
      </p:pic>
      <p:pic>
        <p:nvPicPr>
          <p:cNvPr id="9" name="Picture 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380282" y="2865746"/>
            <a:ext cx="1564481" cy="692944"/>
          </a:xfrm>
          <a:prstGeom prst="rect">
            <a:avLst/>
          </a:prstGeom>
        </p:spPr>
      </p:pic>
      <p:pic>
        <p:nvPicPr>
          <p:cNvPr id="6" name="Picture 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81580" y="2478882"/>
            <a:ext cx="5743575" cy="2664619"/>
          </a:xfrm>
          <a:prstGeom prst="rect">
            <a:avLst/>
          </a:prstGeom>
        </p:spPr>
      </p:pic>
      <p:pic>
        <p:nvPicPr>
          <p:cNvPr id="8" name="Picture 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4650582"/>
            <a:ext cx="9144000" cy="492918"/>
          </a:xfrm>
          <a:prstGeom prst="rect">
            <a:avLst/>
          </a:prstGeom>
        </p:spPr>
      </p:pic>
      <p:pic>
        <p:nvPicPr>
          <p:cNvPr id="11" name="Picture 1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429560" y="4743450"/>
            <a:ext cx="3471863" cy="357188"/>
          </a:xfrm>
          <a:prstGeom prst="rect">
            <a:avLst/>
          </a:prstGeom>
        </p:spPr>
      </p:pic>
      <p:grpSp>
        <p:nvGrpSpPr>
          <p:cNvPr id="30" name="Group 29"/>
          <p:cNvGrpSpPr/>
          <p:nvPr/>
        </p:nvGrpSpPr>
        <p:grpSpPr>
          <a:xfrm>
            <a:off x="7555327" y="394855"/>
            <a:ext cx="1463887" cy="307777"/>
            <a:chOff x="10250083" y="526474"/>
            <a:chExt cx="1951856" cy="410369"/>
          </a:xfrm>
        </p:grpSpPr>
        <p:pic>
          <p:nvPicPr>
            <p:cNvPr id="13" name="Picture 1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1725689" y="736823"/>
              <a:ext cx="476250" cy="19050"/>
            </a:xfrm>
            <a:prstGeom prst="rect">
              <a:avLst/>
            </a:prstGeom>
          </p:spPr>
        </p:pic>
        <p:sp>
          <p:nvSpPr>
            <p:cNvPr id="3" name="TextBox 2"/>
            <p:cNvSpPr txBox="1"/>
            <p:nvPr/>
          </p:nvSpPr>
          <p:spPr>
            <a:xfrm>
              <a:off x="10250083" y="526474"/>
              <a:ext cx="1579750" cy="410369"/>
            </a:xfrm>
            <a:prstGeom prst="rect">
              <a:avLst/>
            </a:prstGeom>
            <a:noFill/>
          </p:spPr>
          <p:txBody>
            <a:bodyPr wrap="none" rtlCol="0">
              <a:spAutoFit/>
            </a:bodyPr>
            <a:lstStyle/>
            <a:p>
              <a:r>
                <a:rPr lang="tr-TR" dirty="0" err="1" smtClean="0">
                  <a:solidFill>
                    <a:schemeClr val="tx1">
                      <a:lumMod val="65000"/>
                      <a:lumOff val="35000"/>
                    </a:schemeClr>
                  </a:solidFill>
                </a:rPr>
                <a:t>October</a:t>
              </a:r>
              <a:r>
                <a:rPr lang="tr-TR" dirty="0" smtClean="0">
                  <a:solidFill>
                    <a:schemeClr val="tx1">
                      <a:lumMod val="65000"/>
                      <a:lumOff val="35000"/>
                    </a:schemeClr>
                  </a:solidFill>
                </a:rPr>
                <a:t> 2015</a:t>
              </a:r>
              <a:endParaRPr lang="tr-TR" dirty="0">
                <a:solidFill>
                  <a:schemeClr val="tx1">
                    <a:lumMod val="65000"/>
                    <a:lumOff val="35000"/>
                  </a:schemeClr>
                </a:solidFill>
              </a:endParaRPr>
            </a:p>
          </p:txBody>
        </p:sp>
      </p:grpSp>
      <p:sp>
        <p:nvSpPr>
          <p:cNvPr id="28" name="TextBox 27"/>
          <p:cNvSpPr txBox="1"/>
          <p:nvPr/>
        </p:nvSpPr>
        <p:spPr>
          <a:xfrm>
            <a:off x="310814" y="-14876"/>
            <a:ext cx="5387950" cy="931024"/>
          </a:xfrm>
          <a:prstGeom prst="rect">
            <a:avLst/>
          </a:prstGeom>
          <a:noFill/>
        </p:spPr>
        <p:txBody>
          <a:bodyPr wrap="none" lIns="68580" tIns="34290" rIns="68580" bIns="34290" rtlCol="0">
            <a:spAutoFit/>
          </a:bodyPr>
          <a:lstStyle/>
          <a:p>
            <a:r>
              <a:rPr lang="tr-TR" sz="2800" b="1" dirty="0" smtClean="0">
                <a:solidFill>
                  <a:srgbClr val="032E8C"/>
                </a:solidFill>
              </a:rPr>
              <a:t>Development </a:t>
            </a:r>
            <a:r>
              <a:rPr lang="tr-TR" sz="2800" b="1" dirty="0" smtClean="0">
                <a:solidFill>
                  <a:srgbClr val="032E8C"/>
                </a:solidFill>
              </a:rPr>
              <a:t>of Airline Business &amp; </a:t>
            </a:r>
            <a:endParaRPr lang="tr-TR" sz="2800" b="1" dirty="0" smtClean="0">
              <a:solidFill>
                <a:srgbClr val="032E8C"/>
              </a:solidFill>
            </a:endParaRPr>
          </a:p>
          <a:p>
            <a:r>
              <a:rPr lang="tr-TR" sz="2800" b="1" dirty="0" err="1" smtClean="0">
                <a:solidFill>
                  <a:srgbClr val="032E8C"/>
                </a:solidFill>
              </a:rPr>
              <a:t>Turkish</a:t>
            </a:r>
            <a:r>
              <a:rPr lang="tr-TR" sz="2800" b="1" dirty="0" smtClean="0">
                <a:solidFill>
                  <a:srgbClr val="032E8C"/>
                </a:solidFill>
              </a:rPr>
              <a:t> </a:t>
            </a:r>
            <a:r>
              <a:rPr lang="tr-TR" sz="2800" b="1" dirty="0" err="1" smtClean="0">
                <a:solidFill>
                  <a:srgbClr val="032E8C"/>
                </a:solidFill>
              </a:rPr>
              <a:t>Airlines</a:t>
            </a:r>
            <a:endParaRPr lang="tr-TR" sz="2800" b="1" dirty="0" smtClean="0">
              <a:solidFill>
                <a:srgbClr val="032E8C"/>
              </a:solidFill>
            </a:endParaRPr>
          </a:p>
        </p:txBody>
      </p:sp>
      <p:sp>
        <p:nvSpPr>
          <p:cNvPr id="29" name="TextBox 28"/>
          <p:cNvSpPr txBox="1"/>
          <p:nvPr/>
        </p:nvSpPr>
        <p:spPr>
          <a:xfrm>
            <a:off x="237489" y="4656225"/>
            <a:ext cx="4752327" cy="438582"/>
          </a:xfrm>
          <a:prstGeom prst="rect">
            <a:avLst/>
          </a:prstGeom>
          <a:noFill/>
        </p:spPr>
        <p:txBody>
          <a:bodyPr wrap="none" lIns="68580" tIns="34290" rIns="68580" bIns="34290" rtlCol="0">
            <a:spAutoFit/>
          </a:bodyPr>
          <a:lstStyle/>
          <a:p>
            <a:r>
              <a:rPr lang="tr-TR" sz="2400" b="1" dirty="0" smtClean="0">
                <a:solidFill>
                  <a:schemeClr val="tx1">
                    <a:lumMod val="65000"/>
                    <a:lumOff val="35000"/>
                  </a:schemeClr>
                </a:solidFill>
              </a:rPr>
              <a:t>Temel Kotil, Ph.D</a:t>
            </a:r>
            <a:r>
              <a:rPr lang="tr-TR" sz="2400" b="1" dirty="0" smtClean="0">
                <a:solidFill>
                  <a:schemeClr val="tx1">
                    <a:lumMod val="65000"/>
                    <a:lumOff val="35000"/>
                  </a:schemeClr>
                </a:solidFill>
              </a:rPr>
              <a:t>., </a:t>
            </a:r>
            <a:r>
              <a:rPr lang="tr-TR" sz="1800" b="1" dirty="0" smtClean="0">
                <a:solidFill>
                  <a:schemeClr val="tx1">
                    <a:lumMod val="65000"/>
                    <a:lumOff val="35000"/>
                  </a:schemeClr>
                </a:solidFill>
              </a:rPr>
              <a:t>CEO of Turkish Airlines</a:t>
            </a:r>
            <a:endParaRPr lang="tr-TR" b="1" dirty="0">
              <a:solidFill>
                <a:schemeClr val="tx1">
                  <a:lumMod val="65000"/>
                  <a:lumOff val="35000"/>
                </a:schemeClr>
              </a:solidFill>
            </a:endParaRPr>
          </a:p>
        </p:txBody>
      </p:sp>
      <p:pic>
        <p:nvPicPr>
          <p:cNvPr id="4" name="Picture 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43645" y="542439"/>
            <a:ext cx="3457575" cy="3471863"/>
          </a:xfrm>
          <a:prstGeom prst="rect">
            <a:avLst/>
          </a:prstGeom>
        </p:spPr>
      </p:pic>
      <p:pic>
        <p:nvPicPr>
          <p:cNvPr id="10" name="Picture 9"/>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96768" y="2528803"/>
            <a:ext cx="5629275" cy="1778794"/>
          </a:xfrm>
          <a:prstGeom prst="rect">
            <a:avLst/>
          </a:prstGeom>
        </p:spPr>
      </p:pic>
    </p:spTree>
    <p:extLst>
      <p:ext uri="{BB962C8B-B14F-4D97-AF65-F5344CB8AC3E}">
        <p14:creationId xmlns:p14="http://schemas.microsoft.com/office/powerpoint/2010/main" val="18894383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25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Effect transition="in" filter="fade">
                                      <p:cBhvr>
                                        <p:cTn id="22" dur="1000"/>
                                        <p:tgtEl>
                                          <p:spTgt spid="10"/>
                                        </p:tgtEl>
                                      </p:cBhvr>
                                    </p:animEffect>
                                  </p:childTnLst>
                                </p:cTn>
                              </p:par>
                              <p:par>
                                <p:cTn id="23" presetID="42" presetClass="path" presetSubtype="0" accel="50000" decel="50000" fill="hold" nodeType="withEffect">
                                  <p:stCondLst>
                                    <p:cond delay="0"/>
                                  </p:stCondLst>
                                  <p:childTnLst>
                                    <p:animMotion origin="layout" path="M -0.11016 -0.04027 L 6.25E-7 -3.33333E-6 " pathEditMode="relative" rAng="0" ptsTypes="AA">
                                      <p:cBhvr>
                                        <p:cTn id="24" dur="1000" fill="hold"/>
                                        <p:tgtEl>
                                          <p:spTgt spid="10"/>
                                        </p:tgtEl>
                                        <p:attrNameLst>
                                          <p:attrName>ppt_x</p:attrName>
                                          <p:attrName>ppt_y</p:attrName>
                                        </p:attrNameLst>
                                      </p:cBhvr>
                                      <p:rCtr x="5508" y="2014"/>
                                    </p:animMotion>
                                  </p:childTnLst>
                                </p:cTn>
                              </p:par>
                            </p:childTnLst>
                          </p:cTn>
                        </p:par>
                        <p:par>
                          <p:cTn id="25" fill="hold">
                            <p:stCondLst>
                              <p:cond delay="2750"/>
                            </p:stCondLst>
                            <p:childTnLst>
                              <p:par>
                                <p:cTn id="26" presetID="2" presetClass="entr" presetSubtype="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0-#ppt_h/2"/>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1+#ppt_w/2"/>
                                          </p:val>
                                        </p:tav>
                                        <p:tav tm="100000">
                                          <p:val>
                                            <p:strVal val="#ppt_x"/>
                                          </p:val>
                                        </p:tav>
                                      </p:tavLst>
                                    </p:anim>
                                    <p:anim calcmode="lin" valueType="num">
                                      <p:cBhvr additive="base">
                                        <p:cTn id="33" dur="500" fill="hold"/>
                                        <p:tgtEl>
                                          <p:spTgt spid="30"/>
                                        </p:tgtEl>
                                        <p:attrNameLst>
                                          <p:attrName>ppt_y</p:attrName>
                                        </p:attrNameLst>
                                      </p:cBhvr>
                                      <p:tavLst>
                                        <p:tav tm="0">
                                          <p:val>
                                            <p:strVal val="#ppt_y"/>
                                          </p:val>
                                        </p:tav>
                                        <p:tav tm="100000">
                                          <p:val>
                                            <p:strVal val="#ppt_y"/>
                                          </p:val>
                                        </p:tav>
                                      </p:tavLst>
                                    </p:anim>
                                  </p:childTnLst>
                                </p:cTn>
                              </p:par>
                            </p:childTnLst>
                          </p:cTn>
                        </p:par>
                        <p:par>
                          <p:cTn id="34" fill="hold">
                            <p:stCondLst>
                              <p:cond delay="3250"/>
                            </p:stCondLst>
                            <p:childTnLst>
                              <p:par>
                                <p:cTn id="35" presetID="2" presetClass="entr" presetSubtype="4"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877663"/>
            <a:ext cx="8534400" cy="3738880"/>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sp>
        <p:nvSpPr>
          <p:cNvPr id="51" name="Rectangle 50"/>
          <p:cNvSpPr/>
          <p:nvPr/>
        </p:nvSpPr>
        <p:spPr>
          <a:xfrm>
            <a:off x="493235" y="1326482"/>
            <a:ext cx="8182040" cy="1295217"/>
          </a:xfrm>
          <a:prstGeom prst="rect">
            <a:avLst/>
          </a:prstGeom>
          <a:solidFill>
            <a:srgbClr val="DBF5F1"/>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tr-TR"/>
          </a:p>
        </p:txBody>
      </p:sp>
      <p:sp>
        <p:nvSpPr>
          <p:cNvPr id="52" name="Rectangle 51"/>
          <p:cNvSpPr/>
          <p:nvPr/>
        </p:nvSpPr>
        <p:spPr>
          <a:xfrm>
            <a:off x="5457157" y="1326482"/>
            <a:ext cx="3210432" cy="2938370"/>
          </a:xfrm>
          <a:prstGeom prst="rect">
            <a:avLst/>
          </a:prstGeom>
          <a:solidFill>
            <a:srgbClr val="D9D9D9">
              <a:alpha val="32157"/>
            </a:srgb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tr-TR"/>
          </a:p>
        </p:txBody>
      </p:sp>
      <p:sp>
        <p:nvSpPr>
          <p:cNvPr id="5" name="Title 4"/>
          <p:cNvSpPr>
            <a:spLocks noGrp="1"/>
          </p:cNvSpPr>
          <p:nvPr>
            <p:ph type="title"/>
          </p:nvPr>
        </p:nvSpPr>
        <p:spPr/>
        <p:txBody>
          <a:bodyPr/>
          <a:lstStyle/>
          <a:p>
            <a:r>
              <a:rPr lang="tr-TR" sz="2400" dirty="0"/>
              <a:t>Picture </a:t>
            </a:r>
            <a:r>
              <a:rPr lang="tr-TR" sz="2400" dirty="0" smtClean="0"/>
              <a:t>of </a:t>
            </a:r>
            <a:r>
              <a:rPr lang="en-US" sz="2400" dirty="0"/>
              <a:t>Today and </a:t>
            </a:r>
            <a:r>
              <a:rPr lang="en-US" sz="2400" dirty="0" err="1" smtClean="0"/>
              <a:t>Tomorro</a:t>
            </a:r>
            <a:r>
              <a:rPr lang="tr-TR" sz="2400" dirty="0" smtClean="0"/>
              <a:t>w</a:t>
            </a:r>
            <a:endParaRPr lang="tr-TR" dirty="0"/>
          </a:p>
        </p:txBody>
      </p:sp>
      <p:sp>
        <p:nvSpPr>
          <p:cNvPr id="8" name="TextBox 7"/>
          <p:cNvSpPr txBox="1"/>
          <p:nvPr/>
        </p:nvSpPr>
        <p:spPr>
          <a:xfrm>
            <a:off x="220827" y="4660655"/>
            <a:ext cx="5319362" cy="484748"/>
          </a:xfrm>
          <a:prstGeom prst="rect">
            <a:avLst/>
          </a:prstGeom>
          <a:noFill/>
        </p:spPr>
        <p:txBody>
          <a:bodyPr wrap="square" lIns="68580" tIns="34290" rIns="68580" bIns="34290" rtlCol="0">
            <a:spAutoFit/>
          </a:bodyPr>
          <a:lstStyle/>
          <a:p>
            <a:r>
              <a:rPr lang="en-US" sz="900" i="1" dirty="0" err="1">
                <a:solidFill>
                  <a:srgbClr val="505050"/>
                </a:solidFill>
              </a:rPr>
              <a:t>Buble</a:t>
            </a:r>
            <a:r>
              <a:rPr lang="en-US" sz="900" i="1" dirty="0">
                <a:solidFill>
                  <a:srgbClr val="505050"/>
                </a:solidFill>
              </a:rPr>
              <a:t> width: Forecasted </a:t>
            </a:r>
            <a:r>
              <a:rPr lang="en-US" sz="900" i="1" dirty="0" smtClean="0">
                <a:solidFill>
                  <a:srgbClr val="505050"/>
                </a:solidFill>
              </a:rPr>
              <a:t>202</a:t>
            </a:r>
            <a:r>
              <a:rPr lang="tr-TR" sz="900" i="1" dirty="0" smtClean="0">
                <a:solidFill>
                  <a:srgbClr val="505050"/>
                </a:solidFill>
              </a:rPr>
              <a:t>5</a:t>
            </a:r>
            <a:r>
              <a:rPr lang="en-US" sz="900" i="1" dirty="0" smtClean="0">
                <a:solidFill>
                  <a:srgbClr val="505050"/>
                </a:solidFill>
              </a:rPr>
              <a:t> </a:t>
            </a:r>
            <a:r>
              <a:rPr lang="en-US" sz="900" i="1" dirty="0">
                <a:solidFill>
                  <a:srgbClr val="505050"/>
                </a:solidFill>
              </a:rPr>
              <a:t>airport </a:t>
            </a:r>
            <a:r>
              <a:rPr lang="en-US" sz="900" i="1" dirty="0" smtClean="0">
                <a:solidFill>
                  <a:srgbClr val="505050"/>
                </a:solidFill>
              </a:rPr>
              <a:t>passengers</a:t>
            </a:r>
            <a:r>
              <a:rPr lang="tr-TR" sz="900" i="1" dirty="0" smtClean="0">
                <a:solidFill>
                  <a:srgbClr val="505050"/>
                </a:solidFill>
              </a:rPr>
              <a:t/>
            </a:r>
            <a:br>
              <a:rPr lang="tr-TR" sz="900" i="1" dirty="0" smtClean="0">
                <a:solidFill>
                  <a:srgbClr val="505050"/>
                </a:solidFill>
              </a:rPr>
            </a:br>
            <a:r>
              <a:rPr lang="en-US" sz="900" i="1" dirty="0" smtClean="0">
                <a:solidFill>
                  <a:srgbClr val="505050"/>
                </a:solidFill>
              </a:rPr>
              <a:t>Growth </a:t>
            </a:r>
            <a:r>
              <a:rPr lang="en-US" sz="900" i="1" dirty="0">
                <a:solidFill>
                  <a:srgbClr val="505050"/>
                </a:solidFill>
              </a:rPr>
              <a:t>rates are forecast by our analyst team </a:t>
            </a:r>
            <a:r>
              <a:rPr lang="en-US" sz="900" i="1" dirty="0" smtClean="0">
                <a:solidFill>
                  <a:srgbClr val="505050"/>
                </a:solidFill>
              </a:rPr>
              <a:t>based</a:t>
            </a:r>
            <a:r>
              <a:rPr lang="tr-TR" sz="900" i="1" dirty="0" smtClean="0">
                <a:solidFill>
                  <a:srgbClr val="505050"/>
                </a:solidFill>
              </a:rPr>
              <a:t> </a:t>
            </a:r>
            <a:r>
              <a:rPr lang="en-US" sz="900" i="1" dirty="0" smtClean="0">
                <a:solidFill>
                  <a:srgbClr val="505050"/>
                </a:solidFill>
              </a:rPr>
              <a:t>on </a:t>
            </a:r>
            <a:r>
              <a:rPr lang="en-US" sz="900" i="1" dirty="0">
                <a:solidFill>
                  <a:srgbClr val="505050"/>
                </a:solidFill>
              </a:rPr>
              <a:t>ACI 2012 country passenger forecast, last 10 year growth rate of airports, regional growth expectations of </a:t>
            </a:r>
            <a:r>
              <a:rPr lang="en-US" sz="900" i="1" dirty="0" smtClean="0">
                <a:solidFill>
                  <a:srgbClr val="505050"/>
                </a:solidFill>
              </a:rPr>
              <a:t>Airbus</a:t>
            </a:r>
            <a:r>
              <a:rPr lang="tr-TR" sz="900" i="1" dirty="0" smtClean="0">
                <a:solidFill>
                  <a:srgbClr val="505050"/>
                </a:solidFill>
              </a:rPr>
              <a:t> </a:t>
            </a:r>
            <a:r>
              <a:rPr lang="en-US" sz="900" i="1" dirty="0" smtClean="0">
                <a:solidFill>
                  <a:srgbClr val="505050"/>
                </a:solidFill>
              </a:rPr>
              <a:t>&amp;</a:t>
            </a:r>
            <a:r>
              <a:rPr lang="tr-TR" sz="900" i="1" dirty="0" smtClean="0">
                <a:solidFill>
                  <a:srgbClr val="505050"/>
                </a:solidFill>
              </a:rPr>
              <a:t> </a:t>
            </a:r>
            <a:r>
              <a:rPr lang="tr-TR" sz="900" i="1" dirty="0">
                <a:solidFill>
                  <a:srgbClr val="505050"/>
                </a:solidFill>
              </a:rPr>
              <a:t>B</a:t>
            </a:r>
            <a:r>
              <a:rPr lang="en-US" sz="900" i="1" dirty="0" err="1" smtClean="0">
                <a:solidFill>
                  <a:srgbClr val="505050"/>
                </a:solidFill>
              </a:rPr>
              <a:t>oeing</a:t>
            </a:r>
            <a:endParaRPr lang="en-US" sz="900" i="1" dirty="0">
              <a:solidFill>
                <a:srgbClr val="505050"/>
              </a:solidFill>
            </a:endParaRPr>
          </a:p>
        </p:txBody>
      </p:sp>
      <p:grpSp>
        <p:nvGrpSpPr>
          <p:cNvPr id="9" name="Group 8"/>
          <p:cNvGrpSpPr/>
          <p:nvPr/>
        </p:nvGrpSpPr>
        <p:grpSpPr>
          <a:xfrm>
            <a:off x="2185709" y="4280007"/>
            <a:ext cx="4772582" cy="338037"/>
            <a:chOff x="1874596" y="4320496"/>
            <a:chExt cx="4309427" cy="305232"/>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5984" t="48928" b="-7142"/>
            <a:stretch/>
          </p:blipFill>
          <p:spPr>
            <a:xfrm rot="10800000">
              <a:off x="1874596" y="4320496"/>
              <a:ext cx="1970935" cy="305232"/>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69" t="48930" r="7844" b="-2157"/>
            <a:stretch/>
          </p:blipFill>
          <p:spPr>
            <a:xfrm rot="10800000">
              <a:off x="3338411" y="4346643"/>
              <a:ext cx="2845612" cy="279085"/>
            </a:xfrm>
            <a:prstGeom prst="rect">
              <a:avLst/>
            </a:prstGeom>
          </p:spPr>
        </p:pic>
      </p:gr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48928"/>
          <a:stretch/>
        </p:blipFill>
        <p:spPr>
          <a:xfrm>
            <a:off x="3032612" y="877663"/>
            <a:ext cx="3078777" cy="267787"/>
          </a:xfrm>
          <a:prstGeom prst="rect">
            <a:avLst/>
          </a:prstGeom>
        </p:spPr>
      </p:pic>
      <p:sp>
        <p:nvSpPr>
          <p:cNvPr id="13" name="TextBox 12"/>
          <p:cNvSpPr txBox="1"/>
          <p:nvPr/>
        </p:nvSpPr>
        <p:spPr>
          <a:xfrm>
            <a:off x="3332363" y="853042"/>
            <a:ext cx="2479274" cy="307777"/>
          </a:xfrm>
          <a:prstGeom prst="rect">
            <a:avLst/>
          </a:prstGeom>
          <a:noFill/>
        </p:spPr>
        <p:txBody>
          <a:bodyPr wrap="square" rtlCol="0">
            <a:spAutoFit/>
          </a:bodyPr>
          <a:lstStyle/>
          <a:p>
            <a:pPr algn="ctr"/>
            <a:r>
              <a:rPr lang="tr-TR" sz="1400" b="1" dirty="0" smtClean="0"/>
              <a:t>Airport Growths</a:t>
            </a:r>
            <a:endParaRPr lang="en-US" sz="1400" b="1" dirty="0"/>
          </a:p>
        </p:txBody>
      </p:sp>
      <p:graphicFrame>
        <p:nvGraphicFramePr>
          <p:cNvPr id="14" name="Chart 13"/>
          <p:cNvGraphicFramePr>
            <a:graphicFrameLocks/>
          </p:cNvGraphicFramePr>
          <p:nvPr>
            <p:extLst>
              <p:ext uri="{D42A27DB-BD31-4B8C-83A1-F6EECF244321}">
                <p14:modId xmlns:p14="http://schemas.microsoft.com/office/powerpoint/2010/main" val="953104766"/>
              </p:ext>
            </p:extLst>
          </p:nvPr>
        </p:nvGraphicFramePr>
        <p:xfrm>
          <a:off x="304800" y="1240552"/>
          <a:ext cx="8552665" cy="2978394"/>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6926401" y="4289284"/>
            <a:ext cx="1831261" cy="338554"/>
          </a:xfrm>
          <a:prstGeom prst="rect">
            <a:avLst/>
          </a:prstGeom>
        </p:spPr>
        <p:txBody>
          <a:bodyPr wrap="square">
            <a:spAutoFit/>
          </a:bodyPr>
          <a:lstStyle>
            <a:defPPr>
              <a:defRPr lang="en-US"/>
            </a:defPPr>
            <a:lvl1pPr>
              <a:defRPr sz="1100"/>
            </a:lvl1pPr>
          </a:lstStyle>
          <a:p>
            <a:pPr algn="r"/>
            <a:r>
              <a:rPr lang="tr-TR" sz="800" dirty="0" smtClean="0"/>
              <a:t>2008-2013</a:t>
            </a:r>
            <a:br>
              <a:rPr lang="tr-TR" sz="800" dirty="0" smtClean="0"/>
            </a:br>
            <a:r>
              <a:rPr lang="tr-TR" sz="800" dirty="0" err="1" smtClean="0"/>
              <a:t>Annual</a:t>
            </a:r>
            <a:r>
              <a:rPr lang="tr-TR" sz="800" dirty="0" smtClean="0"/>
              <a:t> </a:t>
            </a:r>
            <a:r>
              <a:rPr lang="tr-TR" sz="800" dirty="0" err="1"/>
              <a:t>Passenger</a:t>
            </a:r>
            <a:r>
              <a:rPr lang="tr-TR" sz="800" dirty="0"/>
              <a:t> </a:t>
            </a:r>
            <a:r>
              <a:rPr lang="tr-TR" sz="800" dirty="0" err="1"/>
              <a:t>Growth</a:t>
            </a:r>
            <a:r>
              <a:rPr lang="tr-TR" sz="800" dirty="0"/>
              <a:t> (CAGR)</a:t>
            </a:r>
          </a:p>
        </p:txBody>
      </p:sp>
      <p:sp>
        <p:nvSpPr>
          <p:cNvPr id="17" name="Rectangle 16"/>
          <p:cNvSpPr/>
          <p:nvPr/>
        </p:nvSpPr>
        <p:spPr>
          <a:xfrm>
            <a:off x="504764" y="1098944"/>
            <a:ext cx="527709" cy="215444"/>
          </a:xfrm>
          <a:prstGeom prst="rect">
            <a:avLst/>
          </a:prstGeom>
          <a:noFill/>
        </p:spPr>
        <p:txBody>
          <a:bodyPr wrap="none">
            <a:spAutoFit/>
          </a:bodyPr>
          <a:lstStyle/>
          <a:p>
            <a:pPr algn="ctr">
              <a:defRPr sz="1000" b="1" i="0" u="none" strike="noStrike" kern="1200" baseline="0">
                <a:solidFill>
                  <a:prstClr val="black"/>
                </a:solidFill>
                <a:latin typeface="+mn-lt"/>
                <a:ea typeface="+mn-ea"/>
                <a:cs typeface="+mn-cs"/>
              </a:defRPr>
            </a:pPr>
            <a:r>
              <a:rPr lang="tr-TR" sz="800" dirty="0" err="1"/>
              <a:t>Millions</a:t>
            </a:r>
            <a:endParaRPr lang="tr-TR" sz="800" dirty="0"/>
          </a:p>
        </p:txBody>
      </p:sp>
      <p:sp>
        <p:nvSpPr>
          <p:cNvPr id="18" name="Rectangle 17"/>
          <p:cNvSpPr/>
          <p:nvPr/>
        </p:nvSpPr>
        <p:spPr>
          <a:xfrm rot="16200000">
            <a:off x="-316674" y="1802258"/>
            <a:ext cx="1388983" cy="230832"/>
          </a:xfrm>
          <a:prstGeom prst="rect">
            <a:avLst/>
          </a:prstGeom>
        </p:spPr>
        <p:txBody>
          <a:bodyPr wrap="square">
            <a:spAutoFit/>
          </a:bodyPr>
          <a:lstStyle/>
          <a:p>
            <a:r>
              <a:rPr lang="tr-TR" sz="900" dirty="0"/>
              <a:t>2013 </a:t>
            </a:r>
            <a:r>
              <a:rPr lang="tr-TR" sz="900" dirty="0" err="1"/>
              <a:t>Passenger</a:t>
            </a:r>
            <a:r>
              <a:rPr lang="tr-TR" sz="900" dirty="0"/>
              <a:t> </a:t>
            </a:r>
            <a:r>
              <a:rPr lang="tr-TR" sz="900" dirty="0" err="1"/>
              <a:t>Number</a:t>
            </a:r>
            <a:endParaRPr lang="tr-TR" sz="900" dirty="0"/>
          </a:p>
        </p:txBody>
      </p:sp>
      <p:grpSp>
        <p:nvGrpSpPr>
          <p:cNvPr id="32" name="Group 31"/>
          <p:cNvGrpSpPr/>
          <p:nvPr/>
        </p:nvGrpSpPr>
        <p:grpSpPr>
          <a:xfrm>
            <a:off x="2375617" y="4407170"/>
            <a:ext cx="4444449" cy="192360"/>
            <a:chOff x="2314145" y="4407170"/>
            <a:chExt cx="4444449" cy="192360"/>
          </a:xfrm>
        </p:grpSpPr>
        <p:sp>
          <p:nvSpPr>
            <p:cNvPr id="19" name="TextBox 18"/>
            <p:cNvSpPr txBox="1"/>
            <p:nvPr/>
          </p:nvSpPr>
          <p:spPr>
            <a:xfrm>
              <a:off x="2368722" y="4407170"/>
              <a:ext cx="463496" cy="192360"/>
            </a:xfrm>
            <a:prstGeom prst="rect">
              <a:avLst/>
            </a:prstGeom>
            <a:noFill/>
          </p:spPr>
          <p:txBody>
            <a:bodyPr wrap="square" lIns="68580" tIns="34290" rIns="68580" bIns="34290" rtlCol="0">
              <a:spAutoFit/>
            </a:bodyPr>
            <a:lstStyle/>
            <a:p>
              <a:r>
                <a:rPr lang="tr-TR" sz="800" b="1" dirty="0"/>
                <a:t>Africa</a:t>
              </a:r>
            </a:p>
          </p:txBody>
        </p:sp>
        <p:sp>
          <p:nvSpPr>
            <p:cNvPr id="20" name="TextBox 19"/>
            <p:cNvSpPr txBox="1"/>
            <p:nvPr/>
          </p:nvSpPr>
          <p:spPr>
            <a:xfrm>
              <a:off x="2958567" y="4407170"/>
              <a:ext cx="705549" cy="192360"/>
            </a:xfrm>
            <a:prstGeom prst="rect">
              <a:avLst/>
            </a:prstGeom>
            <a:noFill/>
          </p:spPr>
          <p:txBody>
            <a:bodyPr wrap="square" lIns="68580" tIns="34290" rIns="68580" bIns="34290" rtlCol="0">
              <a:spAutoFit/>
            </a:bodyPr>
            <a:lstStyle/>
            <a:p>
              <a:r>
                <a:rPr lang="tr-TR" sz="800" b="1" dirty="0"/>
                <a:t>Asia Pasific</a:t>
              </a:r>
            </a:p>
          </p:txBody>
        </p:sp>
        <p:sp>
          <p:nvSpPr>
            <p:cNvPr id="21" name="TextBox 20"/>
            <p:cNvSpPr txBox="1"/>
            <p:nvPr/>
          </p:nvSpPr>
          <p:spPr>
            <a:xfrm>
              <a:off x="3807050" y="4407170"/>
              <a:ext cx="488999" cy="192360"/>
            </a:xfrm>
            <a:prstGeom prst="rect">
              <a:avLst/>
            </a:prstGeom>
            <a:noFill/>
          </p:spPr>
          <p:txBody>
            <a:bodyPr wrap="square" lIns="68580" tIns="34290" rIns="68580" bIns="34290" rtlCol="0">
              <a:spAutoFit/>
            </a:bodyPr>
            <a:lstStyle>
              <a:defPPr>
                <a:defRPr lang="en-US"/>
              </a:defPPr>
              <a:lvl1pPr>
                <a:defRPr sz="1000" b="1"/>
              </a:lvl1pPr>
            </a:lstStyle>
            <a:p>
              <a:r>
                <a:rPr lang="tr-TR" sz="800" dirty="0"/>
                <a:t>Europe</a:t>
              </a:r>
            </a:p>
          </p:txBody>
        </p:sp>
        <p:sp>
          <p:nvSpPr>
            <p:cNvPr id="22" name="TextBox 3"/>
            <p:cNvSpPr txBox="1"/>
            <p:nvPr/>
          </p:nvSpPr>
          <p:spPr>
            <a:xfrm>
              <a:off x="4463442" y="4407170"/>
              <a:ext cx="625859" cy="192360"/>
            </a:xfrm>
            <a:prstGeom prst="rect">
              <a:avLst/>
            </a:prstGeom>
            <a:noFill/>
          </p:spPr>
          <p:txBody>
            <a:bodyPr wrap="square" lIns="68580" tIns="34290" rIns="68580" bIns="34290" rtlCol="0">
              <a:spAutoFit/>
            </a:bodyPr>
            <a:lstStyle>
              <a:defPPr>
                <a:defRPr lang="en-US"/>
              </a:defPPr>
              <a:lvl1pPr>
                <a:defRPr sz="1000" b="1"/>
              </a:lvl1pPr>
            </a:lstStyle>
            <a:p>
              <a:r>
                <a:rPr lang="tr-TR" sz="800" dirty="0"/>
                <a:t>L. America</a:t>
              </a:r>
            </a:p>
          </p:txBody>
        </p:sp>
        <p:sp>
          <p:nvSpPr>
            <p:cNvPr id="23" name="TextBox 3"/>
            <p:cNvSpPr txBox="1"/>
            <p:nvPr/>
          </p:nvSpPr>
          <p:spPr>
            <a:xfrm>
              <a:off x="5248047" y="4407170"/>
              <a:ext cx="640619" cy="192360"/>
            </a:xfrm>
            <a:prstGeom prst="rect">
              <a:avLst/>
            </a:prstGeom>
            <a:noFill/>
          </p:spPr>
          <p:txBody>
            <a:bodyPr wrap="square" lIns="68580" tIns="34290" rIns="68580" bIns="3429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tr-TR" sz="800" b="1" dirty="0" smtClean="0"/>
                <a:t>Middle East</a:t>
              </a:r>
              <a:endParaRPr lang="tr-TR" sz="800" b="1" dirty="0"/>
            </a:p>
          </p:txBody>
        </p:sp>
        <p:sp>
          <p:nvSpPr>
            <p:cNvPr id="24" name="TextBox 4"/>
            <p:cNvSpPr txBox="1"/>
            <p:nvPr/>
          </p:nvSpPr>
          <p:spPr>
            <a:xfrm>
              <a:off x="6106981" y="4407170"/>
              <a:ext cx="651613" cy="192360"/>
            </a:xfrm>
            <a:prstGeom prst="rect">
              <a:avLst/>
            </a:prstGeom>
            <a:noFill/>
          </p:spPr>
          <p:txBody>
            <a:bodyPr wrap="square" lIns="68580" tIns="34290" rIns="68580" bIns="3429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tr-TR" sz="800" b="1" dirty="0" smtClean="0"/>
                <a:t>N. America</a:t>
              </a:r>
              <a:endParaRPr lang="tr-TR" sz="800" b="1" dirty="0"/>
            </a:p>
          </p:txBody>
        </p:sp>
        <p:sp>
          <p:nvSpPr>
            <p:cNvPr id="26" name="Oval 25"/>
            <p:cNvSpPr/>
            <p:nvPr/>
          </p:nvSpPr>
          <p:spPr>
            <a:xfrm>
              <a:off x="2314145" y="4461040"/>
              <a:ext cx="86754" cy="86754"/>
            </a:xfrm>
            <a:prstGeom prst="ellipse">
              <a:avLst/>
            </a:prstGeom>
            <a:solidFill>
              <a:srgbClr val="1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Oval 26"/>
            <p:cNvSpPr/>
            <p:nvPr/>
          </p:nvSpPr>
          <p:spPr>
            <a:xfrm>
              <a:off x="2921440" y="4461040"/>
              <a:ext cx="86754" cy="86754"/>
            </a:xfrm>
            <a:prstGeom prst="ellipse">
              <a:avLst/>
            </a:prstGeom>
            <a:solidFill>
              <a:srgbClr val="29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Oval 27"/>
            <p:cNvSpPr/>
            <p:nvPr/>
          </p:nvSpPr>
          <p:spPr>
            <a:xfrm>
              <a:off x="3736203" y="4461040"/>
              <a:ext cx="86754" cy="86754"/>
            </a:xfrm>
            <a:prstGeom prst="ellipse">
              <a:avLst/>
            </a:prstGeom>
            <a:solidFill>
              <a:srgbClr val="53C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Oval 28"/>
            <p:cNvSpPr/>
            <p:nvPr/>
          </p:nvSpPr>
          <p:spPr>
            <a:xfrm>
              <a:off x="4420338" y="4461040"/>
              <a:ext cx="86754" cy="86754"/>
            </a:xfrm>
            <a:prstGeom prst="ellipse">
              <a:avLst/>
            </a:prstGeom>
            <a:solidFill>
              <a:srgbClr val="FFB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val 29"/>
            <p:cNvSpPr/>
            <p:nvPr/>
          </p:nvSpPr>
          <p:spPr>
            <a:xfrm>
              <a:off x="5188997" y="4461040"/>
              <a:ext cx="86754" cy="86754"/>
            </a:xfrm>
            <a:prstGeom prst="ellipse">
              <a:avLst/>
            </a:prstGeom>
            <a:solidFill>
              <a:srgbClr val="FE5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Oval 30"/>
            <p:cNvSpPr/>
            <p:nvPr/>
          </p:nvSpPr>
          <p:spPr>
            <a:xfrm>
              <a:off x="6049866" y="4461040"/>
              <a:ext cx="86754" cy="8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3" name="TextBox 32"/>
          <p:cNvSpPr txBox="1"/>
          <p:nvPr/>
        </p:nvSpPr>
        <p:spPr>
          <a:xfrm>
            <a:off x="4787153" y="1590540"/>
            <a:ext cx="324128" cy="307777"/>
          </a:xfrm>
          <a:prstGeom prst="rect">
            <a:avLst/>
          </a:prstGeom>
          <a:noFill/>
        </p:spPr>
        <p:txBody>
          <a:bodyPr wrap="none" rtlCol="0">
            <a:spAutoFit/>
          </a:bodyPr>
          <a:lstStyle/>
          <a:p>
            <a:r>
              <a:rPr lang="tr-TR" b="1" dirty="0" smtClean="0">
                <a:solidFill>
                  <a:schemeClr val="bg1"/>
                </a:solidFill>
                <a:effectLst>
                  <a:outerShdw blurRad="38100" dist="38100" dir="2700000" algn="tl">
                    <a:srgbClr val="000000">
                      <a:alpha val="43137"/>
                    </a:srgbClr>
                  </a:outerShdw>
                </a:effectLst>
              </a:rPr>
              <a:t>1.</a:t>
            </a:r>
            <a:endParaRPr lang="tr-TR" b="1" dirty="0">
              <a:solidFill>
                <a:schemeClr val="bg1"/>
              </a:solidFill>
              <a:effectLst>
                <a:outerShdw blurRad="38100" dist="38100" dir="2700000" algn="tl">
                  <a:srgbClr val="000000">
                    <a:alpha val="43137"/>
                  </a:srgbClr>
                </a:outerShdw>
              </a:effectLst>
            </a:endParaRPr>
          </a:p>
        </p:txBody>
      </p:sp>
      <p:grpSp>
        <p:nvGrpSpPr>
          <p:cNvPr id="49" name="Group 48"/>
          <p:cNvGrpSpPr/>
          <p:nvPr/>
        </p:nvGrpSpPr>
        <p:grpSpPr>
          <a:xfrm>
            <a:off x="5028329" y="1212905"/>
            <a:ext cx="2776966" cy="815546"/>
            <a:chOff x="5028329" y="1212905"/>
            <a:chExt cx="2776966" cy="815546"/>
          </a:xfrm>
        </p:grpSpPr>
        <p:pic>
          <p:nvPicPr>
            <p:cNvPr id="34" name="Picture 33"/>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32022">
              <a:off x="5419304" y="1212905"/>
              <a:ext cx="2385991" cy="815546"/>
            </a:xfrm>
            <a:prstGeom prst="rect">
              <a:avLst/>
            </a:prstGeom>
          </p:spPr>
        </p:pic>
        <p:sp>
          <p:nvSpPr>
            <p:cNvPr id="35" name="Rectangle 34"/>
            <p:cNvSpPr/>
            <p:nvPr/>
          </p:nvSpPr>
          <p:spPr>
            <a:xfrm rot="21092787">
              <a:off x="5768998" y="1461734"/>
              <a:ext cx="1704634" cy="315471"/>
            </a:xfrm>
            <a:prstGeom prst="rect">
              <a:avLst/>
            </a:prstGeom>
          </p:spPr>
          <p:txBody>
            <a:bodyPr wrap="none" lIns="68580" tIns="34290" rIns="68580" bIns="34290">
              <a:spAutoFit/>
            </a:bodyPr>
            <a:lstStyle/>
            <a:p>
              <a:pPr algn="ctr"/>
              <a:r>
                <a:rPr lang="tr-TR" sz="1600" b="1" dirty="0">
                  <a:solidFill>
                    <a:schemeClr val="bg1"/>
                  </a:solidFill>
                  <a:effectLst>
                    <a:outerShdw blurRad="38100" dist="38100" dir="2700000" algn="tl">
                      <a:srgbClr val="000000">
                        <a:alpha val="43137"/>
                      </a:srgbClr>
                    </a:outerShdw>
                  </a:effectLst>
                </a:rPr>
                <a:t>About 160 million </a:t>
              </a:r>
            </a:p>
          </p:txBody>
        </p:sp>
        <p:grpSp>
          <p:nvGrpSpPr>
            <p:cNvPr id="36" name="Group 35"/>
            <p:cNvGrpSpPr/>
            <p:nvPr/>
          </p:nvGrpSpPr>
          <p:grpSpPr>
            <a:xfrm>
              <a:off x="5028329" y="1607601"/>
              <a:ext cx="569756" cy="297935"/>
              <a:chOff x="6422943" y="1713163"/>
              <a:chExt cx="759675" cy="397246"/>
            </a:xfrm>
          </p:grpSpPr>
          <p:cxnSp>
            <p:nvCxnSpPr>
              <p:cNvPr id="37" name="Straight Connector 36"/>
              <p:cNvCxnSpPr/>
              <p:nvPr/>
            </p:nvCxnSpPr>
            <p:spPr>
              <a:xfrm flipV="1">
                <a:off x="6422943" y="1713163"/>
                <a:ext cx="607275" cy="134971"/>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030218" y="1713163"/>
                <a:ext cx="0" cy="244846"/>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7030218" y="1958009"/>
                <a:ext cx="152400" cy="152400"/>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50" name="Group 49"/>
          <p:cNvGrpSpPr/>
          <p:nvPr/>
        </p:nvGrpSpPr>
        <p:grpSpPr>
          <a:xfrm>
            <a:off x="6284955" y="1923979"/>
            <a:ext cx="2816510" cy="1016732"/>
            <a:chOff x="6310220" y="2004446"/>
            <a:chExt cx="2501639" cy="880926"/>
          </a:xfrm>
        </p:grpSpPr>
        <p:pic>
          <p:nvPicPr>
            <p:cNvPr id="40" name="Picture 39"/>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6597">
              <a:off x="6664843" y="2004446"/>
              <a:ext cx="2147016" cy="880926"/>
            </a:xfrm>
            <a:prstGeom prst="rect">
              <a:avLst/>
            </a:prstGeom>
          </p:spPr>
        </p:pic>
        <p:sp>
          <p:nvSpPr>
            <p:cNvPr id="41" name="Rectangle 40"/>
            <p:cNvSpPr/>
            <p:nvPr/>
          </p:nvSpPr>
          <p:spPr>
            <a:xfrm rot="20982427">
              <a:off x="6993912" y="2174433"/>
              <a:ext cx="1621388" cy="540000"/>
            </a:xfrm>
            <a:prstGeom prst="rect">
              <a:avLst/>
            </a:prstGeom>
          </p:spPr>
          <p:txBody>
            <a:bodyPr wrap="none" lIns="68580" tIns="34290" rIns="68580" bIns="34290">
              <a:spAutoFit/>
            </a:bodyPr>
            <a:lstStyle/>
            <a:p>
              <a:r>
                <a:rPr lang="tr-TR" sz="1800" b="1" dirty="0" smtClean="0">
                  <a:solidFill>
                    <a:schemeClr val="bg1"/>
                  </a:solidFill>
                  <a:effectLst>
                    <a:outerShdw blurRad="38100" dist="38100" dir="2700000" algn="tl">
                      <a:srgbClr val="000000">
                        <a:alpha val="43137"/>
                      </a:srgbClr>
                    </a:outerShdw>
                  </a:effectLst>
                </a:rPr>
                <a:t>4th </a:t>
              </a:r>
              <a:r>
                <a:rPr lang="tr-TR" sz="1800" b="1" dirty="0">
                  <a:solidFill>
                    <a:schemeClr val="bg1"/>
                  </a:solidFill>
                  <a:effectLst>
                    <a:outerShdw blurRad="38100" dist="38100" dir="2700000" algn="tl">
                      <a:srgbClr val="000000">
                        <a:alpha val="43137"/>
                      </a:srgbClr>
                    </a:outerShdw>
                  </a:effectLst>
                </a:rPr>
                <a:t>in </a:t>
              </a:r>
              <a:r>
                <a:rPr lang="tr-TR" sz="1800" b="1" dirty="0" err="1">
                  <a:solidFill>
                    <a:schemeClr val="bg1"/>
                  </a:solidFill>
                  <a:effectLst>
                    <a:outerShdw blurRad="38100" dist="38100" dir="2700000" algn="tl">
                      <a:srgbClr val="000000">
                        <a:alpha val="43137"/>
                      </a:srgbClr>
                    </a:outerShdw>
                  </a:effectLst>
                </a:rPr>
                <a:t>the</a:t>
              </a:r>
              <a:r>
                <a:rPr lang="tr-TR" sz="1800" b="1" dirty="0">
                  <a:solidFill>
                    <a:schemeClr val="bg1"/>
                  </a:solidFill>
                  <a:effectLst>
                    <a:outerShdw blurRad="38100" dist="38100" dir="2700000" algn="tl">
                      <a:srgbClr val="000000">
                        <a:alpha val="43137"/>
                      </a:srgbClr>
                    </a:outerShdw>
                  </a:effectLst>
                </a:rPr>
                <a:t> </a:t>
              </a:r>
              <a:r>
                <a:rPr lang="tr-TR" sz="1800" b="1" dirty="0" err="1">
                  <a:solidFill>
                    <a:schemeClr val="bg1"/>
                  </a:solidFill>
                  <a:effectLst>
                    <a:outerShdw blurRad="38100" dist="38100" dir="2700000" algn="tl">
                      <a:srgbClr val="000000">
                        <a:alpha val="43137"/>
                      </a:srgbClr>
                    </a:outerShdw>
                  </a:effectLst>
                </a:rPr>
                <a:t>world</a:t>
              </a:r>
              <a:r>
                <a:rPr lang="tr-TR" sz="1800" b="1" dirty="0">
                  <a:solidFill>
                    <a:schemeClr val="bg1"/>
                  </a:solidFill>
                  <a:effectLst>
                    <a:outerShdw blurRad="38100" dist="38100" dir="2700000" algn="tl">
                      <a:srgbClr val="000000">
                        <a:alpha val="43137"/>
                      </a:srgbClr>
                    </a:outerShdw>
                  </a:effectLst>
                </a:rPr>
                <a:t> </a:t>
              </a:r>
            </a:p>
            <a:p>
              <a:r>
                <a:rPr lang="tr-TR" sz="1800" b="1" dirty="0" err="1">
                  <a:solidFill>
                    <a:schemeClr val="bg1"/>
                  </a:solidFill>
                  <a:effectLst>
                    <a:outerShdw blurRad="38100" dist="38100" dir="2700000" algn="tl">
                      <a:srgbClr val="000000">
                        <a:alpha val="43137"/>
                      </a:srgbClr>
                    </a:outerShdw>
                  </a:effectLst>
                </a:rPr>
                <a:t>about</a:t>
              </a:r>
              <a:r>
                <a:rPr lang="tr-TR" sz="1800" b="1" dirty="0">
                  <a:solidFill>
                    <a:schemeClr val="bg1"/>
                  </a:solidFill>
                  <a:effectLst>
                    <a:outerShdw blurRad="38100" dist="38100" dir="2700000" algn="tl">
                      <a:srgbClr val="000000">
                        <a:alpha val="43137"/>
                      </a:srgbClr>
                    </a:outerShdw>
                  </a:effectLst>
                </a:rPr>
                <a:t> 120 </a:t>
              </a:r>
              <a:r>
                <a:rPr lang="tr-TR" sz="1800" b="1" dirty="0" err="1">
                  <a:solidFill>
                    <a:schemeClr val="bg1"/>
                  </a:solidFill>
                  <a:effectLst>
                    <a:outerShdw blurRad="38100" dist="38100" dir="2700000" algn="tl">
                      <a:srgbClr val="000000">
                        <a:alpha val="43137"/>
                      </a:srgbClr>
                    </a:outerShdw>
                  </a:effectLst>
                </a:rPr>
                <a:t>million</a:t>
              </a:r>
              <a:r>
                <a:rPr lang="tr-TR" sz="1800" b="1" dirty="0">
                  <a:solidFill>
                    <a:schemeClr val="bg1"/>
                  </a:solidFill>
                  <a:effectLst>
                    <a:outerShdw blurRad="38100" dist="38100" dir="2700000" algn="tl">
                      <a:srgbClr val="000000">
                        <a:alpha val="43137"/>
                      </a:srgbClr>
                    </a:outerShdw>
                  </a:effectLst>
                </a:rPr>
                <a:t> </a:t>
              </a:r>
            </a:p>
          </p:txBody>
        </p:sp>
        <p:grpSp>
          <p:nvGrpSpPr>
            <p:cNvPr id="42" name="Group 41"/>
            <p:cNvGrpSpPr/>
            <p:nvPr/>
          </p:nvGrpSpPr>
          <p:grpSpPr>
            <a:xfrm>
              <a:off x="6310220" y="2444909"/>
              <a:ext cx="569756" cy="297935"/>
              <a:chOff x="6422943" y="1713163"/>
              <a:chExt cx="759675" cy="397246"/>
            </a:xfrm>
          </p:grpSpPr>
          <p:cxnSp>
            <p:nvCxnSpPr>
              <p:cNvPr id="43" name="Straight Connector 42"/>
              <p:cNvCxnSpPr/>
              <p:nvPr/>
            </p:nvCxnSpPr>
            <p:spPr>
              <a:xfrm flipV="1">
                <a:off x="6422943" y="1713163"/>
                <a:ext cx="607275" cy="134971"/>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030218" y="1713163"/>
                <a:ext cx="0" cy="244846"/>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7030218" y="1958009"/>
                <a:ext cx="152400" cy="152400"/>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sp>
        <p:nvSpPr>
          <p:cNvPr id="46" name="TextBox 45"/>
          <p:cNvSpPr txBox="1"/>
          <p:nvPr/>
        </p:nvSpPr>
        <p:spPr>
          <a:xfrm>
            <a:off x="6072686" y="2430595"/>
            <a:ext cx="304892" cy="276999"/>
          </a:xfrm>
          <a:prstGeom prst="rect">
            <a:avLst/>
          </a:prstGeom>
          <a:noFill/>
        </p:spPr>
        <p:txBody>
          <a:bodyPr wrap="none" rtlCol="0">
            <a:spAutoFit/>
          </a:bodyPr>
          <a:lstStyle/>
          <a:p>
            <a:r>
              <a:rPr lang="tr-TR" sz="1200" b="1" dirty="0">
                <a:solidFill>
                  <a:schemeClr val="bg1"/>
                </a:solidFill>
                <a:effectLst>
                  <a:outerShdw blurRad="38100" dist="38100" dir="2700000" algn="tl">
                    <a:srgbClr val="000000">
                      <a:alpha val="43137"/>
                    </a:srgbClr>
                  </a:outerShdw>
                </a:effectLst>
              </a:rPr>
              <a:t>4</a:t>
            </a:r>
            <a:r>
              <a:rPr lang="tr-TR" sz="1200" b="1" dirty="0" smtClean="0">
                <a:solidFill>
                  <a:schemeClr val="bg1"/>
                </a:solidFill>
                <a:effectLst>
                  <a:outerShdw blurRad="38100" dist="38100" dir="2700000" algn="tl">
                    <a:srgbClr val="000000">
                      <a:alpha val="43137"/>
                    </a:srgbClr>
                  </a:outerShdw>
                </a:effectLst>
              </a:rPr>
              <a:t>.</a:t>
            </a:r>
            <a:endParaRPr lang="tr-TR" sz="1200" b="1" dirty="0">
              <a:solidFill>
                <a:schemeClr val="bg1"/>
              </a:solidFill>
              <a:effectLst>
                <a:outerShdw blurRad="38100" dist="38100" dir="2700000" algn="tl">
                  <a:srgbClr val="000000">
                    <a:alpha val="43137"/>
                  </a:srgbClr>
                </a:outerShdw>
              </a:effectLst>
            </a:endParaRPr>
          </a:p>
        </p:txBody>
      </p:sp>
      <p:sp>
        <p:nvSpPr>
          <p:cNvPr id="47" name="TextBox 46"/>
          <p:cNvSpPr txBox="1"/>
          <p:nvPr/>
        </p:nvSpPr>
        <p:spPr>
          <a:xfrm>
            <a:off x="6370429" y="2216318"/>
            <a:ext cx="304892" cy="276999"/>
          </a:xfrm>
          <a:prstGeom prst="rect">
            <a:avLst/>
          </a:prstGeom>
          <a:noFill/>
        </p:spPr>
        <p:txBody>
          <a:bodyPr wrap="none" rtlCol="0">
            <a:spAutoFit/>
          </a:bodyPr>
          <a:lstStyle/>
          <a:p>
            <a:r>
              <a:rPr lang="tr-TR" sz="1200" b="1" dirty="0" smtClean="0">
                <a:solidFill>
                  <a:schemeClr val="bg1"/>
                </a:solidFill>
                <a:effectLst>
                  <a:outerShdw blurRad="38100" dist="38100" dir="2700000" algn="tl">
                    <a:srgbClr val="000000">
                      <a:alpha val="43137"/>
                    </a:srgbClr>
                  </a:outerShdw>
                </a:effectLst>
              </a:rPr>
              <a:t>2.</a:t>
            </a:r>
            <a:endParaRPr lang="tr-TR" sz="1200" b="1" dirty="0">
              <a:solidFill>
                <a:schemeClr val="bg1"/>
              </a:solidFill>
              <a:effectLst>
                <a:outerShdw blurRad="38100" dist="38100" dir="2700000" algn="tl">
                  <a:srgbClr val="000000">
                    <a:alpha val="43137"/>
                  </a:srgbClr>
                </a:outerShdw>
              </a:effectLst>
            </a:endParaRPr>
          </a:p>
        </p:txBody>
      </p:sp>
      <p:sp>
        <p:nvSpPr>
          <p:cNvPr id="48" name="TextBox 47"/>
          <p:cNvSpPr txBox="1"/>
          <p:nvPr/>
        </p:nvSpPr>
        <p:spPr>
          <a:xfrm>
            <a:off x="5990538" y="2046457"/>
            <a:ext cx="304892" cy="276999"/>
          </a:xfrm>
          <a:prstGeom prst="rect">
            <a:avLst/>
          </a:prstGeom>
          <a:noFill/>
        </p:spPr>
        <p:txBody>
          <a:bodyPr wrap="none" rtlCol="0">
            <a:spAutoFit/>
          </a:bodyPr>
          <a:lstStyle/>
          <a:p>
            <a:r>
              <a:rPr lang="tr-TR" sz="1200" b="1" dirty="0">
                <a:solidFill>
                  <a:schemeClr val="bg1"/>
                </a:solidFill>
                <a:effectLst>
                  <a:outerShdw blurRad="38100" dist="38100" dir="2700000" algn="tl">
                    <a:srgbClr val="000000">
                      <a:alpha val="43137"/>
                    </a:srgbClr>
                  </a:outerShdw>
                </a:effectLst>
              </a:rPr>
              <a:t>3</a:t>
            </a:r>
            <a:r>
              <a:rPr lang="tr-TR" sz="1200" b="1" dirty="0" smtClean="0">
                <a:solidFill>
                  <a:schemeClr val="bg1"/>
                </a:solidFill>
                <a:effectLst>
                  <a:outerShdw blurRad="38100" dist="38100" dir="2700000" algn="tl">
                    <a:srgbClr val="000000">
                      <a:alpha val="43137"/>
                    </a:srgbClr>
                  </a:outerShdw>
                </a:effectLst>
              </a:rPr>
              <a:t>.</a:t>
            </a:r>
            <a:endParaRPr lang="tr-TR" sz="1200" b="1" dirty="0">
              <a:solidFill>
                <a:schemeClr val="bg1"/>
              </a:solidFill>
              <a:effectLst>
                <a:outerShdw blurRad="38100" dist="38100" dir="2700000" algn="tl">
                  <a:srgbClr val="000000">
                    <a:alpha val="43137"/>
                  </a:srgbClr>
                </a:outerShdw>
              </a:effectLst>
            </a:endParaRPr>
          </a:p>
        </p:txBody>
      </p:sp>
      <p:sp>
        <p:nvSpPr>
          <p:cNvPr id="2" name="Rectangle 1"/>
          <p:cNvSpPr/>
          <p:nvPr/>
        </p:nvSpPr>
        <p:spPr>
          <a:xfrm>
            <a:off x="6701674" y="4086427"/>
            <a:ext cx="697627" cy="215444"/>
          </a:xfrm>
          <a:prstGeom prst="rect">
            <a:avLst/>
          </a:prstGeom>
        </p:spPr>
        <p:txBody>
          <a:bodyPr wrap="none">
            <a:spAutoFit/>
          </a:bodyPr>
          <a:lstStyle/>
          <a:p>
            <a:r>
              <a:rPr lang="tr-TR" sz="800" dirty="0"/>
              <a:t>High </a:t>
            </a:r>
            <a:r>
              <a:rPr lang="tr-TR" sz="800" dirty="0" err="1"/>
              <a:t>growth</a:t>
            </a:r>
            <a:endParaRPr lang="tr-TR" sz="800" dirty="0"/>
          </a:p>
        </p:txBody>
      </p:sp>
      <p:sp>
        <p:nvSpPr>
          <p:cNvPr id="53" name="Rectangle 52"/>
          <p:cNvSpPr/>
          <p:nvPr/>
        </p:nvSpPr>
        <p:spPr>
          <a:xfrm>
            <a:off x="2549210" y="4086427"/>
            <a:ext cx="678391" cy="215444"/>
          </a:xfrm>
          <a:prstGeom prst="rect">
            <a:avLst/>
          </a:prstGeom>
        </p:spPr>
        <p:txBody>
          <a:bodyPr wrap="none">
            <a:spAutoFit/>
          </a:bodyPr>
          <a:lstStyle/>
          <a:p>
            <a:r>
              <a:rPr lang="tr-TR" sz="800" dirty="0" err="1" smtClean="0"/>
              <a:t>Low</a:t>
            </a:r>
            <a:r>
              <a:rPr lang="tr-TR" sz="800" dirty="0" smtClean="0"/>
              <a:t> </a:t>
            </a:r>
            <a:r>
              <a:rPr lang="tr-TR" sz="800" dirty="0" err="1"/>
              <a:t>growth</a:t>
            </a:r>
            <a:endParaRPr lang="tr-TR" sz="800" dirty="0"/>
          </a:p>
        </p:txBody>
      </p:sp>
      <p:sp>
        <p:nvSpPr>
          <p:cNvPr id="54" name="Rectangle 53"/>
          <p:cNvSpPr/>
          <p:nvPr/>
        </p:nvSpPr>
        <p:spPr>
          <a:xfrm rot="16200000">
            <a:off x="201755" y="3226829"/>
            <a:ext cx="691215" cy="215444"/>
          </a:xfrm>
          <a:prstGeom prst="rect">
            <a:avLst/>
          </a:prstGeom>
        </p:spPr>
        <p:txBody>
          <a:bodyPr wrap="none">
            <a:spAutoFit/>
          </a:bodyPr>
          <a:lstStyle/>
          <a:p>
            <a:r>
              <a:rPr lang="tr-TR" sz="800" dirty="0" err="1" smtClean="0"/>
              <a:t>Low</a:t>
            </a:r>
            <a:r>
              <a:rPr lang="tr-TR" sz="800" dirty="0" smtClean="0"/>
              <a:t> </a:t>
            </a:r>
            <a:r>
              <a:rPr lang="tr-TR" sz="800" dirty="0" err="1" smtClean="0"/>
              <a:t>volume</a:t>
            </a:r>
            <a:endParaRPr lang="tr-TR" sz="800" dirty="0"/>
          </a:p>
        </p:txBody>
      </p:sp>
      <p:sp>
        <p:nvSpPr>
          <p:cNvPr id="55" name="Rectangle 54"/>
          <p:cNvSpPr/>
          <p:nvPr/>
        </p:nvSpPr>
        <p:spPr>
          <a:xfrm rot="16200000">
            <a:off x="192137" y="1969437"/>
            <a:ext cx="710451" cy="215444"/>
          </a:xfrm>
          <a:prstGeom prst="rect">
            <a:avLst/>
          </a:prstGeom>
        </p:spPr>
        <p:txBody>
          <a:bodyPr wrap="none">
            <a:spAutoFit/>
          </a:bodyPr>
          <a:lstStyle/>
          <a:p>
            <a:r>
              <a:rPr lang="tr-TR" sz="800" dirty="0" smtClean="0"/>
              <a:t>High </a:t>
            </a:r>
            <a:r>
              <a:rPr lang="tr-TR" sz="800" dirty="0" err="1" smtClean="0"/>
              <a:t>volume</a:t>
            </a:r>
            <a:endParaRPr lang="tr-TR" sz="800" dirty="0"/>
          </a:p>
        </p:txBody>
      </p:sp>
    </p:spTree>
    <p:extLst>
      <p:ext uri="{BB962C8B-B14F-4D97-AF65-F5344CB8AC3E}">
        <p14:creationId xmlns:p14="http://schemas.microsoft.com/office/powerpoint/2010/main" val="28366515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anim calcmode="lin" valueType="num">
                                      <p:cBhvr>
                                        <p:cTn id="18" dur="750" fill="hold"/>
                                        <p:tgtEl>
                                          <p:spTgt spid="9"/>
                                        </p:tgtEl>
                                        <p:attrNameLst>
                                          <p:attrName>ppt_x</p:attrName>
                                        </p:attrNameLst>
                                      </p:cBhvr>
                                      <p:tavLst>
                                        <p:tav tm="0">
                                          <p:val>
                                            <p:strVal val="#ppt_x"/>
                                          </p:val>
                                        </p:tav>
                                        <p:tav tm="100000">
                                          <p:val>
                                            <p:strVal val="#ppt_x"/>
                                          </p:val>
                                        </p:tav>
                                      </p:tavLst>
                                    </p:anim>
                                    <p:anim calcmode="lin" valueType="num">
                                      <p:cBhvr>
                                        <p:cTn id="19" dur="75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anim calcmode="lin" valueType="num">
                                      <p:cBhvr>
                                        <p:cTn id="23" dur="750" fill="hold"/>
                                        <p:tgtEl>
                                          <p:spTgt spid="12"/>
                                        </p:tgtEl>
                                        <p:attrNameLst>
                                          <p:attrName>ppt_x</p:attrName>
                                        </p:attrNameLst>
                                      </p:cBhvr>
                                      <p:tavLst>
                                        <p:tav tm="0">
                                          <p:val>
                                            <p:strVal val="#ppt_x"/>
                                          </p:val>
                                        </p:tav>
                                        <p:tav tm="100000">
                                          <p:val>
                                            <p:strVal val="#ppt_x"/>
                                          </p:val>
                                        </p:tav>
                                      </p:tavLst>
                                    </p:anim>
                                    <p:anim calcmode="lin" valueType="num">
                                      <p:cBhvr>
                                        <p:cTn id="24" dur="75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50"/>
                                        <p:tgtEl>
                                          <p:spTgt spid="13"/>
                                        </p:tgtEl>
                                      </p:cBhvr>
                                    </p:animEffect>
                                    <p:anim calcmode="lin" valueType="num">
                                      <p:cBhvr>
                                        <p:cTn id="28" dur="750" fill="hold"/>
                                        <p:tgtEl>
                                          <p:spTgt spid="13"/>
                                        </p:tgtEl>
                                        <p:attrNameLst>
                                          <p:attrName>ppt_x</p:attrName>
                                        </p:attrNameLst>
                                      </p:cBhvr>
                                      <p:tavLst>
                                        <p:tav tm="0">
                                          <p:val>
                                            <p:strVal val="#ppt_x"/>
                                          </p:val>
                                        </p:tav>
                                        <p:tav tm="100000">
                                          <p:val>
                                            <p:strVal val="#ppt_x"/>
                                          </p:val>
                                        </p:tav>
                                      </p:tavLst>
                                    </p:anim>
                                    <p:anim calcmode="lin" valueType="num">
                                      <p:cBhvr>
                                        <p:cTn id="29" dur="75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anim calcmode="lin" valueType="num">
                                      <p:cBhvr>
                                        <p:cTn id="33" dur="750" fill="hold"/>
                                        <p:tgtEl>
                                          <p:spTgt spid="14"/>
                                        </p:tgtEl>
                                        <p:attrNameLst>
                                          <p:attrName>ppt_x</p:attrName>
                                        </p:attrNameLst>
                                      </p:cBhvr>
                                      <p:tavLst>
                                        <p:tav tm="0">
                                          <p:val>
                                            <p:strVal val="#ppt_x"/>
                                          </p:val>
                                        </p:tav>
                                        <p:tav tm="100000">
                                          <p:val>
                                            <p:strVal val="#ppt_x"/>
                                          </p:val>
                                        </p:tav>
                                      </p:tavLst>
                                    </p:anim>
                                    <p:anim calcmode="lin" valueType="num">
                                      <p:cBhvr>
                                        <p:cTn id="34" dur="75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anim calcmode="lin" valueType="num">
                                      <p:cBhvr>
                                        <p:cTn id="38" dur="750" fill="hold"/>
                                        <p:tgtEl>
                                          <p:spTgt spid="15"/>
                                        </p:tgtEl>
                                        <p:attrNameLst>
                                          <p:attrName>ppt_x</p:attrName>
                                        </p:attrNameLst>
                                      </p:cBhvr>
                                      <p:tavLst>
                                        <p:tav tm="0">
                                          <p:val>
                                            <p:strVal val="#ppt_x"/>
                                          </p:val>
                                        </p:tav>
                                        <p:tav tm="100000">
                                          <p:val>
                                            <p:strVal val="#ppt_x"/>
                                          </p:val>
                                        </p:tav>
                                      </p:tavLst>
                                    </p:anim>
                                    <p:anim calcmode="lin" valueType="num">
                                      <p:cBhvr>
                                        <p:cTn id="39" dur="75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750"/>
                                        <p:tgtEl>
                                          <p:spTgt spid="17"/>
                                        </p:tgtEl>
                                      </p:cBhvr>
                                    </p:animEffect>
                                    <p:anim calcmode="lin" valueType="num">
                                      <p:cBhvr>
                                        <p:cTn id="43" dur="750" fill="hold"/>
                                        <p:tgtEl>
                                          <p:spTgt spid="17"/>
                                        </p:tgtEl>
                                        <p:attrNameLst>
                                          <p:attrName>ppt_x</p:attrName>
                                        </p:attrNameLst>
                                      </p:cBhvr>
                                      <p:tavLst>
                                        <p:tav tm="0">
                                          <p:val>
                                            <p:strVal val="#ppt_x"/>
                                          </p:val>
                                        </p:tav>
                                        <p:tav tm="100000">
                                          <p:val>
                                            <p:strVal val="#ppt_x"/>
                                          </p:val>
                                        </p:tav>
                                      </p:tavLst>
                                    </p:anim>
                                    <p:anim calcmode="lin" valueType="num">
                                      <p:cBhvr>
                                        <p:cTn id="44" dur="75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750"/>
                                        <p:tgtEl>
                                          <p:spTgt spid="18"/>
                                        </p:tgtEl>
                                      </p:cBhvr>
                                    </p:animEffect>
                                    <p:anim calcmode="lin" valueType="num">
                                      <p:cBhvr>
                                        <p:cTn id="48" dur="750" fill="hold"/>
                                        <p:tgtEl>
                                          <p:spTgt spid="18"/>
                                        </p:tgtEl>
                                        <p:attrNameLst>
                                          <p:attrName>ppt_x</p:attrName>
                                        </p:attrNameLst>
                                      </p:cBhvr>
                                      <p:tavLst>
                                        <p:tav tm="0">
                                          <p:val>
                                            <p:strVal val="#ppt_x"/>
                                          </p:val>
                                        </p:tav>
                                        <p:tav tm="100000">
                                          <p:val>
                                            <p:strVal val="#ppt_x"/>
                                          </p:val>
                                        </p:tav>
                                      </p:tavLst>
                                    </p:anim>
                                    <p:anim calcmode="lin" valueType="num">
                                      <p:cBhvr>
                                        <p:cTn id="49" dur="75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750"/>
                                        <p:tgtEl>
                                          <p:spTgt spid="32"/>
                                        </p:tgtEl>
                                      </p:cBhvr>
                                    </p:animEffect>
                                    <p:anim calcmode="lin" valueType="num">
                                      <p:cBhvr>
                                        <p:cTn id="53" dur="750" fill="hold"/>
                                        <p:tgtEl>
                                          <p:spTgt spid="32"/>
                                        </p:tgtEl>
                                        <p:attrNameLst>
                                          <p:attrName>ppt_x</p:attrName>
                                        </p:attrNameLst>
                                      </p:cBhvr>
                                      <p:tavLst>
                                        <p:tav tm="0">
                                          <p:val>
                                            <p:strVal val="#ppt_x"/>
                                          </p:val>
                                        </p:tav>
                                        <p:tav tm="100000">
                                          <p:val>
                                            <p:strVal val="#ppt_x"/>
                                          </p:val>
                                        </p:tav>
                                      </p:tavLst>
                                    </p:anim>
                                    <p:anim calcmode="lin" valueType="num">
                                      <p:cBhvr>
                                        <p:cTn id="54" dur="75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750"/>
                                        <p:tgtEl>
                                          <p:spTgt spid="33"/>
                                        </p:tgtEl>
                                      </p:cBhvr>
                                    </p:animEffect>
                                    <p:anim calcmode="lin" valueType="num">
                                      <p:cBhvr>
                                        <p:cTn id="58" dur="750" fill="hold"/>
                                        <p:tgtEl>
                                          <p:spTgt spid="33"/>
                                        </p:tgtEl>
                                        <p:attrNameLst>
                                          <p:attrName>ppt_x</p:attrName>
                                        </p:attrNameLst>
                                      </p:cBhvr>
                                      <p:tavLst>
                                        <p:tav tm="0">
                                          <p:val>
                                            <p:strVal val="#ppt_x"/>
                                          </p:val>
                                        </p:tav>
                                        <p:tav tm="100000">
                                          <p:val>
                                            <p:strVal val="#ppt_x"/>
                                          </p:val>
                                        </p:tav>
                                      </p:tavLst>
                                    </p:anim>
                                    <p:anim calcmode="lin" valueType="num">
                                      <p:cBhvr>
                                        <p:cTn id="59" dur="750" fill="hold"/>
                                        <p:tgtEl>
                                          <p:spTgt spid="3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750"/>
                                        <p:tgtEl>
                                          <p:spTgt spid="46"/>
                                        </p:tgtEl>
                                      </p:cBhvr>
                                    </p:animEffect>
                                    <p:anim calcmode="lin" valueType="num">
                                      <p:cBhvr>
                                        <p:cTn id="63" dur="750" fill="hold"/>
                                        <p:tgtEl>
                                          <p:spTgt spid="46"/>
                                        </p:tgtEl>
                                        <p:attrNameLst>
                                          <p:attrName>ppt_x</p:attrName>
                                        </p:attrNameLst>
                                      </p:cBhvr>
                                      <p:tavLst>
                                        <p:tav tm="0">
                                          <p:val>
                                            <p:strVal val="#ppt_x"/>
                                          </p:val>
                                        </p:tav>
                                        <p:tav tm="100000">
                                          <p:val>
                                            <p:strVal val="#ppt_x"/>
                                          </p:val>
                                        </p:tav>
                                      </p:tavLst>
                                    </p:anim>
                                    <p:anim calcmode="lin" valueType="num">
                                      <p:cBhvr>
                                        <p:cTn id="64" dur="750" fill="hold"/>
                                        <p:tgtEl>
                                          <p:spTgt spid="4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750"/>
                                        <p:tgtEl>
                                          <p:spTgt spid="47"/>
                                        </p:tgtEl>
                                      </p:cBhvr>
                                    </p:animEffect>
                                    <p:anim calcmode="lin" valueType="num">
                                      <p:cBhvr>
                                        <p:cTn id="68" dur="750" fill="hold"/>
                                        <p:tgtEl>
                                          <p:spTgt spid="47"/>
                                        </p:tgtEl>
                                        <p:attrNameLst>
                                          <p:attrName>ppt_x</p:attrName>
                                        </p:attrNameLst>
                                      </p:cBhvr>
                                      <p:tavLst>
                                        <p:tav tm="0">
                                          <p:val>
                                            <p:strVal val="#ppt_x"/>
                                          </p:val>
                                        </p:tav>
                                        <p:tav tm="100000">
                                          <p:val>
                                            <p:strVal val="#ppt_x"/>
                                          </p:val>
                                        </p:tav>
                                      </p:tavLst>
                                    </p:anim>
                                    <p:anim calcmode="lin" valueType="num">
                                      <p:cBhvr>
                                        <p:cTn id="69" dur="750" fill="hold"/>
                                        <p:tgtEl>
                                          <p:spTgt spid="4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750"/>
                                        <p:tgtEl>
                                          <p:spTgt spid="48"/>
                                        </p:tgtEl>
                                      </p:cBhvr>
                                    </p:animEffect>
                                    <p:anim calcmode="lin" valueType="num">
                                      <p:cBhvr>
                                        <p:cTn id="73" dur="750" fill="hold"/>
                                        <p:tgtEl>
                                          <p:spTgt spid="48"/>
                                        </p:tgtEl>
                                        <p:attrNameLst>
                                          <p:attrName>ppt_x</p:attrName>
                                        </p:attrNameLst>
                                      </p:cBhvr>
                                      <p:tavLst>
                                        <p:tav tm="0">
                                          <p:val>
                                            <p:strVal val="#ppt_x"/>
                                          </p:val>
                                        </p:tav>
                                        <p:tav tm="100000">
                                          <p:val>
                                            <p:strVal val="#ppt_x"/>
                                          </p:val>
                                        </p:tav>
                                      </p:tavLst>
                                    </p:anim>
                                    <p:anim calcmode="lin" valueType="num">
                                      <p:cBhvr>
                                        <p:cTn id="74" dur="750" fill="hold"/>
                                        <p:tgtEl>
                                          <p:spTgt spid="4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750"/>
                                        <p:tgtEl>
                                          <p:spTgt spid="51"/>
                                        </p:tgtEl>
                                      </p:cBhvr>
                                    </p:animEffect>
                                    <p:anim calcmode="lin" valueType="num">
                                      <p:cBhvr>
                                        <p:cTn id="78" dur="750" fill="hold"/>
                                        <p:tgtEl>
                                          <p:spTgt spid="51"/>
                                        </p:tgtEl>
                                        <p:attrNameLst>
                                          <p:attrName>ppt_x</p:attrName>
                                        </p:attrNameLst>
                                      </p:cBhvr>
                                      <p:tavLst>
                                        <p:tav tm="0">
                                          <p:val>
                                            <p:strVal val="#ppt_x"/>
                                          </p:val>
                                        </p:tav>
                                        <p:tav tm="100000">
                                          <p:val>
                                            <p:strVal val="#ppt_x"/>
                                          </p:val>
                                        </p:tav>
                                      </p:tavLst>
                                    </p:anim>
                                    <p:anim calcmode="lin" valueType="num">
                                      <p:cBhvr>
                                        <p:cTn id="79" dur="750" fill="hold"/>
                                        <p:tgtEl>
                                          <p:spTgt spid="5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750"/>
                                        <p:tgtEl>
                                          <p:spTgt spid="52"/>
                                        </p:tgtEl>
                                      </p:cBhvr>
                                    </p:animEffect>
                                    <p:anim calcmode="lin" valueType="num">
                                      <p:cBhvr>
                                        <p:cTn id="83" dur="750" fill="hold"/>
                                        <p:tgtEl>
                                          <p:spTgt spid="52"/>
                                        </p:tgtEl>
                                        <p:attrNameLst>
                                          <p:attrName>ppt_x</p:attrName>
                                        </p:attrNameLst>
                                      </p:cBhvr>
                                      <p:tavLst>
                                        <p:tav tm="0">
                                          <p:val>
                                            <p:strVal val="#ppt_x"/>
                                          </p:val>
                                        </p:tav>
                                        <p:tav tm="100000">
                                          <p:val>
                                            <p:strVal val="#ppt_x"/>
                                          </p:val>
                                        </p:tav>
                                      </p:tavLst>
                                    </p:anim>
                                    <p:anim calcmode="lin" valueType="num">
                                      <p:cBhvr>
                                        <p:cTn id="84" dur="750" fill="hold"/>
                                        <p:tgtEl>
                                          <p:spTgt spid="5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fade">
                                      <p:cBhvr>
                                        <p:cTn id="87" dur="750"/>
                                        <p:tgtEl>
                                          <p:spTgt spid="55"/>
                                        </p:tgtEl>
                                      </p:cBhvr>
                                    </p:animEffect>
                                    <p:anim calcmode="lin" valueType="num">
                                      <p:cBhvr>
                                        <p:cTn id="88" dur="750" fill="hold"/>
                                        <p:tgtEl>
                                          <p:spTgt spid="55"/>
                                        </p:tgtEl>
                                        <p:attrNameLst>
                                          <p:attrName>ppt_x</p:attrName>
                                        </p:attrNameLst>
                                      </p:cBhvr>
                                      <p:tavLst>
                                        <p:tav tm="0">
                                          <p:val>
                                            <p:strVal val="#ppt_x"/>
                                          </p:val>
                                        </p:tav>
                                        <p:tav tm="100000">
                                          <p:val>
                                            <p:strVal val="#ppt_x"/>
                                          </p:val>
                                        </p:tav>
                                      </p:tavLst>
                                    </p:anim>
                                    <p:anim calcmode="lin" valueType="num">
                                      <p:cBhvr>
                                        <p:cTn id="89" dur="750" fill="hold"/>
                                        <p:tgtEl>
                                          <p:spTgt spid="5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fade">
                                      <p:cBhvr>
                                        <p:cTn id="92" dur="750"/>
                                        <p:tgtEl>
                                          <p:spTgt spid="54"/>
                                        </p:tgtEl>
                                      </p:cBhvr>
                                    </p:animEffect>
                                    <p:anim calcmode="lin" valueType="num">
                                      <p:cBhvr>
                                        <p:cTn id="93" dur="750" fill="hold"/>
                                        <p:tgtEl>
                                          <p:spTgt spid="54"/>
                                        </p:tgtEl>
                                        <p:attrNameLst>
                                          <p:attrName>ppt_x</p:attrName>
                                        </p:attrNameLst>
                                      </p:cBhvr>
                                      <p:tavLst>
                                        <p:tav tm="0">
                                          <p:val>
                                            <p:strVal val="#ppt_x"/>
                                          </p:val>
                                        </p:tav>
                                        <p:tav tm="100000">
                                          <p:val>
                                            <p:strVal val="#ppt_x"/>
                                          </p:val>
                                        </p:tav>
                                      </p:tavLst>
                                    </p:anim>
                                    <p:anim calcmode="lin" valueType="num">
                                      <p:cBhvr>
                                        <p:cTn id="94" dur="750" fill="hold"/>
                                        <p:tgtEl>
                                          <p:spTgt spid="54"/>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750"/>
                                        <p:tgtEl>
                                          <p:spTgt spid="53"/>
                                        </p:tgtEl>
                                      </p:cBhvr>
                                    </p:animEffect>
                                    <p:anim calcmode="lin" valueType="num">
                                      <p:cBhvr>
                                        <p:cTn id="98" dur="750" fill="hold"/>
                                        <p:tgtEl>
                                          <p:spTgt spid="53"/>
                                        </p:tgtEl>
                                        <p:attrNameLst>
                                          <p:attrName>ppt_x</p:attrName>
                                        </p:attrNameLst>
                                      </p:cBhvr>
                                      <p:tavLst>
                                        <p:tav tm="0">
                                          <p:val>
                                            <p:strVal val="#ppt_x"/>
                                          </p:val>
                                        </p:tav>
                                        <p:tav tm="100000">
                                          <p:val>
                                            <p:strVal val="#ppt_x"/>
                                          </p:val>
                                        </p:tav>
                                      </p:tavLst>
                                    </p:anim>
                                    <p:anim calcmode="lin" valueType="num">
                                      <p:cBhvr>
                                        <p:cTn id="99" dur="750" fill="hold"/>
                                        <p:tgtEl>
                                          <p:spTgt spid="53"/>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fade">
                                      <p:cBhvr>
                                        <p:cTn id="102" dur="750"/>
                                        <p:tgtEl>
                                          <p:spTgt spid="2"/>
                                        </p:tgtEl>
                                      </p:cBhvr>
                                    </p:animEffect>
                                    <p:anim calcmode="lin" valueType="num">
                                      <p:cBhvr>
                                        <p:cTn id="103" dur="750" fill="hold"/>
                                        <p:tgtEl>
                                          <p:spTgt spid="2"/>
                                        </p:tgtEl>
                                        <p:attrNameLst>
                                          <p:attrName>ppt_x</p:attrName>
                                        </p:attrNameLst>
                                      </p:cBhvr>
                                      <p:tavLst>
                                        <p:tav tm="0">
                                          <p:val>
                                            <p:strVal val="#ppt_x"/>
                                          </p:val>
                                        </p:tav>
                                        <p:tav tm="100000">
                                          <p:val>
                                            <p:strVal val="#ppt_x"/>
                                          </p:val>
                                        </p:tav>
                                      </p:tavLst>
                                    </p:anim>
                                    <p:anim calcmode="lin" valueType="num">
                                      <p:cBhvr>
                                        <p:cTn id="104" dur="750" fill="hold"/>
                                        <p:tgtEl>
                                          <p:spTgt spid="2"/>
                                        </p:tgtEl>
                                        <p:attrNameLst>
                                          <p:attrName>ppt_y</p:attrName>
                                        </p:attrNameLst>
                                      </p:cBhvr>
                                      <p:tavLst>
                                        <p:tav tm="0">
                                          <p:val>
                                            <p:strVal val="#ppt_y+.1"/>
                                          </p:val>
                                        </p:tav>
                                        <p:tav tm="100000">
                                          <p:val>
                                            <p:strVal val="#ppt_y"/>
                                          </p:val>
                                        </p:tav>
                                      </p:tavLst>
                                    </p:anim>
                                  </p:childTnLst>
                                </p:cTn>
                              </p:par>
                            </p:childTnLst>
                          </p:cTn>
                        </p:par>
                        <p:par>
                          <p:cTn id="105" fill="hold">
                            <p:stCondLst>
                              <p:cond delay="750"/>
                            </p:stCondLst>
                            <p:childTnLst>
                              <p:par>
                                <p:cTn id="106" presetID="22" presetClass="entr" presetSubtype="8" fill="hold" nodeType="after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wipe(left)">
                                      <p:cBhvr>
                                        <p:cTn id="108" dur="500"/>
                                        <p:tgtEl>
                                          <p:spTgt spid="49"/>
                                        </p:tgtEl>
                                      </p:cBhvr>
                                    </p:animEffect>
                                  </p:childTnLst>
                                </p:cTn>
                              </p:par>
                            </p:childTnLst>
                          </p:cTn>
                        </p:par>
                        <p:par>
                          <p:cTn id="109" fill="hold">
                            <p:stCondLst>
                              <p:cond delay="1250"/>
                            </p:stCondLst>
                            <p:childTnLst>
                              <p:par>
                                <p:cTn id="110" presetID="22" presetClass="entr" presetSubtype="8" fill="hold" nodeType="after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left)">
                                      <p:cBhvr>
                                        <p:cTn id="1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 grpId="0" animBg="1"/>
      <p:bldP spid="52" grpId="0" animBg="1"/>
      <p:bldP spid="8" grpId="0"/>
      <p:bldP spid="13" grpId="0"/>
      <p:bldGraphic spid="14" grpId="0">
        <p:bldAsOne/>
      </p:bldGraphic>
      <p:bldP spid="15" grpId="0"/>
      <p:bldP spid="17" grpId="0"/>
      <p:bldP spid="18" grpId="0"/>
      <p:bldP spid="33" grpId="0"/>
      <p:bldP spid="46" grpId="0"/>
      <p:bldP spid="47" grpId="0"/>
      <p:bldP spid="48" grpId="0"/>
      <p:bldP spid="2" grpId="0"/>
      <p:bldP spid="53"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7861" y="1448790"/>
            <a:ext cx="7512001" cy="3023612"/>
            <a:chOff x="787861" y="1448790"/>
            <a:chExt cx="7512001" cy="3023612"/>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25"/>
            <a:stretch/>
          </p:blipFill>
          <p:spPr bwMode="auto">
            <a:xfrm>
              <a:off x="787861" y="1448790"/>
              <a:ext cx="7512001" cy="2550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861" y="3179383"/>
              <a:ext cx="866775" cy="129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 Placeholder 1"/>
          <p:cNvSpPr>
            <a:spLocks noGrp="1"/>
          </p:cNvSpPr>
          <p:nvPr>
            <p:ph type="body" sz="quarter" idx="10"/>
          </p:nvPr>
        </p:nvSpPr>
        <p:spPr>
          <a:xfrm>
            <a:off x="215517" y="180019"/>
            <a:ext cx="8522722" cy="438150"/>
          </a:xfrm>
        </p:spPr>
        <p:txBody>
          <a:bodyPr vert="horz" lIns="68580" tIns="34290" rIns="68580" bIns="34290" rtlCol="0" anchor="ctr">
            <a:normAutofit/>
          </a:bodyPr>
          <a:lstStyle/>
          <a:p>
            <a:pPr>
              <a:lnSpc>
                <a:spcPct val="90000"/>
              </a:lnSpc>
              <a:spcBef>
                <a:spcPct val="0"/>
              </a:spcBef>
            </a:pPr>
            <a:r>
              <a:rPr lang="tr-TR" sz="2400" dirty="0" err="1" smtClean="0">
                <a:latin typeface="+mn-lt"/>
                <a:ea typeface="+mj-ea"/>
                <a:cs typeface="+mj-cs"/>
              </a:rPr>
              <a:t>Cities</a:t>
            </a:r>
            <a:r>
              <a:rPr lang="tr-TR" sz="2400" dirty="0" smtClean="0">
                <a:latin typeface="+mn-lt"/>
                <a:ea typeface="+mj-ea"/>
                <a:cs typeface="+mj-cs"/>
              </a:rPr>
              <a:t> </a:t>
            </a:r>
            <a:r>
              <a:rPr lang="tr-TR" sz="2400" dirty="0" err="1" smtClean="0">
                <a:latin typeface="+mn-lt"/>
                <a:ea typeface="+mj-ea"/>
                <a:cs typeface="+mj-cs"/>
              </a:rPr>
              <a:t>With</a:t>
            </a:r>
            <a:r>
              <a:rPr lang="tr-TR" sz="2400" dirty="0" smtClean="0">
                <a:latin typeface="+mn-lt"/>
                <a:ea typeface="+mj-ea"/>
                <a:cs typeface="+mj-cs"/>
              </a:rPr>
              <a:t> </a:t>
            </a:r>
            <a:r>
              <a:rPr lang="tr-TR" sz="2400" dirty="0" err="1" smtClean="0">
                <a:latin typeface="+mn-lt"/>
                <a:ea typeface="+mj-ea"/>
                <a:cs typeface="+mj-cs"/>
              </a:rPr>
              <a:t>Highest</a:t>
            </a:r>
            <a:r>
              <a:rPr lang="tr-TR" sz="2400" dirty="0" smtClean="0">
                <a:latin typeface="+mn-lt"/>
                <a:ea typeface="+mj-ea"/>
                <a:cs typeface="+mj-cs"/>
              </a:rPr>
              <a:t> Connectivity</a:t>
            </a:r>
            <a:endParaRPr lang="en-US" sz="2400" dirty="0">
              <a:latin typeface="+mn-lt"/>
              <a:ea typeface="+mj-ea"/>
              <a:cs typeface="+mj-cs"/>
            </a:endParaRPr>
          </a:p>
        </p:txBody>
      </p:sp>
      <p:sp>
        <p:nvSpPr>
          <p:cNvPr id="9" name="TextBox 8"/>
          <p:cNvSpPr txBox="1"/>
          <p:nvPr/>
        </p:nvSpPr>
        <p:spPr>
          <a:xfrm>
            <a:off x="215516" y="4788340"/>
            <a:ext cx="3097643" cy="312906"/>
          </a:xfrm>
          <a:prstGeom prst="rect">
            <a:avLst/>
          </a:prstGeom>
          <a:noFill/>
        </p:spPr>
        <p:txBody>
          <a:bodyPr wrap="none" lIns="68580" tIns="34290" rIns="68580" bIns="34290" rtlCol="0">
            <a:spAutoFit/>
          </a:bodyPr>
          <a:lstStyle>
            <a:defPPr>
              <a:defRPr lang="en-US"/>
            </a:defPPr>
            <a:lvl1pPr>
              <a:lnSpc>
                <a:spcPts val="1875"/>
              </a:lnSpc>
              <a:defRPr sz="900" i="1">
                <a:solidFill>
                  <a:srgbClr val="505050"/>
                </a:solidFill>
              </a:defRPr>
            </a:lvl1pPr>
          </a:lstStyle>
          <a:p>
            <a:r>
              <a:rPr lang="tr-TR" dirty="0"/>
              <a:t>Source: Mater </a:t>
            </a:r>
            <a:r>
              <a:rPr lang="tr-TR" dirty="0" err="1"/>
              <a:t>Card</a:t>
            </a:r>
            <a:r>
              <a:rPr lang="tr-TR" dirty="0"/>
              <a:t> Global </a:t>
            </a:r>
            <a:r>
              <a:rPr lang="tr-TR" dirty="0" err="1"/>
              <a:t>Destionation</a:t>
            </a:r>
            <a:r>
              <a:rPr lang="tr-TR" dirty="0"/>
              <a:t> </a:t>
            </a:r>
            <a:r>
              <a:rPr lang="tr-TR" dirty="0" err="1"/>
              <a:t>Cities</a:t>
            </a:r>
            <a:r>
              <a:rPr lang="tr-TR" dirty="0"/>
              <a:t> Index </a:t>
            </a:r>
            <a:r>
              <a:rPr lang="tr-TR" dirty="0" smtClean="0"/>
              <a:t>2014, 2015</a:t>
            </a:r>
            <a:endParaRPr lang="en-US" dirty="0"/>
          </a:p>
        </p:txBody>
      </p:sp>
      <p:grpSp>
        <p:nvGrpSpPr>
          <p:cNvPr id="7" name="Group 6"/>
          <p:cNvGrpSpPr/>
          <p:nvPr/>
        </p:nvGrpSpPr>
        <p:grpSpPr>
          <a:xfrm>
            <a:off x="2411741" y="2793355"/>
            <a:ext cx="1796831" cy="1850625"/>
            <a:chOff x="2937614" y="1276119"/>
            <a:chExt cx="2868638" cy="2816907"/>
          </a:xfrm>
        </p:grpSpPr>
        <p:grpSp>
          <p:nvGrpSpPr>
            <p:cNvPr id="8" name="Group 7"/>
            <p:cNvGrpSpPr/>
            <p:nvPr/>
          </p:nvGrpSpPr>
          <p:grpSpPr>
            <a:xfrm>
              <a:off x="2937614" y="1276119"/>
              <a:ext cx="2868638" cy="2816907"/>
              <a:chOff x="2937614" y="1276119"/>
              <a:chExt cx="2868638" cy="2816907"/>
            </a:xfrm>
          </p:grpSpPr>
          <p:sp>
            <p:nvSpPr>
              <p:cNvPr id="12" name="Chord 11"/>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13"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10" name="TextBox 9"/>
            <p:cNvSpPr txBox="1"/>
            <p:nvPr/>
          </p:nvSpPr>
          <p:spPr>
            <a:xfrm>
              <a:off x="3269162" y="1636182"/>
              <a:ext cx="2205540" cy="2190136"/>
            </a:xfrm>
            <a:prstGeom prst="rect">
              <a:avLst/>
            </a:prstGeom>
            <a:noFill/>
            <a:effectLst/>
          </p:spPr>
          <p:txBody>
            <a:bodyPr wrap="square" rtlCol="0">
              <a:spAutoFit/>
            </a:bodyPr>
            <a:lstStyle/>
            <a:p>
              <a:pPr algn="ctr">
                <a:lnSpc>
                  <a:spcPts val="2100"/>
                </a:lnSpc>
              </a:pPr>
              <a:r>
                <a:rPr lang="tr-TR" sz="1800" b="1" noProof="1" smtClean="0">
                  <a:solidFill>
                    <a:schemeClr val="bg1"/>
                  </a:solidFill>
                </a:rPr>
                <a:t>İstanbul</a:t>
              </a:r>
            </a:p>
            <a:p>
              <a:pPr algn="ctr">
                <a:lnSpc>
                  <a:spcPts val="2100"/>
                </a:lnSpc>
              </a:pPr>
              <a:r>
                <a:rPr lang="tr-TR" sz="1800" b="1" noProof="1" smtClean="0">
                  <a:solidFill>
                    <a:schemeClr val="bg1"/>
                  </a:solidFill>
                </a:rPr>
                <a:t>is the 5th most connected city</a:t>
              </a:r>
              <a:endParaRPr lang="en-US" sz="1800" b="1" noProof="1">
                <a:solidFill>
                  <a:schemeClr val="bg1"/>
                </a:solidFill>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636" y="652401"/>
            <a:ext cx="937120" cy="1003464"/>
          </a:xfrm>
          <a:prstGeom prst="rect">
            <a:avLst/>
          </a:prstGeom>
          <a:effectLst>
            <a:outerShdw blurRad="50800" dist="38100" dir="8100000" algn="tr" rotWithShape="0">
              <a:prstClr val="black">
                <a:alpha val="40000"/>
              </a:prstClr>
            </a:outerShdw>
          </a:effectLst>
        </p:spPr>
      </p:pic>
      <p:grpSp>
        <p:nvGrpSpPr>
          <p:cNvPr id="15" name="Group 14"/>
          <p:cNvGrpSpPr/>
          <p:nvPr/>
        </p:nvGrpSpPr>
        <p:grpSpPr>
          <a:xfrm>
            <a:off x="6186930" y="498763"/>
            <a:ext cx="2419181" cy="1900052"/>
            <a:chOff x="6205623" y="1016688"/>
            <a:chExt cx="2419181" cy="1900052"/>
          </a:xfrm>
        </p:grpSpPr>
        <p:pic>
          <p:nvPicPr>
            <p:cNvPr id="16" name="Picture 15"/>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6302074" y="1016688"/>
              <a:ext cx="2322730" cy="1900052"/>
            </a:xfrm>
            <a:prstGeom prst="rect">
              <a:avLst/>
            </a:prstGeom>
            <a:noFill/>
            <a:ln>
              <a:noFill/>
            </a:ln>
            <a:effectLst>
              <a:outerShdw blurRad="508000" dist="38100" dir="13500000" algn="br" rotWithShape="0">
                <a:prstClr val="black">
                  <a:alpha val="40000"/>
                </a:prstClr>
              </a:outerShdw>
            </a:effectLst>
          </p:spPr>
        </p:pic>
        <p:sp>
          <p:nvSpPr>
            <p:cNvPr id="17" name="Rectangle 16"/>
            <p:cNvSpPr/>
            <p:nvPr/>
          </p:nvSpPr>
          <p:spPr>
            <a:xfrm rot="1129650">
              <a:off x="6205623" y="1397329"/>
              <a:ext cx="2412152" cy="830995"/>
            </a:xfrm>
            <a:prstGeom prst="rect">
              <a:avLst/>
            </a:prstGeom>
            <a:noFill/>
          </p:spPr>
          <p:txBody>
            <a:bodyPr wrap="square" lIns="91438" tIns="45719" rIns="91438" bIns="45719" rtlCol="0">
              <a:spAutoFit/>
            </a:bodyPr>
            <a:lstStyle/>
            <a:p>
              <a:pPr algn="ctr"/>
              <a:r>
                <a:rPr lang="tr-TR" sz="1600" b="1" dirty="0" err="1">
                  <a:solidFill>
                    <a:srgbClr val="C00000"/>
                  </a:solidFill>
                </a:rPr>
                <a:t>I</a:t>
              </a:r>
              <a:r>
                <a:rPr lang="tr-TR" sz="1600" b="1" dirty="0" err="1" smtClean="0">
                  <a:solidFill>
                    <a:srgbClr val="C00000"/>
                  </a:solidFill>
                </a:rPr>
                <a:t>stanbul</a:t>
              </a:r>
              <a:r>
                <a:rPr lang="tr-TR" sz="1600" b="1" dirty="0" smtClean="0">
                  <a:solidFill>
                    <a:srgbClr val="C00000"/>
                  </a:solidFill>
                </a:rPr>
                <a:t> has </a:t>
              </a:r>
              <a:r>
                <a:rPr lang="tr-TR" sz="1600" b="1" dirty="0" err="1" smtClean="0">
                  <a:solidFill>
                    <a:srgbClr val="C00000"/>
                  </a:solidFill>
                </a:rPr>
                <a:t>the</a:t>
              </a:r>
              <a:r>
                <a:rPr lang="tr-TR" sz="1600" b="1" dirty="0" smtClean="0">
                  <a:solidFill>
                    <a:srgbClr val="C00000"/>
                  </a:solidFill>
                </a:rPr>
                <a:t> </a:t>
              </a:r>
              <a:r>
                <a:rPr lang="tr-TR" sz="1600" b="1" dirty="0" err="1" smtClean="0">
                  <a:solidFill>
                    <a:srgbClr val="C00000"/>
                  </a:solidFill>
                </a:rPr>
                <a:t>largest</a:t>
              </a:r>
              <a:r>
                <a:rPr lang="tr-TR" sz="1600" b="1" dirty="0" smtClean="0">
                  <a:solidFill>
                    <a:srgbClr val="C00000"/>
                  </a:solidFill>
                </a:rPr>
                <a:t> </a:t>
              </a:r>
              <a:r>
                <a:rPr lang="tr-TR" sz="1600" b="1" dirty="0" err="1" smtClean="0">
                  <a:solidFill>
                    <a:srgbClr val="C00000"/>
                  </a:solidFill>
                </a:rPr>
                <a:t>connectivity</a:t>
              </a:r>
              <a:r>
                <a:rPr lang="tr-TR" sz="1600" b="1" dirty="0" smtClean="0">
                  <a:solidFill>
                    <a:srgbClr val="C00000"/>
                  </a:solidFill>
                </a:rPr>
                <a:t> </a:t>
              </a:r>
              <a:r>
                <a:rPr lang="tr-TR" sz="1600" b="1" dirty="0" err="1" smtClean="0">
                  <a:solidFill>
                    <a:srgbClr val="C00000"/>
                  </a:solidFill>
                </a:rPr>
                <a:t>growth</a:t>
              </a:r>
              <a:r>
                <a:rPr lang="tr-TR" sz="1600" b="1" dirty="0" smtClean="0">
                  <a:solidFill>
                    <a:srgbClr val="C00000"/>
                  </a:solidFill>
                </a:rPr>
                <a:t> in </a:t>
              </a:r>
              <a:r>
                <a:rPr lang="tr-TR" sz="1600" b="1" dirty="0" err="1" smtClean="0">
                  <a:solidFill>
                    <a:srgbClr val="C00000"/>
                  </a:solidFill>
                </a:rPr>
                <a:t>last</a:t>
              </a:r>
              <a:r>
                <a:rPr lang="tr-TR" sz="1600" b="1" dirty="0" smtClean="0">
                  <a:solidFill>
                    <a:srgbClr val="C00000"/>
                  </a:solidFill>
                </a:rPr>
                <a:t> 5 </a:t>
              </a:r>
              <a:r>
                <a:rPr lang="tr-TR" sz="1600" b="1" dirty="0" err="1" smtClean="0">
                  <a:solidFill>
                    <a:srgbClr val="C00000"/>
                  </a:solidFill>
                </a:rPr>
                <a:t>years</a:t>
              </a:r>
              <a:endParaRPr lang="en-US" sz="1600" b="1" dirty="0">
                <a:solidFill>
                  <a:srgbClr val="C00000"/>
                </a:solidFill>
              </a:endParaRPr>
            </a:p>
          </p:txBody>
        </p:sp>
      </p:grpSp>
    </p:spTree>
    <p:extLst>
      <p:ext uri="{BB962C8B-B14F-4D97-AF65-F5344CB8AC3E}">
        <p14:creationId xmlns:p14="http://schemas.microsoft.com/office/powerpoint/2010/main" val="4278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3" presetClass="entr" presetSubtype="32"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strVal val="4*#ppt_w"/>
                                          </p:val>
                                        </p:tav>
                                        <p:tav tm="100000">
                                          <p:val>
                                            <p:strVal val="#ppt_w"/>
                                          </p:val>
                                        </p:tav>
                                      </p:tavLst>
                                    </p:anim>
                                    <p:anim calcmode="lin" valueType="num">
                                      <p:cBhvr>
                                        <p:cTn id="12" dur="500" fill="hold"/>
                                        <p:tgtEl>
                                          <p:spTgt spid="7"/>
                                        </p:tgtEl>
                                        <p:attrNameLst>
                                          <p:attrName>ppt_h</p:attrName>
                                        </p:attrNameLst>
                                      </p:cBhvr>
                                      <p:tavLst>
                                        <p:tav tm="0">
                                          <p:val>
                                            <p:strVal val="4*#ppt_h"/>
                                          </p:val>
                                        </p:tav>
                                        <p:tav tm="100000">
                                          <p:val>
                                            <p:strVal val="#ppt_h"/>
                                          </p:val>
                                        </p:tav>
                                      </p:tavLst>
                                    </p:anim>
                                  </p:childTnLst>
                                </p:cTn>
                              </p:par>
                            </p:childTnLst>
                          </p:cTn>
                        </p:par>
                        <p:par>
                          <p:cTn id="13" fill="hold">
                            <p:stCondLst>
                              <p:cond delay="1250"/>
                            </p:stCondLst>
                            <p:childTnLst>
                              <p:par>
                                <p:cTn id="14" presetID="26" presetClass="emph" presetSubtype="0" fill="hold" nodeType="afterEffect">
                                  <p:stCondLst>
                                    <p:cond delay="25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750" fill="hold"/>
                                        <p:tgtEl>
                                          <p:spTgt spid="14"/>
                                        </p:tgtEl>
                                        <p:attrNameLst>
                                          <p:attrName>ppt_w</p:attrName>
                                        </p:attrNameLst>
                                      </p:cBhvr>
                                      <p:tavLst>
                                        <p:tav tm="0">
                                          <p:val>
                                            <p:fltVal val="0"/>
                                          </p:val>
                                        </p:tav>
                                        <p:tav tm="100000">
                                          <p:val>
                                            <p:strVal val="#ppt_w"/>
                                          </p:val>
                                        </p:tav>
                                      </p:tavLst>
                                    </p:anim>
                                    <p:anim calcmode="lin" valueType="num">
                                      <p:cBhvr>
                                        <p:cTn id="21" dur="750" fill="hold"/>
                                        <p:tgtEl>
                                          <p:spTgt spid="14"/>
                                        </p:tgtEl>
                                        <p:attrNameLst>
                                          <p:attrName>ppt_h</p:attrName>
                                        </p:attrNameLst>
                                      </p:cBhvr>
                                      <p:tavLst>
                                        <p:tav tm="0">
                                          <p:val>
                                            <p:fltVal val="0"/>
                                          </p:val>
                                        </p:tav>
                                        <p:tav tm="100000">
                                          <p:val>
                                            <p:strVal val="#ppt_h"/>
                                          </p:val>
                                        </p:tav>
                                      </p:tavLst>
                                    </p:anim>
                                    <p:anim calcmode="lin" valueType="num">
                                      <p:cBhvr>
                                        <p:cTn id="22" dur="750" fill="hold"/>
                                        <p:tgtEl>
                                          <p:spTgt spid="14"/>
                                        </p:tgtEl>
                                        <p:attrNameLst>
                                          <p:attrName>style.rotation</p:attrName>
                                        </p:attrNameLst>
                                      </p:cBhvr>
                                      <p:tavLst>
                                        <p:tav tm="0">
                                          <p:val>
                                            <p:fltVal val="90"/>
                                          </p:val>
                                        </p:tav>
                                        <p:tav tm="100000">
                                          <p:val>
                                            <p:fltVal val="0"/>
                                          </p:val>
                                        </p:tav>
                                      </p:tavLst>
                                    </p:anim>
                                    <p:animEffect transition="in" filter="fade">
                                      <p:cBhvr>
                                        <p:cTn id="23" dur="750"/>
                                        <p:tgtEl>
                                          <p:spTgt spid="14"/>
                                        </p:tgtEl>
                                      </p:cBhvr>
                                    </p:animEffect>
                                  </p:childTnLst>
                                </p:cTn>
                              </p:par>
                              <p:par>
                                <p:cTn id="24" presetID="22" presetClass="entr" presetSubtype="2"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right)">
                                      <p:cBhvr>
                                        <p:cTn id="26" dur="4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İstanbul</a:t>
            </a:r>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97" y="659457"/>
            <a:ext cx="3416608" cy="41500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247" y="665292"/>
            <a:ext cx="3170711" cy="41442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681150" y="795786"/>
            <a:ext cx="1855993" cy="1850624"/>
            <a:chOff x="2843162" y="1276119"/>
            <a:chExt cx="2963090" cy="2816907"/>
          </a:xfrm>
        </p:grpSpPr>
        <p:grpSp>
          <p:nvGrpSpPr>
            <p:cNvPr id="7" name="Group 6"/>
            <p:cNvGrpSpPr/>
            <p:nvPr/>
          </p:nvGrpSpPr>
          <p:grpSpPr>
            <a:xfrm>
              <a:off x="2937614" y="1276119"/>
              <a:ext cx="2868638" cy="2816907"/>
              <a:chOff x="2937614" y="1276119"/>
              <a:chExt cx="2868638" cy="2816907"/>
            </a:xfrm>
          </p:grpSpPr>
          <p:sp>
            <p:nvSpPr>
              <p:cNvPr id="9" name="Chord 8"/>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10"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8" name="TextBox 7"/>
            <p:cNvSpPr txBox="1"/>
            <p:nvPr/>
          </p:nvSpPr>
          <p:spPr>
            <a:xfrm>
              <a:off x="2843162" y="1988832"/>
              <a:ext cx="2836255" cy="1391480"/>
            </a:xfrm>
            <a:prstGeom prst="rect">
              <a:avLst/>
            </a:prstGeom>
            <a:noFill/>
            <a:effectLst/>
          </p:spPr>
          <p:txBody>
            <a:bodyPr wrap="square" rtlCol="0">
              <a:spAutoFit/>
            </a:bodyPr>
            <a:lstStyle/>
            <a:p>
              <a:pPr algn="ctr">
                <a:lnSpc>
                  <a:spcPts val="2100"/>
                </a:lnSpc>
              </a:pPr>
              <a:r>
                <a:rPr lang="tr-TR" sz="2400" b="1" noProof="1" smtClean="0">
                  <a:solidFill>
                    <a:schemeClr val="bg1"/>
                  </a:solidFill>
                </a:rPr>
                <a:t>3rd </a:t>
              </a:r>
            </a:p>
            <a:p>
              <a:pPr algn="ctr">
                <a:lnSpc>
                  <a:spcPts val="2100"/>
                </a:lnSpc>
              </a:pPr>
              <a:r>
                <a:rPr lang="tr-TR" sz="2400" b="1" noProof="1" smtClean="0">
                  <a:solidFill>
                    <a:schemeClr val="bg1"/>
                  </a:solidFill>
                </a:rPr>
                <a:t>favorite in Europe</a:t>
              </a:r>
            </a:p>
          </p:txBody>
        </p:sp>
      </p:grpSp>
      <p:grpSp>
        <p:nvGrpSpPr>
          <p:cNvPr id="11" name="Group 10"/>
          <p:cNvGrpSpPr/>
          <p:nvPr/>
        </p:nvGrpSpPr>
        <p:grpSpPr>
          <a:xfrm>
            <a:off x="6816379" y="886775"/>
            <a:ext cx="1796831" cy="1850624"/>
            <a:chOff x="2937614" y="1276119"/>
            <a:chExt cx="2868638" cy="2816907"/>
          </a:xfrm>
        </p:grpSpPr>
        <p:grpSp>
          <p:nvGrpSpPr>
            <p:cNvPr id="12" name="Group 11"/>
            <p:cNvGrpSpPr/>
            <p:nvPr/>
          </p:nvGrpSpPr>
          <p:grpSpPr>
            <a:xfrm>
              <a:off x="2937614" y="1276119"/>
              <a:ext cx="2868638" cy="2816907"/>
              <a:chOff x="2937614" y="1276119"/>
              <a:chExt cx="2868638" cy="2816907"/>
            </a:xfrm>
          </p:grpSpPr>
          <p:sp>
            <p:nvSpPr>
              <p:cNvPr id="14" name="Chord 13"/>
              <p:cNvSpPr/>
              <p:nvPr/>
            </p:nvSpPr>
            <p:spPr>
              <a:xfrm rot="4500000">
                <a:off x="2963479" y="1250254"/>
                <a:ext cx="2816907" cy="2868638"/>
              </a:xfrm>
              <a:prstGeom prst="chord">
                <a:avLst>
                  <a:gd name="adj1" fmla="val 21025280"/>
                  <a:gd name="adj2" fmla="val 17350758"/>
                </a:avLst>
              </a:prstGeom>
              <a:gradFill>
                <a:gsLst>
                  <a:gs pos="0">
                    <a:schemeClr val="accent1">
                      <a:lumMod val="75000"/>
                    </a:schemeClr>
                  </a:gs>
                  <a:gs pos="100000">
                    <a:schemeClr val="accent1">
                      <a:lumMod val="75000"/>
                    </a:schemeClr>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15"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13" name="TextBox 12"/>
            <p:cNvSpPr txBox="1"/>
            <p:nvPr/>
          </p:nvSpPr>
          <p:spPr>
            <a:xfrm>
              <a:off x="3073444" y="1860925"/>
              <a:ext cx="2596976" cy="1370300"/>
            </a:xfrm>
            <a:prstGeom prst="rect">
              <a:avLst/>
            </a:prstGeom>
            <a:noFill/>
            <a:effectLst/>
          </p:spPr>
          <p:txBody>
            <a:bodyPr wrap="square" rtlCol="0">
              <a:spAutoFit/>
            </a:bodyPr>
            <a:lstStyle/>
            <a:p>
              <a:pPr algn="ctr">
                <a:lnSpc>
                  <a:spcPts val="2100"/>
                </a:lnSpc>
              </a:pPr>
              <a:r>
                <a:rPr lang="tr-TR" sz="2400" b="1" noProof="1" smtClean="0">
                  <a:solidFill>
                    <a:schemeClr val="bg1"/>
                  </a:solidFill>
                </a:rPr>
                <a:t>5th favorite in the world</a:t>
              </a:r>
              <a:endParaRPr lang="en-US" sz="2400" b="1" noProof="1">
                <a:solidFill>
                  <a:schemeClr val="bg1"/>
                </a:solidFill>
              </a:endParaRPr>
            </a:p>
          </p:txBody>
        </p:sp>
      </p:grpSp>
      <p:sp>
        <p:nvSpPr>
          <p:cNvPr id="16" name="TextBox 15"/>
          <p:cNvSpPr txBox="1"/>
          <p:nvPr/>
        </p:nvSpPr>
        <p:spPr>
          <a:xfrm>
            <a:off x="215516" y="4788340"/>
            <a:ext cx="3631926" cy="282450"/>
          </a:xfrm>
          <a:prstGeom prst="rect">
            <a:avLst/>
          </a:prstGeom>
          <a:noFill/>
        </p:spPr>
        <p:txBody>
          <a:bodyPr wrap="square" lIns="68580" tIns="34290" rIns="68580" bIns="34290" rtlCol="0">
            <a:spAutoFit/>
          </a:bodyPr>
          <a:lstStyle>
            <a:defPPr>
              <a:defRPr lang="en-US"/>
            </a:defPPr>
            <a:lvl1pPr>
              <a:lnSpc>
                <a:spcPts val="1875"/>
              </a:lnSpc>
              <a:defRPr sz="900" i="1">
                <a:solidFill>
                  <a:srgbClr val="505050"/>
                </a:solidFill>
              </a:defRPr>
            </a:lvl1pPr>
          </a:lstStyle>
          <a:p>
            <a:r>
              <a:rPr lang="tr-TR" dirty="0"/>
              <a:t>Source: Mater </a:t>
            </a:r>
            <a:r>
              <a:rPr lang="tr-TR" dirty="0" err="1"/>
              <a:t>Card</a:t>
            </a:r>
            <a:r>
              <a:rPr lang="tr-TR" dirty="0"/>
              <a:t> Global </a:t>
            </a:r>
            <a:r>
              <a:rPr lang="tr-TR" dirty="0" err="1"/>
              <a:t>Destionation</a:t>
            </a:r>
            <a:r>
              <a:rPr lang="tr-TR" dirty="0"/>
              <a:t> </a:t>
            </a:r>
            <a:r>
              <a:rPr lang="tr-TR" dirty="0" err="1"/>
              <a:t>Cities</a:t>
            </a:r>
            <a:r>
              <a:rPr lang="tr-TR" dirty="0"/>
              <a:t> Index </a:t>
            </a:r>
            <a:r>
              <a:rPr lang="tr-TR" dirty="0" smtClean="0"/>
              <a:t>2015</a:t>
            </a:r>
            <a:endParaRPr lang="en-US" dirty="0"/>
          </a:p>
        </p:txBody>
      </p:sp>
      <p:grpSp>
        <p:nvGrpSpPr>
          <p:cNvPr id="17" name="Group 16"/>
          <p:cNvGrpSpPr/>
          <p:nvPr/>
        </p:nvGrpSpPr>
        <p:grpSpPr>
          <a:xfrm>
            <a:off x="6589274" y="2771943"/>
            <a:ext cx="2395547" cy="1247085"/>
            <a:chOff x="5419304" y="1212905"/>
            <a:chExt cx="2395547" cy="815546"/>
          </a:xfrm>
        </p:grpSpPr>
        <p:pic>
          <p:nvPicPr>
            <p:cNvPr id="18" name="Picture 17"/>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32022">
              <a:off x="5419304" y="1212905"/>
              <a:ext cx="2385991" cy="815546"/>
            </a:xfrm>
            <a:prstGeom prst="rect">
              <a:avLst/>
            </a:prstGeom>
          </p:spPr>
        </p:pic>
        <p:sp>
          <p:nvSpPr>
            <p:cNvPr id="19" name="Rectangle 18"/>
            <p:cNvSpPr/>
            <p:nvPr/>
          </p:nvSpPr>
          <p:spPr>
            <a:xfrm rot="21092787">
              <a:off x="5737690" y="1344416"/>
              <a:ext cx="2077161" cy="528344"/>
            </a:xfrm>
            <a:prstGeom prst="rect">
              <a:avLst/>
            </a:prstGeom>
          </p:spPr>
          <p:txBody>
            <a:bodyPr wrap="square" lIns="68580" tIns="34290" rIns="68580" bIns="34290">
              <a:spAutoFit/>
            </a:bodyPr>
            <a:lstStyle/>
            <a:p>
              <a:pPr algn="ctr"/>
              <a:r>
                <a:rPr lang="tr-TR" sz="1600" b="1" dirty="0" err="1" smtClean="0">
                  <a:solidFill>
                    <a:schemeClr val="bg1"/>
                  </a:solidFill>
                  <a:effectLst>
                    <a:outerShdw blurRad="38100" dist="38100" dir="2700000" algn="tl">
                      <a:srgbClr val="000000">
                        <a:alpha val="43137"/>
                      </a:srgbClr>
                    </a:outerShdw>
                  </a:effectLst>
                </a:rPr>
                <a:t>About</a:t>
              </a:r>
              <a:r>
                <a:rPr lang="tr-TR" sz="1600" b="1" dirty="0" smtClean="0">
                  <a:solidFill>
                    <a:schemeClr val="bg1"/>
                  </a:solidFill>
                  <a:effectLst>
                    <a:outerShdw blurRad="38100" dist="38100" dir="2700000" algn="tl">
                      <a:srgbClr val="000000">
                        <a:alpha val="43137"/>
                      </a:srgbClr>
                    </a:outerShdw>
                  </a:effectLst>
                </a:rPr>
                <a:t> 13 </a:t>
              </a:r>
              <a:r>
                <a:rPr lang="tr-TR" sz="1600" b="1" dirty="0" err="1" smtClean="0">
                  <a:solidFill>
                    <a:schemeClr val="bg1"/>
                  </a:solidFill>
                  <a:effectLst>
                    <a:outerShdw blurRad="38100" dist="38100" dir="2700000" algn="tl">
                      <a:srgbClr val="000000">
                        <a:alpha val="43137"/>
                      </a:srgbClr>
                    </a:outerShdw>
                  </a:effectLst>
                </a:rPr>
                <a:t>million</a:t>
              </a:r>
              <a:r>
                <a:rPr lang="tr-TR" sz="1600" b="1" dirty="0" smtClean="0">
                  <a:solidFill>
                    <a:schemeClr val="bg1"/>
                  </a:solidFill>
                  <a:effectLst>
                    <a:outerShdw blurRad="38100" dist="38100" dir="2700000" algn="tl">
                      <a:srgbClr val="000000">
                        <a:alpha val="43137"/>
                      </a:srgbClr>
                    </a:outerShdw>
                  </a:effectLst>
                </a:rPr>
                <a:t> </a:t>
              </a:r>
              <a:r>
                <a:rPr lang="tr-TR" sz="1600" b="1" dirty="0" err="1" smtClean="0">
                  <a:solidFill>
                    <a:schemeClr val="bg1"/>
                  </a:solidFill>
                  <a:effectLst>
                    <a:outerShdw blurRad="38100" dist="38100" dir="2700000" algn="tl">
                      <a:srgbClr val="000000">
                        <a:alpha val="43137"/>
                      </a:srgbClr>
                    </a:outerShdw>
                  </a:effectLst>
                </a:rPr>
                <a:t>internation</a:t>
              </a:r>
              <a:r>
                <a:rPr lang="tr-TR" sz="1600" b="1" dirty="0" smtClean="0">
                  <a:solidFill>
                    <a:schemeClr val="bg1"/>
                  </a:solidFill>
                  <a:effectLst>
                    <a:outerShdw blurRad="38100" dist="38100" dir="2700000" algn="tl">
                      <a:srgbClr val="000000">
                        <a:alpha val="43137"/>
                      </a:srgbClr>
                    </a:outerShdw>
                  </a:effectLst>
                </a:rPr>
                <a:t> al </a:t>
              </a:r>
              <a:r>
                <a:rPr lang="tr-TR" sz="1600" b="1" dirty="0" err="1" smtClean="0">
                  <a:solidFill>
                    <a:schemeClr val="bg1"/>
                  </a:solidFill>
                  <a:effectLst>
                    <a:outerShdw blurRad="38100" dist="38100" dir="2700000" algn="tl">
                      <a:srgbClr val="000000">
                        <a:alpha val="43137"/>
                      </a:srgbClr>
                    </a:outerShdw>
                  </a:effectLst>
                </a:rPr>
                <a:t>overnight</a:t>
              </a:r>
              <a:r>
                <a:rPr lang="tr-TR" sz="1600" b="1" dirty="0" smtClean="0">
                  <a:solidFill>
                    <a:schemeClr val="bg1"/>
                  </a:solidFill>
                  <a:effectLst>
                    <a:outerShdw blurRad="38100" dist="38100" dir="2700000" algn="tl">
                      <a:srgbClr val="000000">
                        <a:alpha val="43137"/>
                      </a:srgbClr>
                    </a:outerShdw>
                  </a:effectLst>
                </a:rPr>
                <a:t> </a:t>
              </a:r>
              <a:r>
                <a:rPr lang="tr-TR" sz="1600" b="1" dirty="0" err="1" smtClean="0">
                  <a:solidFill>
                    <a:schemeClr val="bg1"/>
                  </a:solidFill>
                  <a:effectLst>
                    <a:outerShdw blurRad="38100" dist="38100" dir="2700000" algn="tl">
                      <a:srgbClr val="000000">
                        <a:alpha val="43137"/>
                      </a:srgbClr>
                    </a:outerShdw>
                  </a:effectLst>
                </a:rPr>
                <a:t>visitors</a:t>
              </a:r>
              <a:endParaRPr lang="tr-TR" sz="16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19909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3" presetClass="entr" presetSubtype="32"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4*#ppt_w"/>
                                          </p:val>
                                        </p:tav>
                                        <p:tav tm="100000">
                                          <p:val>
                                            <p:strVal val="#ppt_w"/>
                                          </p:val>
                                        </p:tav>
                                      </p:tavLst>
                                    </p:anim>
                                    <p:anim calcmode="lin" valueType="num">
                                      <p:cBhvr>
                                        <p:cTn id="17" dur="500" fill="hold"/>
                                        <p:tgtEl>
                                          <p:spTgt spid="6"/>
                                        </p:tgtEl>
                                        <p:attrNameLst>
                                          <p:attrName>ppt_h</p:attrName>
                                        </p:attrNameLst>
                                      </p:cBhvr>
                                      <p:tavLst>
                                        <p:tav tm="0">
                                          <p:val>
                                            <p:strVal val="4*#ppt_h"/>
                                          </p:val>
                                        </p:tav>
                                        <p:tav tm="100000">
                                          <p:val>
                                            <p:strVal val="#ppt_h"/>
                                          </p:val>
                                        </p:tav>
                                      </p:tavLst>
                                    </p:anim>
                                  </p:childTnLst>
                                </p:cTn>
                              </p:par>
                            </p:childTnLst>
                          </p:cTn>
                        </p:par>
                        <p:par>
                          <p:cTn id="18" fill="hold">
                            <p:stCondLst>
                              <p:cond delay="1250"/>
                            </p:stCondLst>
                            <p:childTnLst>
                              <p:par>
                                <p:cTn id="19" presetID="26" presetClass="emph" presetSubtype="0" fill="hold" nodeType="afterEffect">
                                  <p:stCondLst>
                                    <p:cond delay="250"/>
                                  </p:stCondLst>
                                  <p:childTnLst>
                                    <p:animEffect transition="out" filter="fade">
                                      <p:cBhvr>
                                        <p:cTn id="20" dur="500" tmFilter="0, 0; .2, .5; .8, .5; 1, 0"/>
                                        <p:tgtEl>
                                          <p:spTgt spid="6"/>
                                        </p:tgtEl>
                                      </p:cBhvr>
                                    </p:animEffect>
                                    <p:animScale>
                                      <p:cBhvr>
                                        <p:cTn id="21" dur="250" autoRev="1" fill="hold"/>
                                        <p:tgtEl>
                                          <p:spTgt spid="6"/>
                                        </p:tgtEl>
                                      </p:cBhvr>
                                      <p:by x="105000" y="105000"/>
                                    </p:animScale>
                                  </p:childTnLst>
                                </p:cTn>
                              </p:par>
                            </p:childTnLst>
                          </p:cTn>
                        </p:par>
                        <p:par>
                          <p:cTn id="22" fill="hold">
                            <p:stCondLst>
                              <p:cond delay="2000"/>
                            </p:stCondLst>
                            <p:childTnLst>
                              <p:par>
                                <p:cTn id="23" presetID="23" presetClass="entr" presetSubtype="32" fill="hold" nodeType="afterEffect">
                                  <p:stCondLst>
                                    <p:cond delay="25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4*#ppt_w"/>
                                          </p:val>
                                        </p:tav>
                                        <p:tav tm="100000">
                                          <p:val>
                                            <p:strVal val="#ppt_w"/>
                                          </p:val>
                                        </p:tav>
                                      </p:tavLst>
                                    </p:anim>
                                    <p:anim calcmode="lin" valueType="num">
                                      <p:cBhvr>
                                        <p:cTn id="26" dur="500" fill="hold"/>
                                        <p:tgtEl>
                                          <p:spTgt spid="11"/>
                                        </p:tgtEl>
                                        <p:attrNameLst>
                                          <p:attrName>ppt_h</p:attrName>
                                        </p:attrNameLst>
                                      </p:cBhvr>
                                      <p:tavLst>
                                        <p:tav tm="0">
                                          <p:val>
                                            <p:strVal val="4*#ppt_h"/>
                                          </p:val>
                                        </p:tav>
                                        <p:tav tm="100000">
                                          <p:val>
                                            <p:strVal val="#ppt_h"/>
                                          </p:val>
                                        </p:tav>
                                      </p:tavLst>
                                    </p:anim>
                                  </p:childTnLst>
                                </p:cTn>
                              </p:par>
                            </p:childTnLst>
                          </p:cTn>
                        </p:par>
                        <p:par>
                          <p:cTn id="27" fill="hold">
                            <p:stCondLst>
                              <p:cond delay="2750"/>
                            </p:stCondLst>
                            <p:childTnLst>
                              <p:par>
                                <p:cTn id="28" presetID="26" presetClass="emph" presetSubtype="0" fill="hold" nodeType="afterEffect">
                                  <p:stCondLst>
                                    <p:cond delay="250"/>
                                  </p:stCondLst>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18499"/>
          <a:stretch/>
        </p:blipFill>
        <p:spPr>
          <a:xfrm>
            <a:off x="0" y="611793"/>
            <a:ext cx="9143999" cy="4191982"/>
          </a:xfrm>
          <a:prstGeom prst="rect">
            <a:avLst/>
          </a:prstGeom>
          <a:noFill/>
          <a:ln>
            <a:noFill/>
          </a:ln>
        </p:spPr>
      </p:pic>
      <p:sp>
        <p:nvSpPr>
          <p:cNvPr id="11" name="Title 10"/>
          <p:cNvSpPr>
            <a:spLocks noGrp="1"/>
          </p:cNvSpPr>
          <p:nvPr>
            <p:ph type="title"/>
          </p:nvPr>
        </p:nvSpPr>
        <p:spPr/>
        <p:txBody>
          <a:bodyPr>
            <a:normAutofit/>
          </a:bodyPr>
          <a:lstStyle/>
          <a:p>
            <a:r>
              <a:rPr lang="tr-TR" dirty="0" err="1" smtClean="0"/>
              <a:t>Customer</a:t>
            </a:r>
            <a:r>
              <a:rPr lang="tr-TR" dirty="0" smtClean="0"/>
              <a:t> </a:t>
            </a:r>
            <a:r>
              <a:rPr lang="tr-TR" dirty="0" err="1" smtClean="0"/>
              <a:t>Satisfaction</a:t>
            </a:r>
            <a:r>
              <a:rPr lang="tr-TR" dirty="0" smtClean="0"/>
              <a:t> in </a:t>
            </a:r>
            <a:r>
              <a:rPr lang="tr-TR" dirty="0" err="1" smtClean="0"/>
              <a:t>Aviation</a:t>
            </a:r>
            <a:r>
              <a:rPr lang="tr-TR" dirty="0" smtClean="0"/>
              <a:t> </a:t>
            </a:r>
            <a:r>
              <a:rPr lang="tr-TR" dirty="0" err="1" smtClean="0"/>
              <a:t>Sector</a:t>
            </a:r>
            <a:endParaRPr lang="tr-TR" dirty="0"/>
          </a:p>
        </p:txBody>
      </p:sp>
      <p:sp>
        <p:nvSpPr>
          <p:cNvPr id="63" name="22 Dikdörtgen"/>
          <p:cNvSpPr/>
          <p:nvPr/>
        </p:nvSpPr>
        <p:spPr>
          <a:xfrm>
            <a:off x="4550413" y="2716395"/>
            <a:ext cx="958285" cy="280333"/>
          </a:xfrm>
          <a:prstGeom prst="rect">
            <a:avLst/>
          </a:prstGeom>
        </p:spPr>
        <p:txBody>
          <a:bodyPr wrap="none" lIns="68580" tIns="34290" rIns="68580" bIns="34290">
            <a:spAutoFit/>
          </a:bodyPr>
          <a:lstStyle/>
          <a:p>
            <a:pPr lvl="0"/>
            <a:r>
              <a:rPr lang="tr-TR" sz="1500" dirty="0" err="1" smtClean="0"/>
              <a:t>Assuarance</a:t>
            </a:r>
            <a:endParaRPr lang="tr-TR" sz="1500" dirty="0"/>
          </a:p>
        </p:txBody>
      </p:sp>
      <p:sp>
        <p:nvSpPr>
          <p:cNvPr id="45" name="27 Dikdörtgen"/>
          <p:cNvSpPr/>
          <p:nvPr/>
        </p:nvSpPr>
        <p:spPr>
          <a:xfrm>
            <a:off x="7601463" y="3674458"/>
            <a:ext cx="1273060" cy="280333"/>
          </a:xfrm>
          <a:prstGeom prst="rect">
            <a:avLst/>
          </a:prstGeom>
        </p:spPr>
        <p:txBody>
          <a:bodyPr wrap="none" lIns="68580" tIns="34290" rIns="68580" bIns="34290">
            <a:spAutoFit/>
          </a:bodyPr>
          <a:lstStyle/>
          <a:p>
            <a:pPr lvl="0"/>
            <a:r>
              <a:rPr lang="en-US" sz="1500" dirty="0"/>
              <a:t>Responsiveness</a:t>
            </a:r>
          </a:p>
        </p:txBody>
      </p:sp>
      <p:sp>
        <p:nvSpPr>
          <p:cNvPr id="46" name="28 Dikdörtgen"/>
          <p:cNvSpPr/>
          <p:nvPr/>
        </p:nvSpPr>
        <p:spPr>
          <a:xfrm>
            <a:off x="8002841" y="2654889"/>
            <a:ext cx="891540" cy="530915"/>
          </a:xfrm>
          <a:prstGeom prst="rect">
            <a:avLst/>
          </a:prstGeom>
          <a:effectLst/>
        </p:spPr>
        <p:txBody>
          <a:bodyPr wrap="square" lIns="68580" tIns="34290" rIns="68580" bIns="34290">
            <a:spAutoFit/>
          </a:bodyPr>
          <a:lstStyle/>
          <a:p>
            <a:pPr algn="ctr"/>
            <a:r>
              <a:rPr lang="tr-TR" sz="1500" dirty="0" err="1"/>
              <a:t>Flight</a:t>
            </a:r>
            <a:r>
              <a:rPr lang="tr-TR" sz="1500" dirty="0"/>
              <a:t> </a:t>
            </a:r>
          </a:p>
          <a:p>
            <a:pPr algn="ctr"/>
            <a:r>
              <a:rPr lang="tr-TR" sz="1500" dirty="0" err="1" smtClean="0"/>
              <a:t>Patterns</a:t>
            </a:r>
            <a:endParaRPr lang="tr-TR" sz="1500" dirty="0"/>
          </a:p>
        </p:txBody>
      </p:sp>
      <p:sp>
        <p:nvSpPr>
          <p:cNvPr id="49" name="29 Dikdörtgen"/>
          <p:cNvSpPr/>
          <p:nvPr/>
        </p:nvSpPr>
        <p:spPr>
          <a:xfrm>
            <a:off x="7907767" y="1834996"/>
            <a:ext cx="919889" cy="280333"/>
          </a:xfrm>
          <a:prstGeom prst="rect">
            <a:avLst/>
          </a:prstGeom>
        </p:spPr>
        <p:txBody>
          <a:bodyPr wrap="none" lIns="68580" tIns="34290" rIns="68580" bIns="34290">
            <a:spAutoFit/>
          </a:bodyPr>
          <a:lstStyle/>
          <a:p>
            <a:pPr lvl="0"/>
            <a:r>
              <a:rPr lang="tr-TR" sz="1500" dirty="0" err="1"/>
              <a:t>Employees</a:t>
            </a:r>
            <a:endParaRPr lang="tr-TR" sz="1500" dirty="0"/>
          </a:p>
        </p:txBody>
      </p:sp>
      <p:sp>
        <p:nvSpPr>
          <p:cNvPr id="51" name="22 Dikdörtgen"/>
          <p:cNvSpPr/>
          <p:nvPr/>
        </p:nvSpPr>
        <p:spPr>
          <a:xfrm>
            <a:off x="5079331" y="1834996"/>
            <a:ext cx="756480" cy="280333"/>
          </a:xfrm>
          <a:prstGeom prst="rect">
            <a:avLst/>
          </a:prstGeom>
        </p:spPr>
        <p:txBody>
          <a:bodyPr wrap="none" lIns="68580" tIns="34290" rIns="68580" bIns="34290">
            <a:spAutoFit/>
          </a:bodyPr>
          <a:lstStyle/>
          <a:p>
            <a:pPr lvl="0"/>
            <a:r>
              <a:rPr lang="tr-TR" sz="1500" dirty="0" err="1" smtClean="0"/>
              <a:t>Facilities</a:t>
            </a:r>
            <a:endParaRPr lang="tr-TR" sz="1500" dirty="0"/>
          </a:p>
        </p:txBody>
      </p:sp>
      <p:sp>
        <p:nvSpPr>
          <p:cNvPr id="4" name="Oval 3"/>
          <p:cNvSpPr/>
          <p:nvPr/>
        </p:nvSpPr>
        <p:spPr>
          <a:xfrm>
            <a:off x="5713588" y="1613553"/>
            <a:ext cx="2352963" cy="2352963"/>
          </a:xfrm>
          <a:prstGeom prst="ellipse">
            <a:avLst/>
          </a:prstGeom>
          <a:solidFill>
            <a:schemeClr val="bg1">
              <a:alpha val="51000"/>
            </a:schemeClr>
          </a:solidFill>
          <a:ln w="28575">
            <a:solidFill>
              <a:srgbClr val="29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5898632" y="1918735"/>
            <a:ext cx="196945" cy="196945"/>
          </a:xfrm>
          <a:prstGeom prst="ellipse">
            <a:avLst/>
          </a:prstGeom>
          <a:solidFill>
            <a:schemeClr val="bg1"/>
          </a:solidFill>
          <a:ln w="28575">
            <a:solidFill>
              <a:srgbClr val="29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22 Dikdörtgen"/>
          <p:cNvSpPr/>
          <p:nvPr/>
        </p:nvSpPr>
        <p:spPr>
          <a:xfrm>
            <a:off x="5265790" y="3674458"/>
            <a:ext cx="843515" cy="280333"/>
          </a:xfrm>
          <a:prstGeom prst="rect">
            <a:avLst/>
          </a:prstGeom>
        </p:spPr>
        <p:txBody>
          <a:bodyPr wrap="none" lIns="68580" tIns="34290" rIns="68580" bIns="34290">
            <a:spAutoFit/>
          </a:bodyPr>
          <a:lstStyle/>
          <a:p>
            <a:pPr lvl="0"/>
            <a:r>
              <a:rPr lang="tr-TR" sz="1500" dirty="0" err="1" smtClean="0"/>
              <a:t>Reliability</a:t>
            </a:r>
            <a:endParaRPr lang="tr-TR" sz="1500" dirty="0"/>
          </a:p>
        </p:txBody>
      </p:sp>
      <p:sp>
        <p:nvSpPr>
          <p:cNvPr id="57" name="Oval 56"/>
          <p:cNvSpPr/>
          <p:nvPr/>
        </p:nvSpPr>
        <p:spPr>
          <a:xfrm>
            <a:off x="5607170" y="2790034"/>
            <a:ext cx="196945" cy="196945"/>
          </a:xfrm>
          <a:prstGeom prst="ellipse">
            <a:avLst/>
          </a:prstGeom>
          <a:solidFill>
            <a:schemeClr val="bg1"/>
          </a:solidFill>
          <a:ln w="28575">
            <a:solidFill>
              <a:srgbClr val="29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6284681" y="3733279"/>
            <a:ext cx="196945" cy="196945"/>
          </a:xfrm>
          <a:prstGeom prst="ellipse">
            <a:avLst/>
          </a:prstGeom>
          <a:solidFill>
            <a:schemeClr val="bg1"/>
          </a:solidFill>
          <a:ln w="28575">
            <a:solidFill>
              <a:srgbClr val="29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7422818" y="3707111"/>
            <a:ext cx="196945" cy="196945"/>
          </a:xfrm>
          <a:prstGeom prst="ellipse">
            <a:avLst/>
          </a:prstGeom>
          <a:solidFill>
            <a:schemeClr val="bg1"/>
          </a:solidFill>
          <a:ln w="28575">
            <a:solidFill>
              <a:srgbClr val="29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7968078" y="2790034"/>
            <a:ext cx="196945" cy="196945"/>
          </a:xfrm>
          <a:prstGeom prst="ellipse">
            <a:avLst/>
          </a:prstGeom>
          <a:solidFill>
            <a:schemeClr val="bg1"/>
          </a:solidFill>
          <a:ln w="28575">
            <a:solidFill>
              <a:srgbClr val="29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7684591" y="1896530"/>
            <a:ext cx="196945" cy="196945"/>
          </a:xfrm>
          <a:prstGeom prst="ellipse">
            <a:avLst/>
          </a:prstGeom>
          <a:solidFill>
            <a:schemeClr val="bg1"/>
          </a:solidFill>
          <a:ln w="28575">
            <a:solidFill>
              <a:srgbClr val="29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5979267" y="1911476"/>
            <a:ext cx="1783508" cy="1783508"/>
            <a:chOff x="5979267" y="1911476"/>
            <a:chExt cx="1783508" cy="1783508"/>
          </a:xfrm>
        </p:grpSpPr>
        <p:sp>
          <p:nvSpPr>
            <p:cNvPr id="6" name="Oval 5"/>
            <p:cNvSpPr/>
            <p:nvPr/>
          </p:nvSpPr>
          <p:spPr>
            <a:xfrm>
              <a:off x="5979267" y="1911476"/>
              <a:ext cx="1783508" cy="1783508"/>
            </a:xfrm>
            <a:prstGeom prst="ellipse">
              <a:avLst/>
            </a:prstGeom>
            <a:solidFill>
              <a:srgbClr val="29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23 Dikdörtgen"/>
            <p:cNvSpPr/>
            <p:nvPr/>
          </p:nvSpPr>
          <p:spPr>
            <a:xfrm>
              <a:off x="6055850" y="2468449"/>
              <a:ext cx="1597623" cy="661299"/>
            </a:xfrm>
            <a:prstGeom prst="rect">
              <a:avLst/>
            </a:prstGeom>
            <a:effectLst/>
          </p:spPr>
          <p:txBody>
            <a:bodyPr wrap="square">
              <a:spAutoFit/>
            </a:bodyPr>
            <a:lstStyle/>
            <a:p>
              <a:pPr lvl="0" algn="ctr"/>
              <a:r>
                <a:rPr lang="tr-TR" sz="1800" b="1" dirty="0" smtClean="0">
                  <a:solidFill>
                    <a:schemeClr val="bg1"/>
                  </a:solidFill>
                </a:rPr>
                <a:t>CUSTOMER</a:t>
              </a:r>
            </a:p>
            <a:p>
              <a:pPr lvl="0" algn="ctr"/>
              <a:r>
                <a:rPr lang="tr-TR" sz="1800" b="1" dirty="0" smtClean="0">
                  <a:solidFill>
                    <a:schemeClr val="bg1"/>
                  </a:solidFill>
                </a:rPr>
                <a:t>SATISFACTION</a:t>
              </a:r>
              <a:endParaRPr lang="tr-TR" sz="1800" b="1" dirty="0">
                <a:solidFill>
                  <a:schemeClr val="bg1"/>
                </a:solidFill>
              </a:endParaRPr>
            </a:p>
          </p:txBody>
        </p:sp>
      </p:grpSp>
      <p:pic>
        <p:nvPicPr>
          <p:cNvPr id="48" name="Picture 47"/>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77805"/>
          <a:stretch/>
        </p:blipFill>
        <p:spPr>
          <a:xfrm rot="16200000">
            <a:off x="2500363" y="2672577"/>
            <a:ext cx="3939552" cy="195841"/>
          </a:xfrm>
          <a:prstGeom prst="rect">
            <a:avLst/>
          </a:prstGeom>
        </p:spPr>
      </p:pic>
      <p:sp>
        <p:nvSpPr>
          <p:cNvPr id="38" name="23 Dikdörtgen"/>
          <p:cNvSpPr/>
          <p:nvPr/>
        </p:nvSpPr>
        <p:spPr>
          <a:xfrm>
            <a:off x="6094006" y="1065035"/>
            <a:ext cx="1654218" cy="338554"/>
          </a:xfrm>
          <a:prstGeom prst="rect">
            <a:avLst/>
          </a:prstGeom>
          <a:effectLst/>
        </p:spPr>
        <p:txBody>
          <a:bodyPr wrap="square">
            <a:spAutoFit/>
          </a:bodyPr>
          <a:lstStyle/>
          <a:p>
            <a:pPr lvl="0" algn="ctr"/>
            <a:r>
              <a:rPr lang="tr-TR" sz="1600" b="1" dirty="0"/>
              <a:t>CUSTOMIZATION</a:t>
            </a:r>
          </a:p>
        </p:txBody>
      </p:sp>
      <p:sp>
        <p:nvSpPr>
          <p:cNvPr id="56" name="Oval 55"/>
          <p:cNvSpPr/>
          <p:nvPr/>
        </p:nvSpPr>
        <p:spPr>
          <a:xfrm>
            <a:off x="6703076" y="1453270"/>
            <a:ext cx="355840" cy="355840"/>
          </a:xfrm>
          <a:prstGeom prst="ellipse">
            <a:avLst/>
          </a:prstGeom>
          <a:solidFill>
            <a:schemeClr val="accent6"/>
          </a:solidFill>
          <a:ln w="28575">
            <a:solidFill>
              <a:srgbClr val="29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318049" y="4809738"/>
            <a:ext cx="858248" cy="312906"/>
          </a:xfrm>
          <a:prstGeom prst="rect">
            <a:avLst/>
          </a:prstGeom>
          <a:noFill/>
        </p:spPr>
        <p:txBody>
          <a:bodyPr wrap="none" lIns="68580" tIns="34290" rIns="68580" bIns="34290" rtlCol="0">
            <a:spAutoFit/>
          </a:bodyPr>
          <a:lstStyle>
            <a:defPPr>
              <a:defRPr lang="en-US"/>
            </a:defPPr>
            <a:lvl1pPr>
              <a:lnSpc>
                <a:spcPts val="1875"/>
              </a:lnSpc>
              <a:defRPr sz="900" i="1">
                <a:solidFill>
                  <a:srgbClr val="505050"/>
                </a:solidFill>
              </a:defRPr>
            </a:lvl1pPr>
          </a:lstStyle>
          <a:p>
            <a:r>
              <a:rPr lang="tr-TR" dirty="0"/>
              <a:t>Kaynak: </a:t>
            </a:r>
            <a:r>
              <a:rPr lang="en-US" dirty="0"/>
              <a:t>Boeing</a:t>
            </a:r>
          </a:p>
        </p:txBody>
      </p:sp>
      <p:grpSp>
        <p:nvGrpSpPr>
          <p:cNvPr id="9" name="Group 8"/>
          <p:cNvGrpSpPr/>
          <p:nvPr/>
        </p:nvGrpSpPr>
        <p:grpSpPr>
          <a:xfrm>
            <a:off x="231214" y="814901"/>
            <a:ext cx="4141004" cy="3171043"/>
            <a:chOff x="231214" y="733013"/>
            <a:chExt cx="4141004" cy="3171043"/>
          </a:xfrm>
        </p:grpSpPr>
        <p:grpSp>
          <p:nvGrpSpPr>
            <p:cNvPr id="2" name="Group 1"/>
            <p:cNvGrpSpPr/>
            <p:nvPr/>
          </p:nvGrpSpPr>
          <p:grpSpPr>
            <a:xfrm>
              <a:off x="231214" y="733013"/>
              <a:ext cx="3534075" cy="3171043"/>
              <a:chOff x="1015886" y="1437934"/>
              <a:chExt cx="3534075" cy="3171043"/>
            </a:xfrm>
          </p:grpSpPr>
          <p:sp>
            <p:nvSpPr>
              <p:cNvPr id="53" name="22 Dikdörtgen"/>
              <p:cNvSpPr/>
              <p:nvPr/>
            </p:nvSpPr>
            <p:spPr>
              <a:xfrm>
                <a:off x="1529243" y="4078062"/>
                <a:ext cx="1141916" cy="530915"/>
              </a:xfrm>
              <a:prstGeom prst="rect">
                <a:avLst/>
              </a:prstGeom>
            </p:spPr>
            <p:txBody>
              <a:bodyPr wrap="none" lIns="68580" tIns="34290" rIns="68580" bIns="34290">
                <a:spAutoFit/>
              </a:bodyPr>
              <a:lstStyle/>
              <a:p>
                <a:pPr lvl="0" algn="ctr"/>
                <a:r>
                  <a:rPr lang="tr-TR" sz="1500" dirty="0" err="1" smtClean="0"/>
                  <a:t>Regulatory</a:t>
                </a:r>
                <a:endParaRPr lang="tr-TR" sz="1500" dirty="0" smtClean="0"/>
              </a:p>
              <a:p>
                <a:pPr lvl="0" algn="ctr"/>
                <a:r>
                  <a:rPr lang="tr-TR" sz="1500" dirty="0" smtClean="0"/>
                  <a:t>Environment</a:t>
                </a:r>
                <a:endParaRPr lang="tr-TR" sz="1500" dirty="0"/>
              </a:p>
            </p:txBody>
          </p:sp>
          <p:sp>
            <p:nvSpPr>
              <p:cNvPr id="54" name="22 Dikdörtgen"/>
              <p:cNvSpPr/>
              <p:nvPr/>
            </p:nvSpPr>
            <p:spPr>
              <a:xfrm>
                <a:off x="1015886" y="3638394"/>
                <a:ext cx="1017458" cy="300082"/>
              </a:xfrm>
              <a:prstGeom prst="rect">
                <a:avLst/>
              </a:prstGeom>
            </p:spPr>
            <p:txBody>
              <a:bodyPr wrap="none" lIns="68580" tIns="34290" rIns="68580" bIns="34290">
                <a:spAutoFit/>
              </a:bodyPr>
              <a:lstStyle/>
              <a:p>
                <a:pPr lvl="0" algn="ctr"/>
                <a:r>
                  <a:rPr lang="tr-TR" sz="1500" dirty="0" err="1" smtClean="0"/>
                  <a:t>Technology</a:t>
                </a:r>
                <a:endParaRPr lang="tr-TR" sz="1500" dirty="0"/>
              </a:p>
            </p:txBody>
          </p:sp>
          <p:sp>
            <p:nvSpPr>
              <p:cNvPr id="59" name="22 Dikdörtgen"/>
              <p:cNvSpPr/>
              <p:nvPr/>
            </p:nvSpPr>
            <p:spPr>
              <a:xfrm>
                <a:off x="2854125" y="4072469"/>
                <a:ext cx="1695836" cy="530915"/>
              </a:xfrm>
              <a:prstGeom prst="rect">
                <a:avLst/>
              </a:prstGeom>
            </p:spPr>
            <p:txBody>
              <a:bodyPr wrap="square" lIns="68580" tIns="34290" rIns="68580" bIns="34290">
                <a:spAutoFit/>
              </a:bodyPr>
              <a:lstStyle/>
              <a:p>
                <a:pPr lvl="0" algn="ctr"/>
                <a:r>
                  <a:rPr lang="tr-TR" sz="1500" dirty="0" err="1" smtClean="0"/>
                  <a:t>Airline</a:t>
                </a:r>
                <a:r>
                  <a:rPr lang="tr-TR" sz="1500" dirty="0" smtClean="0"/>
                  <a:t> </a:t>
                </a:r>
                <a:r>
                  <a:rPr lang="tr-TR" sz="1500" dirty="0" err="1" smtClean="0"/>
                  <a:t>and</a:t>
                </a:r>
                <a:endParaRPr lang="tr-TR" sz="1500" dirty="0" smtClean="0"/>
              </a:p>
              <a:p>
                <a:pPr lvl="0" algn="ctr"/>
                <a:r>
                  <a:rPr lang="tr-TR" sz="1500" dirty="0" err="1" smtClean="0"/>
                  <a:t>Industry</a:t>
                </a:r>
                <a:r>
                  <a:rPr lang="tr-TR" sz="1500" dirty="0" smtClean="0"/>
                  <a:t> </a:t>
                </a:r>
                <a:r>
                  <a:rPr lang="tr-TR" sz="1500" dirty="0" err="1" smtClean="0"/>
                  <a:t>Strategies</a:t>
                </a:r>
                <a:endParaRPr lang="tr-TR" sz="1500" dirty="0"/>
              </a:p>
            </p:txBody>
          </p:sp>
          <p:grpSp>
            <p:nvGrpSpPr>
              <p:cNvPr id="64" name="Group 63"/>
              <p:cNvGrpSpPr/>
              <p:nvPr/>
            </p:nvGrpSpPr>
            <p:grpSpPr>
              <a:xfrm>
                <a:off x="1546241" y="1437934"/>
                <a:ext cx="2865511" cy="2884201"/>
                <a:chOff x="1546241" y="1841684"/>
                <a:chExt cx="2865511" cy="2884201"/>
              </a:xfrm>
            </p:grpSpPr>
            <p:sp>
              <p:nvSpPr>
                <p:cNvPr id="65" name="Can 64"/>
                <p:cNvSpPr/>
                <p:nvPr/>
              </p:nvSpPr>
              <p:spPr>
                <a:xfrm flipV="1">
                  <a:off x="4129716" y="3515238"/>
                  <a:ext cx="140582" cy="645656"/>
                </a:xfrm>
                <a:prstGeom prst="can">
                  <a:avLst/>
                </a:prstGeom>
                <a:solidFill>
                  <a:schemeClr val="accent5">
                    <a:lumMod val="75000"/>
                  </a:schemeClr>
                </a:solidFill>
                <a:ln>
                  <a:solidFill>
                    <a:schemeClr val="accent5">
                      <a:lumMod val="75000"/>
                    </a:schemeClr>
                  </a:solidFill>
                </a:ln>
                <a:scene3d>
                  <a:camera prst="orthographicFront">
                    <a:rot lat="1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6" name="Can 65"/>
                <p:cNvSpPr/>
                <p:nvPr/>
              </p:nvSpPr>
              <p:spPr>
                <a:xfrm flipV="1">
                  <a:off x="1660775" y="3463404"/>
                  <a:ext cx="140582" cy="645656"/>
                </a:xfrm>
                <a:prstGeom prst="can">
                  <a:avLst/>
                </a:prstGeom>
                <a:solidFill>
                  <a:schemeClr val="accent4">
                    <a:lumMod val="75000"/>
                  </a:schemeClr>
                </a:solidFill>
                <a:ln>
                  <a:solidFill>
                    <a:schemeClr val="accent4">
                      <a:lumMod val="75000"/>
                    </a:schemeClr>
                  </a:solidFill>
                </a:ln>
                <a:scene3d>
                  <a:camera prst="orthographicFront">
                    <a:rot lat="1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7" name="Can 66"/>
                <p:cNvSpPr/>
                <p:nvPr/>
              </p:nvSpPr>
              <p:spPr>
                <a:xfrm flipV="1">
                  <a:off x="3711077" y="3736728"/>
                  <a:ext cx="140582" cy="792000"/>
                </a:xfrm>
                <a:prstGeom prst="can">
                  <a:avLst/>
                </a:prstGeom>
                <a:solidFill>
                  <a:schemeClr val="accent3">
                    <a:lumMod val="75000"/>
                  </a:schemeClr>
                </a:solidFill>
                <a:ln>
                  <a:solidFill>
                    <a:schemeClr val="accent3">
                      <a:lumMod val="75000"/>
                    </a:schemeClr>
                  </a:solidFill>
                </a:ln>
                <a:scene3d>
                  <a:camera prst="orthographicFront">
                    <a:rot lat="1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8" name="Can 67"/>
                <p:cNvSpPr/>
                <p:nvPr/>
              </p:nvSpPr>
              <p:spPr>
                <a:xfrm flipV="1">
                  <a:off x="2100201" y="3736728"/>
                  <a:ext cx="140582" cy="792000"/>
                </a:xfrm>
                <a:prstGeom prst="can">
                  <a:avLst/>
                </a:prstGeom>
                <a:solidFill>
                  <a:schemeClr val="accent2">
                    <a:lumMod val="75000"/>
                  </a:schemeClr>
                </a:solidFill>
                <a:ln>
                  <a:solidFill>
                    <a:schemeClr val="accent2">
                      <a:lumMod val="75000"/>
                    </a:schemeClr>
                  </a:solidFill>
                </a:ln>
                <a:scene3d>
                  <a:camera prst="orthographicFront">
                    <a:rot lat="1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69" name="Group 68"/>
                <p:cNvGrpSpPr/>
                <p:nvPr/>
              </p:nvGrpSpPr>
              <p:grpSpPr>
                <a:xfrm>
                  <a:off x="1546241" y="1841684"/>
                  <a:ext cx="2865511" cy="2884201"/>
                  <a:chOff x="1546241" y="1841684"/>
                  <a:chExt cx="2865511" cy="2884201"/>
                </a:xfrm>
              </p:grpSpPr>
              <p:sp>
                <p:nvSpPr>
                  <p:cNvPr id="70" name="Oval 69"/>
                  <p:cNvSpPr/>
                  <p:nvPr/>
                </p:nvSpPr>
                <p:spPr>
                  <a:xfrm>
                    <a:off x="1546241" y="1841684"/>
                    <a:ext cx="2865511" cy="2884201"/>
                  </a:xfrm>
                  <a:prstGeom prst="ellipse">
                    <a:avLst/>
                  </a:prstGeom>
                  <a:solidFill>
                    <a:schemeClr val="bg1">
                      <a:alpha val="51000"/>
                    </a:schemeClr>
                  </a:solidFill>
                  <a:ln w="28575">
                    <a:solidFill>
                      <a:srgbClr val="29859B"/>
                    </a:solidFill>
                  </a:ln>
                  <a:scene3d>
                    <a:camera prst="orthographicFront">
                      <a:rot lat="17400000" lon="0" rev="0"/>
                    </a:camera>
                    <a:lightRig rig="threePt" dir="t"/>
                  </a:scene3d>
                  <a:sp3d>
                    <a:bevelB h="177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901" y="1909069"/>
                    <a:ext cx="2800190" cy="2749430"/>
                  </a:xfrm>
                  <a:prstGeom prst="ellipse">
                    <a:avLst/>
                  </a:prstGeom>
                  <a:scene3d>
                    <a:camera prst="orthographicFront">
                      <a:rot lat="17400000" lon="0" rev="0"/>
                    </a:camera>
                    <a:lightRig rig="threePt" dir="t"/>
                  </a:scene3d>
                  <a:sp3d>
                    <a:bevelB w="25400" h="25400"/>
                  </a:sp3d>
                </p:spPr>
              </p:pic>
            </p:grpSp>
          </p:grpSp>
          <p:sp>
            <p:nvSpPr>
              <p:cNvPr id="72" name="22 Dikdörtgen"/>
              <p:cNvSpPr/>
              <p:nvPr/>
            </p:nvSpPr>
            <p:spPr>
              <a:xfrm>
                <a:off x="2412495" y="1857833"/>
                <a:ext cx="1133002" cy="530915"/>
              </a:xfrm>
              <a:prstGeom prst="rect">
                <a:avLst/>
              </a:prstGeom>
              <a:noFill/>
            </p:spPr>
            <p:txBody>
              <a:bodyPr wrap="none" lIns="68580" tIns="34290" rIns="68580" bIns="34290">
                <a:spAutoFit/>
              </a:bodyPr>
              <a:lstStyle/>
              <a:p>
                <a:pPr lvl="0" algn="ctr"/>
                <a:r>
                  <a:rPr lang="tr-TR" sz="1500" dirty="0" err="1"/>
                  <a:t>Passenger</a:t>
                </a:r>
                <a:endParaRPr lang="tr-TR" sz="1500" dirty="0"/>
              </a:p>
              <a:p>
                <a:pPr lvl="0" algn="ctr"/>
                <a:r>
                  <a:rPr lang="tr-TR" sz="1500" dirty="0" err="1"/>
                  <a:t>Expectations</a:t>
                </a:r>
                <a:endParaRPr lang="tr-TR" sz="1500" dirty="0"/>
              </a:p>
            </p:txBody>
          </p:sp>
        </p:grpSp>
        <p:sp>
          <p:nvSpPr>
            <p:cNvPr id="73" name="22 Dikdörtgen"/>
            <p:cNvSpPr/>
            <p:nvPr/>
          </p:nvSpPr>
          <p:spPr>
            <a:xfrm>
              <a:off x="3158360" y="2979707"/>
              <a:ext cx="1213858" cy="300082"/>
            </a:xfrm>
            <a:prstGeom prst="rect">
              <a:avLst/>
            </a:prstGeom>
            <a:noFill/>
          </p:spPr>
          <p:txBody>
            <a:bodyPr wrap="none" lIns="68580" tIns="34290" rIns="68580" bIns="34290">
              <a:spAutoFit/>
            </a:bodyPr>
            <a:lstStyle/>
            <a:p>
              <a:pPr lvl="0" algn="ctr"/>
              <a:r>
                <a:rPr lang="tr-TR" sz="1500" dirty="0" err="1" smtClean="0"/>
                <a:t>Infrastructure</a:t>
              </a:r>
              <a:endParaRPr lang="tr-TR" sz="1500" dirty="0"/>
            </a:p>
          </p:txBody>
        </p:sp>
      </p:grpSp>
      <p:grpSp>
        <p:nvGrpSpPr>
          <p:cNvPr id="40" name="Group 39"/>
          <p:cNvGrpSpPr/>
          <p:nvPr/>
        </p:nvGrpSpPr>
        <p:grpSpPr>
          <a:xfrm>
            <a:off x="3502912" y="607790"/>
            <a:ext cx="1796831" cy="1850624"/>
            <a:chOff x="2937614" y="1276119"/>
            <a:chExt cx="2868638" cy="2816907"/>
          </a:xfrm>
        </p:grpSpPr>
        <p:grpSp>
          <p:nvGrpSpPr>
            <p:cNvPr id="41" name="Group 40"/>
            <p:cNvGrpSpPr/>
            <p:nvPr/>
          </p:nvGrpSpPr>
          <p:grpSpPr>
            <a:xfrm>
              <a:off x="2937614" y="1276119"/>
              <a:ext cx="2868638" cy="2816907"/>
              <a:chOff x="2937614" y="1276119"/>
              <a:chExt cx="2868638" cy="2816907"/>
            </a:xfrm>
          </p:grpSpPr>
          <p:sp>
            <p:nvSpPr>
              <p:cNvPr id="43" name="Chord 42"/>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44"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42" name="TextBox 41"/>
            <p:cNvSpPr txBox="1"/>
            <p:nvPr/>
          </p:nvSpPr>
          <p:spPr>
            <a:xfrm>
              <a:off x="3057837" y="1589503"/>
              <a:ext cx="2628194" cy="2190137"/>
            </a:xfrm>
            <a:prstGeom prst="rect">
              <a:avLst/>
            </a:prstGeom>
            <a:noFill/>
            <a:effectLst/>
          </p:spPr>
          <p:txBody>
            <a:bodyPr wrap="square" rtlCol="0">
              <a:spAutoFit/>
            </a:bodyPr>
            <a:lstStyle/>
            <a:p>
              <a:pPr algn="ctr">
                <a:lnSpc>
                  <a:spcPts val="2100"/>
                </a:lnSpc>
              </a:pPr>
              <a:r>
                <a:rPr lang="en-US" sz="1800" b="1" noProof="1" smtClean="0">
                  <a:solidFill>
                    <a:schemeClr val="bg1"/>
                  </a:solidFill>
                </a:rPr>
                <a:t>Each customer has different VALUE, BEHAVIOUR &amp; NEEDS</a:t>
              </a:r>
              <a:endParaRPr lang="en-US" sz="1800" b="1" noProof="1">
                <a:solidFill>
                  <a:schemeClr val="bg1"/>
                </a:solidFill>
              </a:endParaRPr>
            </a:p>
          </p:txBody>
        </p:sp>
      </p:grpSp>
    </p:spTree>
    <p:extLst>
      <p:ext uri="{BB962C8B-B14F-4D97-AF65-F5344CB8AC3E}">
        <p14:creationId xmlns:p14="http://schemas.microsoft.com/office/powerpoint/2010/main" val="38477777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800"/>
                                        <p:tgtEl>
                                          <p:spTgt spid="9"/>
                                        </p:tgtEl>
                                      </p:cBhvr>
                                    </p:animEffect>
                                  </p:childTnLst>
                                </p:cTn>
                              </p:par>
                            </p:childTnLst>
                          </p:cTn>
                        </p:par>
                        <p:par>
                          <p:cTn id="8" fill="hold">
                            <p:stCondLst>
                              <p:cond delay="800"/>
                            </p:stCondLst>
                            <p:childTnLst>
                              <p:par>
                                <p:cTn id="9" presetID="16" presetClass="entr" presetSubtype="42"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outHorizontal)">
                                      <p:cBhvr>
                                        <p:cTn id="11" dur="500"/>
                                        <p:tgtEl>
                                          <p:spTgt spid="48"/>
                                        </p:tgtEl>
                                      </p:cBhvr>
                                    </p:animEffect>
                                  </p:childTnLst>
                                </p:cTn>
                              </p:par>
                            </p:childTnLst>
                          </p:cTn>
                        </p:par>
                        <p:par>
                          <p:cTn id="12" fill="hold">
                            <p:stCondLst>
                              <p:cond delay="13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animEffect transition="in" filter="fade">
                                      <p:cBhvr>
                                        <p:cTn id="27" dur="500"/>
                                        <p:tgtEl>
                                          <p:spTgt spid="6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left)">
                                      <p:cBhvr>
                                        <p:cTn id="30" dur="500"/>
                                        <p:tgtEl>
                                          <p:spTgt spid="4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p:cTn id="33" dur="500" fill="hold"/>
                                        <p:tgtEl>
                                          <p:spTgt spid="61"/>
                                        </p:tgtEl>
                                        <p:attrNameLst>
                                          <p:attrName>ppt_w</p:attrName>
                                        </p:attrNameLst>
                                      </p:cBhvr>
                                      <p:tavLst>
                                        <p:tav tm="0">
                                          <p:val>
                                            <p:fltVal val="0"/>
                                          </p:val>
                                        </p:tav>
                                        <p:tav tm="100000">
                                          <p:val>
                                            <p:strVal val="#ppt_w"/>
                                          </p:val>
                                        </p:tav>
                                      </p:tavLst>
                                    </p:anim>
                                    <p:anim calcmode="lin" valueType="num">
                                      <p:cBhvr>
                                        <p:cTn id="34" dur="500" fill="hold"/>
                                        <p:tgtEl>
                                          <p:spTgt spid="61"/>
                                        </p:tgtEl>
                                        <p:attrNameLst>
                                          <p:attrName>ppt_h</p:attrName>
                                        </p:attrNameLst>
                                      </p:cBhvr>
                                      <p:tavLst>
                                        <p:tav tm="0">
                                          <p:val>
                                            <p:fltVal val="0"/>
                                          </p:val>
                                        </p:tav>
                                        <p:tav tm="100000">
                                          <p:val>
                                            <p:strVal val="#ppt_h"/>
                                          </p:val>
                                        </p:tav>
                                      </p:tavLst>
                                    </p:anim>
                                    <p:animEffect transition="in" filter="fade">
                                      <p:cBhvr>
                                        <p:cTn id="35" dur="500"/>
                                        <p:tgtEl>
                                          <p:spTgt spid="6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left)">
                                      <p:cBhvr>
                                        <p:cTn id="46" dur="500"/>
                                        <p:tgtEl>
                                          <p:spTgt spid="4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p:cTn id="49" dur="500" fill="hold"/>
                                        <p:tgtEl>
                                          <p:spTgt spid="58"/>
                                        </p:tgtEl>
                                        <p:attrNameLst>
                                          <p:attrName>ppt_w</p:attrName>
                                        </p:attrNameLst>
                                      </p:cBhvr>
                                      <p:tavLst>
                                        <p:tav tm="0">
                                          <p:val>
                                            <p:fltVal val="0"/>
                                          </p:val>
                                        </p:tav>
                                        <p:tav tm="100000">
                                          <p:val>
                                            <p:strVal val="#ppt_w"/>
                                          </p:val>
                                        </p:tav>
                                      </p:tavLst>
                                    </p:anim>
                                    <p:anim calcmode="lin" valueType="num">
                                      <p:cBhvr>
                                        <p:cTn id="50" dur="500" fill="hold"/>
                                        <p:tgtEl>
                                          <p:spTgt spid="58"/>
                                        </p:tgtEl>
                                        <p:attrNameLst>
                                          <p:attrName>ppt_h</p:attrName>
                                        </p:attrNameLst>
                                      </p:cBhvr>
                                      <p:tavLst>
                                        <p:tav tm="0">
                                          <p:val>
                                            <p:fltVal val="0"/>
                                          </p:val>
                                        </p:tav>
                                        <p:tav tm="100000">
                                          <p:val>
                                            <p:strVal val="#ppt_h"/>
                                          </p:val>
                                        </p:tav>
                                      </p:tavLst>
                                    </p:anim>
                                    <p:animEffect transition="in" filter="fade">
                                      <p:cBhvr>
                                        <p:cTn id="51" dur="500"/>
                                        <p:tgtEl>
                                          <p:spTgt spid="5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left)">
                                      <p:cBhvr>
                                        <p:cTn id="54" dur="500"/>
                                        <p:tgtEl>
                                          <p:spTgt spid="4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left)">
                                      <p:cBhvr>
                                        <p:cTn id="62" dur="500"/>
                                        <p:tgtEl>
                                          <p:spTgt spid="6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ppt_w</p:attrName>
                                        </p:attrNameLst>
                                      </p:cBhvr>
                                      <p:tavLst>
                                        <p:tav tm="0">
                                          <p:val>
                                            <p:fltVal val="0"/>
                                          </p:val>
                                        </p:tav>
                                        <p:tav tm="100000">
                                          <p:val>
                                            <p:strVal val="#ppt_w"/>
                                          </p:val>
                                        </p:tav>
                                      </p:tavLst>
                                    </p:anim>
                                    <p:anim calcmode="lin" valueType="num">
                                      <p:cBhvr>
                                        <p:cTn id="66" dur="500" fill="hold"/>
                                        <p:tgtEl>
                                          <p:spTgt spid="34"/>
                                        </p:tgtEl>
                                        <p:attrNameLst>
                                          <p:attrName>ppt_h</p:attrName>
                                        </p:attrNameLst>
                                      </p:cBhvr>
                                      <p:tavLst>
                                        <p:tav tm="0">
                                          <p:val>
                                            <p:fltVal val="0"/>
                                          </p:val>
                                        </p:tav>
                                        <p:tav tm="100000">
                                          <p:val>
                                            <p:strVal val="#ppt_h"/>
                                          </p:val>
                                        </p:tav>
                                      </p:tavLst>
                                    </p:anim>
                                    <p:animEffect transition="in" filter="fade">
                                      <p:cBhvr>
                                        <p:cTn id="67" dur="500"/>
                                        <p:tgtEl>
                                          <p:spTgt spid="3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wipe(left)">
                                      <p:cBhvr>
                                        <p:cTn id="70" dur="500"/>
                                        <p:tgtEl>
                                          <p:spTgt spid="51"/>
                                        </p:tgtEl>
                                      </p:cBhvr>
                                    </p:animEffect>
                                  </p:childTnLst>
                                </p:cTn>
                              </p:par>
                              <p:par>
                                <p:cTn id="71" presetID="23" presetClass="entr" presetSubtype="32"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fill="hold"/>
                                        <p:tgtEl>
                                          <p:spTgt spid="56"/>
                                        </p:tgtEl>
                                        <p:attrNameLst>
                                          <p:attrName>ppt_w</p:attrName>
                                        </p:attrNameLst>
                                      </p:cBhvr>
                                      <p:tavLst>
                                        <p:tav tm="0">
                                          <p:val>
                                            <p:strVal val="4*#ppt_w"/>
                                          </p:val>
                                        </p:tav>
                                        <p:tav tm="100000">
                                          <p:val>
                                            <p:strVal val="#ppt_w"/>
                                          </p:val>
                                        </p:tav>
                                      </p:tavLst>
                                    </p:anim>
                                    <p:anim calcmode="lin" valueType="num">
                                      <p:cBhvr>
                                        <p:cTn id="74" dur="500" fill="hold"/>
                                        <p:tgtEl>
                                          <p:spTgt spid="56"/>
                                        </p:tgtEl>
                                        <p:attrNameLst>
                                          <p:attrName>ppt_h</p:attrName>
                                        </p:attrNameLst>
                                      </p:cBhvr>
                                      <p:tavLst>
                                        <p:tav tm="0">
                                          <p:val>
                                            <p:strVal val="4*#ppt_h"/>
                                          </p:val>
                                        </p:tav>
                                        <p:tav tm="100000">
                                          <p:val>
                                            <p:strVal val="#ppt_h"/>
                                          </p:val>
                                        </p:tav>
                                      </p:tavLst>
                                    </p:anim>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1800"/>
                            </p:stCondLst>
                            <p:childTnLst>
                              <p:par>
                                <p:cTn id="79" presetID="23" presetClass="entr" presetSubtype="32" fill="hold" nodeType="afterEffect">
                                  <p:stCondLst>
                                    <p:cond delay="250"/>
                                  </p:stCondLst>
                                  <p:childTnLst>
                                    <p:set>
                                      <p:cBhvr>
                                        <p:cTn id="80" dur="1" fill="hold">
                                          <p:stCondLst>
                                            <p:cond delay="0"/>
                                          </p:stCondLst>
                                        </p:cTn>
                                        <p:tgtEl>
                                          <p:spTgt spid="40"/>
                                        </p:tgtEl>
                                        <p:attrNameLst>
                                          <p:attrName>style.visibility</p:attrName>
                                        </p:attrNameLst>
                                      </p:cBhvr>
                                      <p:to>
                                        <p:strVal val="visible"/>
                                      </p:to>
                                    </p:set>
                                    <p:anim calcmode="lin" valueType="num">
                                      <p:cBhvr>
                                        <p:cTn id="81" dur="500" fill="hold"/>
                                        <p:tgtEl>
                                          <p:spTgt spid="40"/>
                                        </p:tgtEl>
                                        <p:attrNameLst>
                                          <p:attrName>ppt_w</p:attrName>
                                        </p:attrNameLst>
                                      </p:cBhvr>
                                      <p:tavLst>
                                        <p:tav tm="0">
                                          <p:val>
                                            <p:strVal val="4*#ppt_w"/>
                                          </p:val>
                                        </p:tav>
                                        <p:tav tm="100000">
                                          <p:val>
                                            <p:strVal val="#ppt_w"/>
                                          </p:val>
                                        </p:tav>
                                      </p:tavLst>
                                    </p:anim>
                                    <p:anim calcmode="lin" valueType="num">
                                      <p:cBhvr>
                                        <p:cTn id="82" dur="500" fill="hold"/>
                                        <p:tgtEl>
                                          <p:spTgt spid="40"/>
                                        </p:tgtEl>
                                        <p:attrNameLst>
                                          <p:attrName>ppt_h</p:attrName>
                                        </p:attrNameLst>
                                      </p:cBhvr>
                                      <p:tavLst>
                                        <p:tav tm="0">
                                          <p:val>
                                            <p:strVal val="4*#ppt_h"/>
                                          </p:val>
                                        </p:tav>
                                        <p:tav tm="100000">
                                          <p:val>
                                            <p:strVal val="#ppt_h"/>
                                          </p:val>
                                        </p:tav>
                                      </p:tavLst>
                                    </p:anim>
                                  </p:childTnLst>
                                </p:cTn>
                              </p:par>
                            </p:childTnLst>
                          </p:cTn>
                        </p:par>
                        <p:par>
                          <p:cTn id="83" fill="hold">
                            <p:stCondLst>
                              <p:cond delay="2550"/>
                            </p:stCondLst>
                            <p:childTnLst>
                              <p:par>
                                <p:cTn id="84" presetID="26" presetClass="emph" presetSubtype="0" fill="hold" nodeType="afterEffect">
                                  <p:stCondLst>
                                    <p:cond delay="250"/>
                                  </p:stCondLst>
                                  <p:childTnLst>
                                    <p:animEffect transition="out" filter="fade">
                                      <p:cBhvr>
                                        <p:cTn id="85" dur="500" tmFilter="0, 0; .2, .5; .8, .5; 1, 0"/>
                                        <p:tgtEl>
                                          <p:spTgt spid="40"/>
                                        </p:tgtEl>
                                      </p:cBhvr>
                                    </p:animEffect>
                                    <p:animScale>
                                      <p:cBhvr>
                                        <p:cTn id="86"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5" grpId="0"/>
      <p:bldP spid="46" grpId="0"/>
      <p:bldP spid="49" grpId="0"/>
      <p:bldP spid="51" grpId="0"/>
      <p:bldP spid="4" grpId="0" animBg="1"/>
      <p:bldP spid="34" grpId="0" animBg="1"/>
      <p:bldP spid="47" grpId="0"/>
      <p:bldP spid="57" grpId="0" animBg="1"/>
      <p:bldP spid="58" grpId="0" animBg="1"/>
      <p:bldP spid="60" grpId="0" animBg="1"/>
      <p:bldP spid="61" grpId="0" animBg="1"/>
      <p:bldP spid="62" grpId="0" animBg="1"/>
      <p:bldP spid="38" grpId="0"/>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7976"/>
          <a:stretch/>
        </p:blipFill>
        <p:spPr>
          <a:xfrm>
            <a:off x="0" y="607039"/>
            <a:ext cx="9143999" cy="4218880"/>
          </a:xfrm>
          <a:prstGeom prst="rect">
            <a:avLst/>
          </a:prstGeom>
          <a:noFill/>
          <a:ln>
            <a:noFill/>
          </a:ln>
        </p:spPr>
      </p:pic>
      <p:pic>
        <p:nvPicPr>
          <p:cNvPr id="8" name="Picture 7"/>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t="11761" r="2790" b="6081"/>
          <a:stretch/>
        </p:blipFill>
        <p:spPr>
          <a:xfrm>
            <a:off x="0" y="629637"/>
            <a:ext cx="9153507" cy="4318204"/>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0372" y="1780040"/>
            <a:ext cx="3277274" cy="1899492"/>
          </a:xfrm>
          <a:prstGeom prst="rect">
            <a:avLst/>
          </a:prstGeom>
          <a:effectLst>
            <a:outerShdw blurRad="63500" sx="102000" sy="102000" algn="ctr" rotWithShape="0">
              <a:prstClr val="black">
                <a:alpha val="40000"/>
              </a:prstClr>
            </a:outerShdw>
          </a:effectLst>
        </p:spPr>
      </p:pic>
      <p:sp>
        <p:nvSpPr>
          <p:cNvPr id="47" name="Title 46"/>
          <p:cNvSpPr>
            <a:spLocks noGrp="1"/>
          </p:cNvSpPr>
          <p:nvPr>
            <p:ph type="title"/>
          </p:nvPr>
        </p:nvSpPr>
        <p:spPr/>
        <p:txBody>
          <a:bodyPr/>
          <a:lstStyle/>
          <a:p>
            <a:r>
              <a:rPr lang="tr-TR" dirty="0" err="1" smtClean="0"/>
              <a:t>Who</a:t>
            </a:r>
            <a:r>
              <a:rPr lang="tr-TR" dirty="0" smtClean="0"/>
              <a:t> </a:t>
            </a:r>
            <a:r>
              <a:rPr lang="tr-TR" dirty="0" err="1" smtClean="0"/>
              <a:t>We</a:t>
            </a:r>
            <a:r>
              <a:rPr lang="tr-TR" dirty="0" smtClean="0"/>
              <a:t> </a:t>
            </a:r>
            <a:r>
              <a:rPr lang="tr-TR" dirty="0" err="1" smtClean="0"/>
              <a:t>Are</a:t>
            </a:r>
            <a:endParaRPr lang="tr-TR" dirty="0"/>
          </a:p>
        </p:txBody>
      </p:sp>
      <p:grpSp>
        <p:nvGrpSpPr>
          <p:cNvPr id="6" name="Group 5"/>
          <p:cNvGrpSpPr/>
          <p:nvPr/>
        </p:nvGrpSpPr>
        <p:grpSpPr>
          <a:xfrm>
            <a:off x="5177950" y="2965989"/>
            <a:ext cx="2533760" cy="1889231"/>
            <a:chOff x="5177950" y="2965989"/>
            <a:chExt cx="2533760" cy="1889231"/>
          </a:xfrm>
        </p:grpSpPr>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flipV="1">
              <a:off x="5177950" y="2965989"/>
              <a:ext cx="1966208" cy="1427087"/>
            </a:xfrm>
            <a:prstGeom prst="rect">
              <a:avLst/>
            </a:prstGeom>
            <a:effectLst>
              <a:outerShdw blurRad="558800" dist="304800" dir="4800000" sx="93000" sy="93000" algn="tr" rotWithShape="0">
                <a:schemeClr val="tx1">
                  <a:lumMod val="75000"/>
                  <a:lumOff val="25000"/>
                  <a:alpha val="61000"/>
                </a:schemeClr>
              </a:outerShdw>
            </a:effectLst>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flipV="1">
              <a:off x="5539368" y="3317139"/>
              <a:ext cx="2172342" cy="1538081"/>
            </a:xfrm>
            <a:prstGeom prst="rect">
              <a:avLst/>
            </a:prstGeom>
            <a:effectLst>
              <a:outerShdw blurRad="558800" dist="304800" dir="4800000" sx="93000" sy="93000" algn="tr" rotWithShape="0">
                <a:schemeClr val="tx1">
                  <a:lumMod val="75000"/>
                  <a:lumOff val="25000"/>
                  <a:alpha val="61000"/>
                </a:schemeClr>
              </a:outerShdw>
            </a:effectLst>
          </p:spPr>
        </p:pic>
        <p:sp>
          <p:nvSpPr>
            <p:cNvPr id="22" name="TextBox 21"/>
            <p:cNvSpPr txBox="1"/>
            <p:nvPr/>
          </p:nvSpPr>
          <p:spPr>
            <a:xfrm>
              <a:off x="5483184" y="3123197"/>
              <a:ext cx="1910644" cy="292388"/>
            </a:xfrm>
            <a:prstGeom prst="rect">
              <a:avLst/>
            </a:prstGeom>
            <a:noFill/>
          </p:spPr>
          <p:txBody>
            <a:bodyPr wrap="square" rtlCol="0">
              <a:spAutoFit/>
            </a:bodyPr>
            <a:lstStyle/>
            <a:p>
              <a:r>
                <a:rPr lang="tr-TR" sz="1300" dirty="0" smtClean="0">
                  <a:solidFill>
                    <a:schemeClr val="bg1"/>
                  </a:solidFill>
                </a:rPr>
                <a:t>Passenger / Our Boss</a:t>
              </a:r>
              <a:endParaRPr lang="en-US" sz="1300" dirty="0">
                <a:solidFill>
                  <a:schemeClr val="bg1"/>
                </a:solidFill>
              </a:endParaRPr>
            </a:p>
          </p:txBody>
        </p:sp>
        <p:pic>
          <p:nvPicPr>
            <p:cNvPr id="48" name="Picture 47"/>
            <p:cNvPicPr>
              <a:picLocks noChangeAspect="1"/>
            </p:cNvPicPr>
            <p:nvPr/>
          </p:nvPicPr>
          <p:blipFill rotWithShape="1">
            <a:blip r:embed="rId8" cstate="print">
              <a:extLst>
                <a:ext uri="{28A0092B-C50C-407E-A947-70E740481C1C}">
                  <a14:useLocalDpi xmlns:a14="http://schemas.microsoft.com/office/drawing/2010/main" val="0"/>
                </a:ext>
              </a:extLst>
            </a:blip>
            <a:srcRect l="3811" t="8058" r="7201" b="10964"/>
            <a:stretch/>
          </p:blipFill>
          <p:spPr>
            <a:xfrm>
              <a:off x="5749527" y="3518884"/>
              <a:ext cx="1778305" cy="1151097"/>
            </a:xfrm>
            <a:prstGeom prst="rect">
              <a:avLst/>
            </a:prstGeom>
            <a:effectLst>
              <a:innerShdw blurRad="76200">
                <a:prstClr val="black">
                  <a:alpha val="85000"/>
                </a:prstClr>
              </a:innerShdw>
            </a:effectLst>
          </p:spPr>
        </p:pic>
      </p:grpSp>
      <p:grpSp>
        <p:nvGrpSpPr>
          <p:cNvPr id="4" name="Group 3"/>
          <p:cNvGrpSpPr/>
          <p:nvPr/>
        </p:nvGrpSpPr>
        <p:grpSpPr>
          <a:xfrm>
            <a:off x="876304" y="576251"/>
            <a:ext cx="2438893" cy="1818284"/>
            <a:chOff x="1011373" y="592053"/>
            <a:chExt cx="2438893" cy="1818284"/>
          </a:xfrm>
        </p:grpSpPr>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2624" y="1149744"/>
              <a:ext cx="1807642" cy="1260593"/>
            </a:xfrm>
            <a:prstGeom prst="rect">
              <a:avLst/>
            </a:prstGeom>
            <a:effectLst>
              <a:outerShdw blurRad="558800" dist="304800" dir="7980000" sx="96000" sy="96000" algn="tr" rotWithShape="0">
                <a:prstClr val="black">
                  <a:alpha val="55000"/>
                </a:prst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373" y="592053"/>
              <a:ext cx="2172342" cy="1538081"/>
            </a:xfrm>
            <a:prstGeom prst="rect">
              <a:avLst/>
            </a:prstGeom>
            <a:effectLst>
              <a:outerShdw blurRad="558800" dist="304800" dir="7980000" sx="93000" sy="93000" algn="tr" rotWithShape="0">
                <a:schemeClr val="tx1">
                  <a:lumMod val="75000"/>
                  <a:lumOff val="25000"/>
                  <a:alpha val="61000"/>
                </a:schemeClr>
              </a:outerShdw>
            </a:effectLst>
          </p:spPr>
        </p:pic>
        <p:sp>
          <p:nvSpPr>
            <p:cNvPr id="20" name="TextBox 19"/>
            <p:cNvSpPr txBox="1"/>
            <p:nvPr/>
          </p:nvSpPr>
          <p:spPr>
            <a:xfrm>
              <a:off x="1629985" y="2051651"/>
              <a:ext cx="1082703" cy="292388"/>
            </a:xfrm>
            <a:prstGeom prst="rect">
              <a:avLst/>
            </a:prstGeom>
            <a:noFill/>
          </p:spPr>
          <p:txBody>
            <a:bodyPr wrap="square" rtlCol="0">
              <a:spAutoFit/>
            </a:bodyPr>
            <a:lstStyle/>
            <a:p>
              <a:r>
                <a:rPr lang="tr-TR" sz="1300" dirty="0" smtClean="0">
                  <a:solidFill>
                    <a:schemeClr val="bg1"/>
                  </a:solidFill>
                </a:rPr>
                <a:t>Network</a:t>
              </a:r>
              <a:endParaRPr lang="en-US" sz="1300" dirty="0">
                <a:solidFill>
                  <a:schemeClr val="bg1"/>
                </a:solidFill>
              </a:endParaRPr>
            </a:p>
          </p:txBody>
        </p:sp>
        <p:pic>
          <p:nvPicPr>
            <p:cNvPr id="49" name="Picture 48"/>
            <p:cNvPicPr>
              <a:picLocks noChangeAspect="1"/>
            </p:cNvPicPr>
            <p:nvPr/>
          </p:nvPicPr>
          <p:blipFill rotWithShape="1">
            <a:blip r:embed="rId10" cstate="print">
              <a:extLst>
                <a:ext uri="{28A0092B-C50C-407E-A947-70E740481C1C}">
                  <a14:useLocalDpi xmlns:a14="http://schemas.microsoft.com/office/drawing/2010/main" val="0"/>
                </a:ext>
              </a:extLst>
            </a:blip>
            <a:srcRect r="13271" b="3568"/>
            <a:stretch/>
          </p:blipFill>
          <p:spPr>
            <a:xfrm>
              <a:off x="1209447" y="775318"/>
              <a:ext cx="1768424" cy="1166771"/>
            </a:xfrm>
            <a:prstGeom prst="rect">
              <a:avLst/>
            </a:prstGeom>
            <a:effectLst>
              <a:innerShdw blurRad="76200">
                <a:prstClr val="black">
                  <a:alpha val="85000"/>
                </a:prstClr>
              </a:innerShdw>
            </a:effectLst>
          </p:spPr>
        </p:pic>
      </p:grpSp>
      <p:grpSp>
        <p:nvGrpSpPr>
          <p:cNvPr id="7" name="Group 6"/>
          <p:cNvGrpSpPr/>
          <p:nvPr/>
        </p:nvGrpSpPr>
        <p:grpSpPr>
          <a:xfrm>
            <a:off x="1009580" y="2956998"/>
            <a:ext cx="2492350" cy="1898075"/>
            <a:chOff x="1009580" y="2956998"/>
            <a:chExt cx="2492350" cy="1898075"/>
          </a:xfrm>
        </p:grpSpPr>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flipV="1">
              <a:off x="1551579" y="2956998"/>
              <a:ext cx="1950351" cy="1395373"/>
            </a:xfrm>
            <a:prstGeom prst="rect">
              <a:avLst/>
            </a:prstGeom>
            <a:effectLst>
              <a:outerShdw blurRad="558800" dist="304800" dir="7980000" sx="96000" sy="96000" algn="tr" rotWithShape="0">
                <a:prstClr val="black">
                  <a:alpha val="55000"/>
                </a:prstClr>
              </a:outerShdw>
            </a:effectLst>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1009580" y="3316992"/>
              <a:ext cx="2172342" cy="1538081"/>
            </a:xfrm>
            <a:prstGeom prst="rect">
              <a:avLst/>
            </a:prstGeom>
            <a:effectLst>
              <a:outerShdw blurRad="558800" dist="304800" dir="7980000" sx="93000" sy="93000" algn="tr" rotWithShape="0">
                <a:schemeClr val="tx1">
                  <a:lumMod val="75000"/>
                  <a:lumOff val="25000"/>
                  <a:alpha val="61000"/>
                </a:schemeClr>
              </a:outerShdw>
            </a:effectLst>
          </p:spPr>
        </p:pic>
        <p:sp>
          <p:nvSpPr>
            <p:cNvPr id="21" name="TextBox 20"/>
            <p:cNvSpPr txBox="1"/>
            <p:nvPr/>
          </p:nvSpPr>
          <p:spPr>
            <a:xfrm>
              <a:off x="1541865" y="3123197"/>
              <a:ext cx="1346993" cy="292388"/>
            </a:xfrm>
            <a:prstGeom prst="rect">
              <a:avLst/>
            </a:prstGeom>
            <a:noFill/>
          </p:spPr>
          <p:txBody>
            <a:bodyPr wrap="square" rtlCol="0">
              <a:spAutoFit/>
            </a:bodyPr>
            <a:lstStyle/>
            <a:p>
              <a:pPr algn="ctr"/>
              <a:r>
                <a:rPr lang="tr-TR" sz="1300" dirty="0">
                  <a:solidFill>
                    <a:schemeClr val="bg1"/>
                  </a:solidFill>
                </a:rPr>
                <a:t>Human </a:t>
              </a:r>
              <a:r>
                <a:rPr lang="tr-TR" sz="1300" dirty="0" smtClean="0">
                  <a:solidFill>
                    <a:schemeClr val="bg1"/>
                  </a:solidFill>
                </a:rPr>
                <a:t>Capital</a:t>
              </a:r>
              <a:endParaRPr lang="en-US" sz="1300" dirty="0">
                <a:solidFill>
                  <a:schemeClr val="bg1"/>
                </a:solidFill>
              </a:endParaRPr>
            </a:p>
          </p:txBody>
        </p:sp>
        <p:pic>
          <p:nvPicPr>
            <p:cNvPr id="51" name="Picture 50"/>
            <p:cNvPicPr>
              <a:picLocks noChangeAspect="1"/>
            </p:cNvPicPr>
            <p:nvPr/>
          </p:nvPicPr>
          <p:blipFill rotWithShape="1">
            <a:blip r:embed="rId12" cstate="print">
              <a:extLst>
                <a:ext uri="{28A0092B-C50C-407E-A947-70E740481C1C}">
                  <a14:useLocalDpi xmlns:a14="http://schemas.microsoft.com/office/drawing/2010/main" val="0"/>
                </a:ext>
              </a:extLst>
            </a:blip>
            <a:srcRect l="7706" t="17806" r="20926" b="20900"/>
            <a:stretch/>
          </p:blipFill>
          <p:spPr>
            <a:xfrm>
              <a:off x="1211313" y="3520917"/>
              <a:ext cx="1774574" cy="1141323"/>
            </a:xfrm>
            <a:prstGeom prst="rect">
              <a:avLst/>
            </a:prstGeom>
            <a:effectLst>
              <a:innerShdw blurRad="76200">
                <a:prstClr val="black">
                  <a:alpha val="85000"/>
                </a:prstClr>
              </a:innerShdw>
            </a:effectLst>
          </p:spPr>
        </p:pic>
      </p:grpSp>
      <p:grpSp>
        <p:nvGrpSpPr>
          <p:cNvPr id="14" name="Group 13"/>
          <p:cNvGrpSpPr/>
          <p:nvPr/>
        </p:nvGrpSpPr>
        <p:grpSpPr>
          <a:xfrm>
            <a:off x="5283146" y="576251"/>
            <a:ext cx="2421170" cy="1902201"/>
            <a:chOff x="5283146" y="508135"/>
            <a:chExt cx="2421170" cy="1902201"/>
          </a:xfrm>
        </p:grpSpPr>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83146" y="1149743"/>
              <a:ext cx="1807642" cy="1260593"/>
            </a:xfrm>
            <a:prstGeom prst="rect">
              <a:avLst/>
            </a:prstGeom>
            <a:effectLst>
              <a:outerShdw blurRad="558800" dist="304800" dir="4800000" sx="93000" sy="93000" algn="tr" rotWithShape="0">
                <a:schemeClr val="tx1">
                  <a:lumMod val="75000"/>
                  <a:lumOff val="25000"/>
                  <a:alpha val="61000"/>
                </a:schemeClr>
              </a:outerShdw>
            </a:effectLst>
          </p:spPr>
        </p:pic>
        <p:grpSp>
          <p:nvGrpSpPr>
            <p:cNvPr id="10" name="Group 9"/>
            <p:cNvGrpSpPr/>
            <p:nvPr/>
          </p:nvGrpSpPr>
          <p:grpSpPr>
            <a:xfrm>
              <a:off x="5531974" y="508135"/>
              <a:ext cx="2172342" cy="1538081"/>
              <a:chOff x="5531974" y="592052"/>
              <a:chExt cx="2172342" cy="1538081"/>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31974" y="592052"/>
                <a:ext cx="2172342" cy="1538081"/>
              </a:xfrm>
              <a:prstGeom prst="rect">
                <a:avLst/>
              </a:prstGeom>
              <a:effectLst>
                <a:outerShdw blurRad="558800" dist="304800" dir="4800000" sx="93000" sy="93000" algn="tr" rotWithShape="0">
                  <a:schemeClr val="tx1">
                    <a:lumMod val="75000"/>
                    <a:lumOff val="25000"/>
                    <a:alpha val="61000"/>
                  </a:schemeClr>
                </a:outerShdw>
              </a:effectLst>
            </p:spPr>
          </p:pic>
          <p:pic>
            <p:nvPicPr>
              <p:cNvPr id="50" name="Picture 4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41435" y="792326"/>
                <a:ext cx="1778305" cy="1132755"/>
              </a:xfrm>
              <a:prstGeom prst="rect">
                <a:avLst/>
              </a:prstGeom>
              <a:effectLst>
                <a:innerShdw blurRad="76200">
                  <a:prstClr val="black">
                    <a:alpha val="85000"/>
                  </a:prstClr>
                </a:innerShdw>
              </a:effectLst>
            </p:spPr>
          </p:pic>
        </p:grpSp>
        <p:sp>
          <p:nvSpPr>
            <p:cNvPr id="19" name="TextBox 18"/>
            <p:cNvSpPr txBox="1"/>
            <p:nvPr/>
          </p:nvSpPr>
          <p:spPr>
            <a:xfrm>
              <a:off x="6225896" y="2031263"/>
              <a:ext cx="864022" cy="292388"/>
            </a:xfrm>
            <a:prstGeom prst="rect">
              <a:avLst/>
            </a:prstGeom>
            <a:noFill/>
          </p:spPr>
          <p:txBody>
            <a:bodyPr wrap="square" rtlCol="0">
              <a:spAutoFit/>
            </a:bodyPr>
            <a:lstStyle/>
            <a:p>
              <a:pPr algn="r"/>
              <a:r>
                <a:rPr lang="tr-TR" sz="1300" dirty="0" smtClean="0">
                  <a:solidFill>
                    <a:schemeClr val="bg1"/>
                  </a:solidFill>
                </a:rPr>
                <a:t>Aircraft</a:t>
              </a:r>
              <a:endParaRPr lang="en-US" sz="1300" dirty="0">
                <a:solidFill>
                  <a:schemeClr val="bg1"/>
                </a:solidFill>
              </a:endParaRPr>
            </a:p>
          </p:txBody>
        </p:sp>
      </p:grpSp>
      <p:grpSp>
        <p:nvGrpSpPr>
          <p:cNvPr id="12" name="Group 11"/>
          <p:cNvGrpSpPr/>
          <p:nvPr/>
        </p:nvGrpSpPr>
        <p:grpSpPr>
          <a:xfrm>
            <a:off x="3073070" y="2130134"/>
            <a:ext cx="2521526" cy="1186857"/>
            <a:chOff x="3073070" y="2130134"/>
            <a:chExt cx="2521526" cy="1186857"/>
          </a:xfrm>
        </p:grpSpPr>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73070" y="2130134"/>
              <a:ext cx="2521526" cy="1186857"/>
            </a:xfrm>
            <a:prstGeom prst="rect">
              <a:avLst/>
            </a:prstGeom>
            <a:effectLst>
              <a:outerShdw blurRad="63500" sx="102000" sy="102000" algn="ctr" rotWithShape="0">
                <a:prstClr val="black">
                  <a:alpha val="40000"/>
                </a:prstClr>
              </a:outerShdw>
            </a:effectLst>
          </p:spPr>
        </p:pic>
        <p:sp>
          <p:nvSpPr>
            <p:cNvPr id="24" name="Rectangle 23"/>
            <p:cNvSpPr/>
            <p:nvPr/>
          </p:nvSpPr>
          <p:spPr>
            <a:xfrm>
              <a:off x="3340090" y="2442564"/>
              <a:ext cx="1981756" cy="584775"/>
            </a:xfrm>
            <a:prstGeom prst="rect">
              <a:avLst/>
            </a:prstGeom>
            <a:effectLst>
              <a:glow rad="101600">
                <a:schemeClr val="bg1">
                  <a:alpha val="40000"/>
                </a:schemeClr>
              </a:glow>
              <a:outerShdw blurRad="50800" dist="38100" dir="8100000" algn="tr" rotWithShape="0">
                <a:prstClr val="black">
                  <a:alpha val="40000"/>
                </a:prstClr>
              </a:outerShdw>
            </a:effectLst>
          </p:spPr>
          <p:txBody>
            <a:bodyPr wrap="square">
              <a:spAutoFit/>
            </a:bodyPr>
            <a:lstStyle/>
            <a:p>
              <a:pPr lvl="0" algn="ctr"/>
              <a:r>
                <a:rPr lang="en-US" sz="3200" b="1" dirty="0">
                  <a:solidFill>
                    <a:schemeClr val="bg1"/>
                  </a:solidFill>
                </a:rPr>
                <a:t>Aviation</a:t>
              </a:r>
              <a:endParaRPr lang="en-US" sz="2000" b="1" dirty="0">
                <a:solidFill>
                  <a:schemeClr val="bg1"/>
                </a:solidFill>
              </a:endParaRPr>
            </a:p>
          </p:txBody>
        </p:sp>
      </p:grpSp>
    </p:spTree>
    <p:extLst>
      <p:ext uri="{BB962C8B-B14F-4D97-AF65-F5344CB8AC3E}">
        <p14:creationId xmlns:p14="http://schemas.microsoft.com/office/powerpoint/2010/main" val="388888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childTnLst>
                                </p:cTn>
                              </p:par>
                              <p:par>
                                <p:cTn id="19" presetID="35" presetClass="path" presetSubtype="0" accel="50000" decel="50000" fill="hold" nodeType="withEffect">
                                  <p:stCondLst>
                                    <p:cond delay="0"/>
                                  </p:stCondLst>
                                  <p:childTnLst>
                                    <p:animMotion origin="layout" path="M 0.25746 0.24128 L 1.11111E-6 4.90589E-7 " pathEditMode="relative" rAng="0" ptsTypes="AA">
                                      <p:cBhvr>
                                        <p:cTn id="20" dur="750" fill="hold"/>
                                        <p:tgtEl>
                                          <p:spTgt spid="4"/>
                                        </p:tgtEl>
                                        <p:attrNameLst>
                                          <p:attrName>ppt_x</p:attrName>
                                          <p:attrName>ppt_y</p:attrName>
                                        </p:attrNameLst>
                                      </p:cBhvr>
                                      <p:rCtr x="-12882" y="-12064"/>
                                    </p:animMotion>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fltVal val="0"/>
                                          </p:val>
                                        </p:tav>
                                        <p:tav tm="100000">
                                          <p:val>
                                            <p:strVal val="#ppt_w"/>
                                          </p:val>
                                        </p:tav>
                                      </p:tavLst>
                                    </p:anim>
                                    <p:anim calcmode="lin" valueType="num">
                                      <p:cBhvr>
                                        <p:cTn id="24" dur="750" fill="hold"/>
                                        <p:tgtEl>
                                          <p:spTgt spid="4"/>
                                        </p:tgtEl>
                                        <p:attrNameLst>
                                          <p:attrName>ppt_h</p:attrName>
                                        </p:attrNameLst>
                                      </p:cBhvr>
                                      <p:tavLst>
                                        <p:tav tm="0">
                                          <p:val>
                                            <p:fltVal val="0"/>
                                          </p:val>
                                        </p:tav>
                                        <p:tav tm="100000">
                                          <p:val>
                                            <p:strVal val="#ppt_h"/>
                                          </p:val>
                                        </p:tav>
                                      </p:tavLst>
                                    </p:anim>
                                    <p:animEffect transition="in" filter="fade">
                                      <p:cBhvr>
                                        <p:cTn id="25" dur="750"/>
                                        <p:tgtEl>
                                          <p:spTgt spid="4"/>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par>
                                <p:cTn id="30" presetID="35" presetClass="path" presetSubtype="0" accel="50000" decel="50000" fill="hold" nodeType="withEffect">
                                  <p:stCondLst>
                                    <p:cond delay="0"/>
                                  </p:stCondLst>
                                  <p:childTnLst>
                                    <p:animMotion origin="layout" path="M 0.21771 -0.24938 L -0.01024 -0.00741 " pathEditMode="relative" rAng="0" ptsTypes="AA">
                                      <p:cBhvr>
                                        <p:cTn id="31" dur="750" fill="hold"/>
                                        <p:tgtEl>
                                          <p:spTgt spid="7"/>
                                        </p:tgtEl>
                                        <p:attrNameLst>
                                          <p:attrName>ppt_x</p:attrName>
                                          <p:attrName>ppt_y</p:attrName>
                                        </p:attrNameLst>
                                      </p:cBhvr>
                                      <p:rCtr x="-11406" y="12099"/>
                                    </p:animMotion>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750" fill="hold"/>
                                        <p:tgtEl>
                                          <p:spTgt spid="7"/>
                                        </p:tgtEl>
                                        <p:attrNameLst>
                                          <p:attrName>ppt_w</p:attrName>
                                        </p:attrNameLst>
                                      </p:cBhvr>
                                      <p:tavLst>
                                        <p:tav tm="0">
                                          <p:val>
                                            <p:fltVal val="0"/>
                                          </p:val>
                                        </p:tav>
                                        <p:tav tm="100000">
                                          <p:val>
                                            <p:strVal val="#ppt_w"/>
                                          </p:val>
                                        </p:tav>
                                      </p:tavLst>
                                    </p:anim>
                                    <p:anim calcmode="lin" valueType="num">
                                      <p:cBhvr>
                                        <p:cTn id="35" dur="750" fill="hold"/>
                                        <p:tgtEl>
                                          <p:spTgt spid="7"/>
                                        </p:tgtEl>
                                        <p:attrNameLst>
                                          <p:attrName>ppt_h</p:attrName>
                                        </p:attrNameLst>
                                      </p:cBhvr>
                                      <p:tavLst>
                                        <p:tav tm="0">
                                          <p:val>
                                            <p:fltVal val="0"/>
                                          </p:val>
                                        </p:tav>
                                        <p:tav tm="100000">
                                          <p:val>
                                            <p:strVal val="#ppt_h"/>
                                          </p:val>
                                        </p:tav>
                                      </p:tavLst>
                                    </p:anim>
                                    <p:animEffect transition="in" filter="fade">
                                      <p:cBhvr>
                                        <p:cTn id="36" dur="750"/>
                                        <p:tgtEl>
                                          <p:spTgt spid="7"/>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childTnLst>
                                </p:cTn>
                              </p:par>
                              <p:par>
                                <p:cTn id="41" presetID="35" presetClass="path" presetSubtype="0" accel="50000" decel="50000" fill="hold" nodeType="withEffect">
                                  <p:stCondLst>
                                    <p:cond delay="0"/>
                                  </p:stCondLst>
                                  <p:childTnLst>
                                    <p:animMotion origin="layout" path="M -0.24288 0.22253 L -0.00139 0.02408 " pathEditMode="relative" rAng="0" ptsTypes="AA">
                                      <p:cBhvr>
                                        <p:cTn id="42" dur="750" fill="hold"/>
                                        <p:tgtEl>
                                          <p:spTgt spid="14"/>
                                        </p:tgtEl>
                                        <p:attrNameLst>
                                          <p:attrName>ppt_x</p:attrName>
                                          <p:attrName>ppt_y</p:attrName>
                                        </p:attrNameLst>
                                      </p:cBhvr>
                                      <p:rCtr x="12066" y="-9938"/>
                                    </p:animMotion>
                                  </p:childTnLst>
                                </p:cTn>
                              </p:par>
                              <p:par>
                                <p:cTn id="43" presetID="53" presetClass="entr" presetSubtype="16"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750" fill="hold"/>
                                        <p:tgtEl>
                                          <p:spTgt spid="14"/>
                                        </p:tgtEl>
                                        <p:attrNameLst>
                                          <p:attrName>ppt_w</p:attrName>
                                        </p:attrNameLst>
                                      </p:cBhvr>
                                      <p:tavLst>
                                        <p:tav tm="0">
                                          <p:val>
                                            <p:fltVal val="0"/>
                                          </p:val>
                                        </p:tav>
                                        <p:tav tm="100000">
                                          <p:val>
                                            <p:strVal val="#ppt_w"/>
                                          </p:val>
                                        </p:tav>
                                      </p:tavLst>
                                    </p:anim>
                                    <p:anim calcmode="lin" valueType="num">
                                      <p:cBhvr>
                                        <p:cTn id="46" dur="750" fill="hold"/>
                                        <p:tgtEl>
                                          <p:spTgt spid="14"/>
                                        </p:tgtEl>
                                        <p:attrNameLst>
                                          <p:attrName>ppt_h</p:attrName>
                                        </p:attrNameLst>
                                      </p:cBhvr>
                                      <p:tavLst>
                                        <p:tav tm="0">
                                          <p:val>
                                            <p:fltVal val="0"/>
                                          </p:val>
                                        </p:tav>
                                        <p:tav tm="100000">
                                          <p:val>
                                            <p:strVal val="#ppt_h"/>
                                          </p:val>
                                        </p:tav>
                                      </p:tavLst>
                                    </p:anim>
                                    <p:animEffect transition="in" filter="fade">
                                      <p:cBhvr>
                                        <p:cTn id="47" dur="750"/>
                                        <p:tgtEl>
                                          <p:spTgt spid="14"/>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750"/>
                                        <p:tgtEl>
                                          <p:spTgt spid="6"/>
                                        </p:tgtEl>
                                      </p:cBhvr>
                                    </p:animEffect>
                                  </p:childTnLst>
                                </p:cTn>
                              </p:par>
                              <p:par>
                                <p:cTn id="52" presetID="35" presetClass="path" presetSubtype="0" accel="50000" decel="50000" fill="hold" nodeType="withEffect">
                                  <p:stCondLst>
                                    <p:cond delay="0"/>
                                  </p:stCondLst>
                                  <p:childTnLst>
                                    <p:animMotion origin="layout" path="M -0.23455 -0.23828 L -0.00226 0.01604 " pathEditMode="relative" rAng="0" ptsTypes="AA">
                                      <p:cBhvr>
                                        <p:cTn id="53" dur="750" fill="hold"/>
                                        <p:tgtEl>
                                          <p:spTgt spid="6"/>
                                        </p:tgtEl>
                                        <p:attrNameLst>
                                          <p:attrName>ppt_x</p:attrName>
                                          <p:attrName>ppt_y</p:attrName>
                                        </p:attrNameLst>
                                      </p:cBhvr>
                                      <p:rCtr x="11615" y="12716"/>
                                    </p:animMotion>
                                  </p:childTnLst>
                                </p:cTn>
                              </p:par>
                              <p:par>
                                <p:cTn id="54" presetID="53" presetClass="entr" presetSubtype="16"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750" fill="hold"/>
                                        <p:tgtEl>
                                          <p:spTgt spid="6"/>
                                        </p:tgtEl>
                                        <p:attrNameLst>
                                          <p:attrName>ppt_w</p:attrName>
                                        </p:attrNameLst>
                                      </p:cBhvr>
                                      <p:tavLst>
                                        <p:tav tm="0">
                                          <p:val>
                                            <p:fltVal val="0"/>
                                          </p:val>
                                        </p:tav>
                                        <p:tav tm="100000">
                                          <p:val>
                                            <p:strVal val="#ppt_w"/>
                                          </p:val>
                                        </p:tav>
                                      </p:tavLst>
                                    </p:anim>
                                    <p:anim calcmode="lin" valueType="num">
                                      <p:cBhvr>
                                        <p:cTn id="57" dur="750" fill="hold"/>
                                        <p:tgtEl>
                                          <p:spTgt spid="6"/>
                                        </p:tgtEl>
                                        <p:attrNameLst>
                                          <p:attrName>ppt_h</p:attrName>
                                        </p:attrNameLst>
                                      </p:cBhvr>
                                      <p:tavLst>
                                        <p:tav tm="0">
                                          <p:val>
                                            <p:fltVal val="0"/>
                                          </p:val>
                                        </p:tav>
                                        <p:tav tm="100000">
                                          <p:val>
                                            <p:strVal val="#ppt_h"/>
                                          </p:val>
                                        </p:tav>
                                      </p:tavLst>
                                    </p:anim>
                                    <p:animEffect transition="in" filter="fade">
                                      <p:cBhvr>
                                        <p:cTn id="5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04800" y="805542"/>
            <a:ext cx="8534400" cy="3812502"/>
            <a:chOff x="304800" y="805542"/>
            <a:chExt cx="8534400" cy="3812502"/>
          </a:xfrm>
        </p:grpSpPr>
        <p:sp>
          <p:nvSpPr>
            <p:cNvPr id="7" name="Rounded Rectangle 6"/>
            <p:cNvSpPr/>
            <p:nvPr/>
          </p:nvSpPr>
          <p:spPr>
            <a:xfrm>
              <a:off x="304800" y="877663"/>
              <a:ext cx="8534400" cy="3738880"/>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grpSp>
          <p:nvGrpSpPr>
            <p:cNvPr id="10" name="Group 9"/>
            <p:cNvGrpSpPr/>
            <p:nvPr/>
          </p:nvGrpSpPr>
          <p:grpSpPr>
            <a:xfrm>
              <a:off x="2185709" y="4280007"/>
              <a:ext cx="4772582" cy="338037"/>
              <a:chOff x="1874596" y="4320496"/>
              <a:chExt cx="4309427" cy="305232"/>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5984" t="48928" b="-7142"/>
              <a:stretch/>
            </p:blipFill>
            <p:spPr>
              <a:xfrm rot="10800000">
                <a:off x="1874596" y="4320496"/>
                <a:ext cx="1970935" cy="305232"/>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9" t="48930" r="7844" b="-2157"/>
              <a:stretch/>
            </p:blipFill>
            <p:spPr>
              <a:xfrm rot="10800000">
                <a:off x="3338411" y="4346643"/>
                <a:ext cx="2845612" cy="279085"/>
              </a:xfrm>
              <a:prstGeom prst="rect">
                <a:avLst/>
              </a:prstGeom>
            </p:spPr>
          </p:pic>
        </p:gr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48928"/>
            <a:stretch/>
          </p:blipFill>
          <p:spPr>
            <a:xfrm>
              <a:off x="3032612" y="877663"/>
              <a:ext cx="3078777" cy="267787"/>
            </a:xfrm>
            <a:prstGeom prst="rect">
              <a:avLst/>
            </a:prstGeom>
          </p:spPr>
        </p:pic>
        <p:sp>
          <p:nvSpPr>
            <p:cNvPr id="14" name="TextBox 13"/>
            <p:cNvSpPr txBox="1"/>
            <p:nvPr/>
          </p:nvSpPr>
          <p:spPr>
            <a:xfrm>
              <a:off x="3213612" y="805542"/>
              <a:ext cx="2780439" cy="307777"/>
            </a:xfrm>
            <a:prstGeom prst="rect">
              <a:avLst/>
            </a:prstGeom>
            <a:noFill/>
          </p:spPr>
          <p:txBody>
            <a:bodyPr wrap="square" rtlCol="0">
              <a:spAutoFit/>
            </a:bodyPr>
            <a:lstStyle/>
            <a:p>
              <a:pPr algn="ctr"/>
              <a:r>
                <a:rPr lang="tr-TR" sz="1400" b="1" dirty="0" smtClean="0"/>
                <a:t>Total </a:t>
              </a:r>
              <a:r>
                <a:rPr lang="tr-TR" sz="1400" b="1" dirty="0" err="1" smtClean="0"/>
                <a:t>Passenger</a:t>
              </a:r>
              <a:r>
                <a:rPr lang="tr-TR" sz="1400" b="1" dirty="0" smtClean="0"/>
                <a:t> </a:t>
              </a:r>
              <a:r>
                <a:rPr lang="tr-TR" sz="1400" b="1" dirty="0" err="1" smtClean="0"/>
                <a:t>Numbers</a:t>
              </a:r>
              <a:r>
                <a:rPr lang="tr-TR" sz="1400" b="1" dirty="0" smtClean="0"/>
                <a:t> (</a:t>
              </a:r>
              <a:r>
                <a:rPr lang="tr-TR" sz="1400" b="1" dirty="0" err="1" smtClean="0"/>
                <a:t>millions</a:t>
              </a:r>
              <a:r>
                <a:rPr lang="tr-TR" sz="1400" b="1" dirty="0" smtClean="0"/>
                <a:t>)</a:t>
              </a:r>
              <a:endParaRPr lang="en-US" sz="1400" b="1" dirty="0"/>
            </a:p>
          </p:txBody>
        </p:sp>
      </p:grpSp>
      <p:sp>
        <p:nvSpPr>
          <p:cNvPr id="2" name="Title 1"/>
          <p:cNvSpPr>
            <a:spLocks noGrp="1"/>
          </p:cNvSpPr>
          <p:nvPr>
            <p:ph type="title"/>
          </p:nvPr>
        </p:nvSpPr>
        <p:spPr/>
        <p:txBody>
          <a:bodyPr/>
          <a:lstStyle/>
          <a:p>
            <a:r>
              <a:rPr lang="tr-TR" dirty="0"/>
              <a:t>Turkish  </a:t>
            </a:r>
            <a:r>
              <a:rPr lang="tr-TR" dirty="0" smtClean="0"/>
              <a:t>Aviation </a:t>
            </a:r>
            <a:r>
              <a:rPr lang="tr-TR" dirty="0"/>
              <a:t>Market </a:t>
            </a:r>
            <a:r>
              <a:rPr lang="tr-TR" dirty="0" smtClean="0"/>
              <a:t>Growth</a:t>
            </a:r>
            <a:endParaRPr lang="tr-T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84406570"/>
              </p:ext>
            </p:extLst>
          </p:nvPr>
        </p:nvGraphicFramePr>
        <p:xfrm>
          <a:off x="357330" y="1155802"/>
          <a:ext cx="8463686" cy="352592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220826" y="4806651"/>
            <a:ext cx="6303065" cy="282450"/>
          </a:xfrm>
          <a:prstGeom prst="rect">
            <a:avLst/>
          </a:prstGeom>
          <a:noFill/>
        </p:spPr>
        <p:txBody>
          <a:bodyPr wrap="square" lIns="68580" tIns="34290" rIns="68580" bIns="34290" rtlCol="0">
            <a:spAutoFit/>
          </a:bodyPr>
          <a:lstStyle/>
          <a:p>
            <a:pPr>
              <a:lnSpc>
                <a:spcPts val="1875"/>
              </a:lnSpc>
            </a:pPr>
            <a:r>
              <a:rPr lang="en-US" sz="900" i="1" dirty="0">
                <a:solidFill>
                  <a:srgbClr val="505050"/>
                </a:solidFill>
              </a:rPr>
              <a:t>Source</a:t>
            </a:r>
            <a:r>
              <a:rPr lang="en-US" sz="900" i="1" dirty="0" smtClean="0">
                <a:solidFill>
                  <a:srgbClr val="505050"/>
                </a:solidFill>
              </a:rPr>
              <a:t>:</a:t>
            </a:r>
            <a:r>
              <a:rPr lang="tr-TR" sz="900" i="1" dirty="0">
                <a:solidFill>
                  <a:srgbClr val="505050"/>
                </a:solidFill>
              </a:rPr>
              <a:t> </a:t>
            </a:r>
            <a:r>
              <a:rPr lang="en-US" sz="900" i="1" dirty="0">
                <a:solidFill>
                  <a:srgbClr val="505050"/>
                </a:solidFill>
              </a:rPr>
              <a:t>General Directorate of State Airports Authority (DHMI)</a:t>
            </a:r>
          </a:p>
        </p:txBody>
      </p:sp>
      <p:sp>
        <p:nvSpPr>
          <p:cNvPr id="3" name="Rectangle 2"/>
          <p:cNvSpPr/>
          <p:nvPr/>
        </p:nvSpPr>
        <p:spPr>
          <a:xfrm>
            <a:off x="920067" y="3147369"/>
            <a:ext cx="341760" cy="276999"/>
          </a:xfrm>
          <a:prstGeom prst="rect">
            <a:avLst/>
          </a:prstGeom>
        </p:spPr>
        <p:txBody>
          <a:bodyPr wrap="none">
            <a:spAutoFit/>
          </a:bodyPr>
          <a:lstStyle/>
          <a:p>
            <a:pPr algn="ctr" fontAlgn="b"/>
            <a:r>
              <a:rPr lang="tr-TR" sz="1200" b="1" dirty="0" smtClean="0"/>
              <a:t>30</a:t>
            </a:r>
            <a:endParaRPr lang="en-US" sz="1200" b="1" dirty="0">
              <a:solidFill>
                <a:srgbClr val="000000"/>
              </a:solidFill>
            </a:endParaRPr>
          </a:p>
        </p:txBody>
      </p:sp>
      <p:sp>
        <p:nvSpPr>
          <p:cNvPr id="6" name="Rectangle 5"/>
          <p:cNvSpPr/>
          <p:nvPr/>
        </p:nvSpPr>
        <p:spPr>
          <a:xfrm>
            <a:off x="252956" y="1020660"/>
            <a:ext cx="615874" cy="230832"/>
          </a:xfrm>
          <a:prstGeom prst="rect">
            <a:avLst/>
          </a:prstGeom>
        </p:spPr>
        <p:txBody>
          <a:bodyPr wrap="none">
            <a:spAutoFit/>
          </a:bodyPr>
          <a:lstStyle/>
          <a:p>
            <a:r>
              <a:rPr lang="tr-TR" sz="900" dirty="0">
                <a:solidFill>
                  <a:schemeClr val="tx1">
                    <a:lumMod val="50000"/>
                    <a:lumOff val="50000"/>
                  </a:schemeClr>
                </a:solidFill>
              </a:rPr>
              <a:t> (million)</a:t>
            </a:r>
          </a:p>
        </p:txBody>
      </p:sp>
      <p:sp>
        <p:nvSpPr>
          <p:cNvPr id="17" name="Rectangle 16"/>
          <p:cNvSpPr/>
          <p:nvPr/>
        </p:nvSpPr>
        <p:spPr>
          <a:xfrm>
            <a:off x="1544315" y="3051429"/>
            <a:ext cx="341760" cy="276999"/>
          </a:xfrm>
          <a:prstGeom prst="rect">
            <a:avLst/>
          </a:prstGeom>
        </p:spPr>
        <p:txBody>
          <a:bodyPr wrap="none">
            <a:spAutoFit/>
          </a:bodyPr>
          <a:lstStyle/>
          <a:p>
            <a:pPr algn="ctr" fontAlgn="b"/>
            <a:r>
              <a:rPr lang="en-US" sz="1200" b="1" dirty="0"/>
              <a:t>36</a:t>
            </a:r>
            <a:endParaRPr lang="en-US" sz="1200" b="1" dirty="0">
              <a:solidFill>
                <a:srgbClr val="000000"/>
              </a:solidFill>
            </a:endParaRPr>
          </a:p>
        </p:txBody>
      </p:sp>
      <p:cxnSp>
        <p:nvCxnSpPr>
          <p:cNvPr id="5" name="Straight Arrow Connector 4"/>
          <p:cNvCxnSpPr/>
          <p:nvPr/>
        </p:nvCxnSpPr>
        <p:spPr>
          <a:xfrm rot="165281" flipV="1">
            <a:off x="1372353" y="1188409"/>
            <a:ext cx="6612941" cy="1726387"/>
          </a:xfrm>
          <a:prstGeom prst="straightConnector1">
            <a:avLst/>
          </a:prstGeom>
          <a:ln w="38100">
            <a:gradFill>
              <a:gsLst>
                <a:gs pos="0">
                  <a:srgbClr val="FF9E01"/>
                </a:gs>
                <a:gs pos="100000">
                  <a:schemeClr val="bg1"/>
                </a:gs>
              </a:gsLst>
              <a:lin ang="10800000" scaled="0"/>
            </a:gradFill>
            <a:prstDash val="dash"/>
            <a:tailEnd type="none"/>
          </a:ln>
        </p:spPr>
        <p:style>
          <a:lnRef idx="1">
            <a:schemeClr val="accent1"/>
          </a:lnRef>
          <a:fillRef idx="0">
            <a:schemeClr val="accent1"/>
          </a:fillRef>
          <a:effectRef idx="0">
            <a:schemeClr val="accent1"/>
          </a:effectRef>
          <a:fontRef idx="minor">
            <a:schemeClr val="tx1"/>
          </a:fontRef>
        </p:style>
      </p:cxnSp>
      <p:pic>
        <p:nvPicPr>
          <p:cNvPr id="18" name="Layer 72"/>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7933309" y="1062673"/>
            <a:ext cx="540601" cy="500556"/>
          </a:xfrm>
          <a:prstGeom prst="rect">
            <a:avLst/>
          </a:prstGeom>
          <a:noFill/>
          <a:ln>
            <a:noFill/>
          </a:ln>
        </p:spPr>
      </p:pic>
      <p:sp>
        <p:nvSpPr>
          <p:cNvPr id="19" name="Rectangle 18"/>
          <p:cNvSpPr/>
          <p:nvPr/>
        </p:nvSpPr>
        <p:spPr>
          <a:xfrm>
            <a:off x="2161739" y="2912930"/>
            <a:ext cx="341760" cy="276999"/>
          </a:xfrm>
          <a:prstGeom prst="rect">
            <a:avLst/>
          </a:prstGeom>
        </p:spPr>
        <p:txBody>
          <a:bodyPr wrap="none">
            <a:spAutoFit/>
          </a:bodyPr>
          <a:lstStyle/>
          <a:p>
            <a:pPr algn="ctr" fontAlgn="b"/>
            <a:r>
              <a:rPr lang="tr-TR" sz="1200" b="1" dirty="0" smtClean="0"/>
              <a:t>44</a:t>
            </a:r>
            <a:endParaRPr lang="en-US" sz="1200" b="1" dirty="0">
              <a:solidFill>
                <a:srgbClr val="000000"/>
              </a:solidFill>
            </a:endParaRPr>
          </a:p>
        </p:txBody>
      </p:sp>
      <p:sp>
        <p:nvSpPr>
          <p:cNvPr id="20" name="Rectangle 19"/>
          <p:cNvSpPr/>
          <p:nvPr/>
        </p:nvSpPr>
        <p:spPr>
          <a:xfrm>
            <a:off x="2757256" y="2803205"/>
            <a:ext cx="341760" cy="276999"/>
          </a:xfrm>
          <a:prstGeom prst="rect">
            <a:avLst/>
          </a:prstGeom>
        </p:spPr>
        <p:txBody>
          <a:bodyPr wrap="none">
            <a:spAutoFit/>
          </a:bodyPr>
          <a:lstStyle/>
          <a:p>
            <a:pPr algn="ctr" fontAlgn="b"/>
            <a:r>
              <a:rPr lang="tr-TR" sz="1200" b="1" dirty="0" smtClean="0"/>
              <a:t>50</a:t>
            </a:r>
            <a:endParaRPr lang="en-US" sz="1200" b="1" dirty="0">
              <a:solidFill>
                <a:srgbClr val="000000"/>
              </a:solidFill>
            </a:endParaRPr>
          </a:p>
        </p:txBody>
      </p:sp>
      <p:sp>
        <p:nvSpPr>
          <p:cNvPr id="21" name="Rectangle 20"/>
          <p:cNvSpPr/>
          <p:nvPr/>
        </p:nvSpPr>
        <p:spPr>
          <a:xfrm>
            <a:off x="3361032" y="2722740"/>
            <a:ext cx="341760" cy="276999"/>
          </a:xfrm>
          <a:prstGeom prst="rect">
            <a:avLst/>
          </a:prstGeom>
        </p:spPr>
        <p:txBody>
          <a:bodyPr wrap="none">
            <a:spAutoFit/>
          </a:bodyPr>
          <a:lstStyle/>
          <a:p>
            <a:pPr algn="ctr" fontAlgn="b"/>
            <a:r>
              <a:rPr lang="tr-TR" sz="1200" b="1" dirty="0" smtClean="0"/>
              <a:t>54</a:t>
            </a:r>
            <a:endParaRPr lang="en-US" sz="1200" b="1" dirty="0">
              <a:solidFill>
                <a:srgbClr val="000000"/>
              </a:solidFill>
            </a:endParaRPr>
          </a:p>
        </p:txBody>
      </p:sp>
      <p:sp>
        <p:nvSpPr>
          <p:cNvPr id="22" name="Rectangle 21"/>
          <p:cNvSpPr/>
          <p:nvPr/>
        </p:nvSpPr>
        <p:spPr>
          <a:xfrm>
            <a:off x="3978576" y="2574476"/>
            <a:ext cx="341760" cy="276999"/>
          </a:xfrm>
          <a:prstGeom prst="rect">
            <a:avLst/>
          </a:prstGeom>
        </p:spPr>
        <p:txBody>
          <a:bodyPr wrap="none">
            <a:spAutoFit/>
          </a:bodyPr>
          <a:lstStyle/>
          <a:p>
            <a:pPr algn="ctr" fontAlgn="b"/>
            <a:r>
              <a:rPr lang="tr-TR" sz="1200" b="1" dirty="0" smtClean="0"/>
              <a:t>63</a:t>
            </a:r>
            <a:endParaRPr lang="en-US" sz="1200" b="1" dirty="0">
              <a:solidFill>
                <a:srgbClr val="000000"/>
              </a:solidFill>
            </a:endParaRPr>
          </a:p>
        </p:txBody>
      </p:sp>
      <p:sp>
        <p:nvSpPr>
          <p:cNvPr id="23" name="Rectangle 22"/>
          <p:cNvSpPr/>
          <p:nvPr/>
        </p:nvSpPr>
        <p:spPr>
          <a:xfrm>
            <a:off x="4575860" y="2531568"/>
            <a:ext cx="341760" cy="276999"/>
          </a:xfrm>
          <a:prstGeom prst="rect">
            <a:avLst/>
          </a:prstGeom>
        </p:spPr>
        <p:txBody>
          <a:bodyPr wrap="none">
            <a:spAutoFit/>
          </a:bodyPr>
          <a:lstStyle/>
          <a:p>
            <a:pPr algn="ctr" fontAlgn="b"/>
            <a:r>
              <a:rPr lang="tr-TR" sz="1200" b="1" dirty="0" smtClean="0"/>
              <a:t>65</a:t>
            </a:r>
            <a:endParaRPr lang="en-US" sz="1200" b="1" dirty="0">
              <a:solidFill>
                <a:srgbClr val="000000"/>
              </a:solidFill>
            </a:endParaRPr>
          </a:p>
        </p:txBody>
      </p:sp>
      <p:sp>
        <p:nvSpPr>
          <p:cNvPr id="24" name="Rectangle 23"/>
          <p:cNvSpPr/>
          <p:nvPr/>
        </p:nvSpPr>
        <p:spPr>
          <a:xfrm>
            <a:off x="5148335" y="2302136"/>
            <a:ext cx="341760" cy="276999"/>
          </a:xfrm>
          <a:prstGeom prst="rect">
            <a:avLst/>
          </a:prstGeom>
        </p:spPr>
        <p:txBody>
          <a:bodyPr wrap="none">
            <a:spAutoFit/>
          </a:bodyPr>
          <a:lstStyle/>
          <a:p>
            <a:pPr algn="ctr" fontAlgn="b"/>
            <a:r>
              <a:rPr lang="tr-TR" sz="1200" b="1" dirty="0" smtClean="0"/>
              <a:t>79</a:t>
            </a:r>
            <a:endParaRPr lang="en-US" sz="1200" b="1" dirty="0">
              <a:solidFill>
                <a:srgbClr val="000000"/>
              </a:solidFill>
            </a:endParaRPr>
          </a:p>
        </p:txBody>
      </p:sp>
      <p:sp>
        <p:nvSpPr>
          <p:cNvPr id="25" name="Rectangle 24"/>
          <p:cNvSpPr/>
          <p:nvPr/>
        </p:nvSpPr>
        <p:spPr>
          <a:xfrm>
            <a:off x="5823171" y="2123476"/>
            <a:ext cx="341760" cy="276999"/>
          </a:xfrm>
          <a:prstGeom prst="rect">
            <a:avLst/>
          </a:prstGeom>
        </p:spPr>
        <p:txBody>
          <a:bodyPr wrap="none">
            <a:spAutoFit/>
          </a:bodyPr>
          <a:lstStyle/>
          <a:p>
            <a:pPr algn="ctr" fontAlgn="b"/>
            <a:r>
              <a:rPr lang="tr-TR" sz="1200" b="1" dirty="0" smtClean="0"/>
              <a:t>89</a:t>
            </a:r>
            <a:endParaRPr lang="en-US" sz="1200" b="1" dirty="0">
              <a:solidFill>
                <a:srgbClr val="000000"/>
              </a:solidFill>
            </a:endParaRPr>
          </a:p>
        </p:txBody>
      </p:sp>
      <p:sp>
        <p:nvSpPr>
          <p:cNvPr id="26" name="Rectangle 25"/>
          <p:cNvSpPr/>
          <p:nvPr/>
        </p:nvSpPr>
        <p:spPr>
          <a:xfrm>
            <a:off x="6353011" y="1931032"/>
            <a:ext cx="341760" cy="276999"/>
          </a:xfrm>
          <a:prstGeom prst="rect">
            <a:avLst/>
          </a:prstGeom>
        </p:spPr>
        <p:txBody>
          <a:bodyPr wrap="none">
            <a:spAutoFit/>
          </a:bodyPr>
          <a:lstStyle/>
          <a:p>
            <a:pPr algn="ctr" fontAlgn="b"/>
            <a:r>
              <a:rPr lang="tr-TR" sz="1200" b="1" dirty="0" smtClean="0"/>
              <a:t>98</a:t>
            </a:r>
            <a:endParaRPr lang="en-US" sz="1200" b="1" dirty="0">
              <a:solidFill>
                <a:srgbClr val="000000"/>
              </a:solidFill>
            </a:endParaRPr>
          </a:p>
        </p:txBody>
      </p:sp>
      <p:sp>
        <p:nvSpPr>
          <p:cNvPr id="27" name="Rectangle 26"/>
          <p:cNvSpPr/>
          <p:nvPr/>
        </p:nvSpPr>
        <p:spPr>
          <a:xfrm>
            <a:off x="6958291" y="1771654"/>
            <a:ext cx="420307" cy="276999"/>
          </a:xfrm>
          <a:prstGeom prst="rect">
            <a:avLst/>
          </a:prstGeom>
        </p:spPr>
        <p:txBody>
          <a:bodyPr wrap="none">
            <a:spAutoFit/>
          </a:bodyPr>
          <a:lstStyle/>
          <a:p>
            <a:pPr algn="ctr" fontAlgn="b"/>
            <a:r>
              <a:rPr lang="tr-TR" sz="1200" b="1" dirty="0" smtClean="0"/>
              <a:t>111</a:t>
            </a:r>
            <a:endParaRPr lang="en-US" sz="1200" b="1" dirty="0">
              <a:solidFill>
                <a:srgbClr val="000000"/>
              </a:solidFill>
            </a:endParaRPr>
          </a:p>
        </p:txBody>
      </p:sp>
      <p:sp>
        <p:nvSpPr>
          <p:cNvPr id="28" name="Rectangle 27"/>
          <p:cNvSpPr/>
          <p:nvPr/>
        </p:nvSpPr>
        <p:spPr>
          <a:xfrm>
            <a:off x="7548642" y="1548432"/>
            <a:ext cx="420308" cy="276999"/>
          </a:xfrm>
          <a:prstGeom prst="rect">
            <a:avLst/>
          </a:prstGeom>
        </p:spPr>
        <p:txBody>
          <a:bodyPr wrap="none">
            <a:spAutoFit/>
          </a:bodyPr>
          <a:lstStyle/>
          <a:p>
            <a:pPr algn="ctr" fontAlgn="b"/>
            <a:r>
              <a:rPr lang="tr-TR" sz="1200" b="1" dirty="0" smtClean="0"/>
              <a:t>123</a:t>
            </a:r>
            <a:endParaRPr lang="en-US" sz="1200" b="1" dirty="0">
              <a:solidFill>
                <a:srgbClr val="000000"/>
              </a:solidFill>
            </a:endParaRPr>
          </a:p>
        </p:txBody>
      </p:sp>
      <p:sp>
        <p:nvSpPr>
          <p:cNvPr id="29" name="Oval 28"/>
          <p:cNvSpPr/>
          <p:nvPr/>
        </p:nvSpPr>
        <p:spPr>
          <a:xfrm>
            <a:off x="1272844" y="1182481"/>
            <a:ext cx="1232869" cy="1232869"/>
          </a:xfrm>
          <a:prstGeom prst="ellipse">
            <a:avLst/>
          </a:prstGeom>
          <a:solidFill>
            <a:srgbClr val="29859C"/>
          </a:solidFill>
          <a:ln w="38100">
            <a:solidFill>
              <a:srgbClr val="18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241" y="1546312"/>
            <a:ext cx="1268073" cy="523220"/>
          </a:xfrm>
          <a:prstGeom prst="rect">
            <a:avLst/>
          </a:prstGeom>
        </p:spPr>
        <p:txBody>
          <a:bodyPr wrap="square">
            <a:spAutoFit/>
          </a:bodyPr>
          <a:lstStyle/>
          <a:p>
            <a:pPr algn="ctr"/>
            <a:r>
              <a:rPr lang="tr-TR" dirty="0">
                <a:solidFill>
                  <a:schemeClr val="bg1"/>
                </a:solidFill>
              </a:rPr>
              <a:t>2004 -</a:t>
            </a:r>
            <a:r>
              <a:rPr lang="tr-TR" dirty="0" smtClean="0">
                <a:solidFill>
                  <a:schemeClr val="bg1"/>
                </a:solidFill>
              </a:rPr>
              <a:t> 2014</a:t>
            </a:r>
          </a:p>
          <a:p>
            <a:pPr algn="ctr"/>
            <a:r>
              <a:rPr lang="tr-TR" b="1" dirty="0" smtClean="0">
                <a:solidFill>
                  <a:schemeClr val="bg1"/>
                </a:solidFill>
              </a:rPr>
              <a:t>CAGR = 13</a:t>
            </a:r>
            <a:r>
              <a:rPr lang="tr-TR" b="1" dirty="0">
                <a:solidFill>
                  <a:schemeClr val="bg1"/>
                </a:solidFill>
              </a:rPr>
              <a:t>%</a:t>
            </a:r>
            <a:endParaRPr lang="en-US" b="1" dirty="0">
              <a:solidFill>
                <a:schemeClr val="bg1"/>
              </a:solidFill>
            </a:endParaRPr>
          </a:p>
        </p:txBody>
      </p:sp>
      <p:sp>
        <p:nvSpPr>
          <p:cNvPr id="30" name="Rectangle 29"/>
          <p:cNvSpPr/>
          <p:nvPr/>
        </p:nvSpPr>
        <p:spPr>
          <a:xfrm>
            <a:off x="8165074" y="1376647"/>
            <a:ext cx="420308" cy="276999"/>
          </a:xfrm>
          <a:prstGeom prst="rect">
            <a:avLst/>
          </a:prstGeom>
        </p:spPr>
        <p:txBody>
          <a:bodyPr wrap="none">
            <a:spAutoFit/>
          </a:bodyPr>
          <a:lstStyle/>
          <a:p>
            <a:pPr algn="ctr" fontAlgn="b"/>
            <a:r>
              <a:rPr lang="tr-TR" sz="1200" b="1" dirty="0" smtClean="0"/>
              <a:t>131</a:t>
            </a:r>
            <a:endParaRPr lang="en-US" sz="1200" b="1" dirty="0">
              <a:solidFill>
                <a:srgbClr val="000000"/>
              </a:solidFill>
            </a:endParaRPr>
          </a:p>
        </p:txBody>
      </p:sp>
    </p:spTree>
    <p:extLst>
      <p:ext uri="{BB962C8B-B14F-4D97-AF65-F5344CB8AC3E}">
        <p14:creationId xmlns:p14="http://schemas.microsoft.com/office/powerpoint/2010/main" val="2869372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4" fill="hold" grpId="0" nodeType="afterEffect">
                                  <p:stCondLst>
                                    <p:cond delay="0"/>
                                  </p:stCondLst>
                                  <p:childTnLst>
                                    <p:set>
                                      <p:cBhvr>
                                        <p:cTn id="12"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13" dur="250"/>
                                        <p:tgtEl>
                                          <p:spTgt spid="4">
                                            <p:graphicEl>
                                              <a:chart seriesIdx="-3" categoryIdx="-3" bldStep="gridLegend"/>
                                            </p:graphicEl>
                                          </p:spTgt>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
                                        <p:tgtEl>
                                          <p:spTgt spid="3"/>
                                        </p:tgtEl>
                                      </p:cBhvr>
                                    </p:animEffect>
                                  </p:childTnLst>
                                </p:cTn>
                              </p:par>
                              <p:par>
                                <p:cTn id="17" presetID="22" presetClass="entr" presetSubtype="4" fill="hold" grpId="0" nodeType="withEffect">
                                  <p:stCondLst>
                                    <p:cond delay="100"/>
                                  </p:stCondLst>
                                  <p:childTnLst>
                                    <p:set>
                                      <p:cBhvr>
                                        <p:cTn id="18"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19" dur="250"/>
                                        <p:tgtEl>
                                          <p:spTgt spid="4">
                                            <p:graphicEl>
                                              <a:chart seriesIdx="-4" categoryIdx="0" bldStep="category"/>
                                            </p:graphic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50"/>
                                        <p:tgtEl>
                                          <p:spTgt spid="17"/>
                                        </p:tgtEl>
                                      </p:cBhvr>
                                    </p:animEffect>
                                  </p:childTnLst>
                                </p:cTn>
                              </p:par>
                              <p:par>
                                <p:cTn id="23" presetID="22" presetClass="entr" presetSubtype="4" fill="hold" grpId="0" nodeType="withEffect">
                                  <p:stCondLst>
                                    <p:cond delay="200"/>
                                  </p:stCondLst>
                                  <p:childTnLst>
                                    <p:set>
                                      <p:cBhvr>
                                        <p:cTn id="24"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25" dur="250"/>
                                        <p:tgtEl>
                                          <p:spTgt spid="4">
                                            <p:graphicEl>
                                              <a:chart seriesIdx="-4" categoryIdx="1" bldStep="category"/>
                                            </p:graphicEl>
                                          </p:spTgt>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50"/>
                                        <p:tgtEl>
                                          <p:spTgt spid="19"/>
                                        </p:tgtEl>
                                      </p:cBhvr>
                                    </p:animEffect>
                                  </p:childTnLst>
                                </p:cTn>
                              </p:par>
                              <p:par>
                                <p:cTn id="29" presetID="22" presetClass="entr" presetSubtype="4" fill="hold" grpId="0" nodeType="withEffect">
                                  <p:stCondLst>
                                    <p:cond delay="300"/>
                                  </p:stCondLst>
                                  <p:childTnLst>
                                    <p:set>
                                      <p:cBhvr>
                                        <p:cTn id="30"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31" dur="250"/>
                                        <p:tgtEl>
                                          <p:spTgt spid="4">
                                            <p:graphicEl>
                                              <a:chart seriesIdx="-4" categoryIdx="2" bldStep="category"/>
                                            </p:graphicEl>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50"/>
                                        <p:tgtEl>
                                          <p:spTgt spid="20"/>
                                        </p:tgtEl>
                                      </p:cBhvr>
                                    </p:animEffect>
                                  </p:childTnLst>
                                </p:cTn>
                              </p:par>
                              <p:par>
                                <p:cTn id="35" presetID="22" presetClass="entr" presetSubtype="4" fill="hold" grpId="0" nodeType="withEffect">
                                  <p:stCondLst>
                                    <p:cond delay="400"/>
                                  </p:stCondLst>
                                  <p:childTnLst>
                                    <p:set>
                                      <p:cBhvr>
                                        <p:cTn id="36"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down)">
                                      <p:cBhvr>
                                        <p:cTn id="37" dur="250"/>
                                        <p:tgtEl>
                                          <p:spTgt spid="4">
                                            <p:graphicEl>
                                              <a:chart seriesIdx="-4" categoryIdx="3" bldStep="category"/>
                                            </p:graphicEl>
                                          </p:spTgt>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50"/>
                                        <p:tgtEl>
                                          <p:spTgt spid="21"/>
                                        </p:tgtEl>
                                      </p:cBhvr>
                                    </p:animEffect>
                                  </p:childTnLst>
                                </p:cTn>
                              </p:par>
                              <p:par>
                                <p:cTn id="41" presetID="22" presetClass="entr" presetSubtype="4" fill="hold" grpId="0" nodeType="withEffect">
                                  <p:stCondLst>
                                    <p:cond delay="500"/>
                                  </p:stCondLst>
                                  <p:childTnLst>
                                    <p:set>
                                      <p:cBhvr>
                                        <p:cTn id="42"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down)">
                                      <p:cBhvr>
                                        <p:cTn id="43" dur="250"/>
                                        <p:tgtEl>
                                          <p:spTgt spid="4">
                                            <p:graphicEl>
                                              <a:chart seriesIdx="-4" categoryIdx="4" bldStep="category"/>
                                            </p:graphicEl>
                                          </p:spTgt>
                                        </p:tgtEl>
                                      </p:cBhvr>
                                    </p:animEffect>
                                  </p:childTnLst>
                                </p:cTn>
                              </p:par>
                              <p:par>
                                <p:cTn id="44" presetID="10" presetClass="entr" presetSubtype="0" fill="hold" grpId="0" nodeType="withEffect">
                                  <p:stCondLst>
                                    <p:cond delay="65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50"/>
                                        <p:tgtEl>
                                          <p:spTgt spid="22"/>
                                        </p:tgtEl>
                                      </p:cBhvr>
                                    </p:animEffect>
                                  </p:childTnLst>
                                </p:cTn>
                              </p:par>
                              <p:par>
                                <p:cTn id="47" presetID="22" presetClass="entr" presetSubtype="4" fill="hold" grpId="0" nodeType="withEffect">
                                  <p:stCondLst>
                                    <p:cond delay="600"/>
                                  </p:stCondLst>
                                  <p:childTnLst>
                                    <p:set>
                                      <p:cBhvr>
                                        <p:cTn id="48"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wipe(down)">
                                      <p:cBhvr>
                                        <p:cTn id="49" dur="250"/>
                                        <p:tgtEl>
                                          <p:spTgt spid="4">
                                            <p:graphicEl>
                                              <a:chart seriesIdx="-4" categoryIdx="5" bldStep="category"/>
                                            </p:graphicEl>
                                          </p:spTgt>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50"/>
                                        <p:tgtEl>
                                          <p:spTgt spid="23"/>
                                        </p:tgtEl>
                                      </p:cBhvr>
                                    </p:animEffect>
                                  </p:childTnLst>
                                </p:cTn>
                              </p:par>
                              <p:par>
                                <p:cTn id="53" presetID="22" presetClass="entr" presetSubtype="4" fill="hold" grpId="0" nodeType="withEffect">
                                  <p:stCondLst>
                                    <p:cond delay="700"/>
                                  </p:stCondLst>
                                  <p:childTnLst>
                                    <p:set>
                                      <p:cBhvr>
                                        <p:cTn id="54"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wipe(down)">
                                      <p:cBhvr>
                                        <p:cTn id="55" dur="250"/>
                                        <p:tgtEl>
                                          <p:spTgt spid="4">
                                            <p:graphicEl>
                                              <a:chart seriesIdx="-4" categoryIdx="6" bldStep="category"/>
                                            </p:graphicEl>
                                          </p:spTgt>
                                        </p:tgtEl>
                                      </p:cBhvr>
                                    </p:animEffect>
                                  </p:childTnLst>
                                </p:cTn>
                              </p:par>
                              <p:par>
                                <p:cTn id="56" presetID="10" presetClass="entr" presetSubtype="0" fill="hold" grpId="0" nodeType="withEffect">
                                  <p:stCondLst>
                                    <p:cond delay="85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50"/>
                                        <p:tgtEl>
                                          <p:spTgt spid="24"/>
                                        </p:tgtEl>
                                      </p:cBhvr>
                                    </p:animEffect>
                                  </p:childTnLst>
                                </p:cTn>
                              </p:par>
                              <p:par>
                                <p:cTn id="59" presetID="22" presetClass="entr" presetSubtype="4" fill="hold" grpId="0" nodeType="withEffect">
                                  <p:stCondLst>
                                    <p:cond delay="800"/>
                                  </p:stCondLst>
                                  <p:childTnLst>
                                    <p:set>
                                      <p:cBhvr>
                                        <p:cTn id="60"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wipe(down)">
                                      <p:cBhvr>
                                        <p:cTn id="61" dur="250"/>
                                        <p:tgtEl>
                                          <p:spTgt spid="4">
                                            <p:graphicEl>
                                              <a:chart seriesIdx="-4" categoryIdx="7" bldStep="category"/>
                                            </p:graphicEl>
                                          </p:spTgt>
                                        </p:tgtEl>
                                      </p:cBhvr>
                                    </p:animEffect>
                                  </p:childTnLst>
                                </p:cTn>
                              </p:par>
                              <p:par>
                                <p:cTn id="62" presetID="10" presetClass="entr" presetSubtype="0" fill="hold" grpId="0" nodeType="withEffect">
                                  <p:stCondLst>
                                    <p:cond delay="95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50"/>
                                        <p:tgtEl>
                                          <p:spTgt spid="25"/>
                                        </p:tgtEl>
                                      </p:cBhvr>
                                    </p:animEffect>
                                  </p:childTnLst>
                                </p:cTn>
                              </p:par>
                              <p:par>
                                <p:cTn id="65" presetID="22" presetClass="entr" presetSubtype="4" fill="hold" grpId="0" nodeType="withEffect">
                                  <p:stCondLst>
                                    <p:cond delay="900"/>
                                  </p:stCondLst>
                                  <p:childTnLst>
                                    <p:set>
                                      <p:cBhvr>
                                        <p:cTn id="66" dur="1" fill="hold">
                                          <p:stCondLst>
                                            <p:cond delay="0"/>
                                          </p:stCondLst>
                                        </p:cTn>
                                        <p:tgtEl>
                                          <p:spTgt spid="4">
                                            <p:graphicEl>
                                              <a:chart seriesIdx="-4" categoryIdx="8" bldStep="category"/>
                                            </p:graphicEl>
                                          </p:spTgt>
                                        </p:tgtEl>
                                        <p:attrNameLst>
                                          <p:attrName>style.visibility</p:attrName>
                                        </p:attrNameLst>
                                      </p:cBhvr>
                                      <p:to>
                                        <p:strVal val="visible"/>
                                      </p:to>
                                    </p:set>
                                    <p:animEffect transition="in" filter="wipe(down)">
                                      <p:cBhvr>
                                        <p:cTn id="67" dur="250"/>
                                        <p:tgtEl>
                                          <p:spTgt spid="4">
                                            <p:graphicEl>
                                              <a:chart seriesIdx="-4" categoryIdx="8" bldStep="category"/>
                                            </p:graphicEl>
                                          </p:spTgt>
                                        </p:tgtEl>
                                      </p:cBhvr>
                                    </p:animEffect>
                                  </p:childTnLst>
                                </p:cTn>
                              </p:par>
                              <p:par>
                                <p:cTn id="68" presetID="10" presetClass="entr" presetSubtype="0" fill="hold" grpId="0" nodeType="withEffect">
                                  <p:stCondLst>
                                    <p:cond delay="105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50"/>
                                        <p:tgtEl>
                                          <p:spTgt spid="26"/>
                                        </p:tgtEl>
                                      </p:cBhvr>
                                    </p:animEffect>
                                  </p:childTnLst>
                                </p:cTn>
                              </p:par>
                              <p:par>
                                <p:cTn id="71" presetID="22" presetClass="entr" presetSubtype="4" fill="hold" grpId="0" nodeType="withEffect">
                                  <p:stCondLst>
                                    <p:cond delay="1000"/>
                                  </p:stCondLst>
                                  <p:childTnLst>
                                    <p:set>
                                      <p:cBhvr>
                                        <p:cTn id="72" dur="1" fill="hold">
                                          <p:stCondLst>
                                            <p:cond delay="0"/>
                                          </p:stCondLst>
                                        </p:cTn>
                                        <p:tgtEl>
                                          <p:spTgt spid="4">
                                            <p:graphicEl>
                                              <a:chart seriesIdx="-4" categoryIdx="9" bldStep="category"/>
                                            </p:graphicEl>
                                          </p:spTgt>
                                        </p:tgtEl>
                                        <p:attrNameLst>
                                          <p:attrName>style.visibility</p:attrName>
                                        </p:attrNameLst>
                                      </p:cBhvr>
                                      <p:to>
                                        <p:strVal val="visible"/>
                                      </p:to>
                                    </p:set>
                                    <p:animEffect transition="in" filter="wipe(down)">
                                      <p:cBhvr>
                                        <p:cTn id="73" dur="250"/>
                                        <p:tgtEl>
                                          <p:spTgt spid="4">
                                            <p:graphicEl>
                                              <a:chart seriesIdx="-4" categoryIdx="9" bldStep="category"/>
                                            </p:graphicEl>
                                          </p:spTgt>
                                        </p:tgtEl>
                                      </p:cBhvr>
                                    </p:animEffect>
                                  </p:childTnLst>
                                </p:cTn>
                              </p:par>
                              <p:par>
                                <p:cTn id="74" presetID="10" presetClass="entr" presetSubtype="0" fill="hold" grpId="0" nodeType="withEffect">
                                  <p:stCondLst>
                                    <p:cond delay="115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50"/>
                                        <p:tgtEl>
                                          <p:spTgt spid="27"/>
                                        </p:tgtEl>
                                      </p:cBhvr>
                                    </p:animEffect>
                                  </p:childTnLst>
                                </p:cTn>
                              </p:par>
                              <p:par>
                                <p:cTn id="77" presetID="22" presetClass="entr" presetSubtype="4" fill="hold" grpId="0" nodeType="withEffect">
                                  <p:stCondLst>
                                    <p:cond delay="1100"/>
                                  </p:stCondLst>
                                  <p:childTnLst>
                                    <p:set>
                                      <p:cBhvr>
                                        <p:cTn id="78" dur="1" fill="hold">
                                          <p:stCondLst>
                                            <p:cond delay="0"/>
                                          </p:stCondLst>
                                        </p:cTn>
                                        <p:tgtEl>
                                          <p:spTgt spid="4">
                                            <p:graphicEl>
                                              <a:chart seriesIdx="-4" categoryIdx="10" bldStep="category"/>
                                            </p:graphicEl>
                                          </p:spTgt>
                                        </p:tgtEl>
                                        <p:attrNameLst>
                                          <p:attrName>style.visibility</p:attrName>
                                        </p:attrNameLst>
                                      </p:cBhvr>
                                      <p:to>
                                        <p:strVal val="visible"/>
                                      </p:to>
                                    </p:set>
                                    <p:animEffect transition="in" filter="wipe(down)">
                                      <p:cBhvr>
                                        <p:cTn id="79" dur="250"/>
                                        <p:tgtEl>
                                          <p:spTgt spid="4">
                                            <p:graphicEl>
                                              <a:chart seriesIdx="-4" categoryIdx="10" bldStep="category"/>
                                            </p:graphicEl>
                                          </p:spTgt>
                                        </p:tgtEl>
                                      </p:cBhvr>
                                    </p:animEffect>
                                  </p:childTnLst>
                                </p:cTn>
                              </p:par>
                              <p:par>
                                <p:cTn id="80" presetID="10" presetClass="entr" presetSubtype="0" fill="hold" grpId="0" nodeType="withEffect">
                                  <p:stCondLst>
                                    <p:cond delay="125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50"/>
                                        <p:tgtEl>
                                          <p:spTgt spid="28"/>
                                        </p:tgtEl>
                                      </p:cBhvr>
                                    </p:animEffect>
                                  </p:childTnLst>
                                </p:cTn>
                              </p:par>
                              <p:par>
                                <p:cTn id="83" presetID="22" presetClass="entr" presetSubtype="4" fill="hold" grpId="0" nodeType="withEffect">
                                  <p:stCondLst>
                                    <p:cond delay="1200"/>
                                  </p:stCondLst>
                                  <p:childTnLst>
                                    <p:set>
                                      <p:cBhvr>
                                        <p:cTn id="84" dur="1" fill="hold">
                                          <p:stCondLst>
                                            <p:cond delay="0"/>
                                          </p:stCondLst>
                                        </p:cTn>
                                        <p:tgtEl>
                                          <p:spTgt spid="4">
                                            <p:graphicEl>
                                              <a:chart seriesIdx="-4" categoryIdx="11" bldStep="category"/>
                                            </p:graphicEl>
                                          </p:spTgt>
                                        </p:tgtEl>
                                        <p:attrNameLst>
                                          <p:attrName>style.visibility</p:attrName>
                                        </p:attrNameLst>
                                      </p:cBhvr>
                                      <p:to>
                                        <p:strVal val="visible"/>
                                      </p:to>
                                    </p:set>
                                    <p:animEffect transition="in" filter="wipe(down)">
                                      <p:cBhvr>
                                        <p:cTn id="85" dur="250"/>
                                        <p:tgtEl>
                                          <p:spTgt spid="4">
                                            <p:graphicEl>
                                              <a:chart seriesIdx="-4" categoryIdx="11" bldStep="category"/>
                                            </p:graphicEl>
                                          </p:spTgt>
                                        </p:tgtEl>
                                      </p:cBhvr>
                                    </p:animEffect>
                                  </p:childTnLst>
                                </p:cTn>
                              </p:par>
                              <p:par>
                                <p:cTn id="86" presetID="22" presetClass="entr" presetSubtype="4" fill="hold" grpId="0" nodeType="withEffect">
                                  <p:stCondLst>
                                    <p:cond delay="1200"/>
                                  </p:stCondLst>
                                  <p:childTnLst>
                                    <p:set>
                                      <p:cBhvr>
                                        <p:cTn id="87" dur="1" fill="hold">
                                          <p:stCondLst>
                                            <p:cond delay="0"/>
                                          </p:stCondLst>
                                        </p:cTn>
                                        <p:tgtEl>
                                          <p:spTgt spid="4">
                                            <p:graphicEl>
                                              <a:chart seriesIdx="-4" categoryIdx="12" bldStep="category"/>
                                            </p:graphicEl>
                                          </p:spTgt>
                                        </p:tgtEl>
                                        <p:attrNameLst>
                                          <p:attrName>style.visibility</p:attrName>
                                        </p:attrNameLst>
                                      </p:cBhvr>
                                      <p:to>
                                        <p:strVal val="visible"/>
                                      </p:to>
                                    </p:set>
                                    <p:animEffect transition="in" filter="wipe(down)">
                                      <p:cBhvr>
                                        <p:cTn id="88" dur="250"/>
                                        <p:tgtEl>
                                          <p:spTgt spid="4">
                                            <p:graphicEl>
                                              <a:chart seriesIdx="-4" categoryIdx="12" bldStep="category"/>
                                            </p:graphic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cTn>
                              </p:par>
                              <p:par>
                                <p:cTn id="92" presetID="22" presetClass="entr" presetSubtype="4" fill="hold" nodeType="withEffect">
                                  <p:stCondLst>
                                    <p:cond delay="1000"/>
                                  </p:stCondLst>
                                  <p:childTnLst>
                                    <p:set>
                                      <p:cBhvr>
                                        <p:cTn id="93" dur="1" fill="hold">
                                          <p:stCondLst>
                                            <p:cond delay="0"/>
                                          </p:stCondLst>
                                        </p:cTn>
                                        <p:tgtEl>
                                          <p:spTgt spid="5"/>
                                        </p:tgtEl>
                                        <p:attrNameLst>
                                          <p:attrName>style.visibility</p:attrName>
                                        </p:attrNameLst>
                                      </p:cBhvr>
                                      <p:to>
                                        <p:strVal val="visible"/>
                                      </p:to>
                                    </p:set>
                                    <p:animEffect transition="in" filter="wipe(down)">
                                      <p:cBhvr>
                                        <p:cTn id="94" dur="750"/>
                                        <p:tgtEl>
                                          <p:spTgt spid="5"/>
                                        </p:tgtEl>
                                      </p:cBhvr>
                                    </p:animEffect>
                                  </p:childTnLst>
                                </p:cTn>
                              </p:par>
                              <p:par>
                                <p:cTn id="95" presetID="10" presetClass="entr" presetSubtype="0"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500"/>
                                        <p:tgtEl>
                                          <p:spTgt spid="18"/>
                                        </p:tgtEl>
                                      </p:cBhvr>
                                    </p:animEffect>
                                  </p:childTnLst>
                                </p:cTn>
                              </p:par>
                              <p:par>
                                <p:cTn id="98" presetID="42" presetClass="path" presetSubtype="0" accel="50000" decel="50000" fill="hold" nodeType="withEffect">
                                  <p:stCondLst>
                                    <p:cond delay="0"/>
                                  </p:stCondLst>
                                  <p:childTnLst>
                                    <p:animMotion origin="layout" path="M -0.78021 0.29651 L 1.38889E-6 5.61555E-7 " pathEditMode="relative" rAng="0" ptsTypes="AA">
                                      <p:cBhvr>
                                        <p:cTn id="99" dur="2000" fill="hold"/>
                                        <p:tgtEl>
                                          <p:spTgt spid="18"/>
                                        </p:tgtEl>
                                        <p:attrNameLst>
                                          <p:attrName>ppt_x</p:attrName>
                                          <p:attrName>ppt_y</p:attrName>
                                        </p:attrNameLst>
                                      </p:cBhvr>
                                      <p:rCtr x="39010" y="-14841"/>
                                    </p:animMotion>
                                  </p:childTnLst>
                                </p:cTn>
                              </p:par>
                              <p:par>
                                <p:cTn id="100" presetID="53" presetClass="entr" presetSubtype="16" fill="hold" grpId="0" nodeType="withEffect">
                                  <p:stCondLst>
                                    <p:cond delay="500"/>
                                  </p:stCondLst>
                                  <p:childTnLst>
                                    <p:set>
                                      <p:cBhvr>
                                        <p:cTn id="101" dur="1" fill="hold">
                                          <p:stCondLst>
                                            <p:cond delay="0"/>
                                          </p:stCondLst>
                                        </p:cTn>
                                        <p:tgtEl>
                                          <p:spTgt spid="29"/>
                                        </p:tgtEl>
                                        <p:attrNameLst>
                                          <p:attrName>style.visibility</p:attrName>
                                        </p:attrNameLst>
                                      </p:cBhvr>
                                      <p:to>
                                        <p:strVal val="visible"/>
                                      </p:to>
                                    </p:set>
                                    <p:anim calcmode="lin" valueType="num">
                                      <p:cBhvr>
                                        <p:cTn id="102" dur="750" fill="hold"/>
                                        <p:tgtEl>
                                          <p:spTgt spid="29"/>
                                        </p:tgtEl>
                                        <p:attrNameLst>
                                          <p:attrName>ppt_w</p:attrName>
                                        </p:attrNameLst>
                                      </p:cBhvr>
                                      <p:tavLst>
                                        <p:tav tm="0">
                                          <p:val>
                                            <p:fltVal val="0"/>
                                          </p:val>
                                        </p:tav>
                                        <p:tav tm="100000">
                                          <p:val>
                                            <p:strVal val="#ppt_w"/>
                                          </p:val>
                                        </p:tav>
                                      </p:tavLst>
                                    </p:anim>
                                    <p:anim calcmode="lin" valueType="num">
                                      <p:cBhvr>
                                        <p:cTn id="103" dur="750" fill="hold"/>
                                        <p:tgtEl>
                                          <p:spTgt spid="29"/>
                                        </p:tgtEl>
                                        <p:attrNameLst>
                                          <p:attrName>ppt_h</p:attrName>
                                        </p:attrNameLst>
                                      </p:cBhvr>
                                      <p:tavLst>
                                        <p:tav tm="0">
                                          <p:val>
                                            <p:fltVal val="0"/>
                                          </p:val>
                                        </p:tav>
                                        <p:tav tm="100000">
                                          <p:val>
                                            <p:strVal val="#ppt_h"/>
                                          </p:val>
                                        </p:tav>
                                      </p:tavLst>
                                    </p:anim>
                                    <p:animEffect transition="in" filter="fade">
                                      <p:cBhvr>
                                        <p:cTn id="104" dur="750"/>
                                        <p:tgtEl>
                                          <p:spTgt spid="29"/>
                                        </p:tgtEl>
                                      </p:cBhvr>
                                    </p:animEffect>
                                  </p:childTnLst>
                                </p:cTn>
                              </p:par>
                              <p:par>
                                <p:cTn id="105" presetID="10" presetClass="entr" presetSubtype="0" fill="hold" grpId="0" nodeType="withEffect">
                                  <p:stCondLst>
                                    <p:cond delay="125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500"/>
                                        <p:tgtEl>
                                          <p:spTgt spid="8"/>
                                        </p:tgtEl>
                                      </p:cBhvr>
                                    </p:animEffect>
                                  </p:childTnLst>
                                </p:cTn>
                              </p:par>
                              <p:par>
                                <p:cTn id="108" presetID="10" presetClass="entr" presetSubtype="0" fill="hold" grpId="0" nodeType="withEffect">
                                  <p:stCondLst>
                                    <p:cond delay="1500"/>
                                  </p:stCondLst>
                                  <p:childTnLst>
                                    <p:set>
                                      <p:cBhvr>
                                        <p:cTn id="109" dur="1" fill="hold">
                                          <p:stCondLst>
                                            <p:cond delay="0"/>
                                          </p:stCondLst>
                                        </p:cTn>
                                        <p:tgtEl>
                                          <p:spTgt spid="9"/>
                                        </p:tgtEl>
                                        <p:attrNameLst>
                                          <p:attrName>style.visibility</p:attrName>
                                        </p:attrNameLst>
                                      </p:cBhvr>
                                      <p:to>
                                        <p:strVal val="visible"/>
                                      </p:to>
                                    </p:set>
                                    <p:animEffect transition="in" filter="fade">
                                      <p:cBhvr>
                                        <p:cTn id="110" dur="500"/>
                                        <p:tgtEl>
                                          <p:spTgt spid="9"/>
                                        </p:tgtEl>
                                      </p:cBhvr>
                                    </p:animEffect>
                                  </p:childTnLst>
                                </p:cTn>
                              </p:par>
                              <p:par>
                                <p:cTn id="111" presetID="10" presetClass="entr" presetSubtype="0" fill="hold" grpId="0" nodeType="withEffect">
                                  <p:stCondLst>
                                    <p:cond delay="125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1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9" grpId="0"/>
      <p:bldP spid="3" grpId="0" uiExpand="1"/>
      <p:bldP spid="6" grpId="0"/>
      <p:bldP spid="17" grpId="0" uiExpand="1"/>
      <p:bldP spid="19" grpId="0" uiExpand="1"/>
      <p:bldP spid="20" grpId="0" uiExpand="1"/>
      <p:bldP spid="21" grpId="0" uiExpand="1"/>
      <p:bldP spid="22" grpId="0" uiExpand="1"/>
      <p:bldP spid="23" grpId="0" uiExpand="1"/>
      <p:bldP spid="24" grpId="0" uiExpand="1"/>
      <p:bldP spid="25" grpId="0" uiExpand="1"/>
      <p:bldP spid="26" grpId="0" uiExpand="1"/>
      <p:bldP spid="27" grpId="0" uiExpand="1"/>
      <p:bldP spid="28" grpId="0" uiExpand="1"/>
      <p:bldP spid="29" grpId="0" animBg="1"/>
      <p:bldP spid="8"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Turkish  </a:t>
            </a:r>
            <a:r>
              <a:rPr lang="tr-TR" dirty="0" smtClean="0"/>
              <a:t>Sivil Aviation Development</a:t>
            </a:r>
            <a:endParaRPr lang="tr-TR" dirty="0"/>
          </a:p>
        </p:txBody>
      </p:sp>
      <p:sp>
        <p:nvSpPr>
          <p:cNvPr id="9" name="TextBox 8"/>
          <p:cNvSpPr txBox="1"/>
          <p:nvPr/>
        </p:nvSpPr>
        <p:spPr>
          <a:xfrm>
            <a:off x="220826" y="4806651"/>
            <a:ext cx="6303065" cy="312906"/>
          </a:xfrm>
          <a:prstGeom prst="rect">
            <a:avLst/>
          </a:prstGeom>
          <a:noFill/>
        </p:spPr>
        <p:txBody>
          <a:bodyPr wrap="square" lIns="68580" tIns="34290" rIns="68580" bIns="34290" rtlCol="0">
            <a:spAutoFit/>
          </a:bodyPr>
          <a:lstStyle/>
          <a:p>
            <a:pPr>
              <a:lnSpc>
                <a:spcPts val="1875"/>
              </a:lnSpc>
            </a:pPr>
            <a:r>
              <a:rPr lang="en-US" sz="900" i="1" dirty="0">
                <a:solidFill>
                  <a:srgbClr val="505050"/>
                </a:solidFill>
              </a:rPr>
              <a:t>Source</a:t>
            </a:r>
            <a:r>
              <a:rPr lang="en-US" sz="900" i="1" dirty="0" smtClean="0">
                <a:solidFill>
                  <a:srgbClr val="505050"/>
                </a:solidFill>
              </a:rPr>
              <a:t>:</a:t>
            </a:r>
            <a:r>
              <a:rPr lang="tr-TR" sz="900" i="1" dirty="0">
                <a:solidFill>
                  <a:srgbClr val="505050"/>
                </a:solidFill>
              </a:rPr>
              <a:t> </a:t>
            </a:r>
            <a:r>
              <a:rPr lang="tr-TR" sz="900" i="1" dirty="0" smtClean="0">
                <a:solidFill>
                  <a:srgbClr val="505050"/>
                </a:solidFill>
              </a:rPr>
              <a:t>Turkish Civil Aviation Autorities</a:t>
            </a:r>
            <a:endParaRPr lang="en-US" sz="900" i="1" dirty="0">
              <a:solidFill>
                <a:srgbClr val="505050"/>
              </a:solidFill>
            </a:endParaRPr>
          </a:p>
        </p:txBody>
      </p:sp>
      <p:graphicFrame>
        <p:nvGraphicFramePr>
          <p:cNvPr id="31" name="Diagram 30"/>
          <p:cNvGraphicFramePr/>
          <p:nvPr>
            <p:extLst>
              <p:ext uri="{D42A27DB-BD31-4B8C-83A1-F6EECF244321}">
                <p14:modId xmlns:p14="http://schemas.microsoft.com/office/powerpoint/2010/main" val="3687141736"/>
              </p:ext>
            </p:extLst>
          </p:nvPr>
        </p:nvGraphicFramePr>
        <p:xfrm>
          <a:off x="-382569" y="1411148"/>
          <a:ext cx="5281318" cy="2295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 name="TextBox 31"/>
          <p:cNvSpPr txBox="1"/>
          <p:nvPr/>
        </p:nvSpPr>
        <p:spPr>
          <a:xfrm>
            <a:off x="347540" y="904306"/>
            <a:ext cx="3798796" cy="646331"/>
          </a:xfrm>
          <a:prstGeom prst="rect">
            <a:avLst/>
          </a:prstGeom>
          <a:noFill/>
        </p:spPr>
        <p:txBody>
          <a:bodyPr wrap="square" rtlCol="0">
            <a:spAutoFit/>
          </a:bodyPr>
          <a:lstStyle/>
          <a:p>
            <a:pPr algn="ctr"/>
            <a:r>
              <a:rPr lang="tr-TR" sz="1800" dirty="0" smtClean="0"/>
              <a:t>Number of countries </a:t>
            </a:r>
            <a:endParaRPr lang="tr-TR" sz="1800" dirty="0" smtClean="0"/>
          </a:p>
          <a:p>
            <a:pPr algn="ctr"/>
            <a:r>
              <a:rPr lang="tr-TR" sz="1800" dirty="0" smtClean="0"/>
              <a:t>with </a:t>
            </a:r>
            <a:r>
              <a:rPr lang="tr-TR" sz="1800" dirty="0" smtClean="0"/>
              <a:t>bilateral air service agreement </a:t>
            </a:r>
            <a:endParaRPr lang="tr-TR" sz="1800" dirty="0"/>
          </a:p>
        </p:txBody>
      </p:sp>
      <p:sp>
        <p:nvSpPr>
          <p:cNvPr id="33" name="TextBox 32"/>
          <p:cNvSpPr txBox="1"/>
          <p:nvPr/>
        </p:nvSpPr>
        <p:spPr>
          <a:xfrm>
            <a:off x="1831044" y="3768485"/>
            <a:ext cx="1166326" cy="369332"/>
          </a:xfrm>
          <a:prstGeom prst="rect">
            <a:avLst/>
          </a:prstGeom>
          <a:noFill/>
        </p:spPr>
        <p:txBody>
          <a:bodyPr wrap="square" rtlCol="0">
            <a:spAutoFit/>
          </a:bodyPr>
          <a:lstStyle/>
          <a:p>
            <a:r>
              <a:rPr lang="tr-TR" sz="1800" b="1" dirty="0" smtClean="0"/>
              <a:t>2 times</a:t>
            </a:r>
            <a:endParaRPr lang="tr-TR" sz="1800" b="1" dirty="0"/>
          </a:p>
        </p:txBody>
      </p:sp>
      <p:pic>
        <p:nvPicPr>
          <p:cNvPr id="1026" name="Picture 2" descr="http://www.psdgraphics.com/file/shiny-world-map.jpg"/>
          <p:cNvPicPr>
            <a:picLocks noChangeAspect="1" noChangeArrowheads="1"/>
          </p:cNvPicPr>
          <p:nvPr/>
        </p:nvPicPr>
        <p:blipFill rotWithShape="1">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colorTemperature colorTemp="4700"/>
                    </a14:imgEffect>
                    <a14:imgEffect>
                      <a14:saturation sat="22000"/>
                    </a14:imgEffect>
                  </a14:imgLayer>
                </a14:imgProps>
              </a:ext>
              <a:ext uri="{28A0092B-C50C-407E-A947-70E740481C1C}">
                <a14:useLocalDpi xmlns:a14="http://schemas.microsoft.com/office/drawing/2010/main" val="0"/>
              </a:ext>
            </a:extLst>
          </a:blip>
          <a:srcRect t="18671" b="17703"/>
          <a:stretch/>
        </p:blipFill>
        <p:spPr bwMode="auto">
          <a:xfrm>
            <a:off x="4017463" y="1509420"/>
            <a:ext cx="5126537" cy="2443731"/>
          </a:xfrm>
          <a:prstGeom prst="rect">
            <a:avLst/>
          </a:prstGeom>
          <a:ln>
            <a:noFill/>
          </a:ln>
          <a:effectLst>
            <a:softEdge rad="112500"/>
          </a:effectLst>
        </p:spPr>
      </p:pic>
      <p:pic>
        <p:nvPicPr>
          <p:cNvPr id="1030" name="Picture 6" descr="http://www.airkule.com/haber_resim/shgm%20logo%20l003.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143" b="89143" l="4400" r="98400"/>
                    </a14:imgEffect>
                  </a14:imgLayer>
                </a14:imgProps>
              </a:ext>
              <a:ext uri="{28A0092B-C50C-407E-A947-70E740481C1C}">
                <a14:useLocalDpi xmlns:a14="http://schemas.microsoft.com/office/drawing/2010/main" val="0"/>
              </a:ext>
            </a:extLst>
          </a:blip>
          <a:srcRect/>
          <a:stretch>
            <a:fillRect/>
          </a:stretch>
        </p:blipFill>
        <p:spPr bwMode="auto">
          <a:xfrm>
            <a:off x="5326949" y="372988"/>
            <a:ext cx="2150726" cy="150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927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circle(in)">
                                      <p:cBhvr>
                                        <p:cTn id="10" dur="2000"/>
                                        <p:tgtEl>
                                          <p:spTgt spid="1030"/>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 presetClass="entr" presetSubtype="8" fill="hold" grpId="0" nodeType="withEffect">
                                  <p:stCondLst>
                                    <p:cond delay="150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0-#ppt_w/2"/>
                                          </p:val>
                                        </p:tav>
                                        <p:tav tm="100000">
                                          <p:val>
                                            <p:strVal val="#ppt_x"/>
                                          </p:val>
                                        </p:tav>
                                      </p:tavLst>
                                    </p:anim>
                                    <p:anim calcmode="lin" valueType="num">
                                      <p:cBhvr additive="base">
                                        <p:cTn id="17" dur="500" fill="hold"/>
                                        <p:tgtEl>
                                          <p:spTgt spid="32"/>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0-#ppt_w/2"/>
                                          </p:val>
                                        </p:tav>
                                        <p:tav tm="100000">
                                          <p:val>
                                            <p:strVal val="#ppt_x"/>
                                          </p:val>
                                        </p:tav>
                                      </p:tavLst>
                                    </p:anim>
                                    <p:anim calcmode="lin" valueType="num">
                                      <p:cBhvr additive="base">
                                        <p:cTn id="22" dur="500" fill="hold"/>
                                        <p:tgtEl>
                                          <p:spTgt spid="31"/>
                                        </p:tgtEl>
                                        <p:attrNameLst>
                                          <p:attrName>ppt_y</p:attrName>
                                        </p:attrNameLst>
                                      </p:cBhvr>
                                      <p:tavLst>
                                        <p:tav tm="0">
                                          <p:val>
                                            <p:strVal val="#ppt_y"/>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31" grpId="0">
        <p:bldAsOne/>
      </p:bldGraphic>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004364" y="857636"/>
            <a:ext cx="4910530" cy="1338639"/>
            <a:chOff x="2004364" y="857636"/>
            <a:chExt cx="4910530" cy="1338639"/>
          </a:xfrm>
        </p:grpSpPr>
        <p:grpSp>
          <p:nvGrpSpPr>
            <p:cNvPr id="4" name="Group 3"/>
            <p:cNvGrpSpPr/>
            <p:nvPr/>
          </p:nvGrpSpPr>
          <p:grpSpPr>
            <a:xfrm>
              <a:off x="2004364" y="1080631"/>
              <a:ext cx="4910530" cy="1115644"/>
              <a:chOff x="2004364" y="1080631"/>
              <a:chExt cx="4910530" cy="1115644"/>
            </a:xfrm>
          </p:grpSpPr>
          <p:pic>
            <p:nvPicPr>
              <p:cNvPr id="42" name="Picture 41"/>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57446" y="1081850"/>
                <a:ext cx="2657448" cy="1114425"/>
              </a:xfrm>
              <a:prstGeom prst="rect">
                <a:avLst/>
              </a:prstGeom>
            </p:spPr>
          </p:pic>
          <p:pic>
            <p:nvPicPr>
              <p:cNvPr id="43" name="Picture 42"/>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2004364" y="1080631"/>
                <a:ext cx="2251862" cy="1114425"/>
              </a:xfrm>
              <a:prstGeom prst="rect">
                <a:avLst/>
              </a:prstGeom>
            </p:spPr>
          </p:pic>
        </p:grpSp>
        <p:grpSp>
          <p:nvGrpSpPr>
            <p:cNvPr id="20" name="Group 19"/>
            <p:cNvGrpSpPr/>
            <p:nvPr/>
          </p:nvGrpSpPr>
          <p:grpSpPr>
            <a:xfrm>
              <a:off x="3133671" y="857636"/>
              <a:ext cx="2870841" cy="518117"/>
              <a:chOff x="3164407" y="857636"/>
              <a:chExt cx="2870841" cy="518117"/>
            </a:xfrm>
          </p:grpSpPr>
          <p:grpSp>
            <p:nvGrpSpPr>
              <p:cNvPr id="6" name="Group 5"/>
              <p:cNvGrpSpPr/>
              <p:nvPr/>
            </p:nvGrpSpPr>
            <p:grpSpPr>
              <a:xfrm>
                <a:off x="3164407" y="857636"/>
                <a:ext cx="2870841" cy="518117"/>
                <a:chOff x="3892084" y="1100668"/>
                <a:chExt cx="3827788" cy="690822"/>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77805"/>
                <a:stretch/>
              </p:blipFill>
              <p:spPr>
                <a:xfrm rot="10800000">
                  <a:off x="3892084" y="1100668"/>
                  <a:ext cx="3827788" cy="29099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9238" y="1187596"/>
                  <a:ext cx="2709778" cy="603894"/>
                </a:xfrm>
                <a:prstGeom prst="rect">
                  <a:avLst/>
                </a:prstGeom>
              </p:spPr>
            </p:pic>
          </p:grpSp>
          <p:sp>
            <p:nvSpPr>
              <p:cNvPr id="5" name="TextBox 4"/>
              <p:cNvSpPr txBox="1"/>
              <p:nvPr/>
            </p:nvSpPr>
            <p:spPr>
              <a:xfrm>
                <a:off x="3360995" y="973904"/>
                <a:ext cx="2592288" cy="284693"/>
              </a:xfrm>
              <a:prstGeom prst="rect">
                <a:avLst/>
              </a:prstGeom>
              <a:noFill/>
            </p:spPr>
            <p:txBody>
              <a:bodyPr wrap="square" lIns="68579" tIns="34289" rIns="68579" bIns="34289" rtlCol="0">
                <a:spAutoFit/>
              </a:bodyPr>
              <a:lstStyle/>
              <a:p>
                <a:pPr algn="ctr"/>
                <a:r>
                  <a:rPr lang="en-US" b="1" dirty="0" smtClean="0"/>
                  <a:t>Network Coverage</a:t>
                </a:r>
                <a:endParaRPr lang="en-US" b="1" dirty="0"/>
              </a:p>
            </p:txBody>
          </p:sp>
        </p:grpSp>
      </p:grpSp>
      <p:sp>
        <p:nvSpPr>
          <p:cNvPr id="16" name="Title 15"/>
          <p:cNvSpPr>
            <a:spLocks noGrp="1"/>
          </p:cNvSpPr>
          <p:nvPr>
            <p:ph type="title"/>
          </p:nvPr>
        </p:nvSpPr>
        <p:spPr/>
        <p:txBody>
          <a:bodyPr>
            <a:normAutofit/>
          </a:bodyPr>
          <a:lstStyle/>
          <a:p>
            <a:r>
              <a:rPr lang="en-US" dirty="0"/>
              <a:t>A</a:t>
            </a:r>
            <a:r>
              <a:rPr lang="tr-TR" dirty="0" err="1"/>
              <a:t>viation</a:t>
            </a:r>
            <a:r>
              <a:rPr lang="tr-TR" dirty="0"/>
              <a:t> </a:t>
            </a:r>
            <a:r>
              <a:rPr lang="tr-TR" dirty="0" smtClean="0"/>
              <a:t>in </a:t>
            </a:r>
            <a:r>
              <a:rPr lang="tr-TR" dirty="0" err="1" smtClean="0"/>
              <a:t>Turkey</a:t>
            </a:r>
            <a:endParaRPr lang="en-GB"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328" y="3077731"/>
            <a:ext cx="1826120" cy="1849061"/>
          </a:xfrm>
          <a:prstGeom prst="rect">
            <a:avLst/>
          </a:prstGeom>
        </p:spPr>
      </p:pic>
      <p:sp>
        <p:nvSpPr>
          <p:cNvPr id="45" name="TextBox 44"/>
          <p:cNvSpPr txBox="1"/>
          <p:nvPr/>
        </p:nvSpPr>
        <p:spPr>
          <a:xfrm>
            <a:off x="242923" y="3833897"/>
            <a:ext cx="1376204" cy="315471"/>
          </a:xfrm>
          <a:prstGeom prst="rect">
            <a:avLst/>
          </a:prstGeom>
          <a:noFill/>
        </p:spPr>
        <p:txBody>
          <a:bodyPr wrap="square" lIns="68580" tIns="34290" rIns="68580" bIns="34290" rtlCol="0">
            <a:spAutoFit/>
          </a:bodyPr>
          <a:lstStyle/>
          <a:p>
            <a:pPr>
              <a:tabLst>
                <a:tab pos="1168400" algn="r"/>
              </a:tabLst>
            </a:pPr>
            <a:r>
              <a:rPr lang="en-US" sz="1600" b="1" dirty="0" smtClean="0"/>
              <a:t>2003</a:t>
            </a:r>
            <a:r>
              <a:rPr lang="tr-TR" sz="1600" b="1" dirty="0" smtClean="0"/>
              <a:t>:	</a:t>
            </a:r>
            <a:r>
              <a:rPr lang="en-US" sz="1600" b="1" dirty="0" smtClean="0">
                <a:solidFill>
                  <a:srgbClr val="FF0000"/>
                </a:solidFill>
              </a:rPr>
              <a:t>25 M</a:t>
            </a:r>
            <a:endParaRPr lang="en-US" sz="1600" b="1" dirty="0"/>
          </a:p>
        </p:txBody>
      </p:sp>
      <p:pic>
        <p:nvPicPr>
          <p:cNvPr id="54" name="Picture 53"/>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76171" y="3298613"/>
            <a:ext cx="483998" cy="483998"/>
          </a:xfrm>
          <a:prstGeom prst="rect">
            <a:avLst/>
          </a:prstGeom>
          <a:effectLst>
            <a:innerShdw blurRad="38100">
              <a:prstClr val="black">
                <a:alpha val="80000"/>
              </a:prstClr>
            </a:innerShdw>
          </a:effectLst>
        </p:spPr>
      </p:pic>
      <p:sp>
        <p:nvSpPr>
          <p:cNvPr id="3" name="Rectangle 2"/>
          <p:cNvSpPr/>
          <p:nvPr/>
        </p:nvSpPr>
        <p:spPr>
          <a:xfrm>
            <a:off x="242923" y="4426021"/>
            <a:ext cx="1613001" cy="369330"/>
          </a:xfrm>
          <a:prstGeom prst="rect">
            <a:avLst/>
          </a:prstGeom>
        </p:spPr>
        <p:txBody>
          <a:bodyPr wrap="square" lIns="91438" tIns="45719" rIns="91438" bIns="45719">
            <a:spAutoFit/>
          </a:bodyPr>
          <a:lstStyle/>
          <a:p>
            <a:r>
              <a:rPr lang="en-US" sz="1800" b="1" dirty="0" smtClean="0"/>
              <a:t>Increase</a:t>
            </a:r>
            <a:r>
              <a:rPr lang="tr-TR" sz="1800" b="1" dirty="0" smtClean="0"/>
              <a:t>d 3.2x</a:t>
            </a:r>
            <a:endParaRPr lang="en-US" sz="1800" b="1" dirty="0"/>
          </a:p>
        </p:txBody>
      </p:sp>
      <p:pic>
        <p:nvPicPr>
          <p:cNvPr id="38" name="Picture 37"/>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130" t="88903"/>
          <a:stretch/>
        </p:blipFill>
        <p:spPr>
          <a:xfrm>
            <a:off x="173767" y="4386687"/>
            <a:ext cx="1609486" cy="121825"/>
          </a:xfrm>
          <a:prstGeom prst="rect">
            <a:avLst/>
          </a:prstGeom>
        </p:spPr>
      </p:pic>
      <p:sp>
        <p:nvSpPr>
          <p:cNvPr id="39" name="TextBox 38"/>
          <p:cNvSpPr txBox="1"/>
          <p:nvPr/>
        </p:nvSpPr>
        <p:spPr>
          <a:xfrm>
            <a:off x="242923" y="3216496"/>
            <a:ext cx="1180050" cy="438581"/>
          </a:xfrm>
          <a:prstGeom prst="rect">
            <a:avLst/>
          </a:prstGeom>
          <a:noFill/>
        </p:spPr>
        <p:txBody>
          <a:bodyPr wrap="square" lIns="68580" tIns="34290" rIns="68580" bIns="34290" rtlCol="0">
            <a:spAutoFit/>
          </a:bodyPr>
          <a:lstStyle/>
          <a:p>
            <a:pPr>
              <a:tabLst>
                <a:tab pos="541325" algn="l"/>
              </a:tabLst>
            </a:pPr>
            <a:r>
              <a:rPr lang="en-US" sz="1200" b="1" dirty="0" smtClean="0"/>
              <a:t>International </a:t>
            </a:r>
            <a:r>
              <a:rPr lang="en-US" sz="1200" b="1" dirty="0"/>
              <a:t>Passenger</a:t>
            </a:r>
            <a:endParaRPr lang="tr-TR" sz="1200" b="1" dirty="0"/>
          </a:p>
        </p:txBody>
      </p:sp>
      <p:pic>
        <p:nvPicPr>
          <p:cNvPr id="41" name="Picture 40"/>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130" t="88903"/>
          <a:stretch/>
        </p:blipFill>
        <p:spPr>
          <a:xfrm>
            <a:off x="173767" y="3741016"/>
            <a:ext cx="894664" cy="115320"/>
          </a:xfrm>
          <a:prstGeom prst="rect">
            <a:avLst/>
          </a:prstGeom>
        </p:spPr>
      </p:pic>
      <p:pic>
        <p:nvPicPr>
          <p:cNvPr id="60" name="Picture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007282" y="1039413"/>
            <a:ext cx="1826120" cy="1822055"/>
          </a:xfrm>
          <a:prstGeom prst="rect">
            <a:avLst/>
          </a:prstGeom>
        </p:spPr>
      </p:pic>
      <p:pic>
        <p:nvPicPr>
          <p:cNvPr id="52" name="Picture 51"/>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59014" y="1193730"/>
            <a:ext cx="658750" cy="516779"/>
          </a:xfrm>
          <a:prstGeom prst="rect">
            <a:avLst/>
          </a:prstGeom>
          <a:effectLst>
            <a:innerShdw blurRad="38100">
              <a:prstClr val="black">
                <a:alpha val="80000"/>
              </a:prstClr>
            </a:innerShdw>
          </a:effectLst>
        </p:spPr>
      </p:pic>
      <p:pic>
        <p:nvPicPr>
          <p:cNvPr id="62" name="Picture 61"/>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130" t="88903"/>
          <a:stretch/>
        </p:blipFill>
        <p:spPr>
          <a:xfrm flipH="1">
            <a:off x="7379397" y="2372537"/>
            <a:ext cx="1420865" cy="121825"/>
          </a:xfrm>
          <a:prstGeom prst="rect">
            <a:avLst/>
          </a:prstGeom>
        </p:spPr>
      </p:pic>
      <p:pic>
        <p:nvPicPr>
          <p:cNvPr id="61" name="Picture 60"/>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130" t="88903"/>
          <a:stretch/>
        </p:blipFill>
        <p:spPr>
          <a:xfrm flipH="1">
            <a:off x="7894789" y="1701634"/>
            <a:ext cx="894664" cy="115320"/>
          </a:xfrm>
          <a:prstGeom prst="rect">
            <a:avLst/>
          </a:prstGeom>
        </p:spPr>
      </p:pic>
      <p:sp>
        <p:nvSpPr>
          <p:cNvPr id="59" name="TextBox 58"/>
          <p:cNvSpPr txBox="1"/>
          <p:nvPr/>
        </p:nvSpPr>
        <p:spPr>
          <a:xfrm>
            <a:off x="8030154" y="1278617"/>
            <a:ext cx="747745" cy="253916"/>
          </a:xfrm>
          <a:prstGeom prst="rect">
            <a:avLst/>
          </a:prstGeom>
          <a:noFill/>
        </p:spPr>
        <p:txBody>
          <a:bodyPr wrap="square" lIns="68580" tIns="34290" rIns="68580" bIns="34290" rtlCol="0">
            <a:spAutoFit/>
          </a:bodyPr>
          <a:lstStyle/>
          <a:p>
            <a:pPr algn="r"/>
            <a:r>
              <a:rPr lang="en-US" sz="1200" b="1" dirty="0"/>
              <a:t>Revenue: </a:t>
            </a:r>
          </a:p>
        </p:txBody>
      </p:sp>
      <p:sp>
        <p:nvSpPr>
          <p:cNvPr id="63" name="TextBox 62"/>
          <p:cNvSpPr txBox="1"/>
          <p:nvPr/>
        </p:nvSpPr>
        <p:spPr>
          <a:xfrm>
            <a:off x="7280069" y="2409184"/>
            <a:ext cx="1497830" cy="346249"/>
          </a:xfrm>
          <a:prstGeom prst="rect">
            <a:avLst/>
          </a:prstGeom>
          <a:noFill/>
        </p:spPr>
        <p:txBody>
          <a:bodyPr wrap="square" lIns="68580" tIns="34290" rIns="68580" bIns="34290" rtlCol="0">
            <a:spAutoFit/>
          </a:bodyPr>
          <a:lstStyle/>
          <a:p>
            <a:r>
              <a:rPr lang="en-US" sz="1800" b="1" dirty="0" smtClean="0"/>
              <a:t>Increase</a:t>
            </a:r>
            <a:r>
              <a:rPr lang="tr-TR" sz="1800" b="1" dirty="0" smtClean="0"/>
              <a:t>d 12x</a:t>
            </a:r>
            <a:endParaRPr lang="en-US" sz="1800" b="1" dirty="0"/>
          </a:p>
        </p:txBody>
      </p:sp>
      <p:sp>
        <p:nvSpPr>
          <p:cNvPr id="64" name="TextBox 63"/>
          <p:cNvSpPr txBox="1"/>
          <p:nvPr/>
        </p:nvSpPr>
        <p:spPr>
          <a:xfrm>
            <a:off x="7151670" y="1802047"/>
            <a:ext cx="1626229" cy="315471"/>
          </a:xfrm>
          <a:prstGeom prst="rect">
            <a:avLst/>
          </a:prstGeom>
          <a:noFill/>
        </p:spPr>
        <p:txBody>
          <a:bodyPr wrap="square" lIns="68580" tIns="34290" rIns="68580" bIns="34290" rtlCol="0">
            <a:spAutoFit/>
          </a:bodyPr>
          <a:lstStyle/>
          <a:p>
            <a:pPr>
              <a:tabLst>
                <a:tab pos="1520825" algn="r"/>
              </a:tabLst>
            </a:pPr>
            <a:r>
              <a:rPr lang="en-US" sz="1600" b="1" dirty="0" smtClean="0"/>
              <a:t>2003</a:t>
            </a:r>
            <a:r>
              <a:rPr lang="tr-TR" sz="1600" b="1" dirty="0" smtClean="0"/>
              <a:t>:	</a:t>
            </a:r>
            <a:r>
              <a:rPr lang="en-US" sz="1600" b="1" dirty="0" smtClean="0">
                <a:solidFill>
                  <a:srgbClr val="FF0000"/>
                </a:solidFill>
              </a:rPr>
              <a:t>$</a:t>
            </a:r>
            <a:r>
              <a:rPr lang="en-US" sz="1600" b="1" dirty="0">
                <a:solidFill>
                  <a:srgbClr val="FF0000"/>
                </a:solidFill>
              </a:rPr>
              <a:t>2.2 </a:t>
            </a:r>
            <a:r>
              <a:rPr lang="en-US" sz="1600" b="1" dirty="0" smtClean="0">
                <a:solidFill>
                  <a:srgbClr val="FF0000"/>
                </a:solidFill>
              </a:rPr>
              <a:t>billion</a:t>
            </a:r>
            <a:endParaRPr lang="en-US" sz="1600" b="1" dirty="0"/>
          </a:p>
        </p:txBody>
      </p:sp>
      <p:pic>
        <p:nvPicPr>
          <p:cNvPr id="65" name="Picture 6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007282" y="2890158"/>
            <a:ext cx="1826120" cy="1822055"/>
          </a:xfrm>
          <a:prstGeom prst="rect">
            <a:avLst/>
          </a:prstGeom>
        </p:spPr>
      </p:pic>
      <p:pic>
        <p:nvPicPr>
          <p:cNvPr id="50" name="Picture 49"/>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248551" y="3069450"/>
            <a:ext cx="523476" cy="496971"/>
          </a:xfrm>
          <a:prstGeom prst="rect">
            <a:avLst/>
          </a:prstGeom>
          <a:effectLst>
            <a:innerShdw blurRad="38100">
              <a:prstClr val="black">
                <a:alpha val="80000"/>
              </a:prstClr>
            </a:innerShdw>
          </a:effectLst>
        </p:spPr>
      </p:pic>
      <p:sp>
        <p:nvSpPr>
          <p:cNvPr id="73" name="TextBox 72"/>
          <p:cNvSpPr txBox="1"/>
          <p:nvPr/>
        </p:nvSpPr>
        <p:spPr>
          <a:xfrm>
            <a:off x="7658884" y="3613580"/>
            <a:ext cx="1119015" cy="315471"/>
          </a:xfrm>
          <a:prstGeom prst="rect">
            <a:avLst/>
          </a:prstGeom>
          <a:noFill/>
        </p:spPr>
        <p:txBody>
          <a:bodyPr wrap="square" lIns="68580" tIns="34290" rIns="68580" bIns="34290" rtlCol="0">
            <a:spAutoFit/>
          </a:bodyPr>
          <a:lstStyle/>
          <a:p>
            <a:pPr>
              <a:tabLst>
                <a:tab pos="898525" algn="r"/>
              </a:tabLst>
            </a:pPr>
            <a:r>
              <a:rPr lang="en-US" sz="1600" b="1" dirty="0" smtClean="0"/>
              <a:t>2003</a:t>
            </a:r>
            <a:r>
              <a:rPr lang="tr-TR" sz="1600" b="1" dirty="0" smtClean="0"/>
              <a:t>:	</a:t>
            </a:r>
            <a:r>
              <a:rPr lang="en-US" sz="1600" b="1" dirty="0" smtClean="0">
                <a:solidFill>
                  <a:srgbClr val="FF0000"/>
                </a:solidFill>
              </a:rPr>
              <a:t>26</a:t>
            </a:r>
            <a:endParaRPr lang="tr-TR" sz="1600" b="1" dirty="0"/>
          </a:p>
        </p:txBody>
      </p:sp>
      <p:sp>
        <p:nvSpPr>
          <p:cNvPr id="66" name="TextBox 65"/>
          <p:cNvSpPr txBox="1"/>
          <p:nvPr/>
        </p:nvSpPr>
        <p:spPr>
          <a:xfrm>
            <a:off x="7797744" y="3116176"/>
            <a:ext cx="980155" cy="253916"/>
          </a:xfrm>
          <a:prstGeom prst="rect">
            <a:avLst/>
          </a:prstGeom>
          <a:noFill/>
        </p:spPr>
        <p:txBody>
          <a:bodyPr wrap="square" lIns="68580" tIns="34290" rIns="68580" bIns="34290" rtlCol="0">
            <a:spAutoFit/>
          </a:bodyPr>
          <a:lstStyle/>
          <a:p>
            <a:pPr algn="r"/>
            <a:r>
              <a:rPr lang="tr-TR" sz="1200" b="1" dirty="0" smtClean="0"/>
              <a:t># </a:t>
            </a:r>
            <a:r>
              <a:rPr lang="en-US" sz="1200" b="1" dirty="0" smtClean="0"/>
              <a:t>of </a:t>
            </a:r>
            <a:r>
              <a:rPr lang="en-US" sz="1200" b="1" dirty="0"/>
              <a:t>Airports: </a:t>
            </a:r>
          </a:p>
        </p:txBody>
      </p:sp>
      <p:sp>
        <p:nvSpPr>
          <p:cNvPr id="67" name="TextBox 66"/>
          <p:cNvSpPr txBox="1"/>
          <p:nvPr/>
        </p:nvSpPr>
        <p:spPr>
          <a:xfrm>
            <a:off x="7223538" y="4218745"/>
            <a:ext cx="1803953" cy="346249"/>
          </a:xfrm>
          <a:prstGeom prst="rect">
            <a:avLst/>
          </a:prstGeom>
          <a:noFill/>
        </p:spPr>
        <p:txBody>
          <a:bodyPr wrap="square" lIns="68580" tIns="34290" rIns="68580" bIns="34290" rtlCol="0">
            <a:spAutoFit/>
          </a:bodyPr>
          <a:lstStyle/>
          <a:p>
            <a:r>
              <a:rPr lang="en-US" sz="1800" b="1" dirty="0" smtClean="0"/>
              <a:t>Increase</a:t>
            </a:r>
            <a:r>
              <a:rPr lang="tr-TR" sz="1800" b="1" dirty="0" smtClean="0"/>
              <a:t>d 2x</a:t>
            </a:r>
            <a:endParaRPr lang="tr-TR" sz="1800" b="1" dirty="0"/>
          </a:p>
        </p:txBody>
      </p:sp>
      <p:pic>
        <p:nvPicPr>
          <p:cNvPr id="69" name="Picture 68"/>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130" t="88903"/>
          <a:stretch/>
        </p:blipFill>
        <p:spPr>
          <a:xfrm flipH="1">
            <a:off x="7379397" y="4182650"/>
            <a:ext cx="1420865" cy="121825"/>
          </a:xfrm>
          <a:prstGeom prst="rect">
            <a:avLst/>
          </a:prstGeom>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130" t="88903"/>
          <a:stretch/>
        </p:blipFill>
        <p:spPr>
          <a:xfrm flipH="1">
            <a:off x="7894789" y="3504761"/>
            <a:ext cx="894664" cy="115320"/>
          </a:xfrm>
          <a:prstGeom prst="rect">
            <a:avLst/>
          </a:prstGeom>
        </p:spPr>
      </p:pic>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702" y="1039413"/>
            <a:ext cx="1826120" cy="1822055"/>
          </a:xfrm>
          <a:prstGeom prst="rect">
            <a:avLst/>
          </a:prstGeom>
          <a:noFill/>
          <a:ln>
            <a:noFill/>
          </a:ln>
        </p:spPr>
      </p:pic>
      <p:sp>
        <p:nvSpPr>
          <p:cNvPr id="35" name="TextBox 34"/>
          <p:cNvSpPr txBox="1"/>
          <p:nvPr/>
        </p:nvSpPr>
        <p:spPr>
          <a:xfrm>
            <a:off x="242923" y="1747872"/>
            <a:ext cx="1376204" cy="315469"/>
          </a:xfrm>
          <a:prstGeom prst="rect">
            <a:avLst/>
          </a:prstGeom>
          <a:noFill/>
        </p:spPr>
        <p:txBody>
          <a:bodyPr wrap="square" lIns="68579" tIns="34289" rIns="68579" bIns="34289" rtlCol="0">
            <a:spAutoFit/>
          </a:bodyPr>
          <a:lstStyle/>
          <a:p>
            <a:pPr>
              <a:tabLst>
                <a:tab pos="898525" algn="r"/>
              </a:tabLst>
            </a:pPr>
            <a:r>
              <a:rPr lang="en-US" sz="1600" b="1" dirty="0" smtClean="0"/>
              <a:t>2003</a:t>
            </a:r>
            <a:r>
              <a:rPr lang="tr-TR" sz="1600" b="1" dirty="0" smtClean="0"/>
              <a:t>:	</a:t>
            </a:r>
            <a:r>
              <a:rPr lang="en-US" sz="1600" b="1" dirty="0" smtClean="0">
                <a:solidFill>
                  <a:srgbClr val="FF0000"/>
                </a:solidFill>
              </a:rPr>
              <a:t>162</a:t>
            </a:r>
            <a:endParaRPr lang="en-US" sz="1600" b="1" dirty="0"/>
          </a:p>
        </p:txBody>
      </p:sp>
      <p:pic>
        <p:nvPicPr>
          <p:cNvPr id="48" name="Picture 47"/>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130" t="88903"/>
          <a:stretch/>
        </p:blipFill>
        <p:spPr>
          <a:xfrm>
            <a:off x="173767" y="1605917"/>
            <a:ext cx="894664" cy="115320"/>
          </a:xfrm>
          <a:prstGeom prst="rect">
            <a:avLst/>
          </a:prstGeom>
        </p:spPr>
      </p:pic>
      <p:sp>
        <p:nvSpPr>
          <p:cNvPr id="49" name="TextBox 48"/>
          <p:cNvSpPr txBox="1"/>
          <p:nvPr/>
        </p:nvSpPr>
        <p:spPr>
          <a:xfrm>
            <a:off x="242923" y="2413106"/>
            <a:ext cx="1544402" cy="346247"/>
          </a:xfrm>
          <a:prstGeom prst="rect">
            <a:avLst/>
          </a:prstGeom>
          <a:noFill/>
        </p:spPr>
        <p:txBody>
          <a:bodyPr wrap="square" lIns="68579" tIns="34289" rIns="68579" bIns="34289" rtlCol="0">
            <a:spAutoFit/>
          </a:bodyPr>
          <a:lstStyle/>
          <a:p>
            <a:r>
              <a:rPr lang="en-US" sz="1800" b="1" dirty="0" smtClean="0"/>
              <a:t>Increase</a:t>
            </a:r>
            <a:r>
              <a:rPr lang="tr-TR" sz="1800" b="1" dirty="0" smtClean="0"/>
              <a:t>d 3x</a:t>
            </a:r>
            <a:endParaRPr lang="en-US" sz="1800" b="1" dirty="0"/>
          </a:p>
        </p:txBody>
      </p:sp>
      <p:sp>
        <p:nvSpPr>
          <p:cNvPr id="51" name="TextBox 50"/>
          <p:cNvSpPr txBox="1"/>
          <p:nvPr/>
        </p:nvSpPr>
        <p:spPr>
          <a:xfrm>
            <a:off x="242923" y="1269621"/>
            <a:ext cx="1376204" cy="253914"/>
          </a:xfrm>
          <a:prstGeom prst="rect">
            <a:avLst/>
          </a:prstGeom>
          <a:noFill/>
        </p:spPr>
        <p:txBody>
          <a:bodyPr wrap="square" lIns="68579" tIns="34289" rIns="68579" bIns="34289" rtlCol="0">
            <a:spAutoFit/>
          </a:bodyPr>
          <a:lstStyle/>
          <a:p>
            <a:r>
              <a:rPr lang="tr-TR" sz="1200" b="1" dirty="0"/>
              <a:t># </a:t>
            </a:r>
            <a:r>
              <a:rPr lang="en-US" sz="1200" b="1" dirty="0" smtClean="0"/>
              <a:t>of </a:t>
            </a:r>
            <a:r>
              <a:rPr lang="en-US" sz="1200" b="1" dirty="0"/>
              <a:t>Aircraft: </a:t>
            </a:r>
          </a:p>
        </p:txBody>
      </p:sp>
      <p:pic>
        <p:nvPicPr>
          <p:cNvPr id="56" name="Picture 55"/>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130" t="88903"/>
          <a:stretch/>
        </p:blipFill>
        <p:spPr>
          <a:xfrm>
            <a:off x="173767" y="2355726"/>
            <a:ext cx="1609486" cy="121825"/>
          </a:xfrm>
          <a:prstGeom prst="rect">
            <a:avLst/>
          </a:prstGeom>
        </p:spPr>
      </p:pic>
      <p:pic>
        <p:nvPicPr>
          <p:cNvPr id="40" name="Layer 72"/>
          <p:cNvPicPr>
            <a:picLocks noChangeAspect="1"/>
          </p:cNvPicPr>
          <p:nvPr>
            <p:custDataLst>
              <p:tags r:id="rId1"/>
            </p:custDataLst>
          </p:nvPr>
        </p:nvPicPr>
        <p:blipFill>
          <a:blip r:embed="rId15">
            <a:duotone>
              <a:schemeClr val="accent4">
                <a:shade val="45000"/>
                <a:satMod val="135000"/>
              </a:schemeClr>
              <a:prstClr val="white"/>
            </a:duotone>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1962" y="1277791"/>
            <a:ext cx="465572" cy="412363"/>
          </a:xfrm>
          <a:prstGeom prst="rect">
            <a:avLst/>
          </a:prstGeom>
        </p:spPr>
      </p:pic>
      <p:pic>
        <p:nvPicPr>
          <p:cNvPr id="17" name="Picture 16"/>
          <p:cNvPicPr>
            <a:picLocks noChangeAspect="1"/>
          </p:cNvPicPr>
          <p:nvPr/>
        </p:nvPicPr>
        <p:blipFill rotWithShape="1">
          <a:blip r:embed="rId17" cstate="print">
            <a:extLst>
              <a:ext uri="{28A0092B-C50C-407E-A947-70E740481C1C}">
                <a14:useLocalDpi xmlns:a14="http://schemas.microsoft.com/office/drawing/2010/main" val="0"/>
              </a:ext>
            </a:extLst>
          </a:blip>
          <a:srcRect l="2999"/>
          <a:stretch/>
        </p:blipFill>
        <p:spPr>
          <a:xfrm>
            <a:off x="3423177" y="1037496"/>
            <a:ext cx="3761576" cy="2181310"/>
          </a:xfrm>
          <a:prstGeom prst="rect">
            <a:avLst/>
          </a:prstGeom>
        </p:spPr>
      </p:pic>
      <p:sp>
        <p:nvSpPr>
          <p:cNvPr id="23" name="TextBox 22"/>
          <p:cNvSpPr txBox="1"/>
          <p:nvPr/>
        </p:nvSpPr>
        <p:spPr>
          <a:xfrm>
            <a:off x="3216778" y="1363543"/>
            <a:ext cx="876446" cy="484748"/>
          </a:xfrm>
          <a:prstGeom prst="rect">
            <a:avLst/>
          </a:prstGeom>
          <a:noFill/>
        </p:spPr>
        <p:txBody>
          <a:bodyPr wrap="square" lIns="68579" tIns="34289" rIns="68579" bIns="34289" rtlCol="0">
            <a:spAutoFit/>
          </a:bodyPr>
          <a:lstStyle/>
          <a:p>
            <a:pPr algn="ctr"/>
            <a:r>
              <a:rPr lang="tr-TR" sz="2700" b="1" dirty="0"/>
              <a:t>2003</a:t>
            </a:r>
            <a:endParaRPr lang="en-US" sz="2700" b="1" dirty="0"/>
          </a:p>
        </p:txBody>
      </p:sp>
      <p:pic>
        <p:nvPicPr>
          <p:cNvPr id="53" name="Picture 52"/>
          <p:cNvPicPr>
            <a:picLocks noChangeAspect="1"/>
          </p:cNvPicPr>
          <p:nvPr/>
        </p:nvPicPr>
        <p:blipFill rotWithShape="1">
          <a:blip r:embed="rId18" cstate="print">
            <a:extLst>
              <a:ext uri="{28A0092B-C50C-407E-A947-70E740481C1C}">
                <a14:useLocalDpi xmlns:a14="http://schemas.microsoft.com/office/drawing/2010/main" val="0"/>
              </a:ext>
            </a:extLst>
          </a:blip>
          <a:srcRect l="2445" t="12514" r="2233"/>
          <a:stretch/>
        </p:blipFill>
        <p:spPr>
          <a:xfrm>
            <a:off x="3708671" y="3155260"/>
            <a:ext cx="3148762" cy="1625570"/>
          </a:xfrm>
          <a:prstGeom prst="rect">
            <a:avLst/>
          </a:prstGeom>
        </p:spPr>
      </p:pic>
      <p:sp>
        <p:nvSpPr>
          <p:cNvPr id="55" name="TextBox 54"/>
          <p:cNvSpPr txBox="1"/>
          <p:nvPr/>
        </p:nvSpPr>
        <p:spPr>
          <a:xfrm>
            <a:off x="3158314" y="2672266"/>
            <a:ext cx="876446" cy="484748"/>
          </a:xfrm>
          <a:prstGeom prst="rect">
            <a:avLst/>
          </a:prstGeom>
          <a:noFill/>
        </p:spPr>
        <p:txBody>
          <a:bodyPr wrap="square" lIns="68580" tIns="34290" rIns="68580" bIns="34290" rtlCol="0">
            <a:spAutoFit/>
          </a:bodyPr>
          <a:lstStyle/>
          <a:p>
            <a:pPr algn="ctr"/>
            <a:r>
              <a:rPr lang="tr-TR" sz="2700" b="1" dirty="0"/>
              <a:t>2014</a:t>
            </a:r>
            <a:endParaRPr lang="en-US" sz="2700" b="1" dirty="0"/>
          </a:p>
        </p:txBody>
      </p:sp>
      <p:sp>
        <p:nvSpPr>
          <p:cNvPr id="57" name="TextBox 56"/>
          <p:cNvSpPr txBox="1"/>
          <p:nvPr/>
        </p:nvSpPr>
        <p:spPr>
          <a:xfrm>
            <a:off x="242923" y="1983879"/>
            <a:ext cx="1376204" cy="315469"/>
          </a:xfrm>
          <a:prstGeom prst="rect">
            <a:avLst/>
          </a:prstGeom>
          <a:noFill/>
        </p:spPr>
        <p:txBody>
          <a:bodyPr wrap="square" lIns="68579" tIns="34289" rIns="68579" bIns="34289" rtlCol="0">
            <a:spAutoFit/>
          </a:bodyPr>
          <a:lstStyle/>
          <a:p>
            <a:pPr>
              <a:tabLst>
                <a:tab pos="898525" algn="r"/>
              </a:tabLst>
            </a:pPr>
            <a:r>
              <a:rPr lang="en-US" sz="1600" b="1" dirty="0" smtClean="0"/>
              <a:t>201</a:t>
            </a:r>
            <a:r>
              <a:rPr lang="tr-TR" sz="1600" b="1" dirty="0" smtClean="0"/>
              <a:t>5:	</a:t>
            </a:r>
            <a:r>
              <a:rPr lang="en-US" sz="1600" b="1" dirty="0" smtClean="0">
                <a:solidFill>
                  <a:srgbClr val="FF0000"/>
                </a:solidFill>
              </a:rPr>
              <a:t>4</a:t>
            </a:r>
            <a:r>
              <a:rPr lang="tr-TR" sz="1600" b="1" dirty="0" smtClean="0">
                <a:solidFill>
                  <a:srgbClr val="FF0000"/>
                </a:solidFill>
              </a:rPr>
              <a:t>82</a:t>
            </a:r>
            <a:r>
              <a:rPr lang="en-US" sz="1600" b="1" dirty="0" smtClean="0">
                <a:solidFill>
                  <a:srgbClr val="FF0000"/>
                </a:solidFill>
              </a:rPr>
              <a:t> </a:t>
            </a:r>
            <a:endParaRPr lang="en-US" sz="1600" b="1" dirty="0"/>
          </a:p>
        </p:txBody>
      </p:sp>
      <p:sp>
        <p:nvSpPr>
          <p:cNvPr id="58" name="TextBox 57"/>
          <p:cNvSpPr txBox="1"/>
          <p:nvPr/>
        </p:nvSpPr>
        <p:spPr>
          <a:xfrm>
            <a:off x="242923" y="4064838"/>
            <a:ext cx="1376204" cy="315471"/>
          </a:xfrm>
          <a:prstGeom prst="rect">
            <a:avLst/>
          </a:prstGeom>
          <a:noFill/>
        </p:spPr>
        <p:txBody>
          <a:bodyPr wrap="square" lIns="68580" tIns="34290" rIns="68580" bIns="34290" rtlCol="0">
            <a:spAutoFit/>
          </a:bodyPr>
          <a:lstStyle/>
          <a:p>
            <a:pPr>
              <a:tabLst>
                <a:tab pos="1168400" algn="r"/>
              </a:tabLst>
            </a:pPr>
            <a:r>
              <a:rPr lang="tr-TR" sz="1600" b="1" dirty="0" smtClean="0"/>
              <a:t>2014:</a:t>
            </a:r>
            <a:r>
              <a:rPr lang="tr-TR" sz="1600" b="1" dirty="0" smtClean="0">
                <a:solidFill>
                  <a:srgbClr val="FF0000"/>
                </a:solidFill>
              </a:rPr>
              <a:t>	</a:t>
            </a:r>
            <a:r>
              <a:rPr lang="en-US" sz="1600" b="1" dirty="0" smtClean="0">
                <a:solidFill>
                  <a:srgbClr val="FF0000"/>
                </a:solidFill>
              </a:rPr>
              <a:t>8</a:t>
            </a:r>
            <a:r>
              <a:rPr lang="tr-TR" sz="1600" b="1" dirty="0" smtClean="0">
                <a:solidFill>
                  <a:srgbClr val="FF0000"/>
                </a:solidFill>
              </a:rPr>
              <a:t>0</a:t>
            </a:r>
            <a:r>
              <a:rPr lang="en-US" sz="1600" b="1" dirty="0" smtClean="0">
                <a:solidFill>
                  <a:srgbClr val="FF0000"/>
                </a:solidFill>
              </a:rPr>
              <a:t> </a:t>
            </a:r>
            <a:r>
              <a:rPr lang="en-US" sz="1600" b="1" dirty="0">
                <a:solidFill>
                  <a:srgbClr val="FF0000"/>
                </a:solidFill>
              </a:rPr>
              <a:t>M </a:t>
            </a:r>
            <a:endParaRPr lang="en-US" sz="1600" b="1" dirty="0"/>
          </a:p>
        </p:txBody>
      </p:sp>
      <p:sp>
        <p:nvSpPr>
          <p:cNvPr id="68" name="TextBox 67"/>
          <p:cNvSpPr txBox="1"/>
          <p:nvPr/>
        </p:nvSpPr>
        <p:spPr>
          <a:xfrm>
            <a:off x="7151669" y="2039352"/>
            <a:ext cx="1826076" cy="315471"/>
          </a:xfrm>
          <a:prstGeom prst="rect">
            <a:avLst/>
          </a:prstGeom>
          <a:noFill/>
        </p:spPr>
        <p:txBody>
          <a:bodyPr wrap="square" lIns="68580" tIns="34290" rIns="68580" bIns="34290" rtlCol="0">
            <a:spAutoFit/>
          </a:bodyPr>
          <a:lstStyle/>
          <a:p>
            <a:pPr>
              <a:tabLst>
                <a:tab pos="1520825" algn="r"/>
              </a:tabLst>
            </a:pPr>
            <a:r>
              <a:rPr lang="en-US" sz="1600" b="1" dirty="0" smtClean="0"/>
              <a:t>201</a:t>
            </a:r>
            <a:r>
              <a:rPr lang="tr-TR" sz="1600" b="1" dirty="0" smtClean="0"/>
              <a:t>4T: </a:t>
            </a:r>
            <a:r>
              <a:rPr lang="en-US" sz="1600" b="1" dirty="0" smtClean="0">
                <a:solidFill>
                  <a:srgbClr val="FF0000"/>
                </a:solidFill>
              </a:rPr>
              <a:t>$</a:t>
            </a:r>
            <a:r>
              <a:rPr lang="tr-TR" sz="1600" b="1" dirty="0" smtClean="0">
                <a:solidFill>
                  <a:srgbClr val="FF0000"/>
                </a:solidFill>
              </a:rPr>
              <a:t>27 </a:t>
            </a:r>
            <a:r>
              <a:rPr lang="en-US" sz="1600" b="1" dirty="0" smtClean="0">
                <a:solidFill>
                  <a:srgbClr val="FF0000"/>
                </a:solidFill>
              </a:rPr>
              <a:t>billion</a:t>
            </a:r>
            <a:r>
              <a:rPr lang="tr-TR" sz="1600" b="1" dirty="0" smtClean="0"/>
              <a:t> </a:t>
            </a:r>
            <a:endParaRPr lang="en-US" sz="1600" b="1" dirty="0"/>
          </a:p>
        </p:txBody>
      </p:sp>
      <p:sp>
        <p:nvSpPr>
          <p:cNvPr id="70" name="TextBox 69"/>
          <p:cNvSpPr txBox="1"/>
          <p:nvPr/>
        </p:nvSpPr>
        <p:spPr>
          <a:xfrm>
            <a:off x="7662754" y="3851324"/>
            <a:ext cx="1119015" cy="315471"/>
          </a:xfrm>
          <a:prstGeom prst="rect">
            <a:avLst/>
          </a:prstGeom>
          <a:noFill/>
        </p:spPr>
        <p:txBody>
          <a:bodyPr wrap="square" lIns="68580" tIns="34290" rIns="68580" bIns="34290" rtlCol="0">
            <a:spAutoFit/>
          </a:bodyPr>
          <a:lstStyle/>
          <a:p>
            <a:pPr>
              <a:tabLst>
                <a:tab pos="898525" algn="r"/>
              </a:tabLst>
            </a:pPr>
            <a:r>
              <a:rPr lang="en-US" sz="1600" b="1" dirty="0" smtClean="0"/>
              <a:t>201</a:t>
            </a:r>
            <a:r>
              <a:rPr lang="tr-TR" sz="1600" b="1" dirty="0" smtClean="0"/>
              <a:t>5:</a:t>
            </a:r>
            <a:r>
              <a:rPr lang="tr-TR" sz="1600" b="1" dirty="0" smtClean="0">
                <a:solidFill>
                  <a:srgbClr val="FF0000"/>
                </a:solidFill>
              </a:rPr>
              <a:t>	</a:t>
            </a:r>
            <a:r>
              <a:rPr lang="en-US" sz="1600" b="1" dirty="0" smtClean="0">
                <a:solidFill>
                  <a:srgbClr val="FF0000"/>
                </a:solidFill>
              </a:rPr>
              <a:t>5</a:t>
            </a:r>
            <a:r>
              <a:rPr lang="tr-TR" sz="1600" b="1" dirty="0">
                <a:solidFill>
                  <a:srgbClr val="FF0000"/>
                </a:solidFill>
              </a:rPr>
              <a:t>5</a:t>
            </a:r>
            <a:endParaRPr lang="tr-TR" sz="1600" b="1" dirty="0"/>
          </a:p>
        </p:txBody>
      </p:sp>
      <p:pic>
        <p:nvPicPr>
          <p:cNvPr id="72" name="Picture 7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4476" y="3070636"/>
            <a:ext cx="1826120" cy="1849061"/>
          </a:xfrm>
          <a:prstGeom prst="rect">
            <a:avLst/>
          </a:prstGeom>
        </p:spPr>
      </p:pic>
      <p:sp>
        <p:nvSpPr>
          <p:cNvPr id="75" name="TextBox 74"/>
          <p:cNvSpPr txBox="1"/>
          <p:nvPr/>
        </p:nvSpPr>
        <p:spPr>
          <a:xfrm>
            <a:off x="2080417" y="3794903"/>
            <a:ext cx="1376204" cy="315471"/>
          </a:xfrm>
          <a:prstGeom prst="rect">
            <a:avLst/>
          </a:prstGeom>
          <a:noFill/>
        </p:spPr>
        <p:txBody>
          <a:bodyPr wrap="square" lIns="68580" tIns="34290" rIns="68580" bIns="34290" rtlCol="0">
            <a:spAutoFit/>
          </a:bodyPr>
          <a:lstStyle/>
          <a:p>
            <a:pPr>
              <a:tabLst>
                <a:tab pos="1168400" algn="r"/>
              </a:tabLst>
            </a:pPr>
            <a:r>
              <a:rPr lang="en-US" sz="1600" b="1" dirty="0" smtClean="0"/>
              <a:t>2003</a:t>
            </a:r>
            <a:r>
              <a:rPr lang="tr-TR" sz="1600" b="1" dirty="0" smtClean="0"/>
              <a:t>:	</a:t>
            </a:r>
            <a:r>
              <a:rPr lang="tr-TR" sz="1600" b="1" dirty="0" smtClean="0">
                <a:solidFill>
                  <a:srgbClr val="FF0000"/>
                </a:solidFill>
              </a:rPr>
              <a:t>5</a:t>
            </a:r>
            <a:r>
              <a:rPr lang="en-US" sz="1600" b="1" dirty="0" smtClean="0">
                <a:solidFill>
                  <a:srgbClr val="FF0000"/>
                </a:solidFill>
              </a:rPr>
              <a:t> M</a:t>
            </a:r>
            <a:endParaRPr lang="en-US" sz="1600" b="1" dirty="0"/>
          </a:p>
        </p:txBody>
      </p:sp>
      <p:pic>
        <p:nvPicPr>
          <p:cNvPr id="76" name="Picture 75"/>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88260" y="3275684"/>
            <a:ext cx="483998" cy="483998"/>
          </a:xfrm>
          <a:prstGeom prst="rect">
            <a:avLst/>
          </a:prstGeom>
          <a:effectLst>
            <a:innerShdw blurRad="38100">
              <a:prstClr val="black">
                <a:alpha val="80000"/>
              </a:prstClr>
            </a:innerShdw>
          </a:effectLst>
        </p:spPr>
      </p:pic>
      <p:sp>
        <p:nvSpPr>
          <p:cNvPr id="77" name="Rectangle 76"/>
          <p:cNvSpPr/>
          <p:nvPr/>
        </p:nvSpPr>
        <p:spPr>
          <a:xfrm>
            <a:off x="2022612" y="4396201"/>
            <a:ext cx="1613001" cy="369330"/>
          </a:xfrm>
          <a:prstGeom prst="rect">
            <a:avLst/>
          </a:prstGeom>
        </p:spPr>
        <p:txBody>
          <a:bodyPr wrap="square" lIns="91438" tIns="45719" rIns="91438" bIns="45719">
            <a:spAutoFit/>
          </a:bodyPr>
          <a:lstStyle/>
          <a:p>
            <a:r>
              <a:rPr lang="en-US" sz="1800" b="1" dirty="0" smtClean="0"/>
              <a:t>Increase</a:t>
            </a:r>
            <a:r>
              <a:rPr lang="tr-TR" sz="1800" b="1" dirty="0" smtClean="0"/>
              <a:t>d 9x</a:t>
            </a:r>
            <a:endParaRPr lang="en-US" sz="1800" b="1" dirty="0"/>
          </a:p>
        </p:txBody>
      </p:sp>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130" t="88903"/>
          <a:stretch/>
        </p:blipFill>
        <p:spPr>
          <a:xfrm>
            <a:off x="2042033" y="4379645"/>
            <a:ext cx="1609486" cy="121825"/>
          </a:xfrm>
          <a:prstGeom prst="rect">
            <a:avLst/>
          </a:prstGeom>
        </p:spPr>
      </p:pic>
      <p:sp>
        <p:nvSpPr>
          <p:cNvPr id="79" name="TextBox 78"/>
          <p:cNvSpPr txBox="1"/>
          <p:nvPr/>
        </p:nvSpPr>
        <p:spPr>
          <a:xfrm>
            <a:off x="2013942" y="3262798"/>
            <a:ext cx="1180050" cy="438582"/>
          </a:xfrm>
          <a:prstGeom prst="rect">
            <a:avLst/>
          </a:prstGeom>
          <a:noFill/>
        </p:spPr>
        <p:txBody>
          <a:bodyPr wrap="square" lIns="68580" tIns="34290" rIns="68580" bIns="34290" rtlCol="0">
            <a:spAutoFit/>
          </a:bodyPr>
          <a:lstStyle/>
          <a:p>
            <a:pPr>
              <a:tabLst>
                <a:tab pos="541325" algn="l"/>
              </a:tabLst>
            </a:pPr>
            <a:r>
              <a:rPr lang="tr-TR" sz="1200" b="1" dirty="0" err="1" smtClean="0"/>
              <a:t>Domestic</a:t>
            </a:r>
            <a:r>
              <a:rPr lang="tr-TR" sz="1200" b="1" dirty="0" smtClean="0"/>
              <a:t> </a:t>
            </a:r>
            <a:r>
              <a:rPr lang="en-US" sz="1200" b="1" dirty="0" smtClean="0"/>
              <a:t>Passenger</a:t>
            </a:r>
            <a:endParaRPr lang="tr-TR" sz="1200" b="1" dirty="0"/>
          </a:p>
        </p:txBody>
      </p:sp>
      <p:pic>
        <p:nvPicPr>
          <p:cNvPr id="80" name="Picture 79"/>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1130" t="88903"/>
          <a:stretch/>
        </p:blipFill>
        <p:spPr>
          <a:xfrm>
            <a:off x="2092837" y="3763658"/>
            <a:ext cx="894664" cy="115320"/>
          </a:xfrm>
          <a:prstGeom prst="rect">
            <a:avLst/>
          </a:prstGeom>
        </p:spPr>
      </p:pic>
      <p:sp>
        <p:nvSpPr>
          <p:cNvPr id="81" name="TextBox 80"/>
          <p:cNvSpPr txBox="1"/>
          <p:nvPr/>
        </p:nvSpPr>
        <p:spPr>
          <a:xfrm>
            <a:off x="2063299" y="4080730"/>
            <a:ext cx="1376204" cy="315471"/>
          </a:xfrm>
          <a:prstGeom prst="rect">
            <a:avLst/>
          </a:prstGeom>
          <a:noFill/>
        </p:spPr>
        <p:txBody>
          <a:bodyPr wrap="square" lIns="68580" tIns="34290" rIns="68580" bIns="34290" rtlCol="0">
            <a:spAutoFit/>
          </a:bodyPr>
          <a:lstStyle/>
          <a:p>
            <a:pPr>
              <a:tabLst>
                <a:tab pos="1168400" algn="r"/>
              </a:tabLst>
            </a:pPr>
            <a:r>
              <a:rPr lang="tr-TR" sz="1600" b="1" dirty="0" smtClean="0"/>
              <a:t>2014:</a:t>
            </a:r>
            <a:r>
              <a:rPr lang="tr-TR" sz="1600" b="1" dirty="0" smtClean="0">
                <a:solidFill>
                  <a:srgbClr val="FF0000"/>
                </a:solidFill>
              </a:rPr>
              <a:t>	43 </a:t>
            </a:r>
            <a:r>
              <a:rPr lang="en-US" sz="1600" b="1" dirty="0" smtClean="0">
                <a:solidFill>
                  <a:srgbClr val="FF0000"/>
                </a:solidFill>
              </a:rPr>
              <a:t>M </a:t>
            </a:r>
            <a:endParaRPr lang="en-US" sz="1600" b="1" dirty="0"/>
          </a:p>
        </p:txBody>
      </p:sp>
      <p:sp>
        <p:nvSpPr>
          <p:cNvPr id="71" name="TextBox 70"/>
          <p:cNvSpPr txBox="1"/>
          <p:nvPr/>
        </p:nvSpPr>
        <p:spPr>
          <a:xfrm>
            <a:off x="4737200" y="2809011"/>
            <a:ext cx="1497830" cy="346249"/>
          </a:xfrm>
          <a:prstGeom prst="rect">
            <a:avLst/>
          </a:prstGeom>
          <a:noFill/>
        </p:spPr>
        <p:txBody>
          <a:bodyPr wrap="square" lIns="68580" tIns="34290" rIns="68580" bIns="34290" rtlCol="0">
            <a:spAutoFit/>
          </a:bodyPr>
          <a:lstStyle/>
          <a:p>
            <a:r>
              <a:rPr lang="en-US" sz="1800" b="1" dirty="0" smtClean="0"/>
              <a:t>Increase</a:t>
            </a:r>
            <a:r>
              <a:rPr lang="tr-TR" sz="1800" b="1" dirty="0" smtClean="0"/>
              <a:t>d 3x</a:t>
            </a:r>
            <a:endParaRPr lang="en-US" sz="1800" b="1" dirty="0"/>
          </a:p>
        </p:txBody>
      </p:sp>
    </p:spTree>
    <p:extLst>
      <p:ext uri="{BB962C8B-B14F-4D97-AF65-F5344CB8AC3E}">
        <p14:creationId xmlns:p14="http://schemas.microsoft.com/office/powerpoint/2010/main" val="5869251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childTnLst>
                                </p:cTn>
                              </p:par>
                              <p:par>
                                <p:cTn id="26" presetID="53" presetClass="entr" presetSubtype="16"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500" fill="hold"/>
                                        <p:tgtEl>
                                          <p:spTgt spid="51"/>
                                        </p:tgtEl>
                                        <p:attrNameLst>
                                          <p:attrName>ppt_w</p:attrName>
                                        </p:attrNameLst>
                                      </p:cBhvr>
                                      <p:tavLst>
                                        <p:tav tm="0">
                                          <p:val>
                                            <p:fltVal val="0"/>
                                          </p:val>
                                        </p:tav>
                                        <p:tav tm="100000">
                                          <p:val>
                                            <p:strVal val="#ppt_w"/>
                                          </p:val>
                                        </p:tav>
                                      </p:tavLst>
                                    </p:anim>
                                    <p:anim calcmode="lin" valueType="num">
                                      <p:cBhvr>
                                        <p:cTn id="34" dur="500" fill="hold"/>
                                        <p:tgtEl>
                                          <p:spTgt spid="51"/>
                                        </p:tgtEl>
                                        <p:attrNameLst>
                                          <p:attrName>ppt_h</p:attrName>
                                        </p:attrNameLst>
                                      </p:cBhvr>
                                      <p:tavLst>
                                        <p:tav tm="0">
                                          <p:val>
                                            <p:fltVal val="0"/>
                                          </p:val>
                                        </p:tav>
                                        <p:tav tm="100000">
                                          <p:val>
                                            <p:strVal val="#ppt_h"/>
                                          </p:val>
                                        </p:tav>
                                      </p:tavLst>
                                    </p:anim>
                                    <p:animEffect transition="in" filter="fade">
                                      <p:cBhvr>
                                        <p:cTn id="35" dur="500"/>
                                        <p:tgtEl>
                                          <p:spTgt spid="5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fill="hold"/>
                                        <p:tgtEl>
                                          <p:spTgt spid="35"/>
                                        </p:tgtEl>
                                        <p:attrNameLst>
                                          <p:attrName>ppt_w</p:attrName>
                                        </p:attrNameLst>
                                      </p:cBhvr>
                                      <p:tavLst>
                                        <p:tav tm="0">
                                          <p:val>
                                            <p:fltVal val="0"/>
                                          </p:val>
                                        </p:tav>
                                        <p:tav tm="100000">
                                          <p:val>
                                            <p:strVal val="#ppt_w"/>
                                          </p:val>
                                        </p:tav>
                                      </p:tavLst>
                                    </p:anim>
                                    <p:anim calcmode="lin" valueType="num">
                                      <p:cBhvr>
                                        <p:cTn id="39" dur="500" fill="hold"/>
                                        <p:tgtEl>
                                          <p:spTgt spid="35"/>
                                        </p:tgtEl>
                                        <p:attrNameLst>
                                          <p:attrName>ppt_h</p:attrName>
                                        </p:attrNameLst>
                                      </p:cBhvr>
                                      <p:tavLst>
                                        <p:tav tm="0">
                                          <p:val>
                                            <p:fltVal val="0"/>
                                          </p:val>
                                        </p:tav>
                                        <p:tav tm="100000">
                                          <p:val>
                                            <p:strVal val="#ppt_h"/>
                                          </p:val>
                                        </p:tav>
                                      </p:tavLst>
                                    </p:anim>
                                    <p:animEffect transition="in" filter="fade">
                                      <p:cBhvr>
                                        <p:cTn id="40" dur="500"/>
                                        <p:tgtEl>
                                          <p:spTgt spid="35"/>
                                        </p:tgtEl>
                                      </p:cBhvr>
                                    </p:animEffect>
                                  </p:childTnLst>
                                </p:cTn>
                              </p:par>
                              <p:par>
                                <p:cTn id="41" presetID="53"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Effect transition="in" filter="fade">
                                      <p:cBhvr>
                                        <p:cTn id="56" dur="500"/>
                                        <p:tgtEl>
                                          <p:spTgt spid="45"/>
                                        </p:tgtEl>
                                      </p:cBhvr>
                                    </p:animEffect>
                                  </p:childTnLst>
                                </p:cTn>
                              </p:par>
                              <p:par>
                                <p:cTn id="57" presetID="53" presetClass="entr" presetSubtype="16"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500" fill="hold"/>
                                        <p:tgtEl>
                                          <p:spTgt spid="54"/>
                                        </p:tgtEl>
                                        <p:attrNameLst>
                                          <p:attrName>ppt_w</p:attrName>
                                        </p:attrNameLst>
                                      </p:cBhvr>
                                      <p:tavLst>
                                        <p:tav tm="0">
                                          <p:val>
                                            <p:fltVal val="0"/>
                                          </p:val>
                                        </p:tav>
                                        <p:tav tm="100000">
                                          <p:val>
                                            <p:strVal val="#ppt_w"/>
                                          </p:val>
                                        </p:tav>
                                      </p:tavLst>
                                    </p:anim>
                                    <p:anim calcmode="lin" valueType="num">
                                      <p:cBhvr>
                                        <p:cTn id="60" dur="500" fill="hold"/>
                                        <p:tgtEl>
                                          <p:spTgt spid="54"/>
                                        </p:tgtEl>
                                        <p:attrNameLst>
                                          <p:attrName>ppt_h</p:attrName>
                                        </p:attrNameLst>
                                      </p:cBhvr>
                                      <p:tavLst>
                                        <p:tav tm="0">
                                          <p:val>
                                            <p:fltVal val="0"/>
                                          </p:val>
                                        </p:tav>
                                        <p:tav tm="100000">
                                          <p:val>
                                            <p:strVal val="#ppt_h"/>
                                          </p:val>
                                        </p:tav>
                                      </p:tavLst>
                                    </p:anim>
                                    <p:animEffect transition="in" filter="fade">
                                      <p:cBhvr>
                                        <p:cTn id="61" dur="500"/>
                                        <p:tgtEl>
                                          <p:spTgt spid="54"/>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500" fill="hold"/>
                                        <p:tgtEl>
                                          <p:spTgt spid="39"/>
                                        </p:tgtEl>
                                        <p:attrNameLst>
                                          <p:attrName>ppt_w</p:attrName>
                                        </p:attrNameLst>
                                      </p:cBhvr>
                                      <p:tavLst>
                                        <p:tav tm="0">
                                          <p:val>
                                            <p:fltVal val="0"/>
                                          </p:val>
                                        </p:tav>
                                        <p:tav tm="100000">
                                          <p:val>
                                            <p:strVal val="#ppt_w"/>
                                          </p:val>
                                        </p:tav>
                                      </p:tavLst>
                                    </p:anim>
                                    <p:anim calcmode="lin" valueType="num">
                                      <p:cBhvr>
                                        <p:cTn id="65" dur="500" fill="hold"/>
                                        <p:tgtEl>
                                          <p:spTgt spid="39"/>
                                        </p:tgtEl>
                                        <p:attrNameLst>
                                          <p:attrName>ppt_h</p:attrName>
                                        </p:attrNameLst>
                                      </p:cBhvr>
                                      <p:tavLst>
                                        <p:tav tm="0">
                                          <p:val>
                                            <p:fltVal val="0"/>
                                          </p:val>
                                        </p:tav>
                                        <p:tav tm="100000">
                                          <p:val>
                                            <p:strVal val="#ppt_h"/>
                                          </p:val>
                                        </p:tav>
                                      </p:tavLst>
                                    </p:anim>
                                    <p:animEffect transition="in" filter="fade">
                                      <p:cBhvr>
                                        <p:cTn id="66" dur="500"/>
                                        <p:tgtEl>
                                          <p:spTgt spid="39"/>
                                        </p:tgtEl>
                                      </p:cBhvr>
                                    </p:animEffect>
                                  </p:childTnLst>
                                </p:cTn>
                              </p:par>
                              <p:par>
                                <p:cTn id="67" presetID="53" presetClass="entr" presetSubtype="16"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animEffect transition="in" filter="fade">
                                      <p:cBhvr>
                                        <p:cTn id="71" dur="500"/>
                                        <p:tgtEl>
                                          <p:spTgt spid="41"/>
                                        </p:tgtEl>
                                      </p:cBhvr>
                                    </p:animEffect>
                                  </p:childTnLst>
                                </p:cTn>
                              </p:par>
                            </p:childTnLst>
                          </p:cTn>
                        </p:par>
                        <p:par>
                          <p:cTn id="72" fill="hold">
                            <p:stCondLst>
                              <p:cond delay="1500"/>
                            </p:stCondLst>
                            <p:childTnLst>
                              <p:par>
                                <p:cTn id="73" presetID="53" presetClass="entr" presetSubtype="16" fill="hold" nodeType="afterEffect">
                                  <p:stCondLst>
                                    <p:cond delay="0"/>
                                  </p:stCondLst>
                                  <p:childTnLst>
                                    <p:set>
                                      <p:cBhvr>
                                        <p:cTn id="74" dur="1" fill="hold">
                                          <p:stCondLst>
                                            <p:cond delay="0"/>
                                          </p:stCondLst>
                                        </p:cTn>
                                        <p:tgtEl>
                                          <p:spTgt spid="72"/>
                                        </p:tgtEl>
                                        <p:attrNameLst>
                                          <p:attrName>style.visibility</p:attrName>
                                        </p:attrNameLst>
                                      </p:cBhvr>
                                      <p:to>
                                        <p:strVal val="visible"/>
                                      </p:to>
                                    </p:set>
                                    <p:anim calcmode="lin" valueType="num">
                                      <p:cBhvr>
                                        <p:cTn id="75" dur="500" fill="hold"/>
                                        <p:tgtEl>
                                          <p:spTgt spid="72"/>
                                        </p:tgtEl>
                                        <p:attrNameLst>
                                          <p:attrName>ppt_w</p:attrName>
                                        </p:attrNameLst>
                                      </p:cBhvr>
                                      <p:tavLst>
                                        <p:tav tm="0">
                                          <p:val>
                                            <p:fltVal val="0"/>
                                          </p:val>
                                        </p:tav>
                                        <p:tav tm="100000">
                                          <p:val>
                                            <p:strVal val="#ppt_w"/>
                                          </p:val>
                                        </p:tav>
                                      </p:tavLst>
                                    </p:anim>
                                    <p:anim calcmode="lin" valueType="num">
                                      <p:cBhvr>
                                        <p:cTn id="76" dur="500" fill="hold"/>
                                        <p:tgtEl>
                                          <p:spTgt spid="72"/>
                                        </p:tgtEl>
                                        <p:attrNameLst>
                                          <p:attrName>ppt_h</p:attrName>
                                        </p:attrNameLst>
                                      </p:cBhvr>
                                      <p:tavLst>
                                        <p:tav tm="0">
                                          <p:val>
                                            <p:fltVal val="0"/>
                                          </p:val>
                                        </p:tav>
                                        <p:tav tm="100000">
                                          <p:val>
                                            <p:strVal val="#ppt_h"/>
                                          </p:val>
                                        </p:tav>
                                      </p:tavLst>
                                    </p:anim>
                                    <p:animEffect transition="in" filter="fade">
                                      <p:cBhvr>
                                        <p:cTn id="77" dur="500"/>
                                        <p:tgtEl>
                                          <p:spTgt spid="72"/>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75"/>
                                        </p:tgtEl>
                                        <p:attrNameLst>
                                          <p:attrName>style.visibility</p:attrName>
                                        </p:attrNameLst>
                                      </p:cBhvr>
                                      <p:to>
                                        <p:strVal val="visible"/>
                                      </p:to>
                                    </p:set>
                                    <p:anim calcmode="lin" valueType="num">
                                      <p:cBhvr>
                                        <p:cTn id="80" dur="500" fill="hold"/>
                                        <p:tgtEl>
                                          <p:spTgt spid="75"/>
                                        </p:tgtEl>
                                        <p:attrNameLst>
                                          <p:attrName>ppt_w</p:attrName>
                                        </p:attrNameLst>
                                      </p:cBhvr>
                                      <p:tavLst>
                                        <p:tav tm="0">
                                          <p:val>
                                            <p:fltVal val="0"/>
                                          </p:val>
                                        </p:tav>
                                        <p:tav tm="100000">
                                          <p:val>
                                            <p:strVal val="#ppt_w"/>
                                          </p:val>
                                        </p:tav>
                                      </p:tavLst>
                                    </p:anim>
                                    <p:anim calcmode="lin" valueType="num">
                                      <p:cBhvr>
                                        <p:cTn id="81" dur="500" fill="hold"/>
                                        <p:tgtEl>
                                          <p:spTgt spid="75"/>
                                        </p:tgtEl>
                                        <p:attrNameLst>
                                          <p:attrName>ppt_h</p:attrName>
                                        </p:attrNameLst>
                                      </p:cBhvr>
                                      <p:tavLst>
                                        <p:tav tm="0">
                                          <p:val>
                                            <p:fltVal val="0"/>
                                          </p:val>
                                        </p:tav>
                                        <p:tav tm="100000">
                                          <p:val>
                                            <p:strVal val="#ppt_h"/>
                                          </p:val>
                                        </p:tav>
                                      </p:tavLst>
                                    </p:anim>
                                    <p:animEffect transition="in" filter="fade">
                                      <p:cBhvr>
                                        <p:cTn id="82" dur="500"/>
                                        <p:tgtEl>
                                          <p:spTgt spid="75"/>
                                        </p:tgtEl>
                                      </p:cBhvr>
                                    </p:animEffect>
                                  </p:childTnLst>
                                </p:cTn>
                              </p:par>
                              <p:par>
                                <p:cTn id="83" presetID="53" presetClass="entr" presetSubtype="16" fill="hold" nodeType="with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p:cTn id="85" dur="500" fill="hold"/>
                                        <p:tgtEl>
                                          <p:spTgt spid="76"/>
                                        </p:tgtEl>
                                        <p:attrNameLst>
                                          <p:attrName>ppt_w</p:attrName>
                                        </p:attrNameLst>
                                      </p:cBhvr>
                                      <p:tavLst>
                                        <p:tav tm="0">
                                          <p:val>
                                            <p:fltVal val="0"/>
                                          </p:val>
                                        </p:tav>
                                        <p:tav tm="100000">
                                          <p:val>
                                            <p:strVal val="#ppt_w"/>
                                          </p:val>
                                        </p:tav>
                                      </p:tavLst>
                                    </p:anim>
                                    <p:anim calcmode="lin" valueType="num">
                                      <p:cBhvr>
                                        <p:cTn id="86" dur="500" fill="hold"/>
                                        <p:tgtEl>
                                          <p:spTgt spid="76"/>
                                        </p:tgtEl>
                                        <p:attrNameLst>
                                          <p:attrName>ppt_h</p:attrName>
                                        </p:attrNameLst>
                                      </p:cBhvr>
                                      <p:tavLst>
                                        <p:tav tm="0">
                                          <p:val>
                                            <p:fltVal val="0"/>
                                          </p:val>
                                        </p:tav>
                                        <p:tav tm="100000">
                                          <p:val>
                                            <p:strVal val="#ppt_h"/>
                                          </p:val>
                                        </p:tav>
                                      </p:tavLst>
                                    </p:anim>
                                    <p:animEffect transition="in" filter="fade">
                                      <p:cBhvr>
                                        <p:cTn id="87" dur="500"/>
                                        <p:tgtEl>
                                          <p:spTgt spid="76"/>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79"/>
                                        </p:tgtEl>
                                        <p:attrNameLst>
                                          <p:attrName>style.visibility</p:attrName>
                                        </p:attrNameLst>
                                      </p:cBhvr>
                                      <p:to>
                                        <p:strVal val="visible"/>
                                      </p:to>
                                    </p:set>
                                    <p:anim calcmode="lin" valueType="num">
                                      <p:cBhvr>
                                        <p:cTn id="90" dur="500" fill="hold"/>
                                        <p:tgtEl>
                                          <p:spTgt spid="79"/>
                                        </p:tgtEl>
                                        <p:attrNameLst>
                                          <p:attrName>ppt_w</p:attrName>
                                        </p:attrNameLst>
                                      </p:cBhvr>
                                      <p:tavLst>
                                        <p:tav tm="0">
                                          <p:val>
                                            <p:fltVal val="0"/>
                                          </p:val>
                                        </p:tav>
                                        <p:tav tm="100000">
                                          <p:val>
                                            <p:strVal val="#ppt_w"/>
                                          </p:val>
                                        </p:tav>
                                      </p:tavLst>
                                    </p:anim>
                                    <p:anim calcmode="lin" valueType="num">
                                      <p:cBhvr>
                                        <p:cTn id="91" dur="500" fill="hold"/>
                                        <p:tgtEl>
                                          <p:spTgt spid="79"/>
                                        </p:tgtEl>
                                        <p:attrNameLst>
                                          <p:attrName>ppt_h</p:attrName>
                                        </p:attrNameLst>
                                      </p:cBhvr>
                                      <p:tavLst>
                                        <p:tav tm="0">
                                          <p:val>
                                            <p:fltVal val="0"/>
                                          </p:val>
                                        </p:tav>
                                        <p:tav tm="100000">
                                          <p:val>
                                            <p:strVal val="#ppt_h"/>
                                          </p:val>
                                        </p:tav>
                                      </p:tavLst>
                                    </p:anim>
                                    <p:animEffect transition="in" filter="fade">
                                      <p:cBhvr>
                                        <p:cTn id="92" dur="500"/>
                                        <p:tgtEl>
                                          <p:spTgt spid="79"/>
                                        </p:tgtEl>
                                      </p:cBhvr>
                                    </p:animEffect>
                                  </p:childTnLst>
                                </p:cTn>
                              </p:par>
                              <p:par>
                                <p:cTn id="93" presetID="53" presetClass="entr" presetSubtype="16" fill="hold" nodeType="withEffect">
                                  <p:stCondLst>
                                    <p:cond delay="0"/>
                                  </p:stCondLst>
                                  <p:childTnLst>
                                    <p:set>
                                      <p:cBhvr>
                                        <p:cTn id="94" dur="1" fill="hold">
                                          <p:stCondLst>
                                            <p:cond delay="0"/>
                                          </p:stCondLst>
                                        </p:cTn>
                                        <p:tgtEl>
                                          <p:spTgt spid="80"/>
                                        </p:tgtEl>
                                        <p:attrNameLst>
                                          <p:attrName>style.visibility</p:attrName>
                                        </p:attrNameLst>
                                      </p:cBhvr>
                                      <p:to>
                                        <p:strVal val="visible"/>
                                      </p:to>
                                    </p:set>
                                    <p:anim calcmode="lin" valueType="num">
                                      <p:cBhvr>
                                        <p:cTn id="95" dur="500" fill="hold"/>
                                        <p:tgtEl>
                                          <p:spTgt spid="80"/>
                                        </p:tgtEl>
                                        <p:attrNameLst>
                                          <p:attrName>ppt_w</p:attrName>
                                        </p:attrNameLst>
                                      </p:cBhvr>
                                      <p:tavLst>
                                        <p:tav tm="0">
                                          <p:val>
                                            <p:fltVal val="0"/>
                                          </p:val>
                                        </p:tav>
                                        <p:tav tm="100000">
                                          <p:val>
                                            <p:strVal val="#ppt_w"/>
                                          </p:val>
                                        </p:tav>
                                      </p:tavLst>
                                    </p:anim>
                                    <p:anim calcmode="lin" valueType="num">
                                      <p:cBhvr>
                                        <p:cTn id="96" dur="500" fill="hold"/>
                                        <p:tgtEl>
                                          <p:spTgt spid="80"/>
                                        </p:tgtEl>
                                        <p:attrNameLst>
                                          <p:attrName>ppt_h</p:attrName>
                                        </p:attrNameLst>
                                      </p:cBhvr>
                                      <p:tavLst>
                                        <p:tav tm="0">
                                          <p:val>
                                            <p:fltVal val="0"/>
                                          </p:val>
                                        </p:tav>
                                        <p:tav tm="100000">
                                          <p:val>
                                            <p:strVal val="#ppt_h"/>
                                          </p:val>
                                        </p:tav>
                                      </p:tavLst>
                                    </p:anim>
                                    <p:animEffect transition="in" filter="fade">
                                      <p:cBhvr>
                                        <p:cTn id="97" dur="500"/>
                                        <p:tgtEl>
                                          <p:spTgt spid="80"/>
                                        </p:tgtEl>
                                      </p:cBhvr>
                                    </p:animEffect>
                                  </p:childTnLst>
                                </p:cTn>
                              </p:par>
                            </p:childTnLst>
                          </p:cTn>
                        </p:par>
                        <p:par>
                          <p:cTn id="98" fill="hold">
                            <p:stCondLst>
                              <p:cond delay="2000"/>
                            </p:stCondLst>
                            <p:childTnLst>
                              <p:par>
                                <p:cTn id="99" presetID="53" presetClass="entr" presetSubtype="16" fill="hold" nodeType="after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p:cTn id="101" dur="500" fill="hold"/>
                                        <p:tgtEl>
                                          <p:spTgt spid="60"/>
                                        </p:tgtEl>
                                        <p:attrNameLst>
                                          <p:attrName>ppt_w</p:attrName>
                                        </p:attrNameLst>
                                      </p:cBhvr>
                                      <p:tavLst>
                                        <p:tav tm="0">
                                          <p:val>
                                            <p:fltVal val="0"/>
                                          </p:val>
                                        </p:tav>
                                        <p:tav tm="100000">
                                          <p:val>
                                            <p:strVal val="#ppt_w"/>
                                          </p:val>
                                        </p:tav>
                                      </p:tavLst>
                                    </p:anim>
                                    <p:anim calcmode="lin" valueType="num">
                                      <p:cBhvr>
                                        <p:cTn id="102" dur="500" fill="hold"/>
                                        <p:tgtEl>
                                          <p:spTgt spid="60"/>
                                        </p:tgtEl>
                                        <p:attrNameLst>
                                          <p:attrName>ppt_h</p:attrName>
                                        </p:attrNameLst>
                                      </p:cBhvr>
                                      <p:tavLst>
                                        <p:tav tm="0">
                                          <p:val>
                                            <p:fltVal val="0"/>
                                          </p:val>
                                        </p:tav>
                                        <p:tav tm="100000">
                                          <p:val>
                                            <p:strVal val="#ppt_h"/>
                                          </p:val>
                                        </p:tav>
                                      </p:tavLst>
                                    </p:anim>
                                    <p:animEffect transition="in" filter="fade">
                                      <p:cBhvr>
                                        <p:cTn id="103" dur="500"/>
                                        <p:tgtEl>
                                          <p:spTgt spid="60"/>
                                        </p:tgtEl>
                                      </p:cBhvr>
                                    </p:animEffect>
                                  </p:childTnLst>
                                </p:cTn>
                              </p:par>
                              <p:par>
                                <p:cTn id="104" presetID="53" presetClass="entr" presetSubtype="16" fill="hold" nodeType="withEffect">
                                  <p:stCondLst>
                                    <p:cond delay="0"/>
                                  </p:stCondLst>
                                  <p:childTnLst>
                                    <p:set>
                                      <p:cBhvr>
                                        <p:cTn id="105" dur="1" fill="hold">
                                          <p:stCondLst>
                                            <p:cond delay="0"/>
                                          </p:stCondLst>
                                        </p:cTn>
                                        <p:tgtEl>
                                          <p:spTgt spid="52"/>
                                        </p:tgtEl>
                                        <p:attrNameLst>
                                          <p:attrName>style.visibility</p:attrName>
                                        </p:attrNameLst>
                                      </p:cBhvr>
                                      <p:to>
                                        <p:strVal val="visible"/>
                                      </p:to>
                                    </p:set>
                                    <p:anim calcmode="lin" valueType="num">
                                      <p:cBhvr>
                                        <p:cTn id="106" dur="500" fill="hold"/>
                                        <p:tgtEl>
                                          <p:spTgt spid="52"/>
                                        </p:tgtEl>
                                        <p:attrNameLst>
                                          <p:attrName>ppt_w</p:attrName>
                                        </p:attrNameLst>
                                      </p:cBhvr>
                                      <p:tavLst>
                                        <p:tav tm="0">
                                          <p:val>
                                            <p:fltVal val="0"/>
                                          </p:val>
                                        </p:tav>
                                        <p:tav tm="100000">
                                          <p:val>
                                            <p:strVal val="#ppt_w"/>
                                          </p:val>
                                        </p:tav>
                                      </p:tavLst>
                                    </p:anim>
                                    <p:anim calcmode="lin" valueType="num">
                                      <p:cBhvr>
                                        <p:cTn id="107" dur="500" fill="hold"/>
                                        <p:tgtEl>
                                          <p:spTgt spid="52"/>
                                        </p:tgtEl>
                                        <p:attrNameLst>
                                          <p:attrName>ppt_h</p:attrName>
                                        </p:attrNameLst>
                                      </p:cBhvr>
                                      <p:tavLst>
                                        <p:tav tm="0">
                                          <p:val>
                                            <p:fltVal val="0"/>
                                          </p:val>
                                        </p:tav>
                                        <p:tav tm="100000">
                                          <p:val>
                                            <p:strVal val="#ppt_h"/>
                                          </p:val>
                                        </p:tav>
                                      </p:tavLst>
                                    </p:anim>
                                    <p:animEffect transition="in" filter="fade">
                                      <p:cBhvr>
                                        <p:cTn id="108" dur="500"/>
                                        <p:tgtEl>
                                          <p:spTgt spid="52"/>
                                        </p:tgtEl>
                                      </p:cBhvr>
                                    </p:animEffect>
                                  </p:childTnLst>
                                </p:cTn>
                              </p:par>
                              <p:par>
                                <p:cTn id="109" presetID="53" presetClass="entr" presetSubtype="16" fill="hold" nodeType="with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p:cTn id="111" dur="500" fill="hold"/>
                                        <p:tgtEl>
                                          <p:spTgt spid="61"/>
                                        </p:tgtEl>
                                        <p:attrNameLst>
                                          <p:attrName>ppt_w</p:attrName>
                                        </p:attrNameLst>
                                      </p:cBhvr>
                                      <p:tavLst>
                                        <p:tav tm="0">
                                          <p:val>
                                            <p:fltVal val="0"/>
                                          </p:val>
                                        </p:tav>
                                        <p:tav tm="100000">
                                          <p:val>
                                            <p:strVal val="#ppt_w"/>
                                          </p:val>
                                        </p:tav>
                                      </p:tavLst>
                                    </p:anim>
                                    <p:anim calcmode="lin" valueType="num">
                                      <p:cBhvr>
                                        <p:cTn id="112" dur="500" fill="hold"/>
                                        <p:tgtEl>
                                          <p:spTgt spid="61"/>
                                        </p:tgtEl>
                                        <p:attrNameLst>
                                          <p:attrName>ppt_h</p:attrName>
                                        </p:attrNameLst>
                                      </p:cBhvr>
                                      <p:tavLst>
                                        <p:tav tm="0">
                                          <p:val>
                                            <p:fltVal val="0"/>
                                          </p:val>
                                        </p:tav>
                                        <p:tav tm="100000">
                                          <p:val>
                                            <p:strVal val="#ppt_h"/>
                                          </p:val>
                                        </p:tav>
                                      </p:tavLst>
                                    </p:anim>
                                    <p:animEffect transition="in" filter="fade">
                                      <p:cBhvr>
                                        <p:cTn id="113" dur="500"/>
                                        <p:tgtEl>
                                          <p:spTgt spid="61"/>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 calcmode="lin" valueType="num">
                                      <p:cBhvr>
                                        <p:cTn id="116" dur="500" fill="hold"/>
                                        <p:tgtEl>
                                          <p:spTgt spid="59"/>
                                        </p:tgtEl>
                                        <p:attrNameLst>
                                          <p:attrName>ppt_w</p:attrName>
                                        </p:attrNameLst>
                                      </p:cBhvr>
                                      <p:tavLst>
                                        <p:tav tm="0">
                                          <p:val>
                                            <p:fltVal val="0"/>
                                          </p:val>
                                        </p:tav>
                                        <p:tav tm="100000">
                                          <p:val>
                                            <p:strVal val="#ppt_w"/>
                                          </p:val>
                                        </p:tav>
                                      </p:tavLst>
                                    </p:anim>
                                    <p:anim calcmode="lin" valueType="num">
                                      <p:cBhvr>
                                        <p:cTn id="117" dur="500" fill="hold"/>
                                        <p:tgtEl>
                                          <p:spTgt spid="59"/>
                                        </p:tgtEl>
                                        <p:attrNameLst>
                                          <p:attrName>ppt_h</p:attrName>
                                        </p:attrNameLst>
                                      </p:cBhvr>
                                      <p:tavLst>
                                        <p:tav tm="0">
                                          <p:val>
                                            <p:fltVal val="0"/>
                                          </p:val>
                                        </p:tav>
                                        <p:tav tm="100000">
                                          <p:val>
                                            <p:strVal val="#ppt_h"/>
                                          </p:val>
                                        </p:tav>
                                      </p:tavLst>
                                    </p:anim>
                                    <p:animEffect transition="in" filter="fade">
                                      <p:cBhvr>
                                        <p:cTn id="118" dur="500"/>
                                        <p:tgtEl>
                                          <p:spTgt spid="59"/>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64"/>
                                        </p:tgtEl>
                                        <p:attrNameLst>
                                          <p:attrName>style.visibility</p:attrName>
                                        </p:attrNameLst>
                                      </p:cBhvr>
                                      <p:to>
                                        <p:strVal val="visible"/>
                                      </p:to>
                                    </p:set>
                                    <p:anim calcmode="lin" valueType="num">
                                      <p:cBhvr>
                                        <p:cTn id="121" dur="500" fill="hold"/>
                                        <p:tgtEl>
                                          <p:spTgt spid="64"/>
                                        </p:tgtEl>
                                        <p:attrNameLst>
                                          <p:attrName>ppt_w</p:attrName>
                                        </p:attrNameLst>
                                      </p:cBhvr>
                                      <p:tavLst>
                                        <p:tav tm="0">
                                          <p:val>
                                            <p:fltVal val="0"/>
                                          </p:val>
                                        </p:tav>
                                        <p:tav tm="100000">
                                          <p:val>
                                            <p:strVal val="#ppt_w"/>
                                          </p:val>
                                        </p:tav>
                                      </p:tavLst>
                                    </p:anim>
                                    <p:anim calcmode="lin" valueType="num">
                                      <p:cBhvr>
                                        <p:cTn id="122" dur="500" fill="hold"/>
                                        <p:tgtEl>
                                          <p:spTgt spid="64"/>
                                        </p:tgtEl>
                                        <p:attrNameLst>
                                          <p:attrName>ppt_h</p:attrName>
                                        </p:attrNameLst>
                                      </p:cBhvr>
                                      <p:tavLst>
                                        <p:tav tm="0">
                                          <p:val>
                                            <p:fltVal val="0"/>
                                          </p:val>
                                        </p:tav>
                                        <p:tav tm="100000">
                                          <p:val>
                                            <p:strVal val="#ppt_h"/>
                                          </p:val>
                                        </p:tav>
                                      </p:tavLst>
                                    </p:anim>
                                    <p:animEffect transition="in" filter="fade">
                                      <p:cBhvr>
                                        <p:cTn id="123" dur="500"/>
                                        <p:tgtEl>
                                          <p:spTgt spid="64"/>
                                        </p:tgtEl>
                                      </p:cBhvr>
                                    </p:animEffect>
                                  </p:childTnLst>
                                </p:cTn>
                              </p:par>
                            </p:childTnLst>
                          </p:cTn>
                        </p:par>
                        <p:par>
                          <p:cTn id="124" fill="hold">
                            <p:stCondLst>
                              <p:cond delay="2500"/>
                            </p:stCondLst>
                            <p:childTnLst>
                              <p:par>
                                <p:cTn id="125" presetID="53" presetClass="entr" presetSubtype="16" fill="hold" nodeType="afterEffect">
                                  <p:stCondLst>
                                    <p:cond delay="0"/>
                                  </p:stCondLst>
                                  <p:childTnLst>
                                    <p:set>
                                      <p:cBhvr>
                                        <p:cTn id="126" dur="1" fill="hold">
                                          <p:stCondLst>
                                            <p:cond delay="0"/>
                                          </p:stCondLst>
                                        </p:cTn>
                                        <p:tgtEl>
                                          <p:spTgt spid="65"/>
                                        </p:tgtEl>
                                        <p:attrNameLst>
                                          <p:attrName>style.visibility</p:attrName>
                                        </p:attrNameLst>
                                      </p:cBhvr>
                                      <p:to>
                                        <p:strVal val="visible"/>
                                      </p:to>
                                    </p:set>
                                    <p:anim calcmode="lin" valueType="num">
                                      <p:cBhvr>
                                        <p:cTn id="127" dur="500" fill="hold"/>
                                        <p:tgtEl>
                                          <p:spTgt spid="65"/>
                                        </p:tgtEl>
                                        <p:attrNameLst>
                                          <p:attrName>ppt_w</p:attrName>
                                        </p:attrNameLst>
                                      </p:cBhvr>
                                      <p:tavLst>
                                        <p:tav tm="0">
                                          <p:val>
                                            <p:fltVal val="0"/>
                                          </p:val>
                                        </p:tav>
                                        <p:tav tm="100000">
                                          <p:val>
                                            <p:strVal val="#ppt_w"/>
                                          </p:val>
                                        </p:tav>
                                      </p:tavLst>
                                    </p:anim>
                                    <p:anim calcmode="lin" valueType="num">
                                      <p:cBhvr>
                                        <p:cTn id="128" dur="500" fill="hold"/>
                                        <p:tgtEl>
                                          <p:spTgt spid="65"/>
                                        </p:tgtEl>
                                        <p:attrNameLst>
                                          <p:attrName>ppt_h</p:attrName>
                                        </p:attrNameLst>
                                      </p:cBhvr>
                                      <p:tavLst>
                                        <p:tav tm="0">
                                          <p:val>
                                            <p:fltVal val="0"/>
                                          </p:val>
                                        </p:tav>
                                        <p:tav tm="100000">
                                          <p:val>
                                            <p:strVal val="#ppt_h"/>
                                          </p:val>
                                        </p:tav>
                                      </p:tavLst>
                                    </p:anim>
                                    <p:animEffect transition="in" filter="fade">
                                      <p:cBhvr>
                                        <p:cTn id="129" dur="500"/>
                                        <p:tgtEl>
                                          <p:spTgt spid="65"/>
                                        </p:tgtEl>
                                      </p:cBhvr>
                                    </p:animEffect>
                                  </p:childTnLst>
                                </p:cTn>
                              </p:par>
                              <p:par>
                                <p:cTn id="130" presetID="53" presetClass="entr" presetSubtype="16" fill="hold" nodeType="withEffect">
                                  <p:stCondLst>
                                    <p:cond delay="0"/>
                                  </p:stCondLst>
                                  <p:childTnLst>
                                    <p:set>
                                      <p:cBhvr>
                                        <p:cTn id="131" dur="1" fill="hold">
                                          <p:stCondLst>
                                            <p:cond delay="0"/>
                                          </p:stCondLst>
                                        </p:cTn>
                                        <p:tgtEl>
                                          <p:spTgt spid="50"/>
                                        </p:tgtEl>
                                        <p:attrNameLst>
                                          <p:attrName>style.visibility</p:attrName>
                                        </p:attrNameLst>
                                      </p:cBhvr>
                                      <p:to>
                                        <p:strVal val="visible"/>
                                      </p:to>
                                    </p:set>
                                    <p:anim calcmode="lin" valueType="num">
                                      <p:cBhvr>
                                        <p:cTn id="132" dur="500" fill="hold"/>
                                        <p:tgtEl>
                                          <p:spTgt spid="50"/>
                                        </p:tgtEl>
                                        <p:attrNameLst>
                                          <p:attrName>ppt_w</p:attrName>
                                        </p:attrNameLst>
                                      </p:cBhvr>
                                      <p:tavLst>
                                        <p:tav tm="0">
                                          <p:val>
                                            <p:fltVal val="0"/>
                                          </p:val>
                                        </p:tav>
                                        <p:tav tm="100000">
                                          <p:val>
                                            <p:strVal val="#ppt_w"/>
                                          </p:val>
                                        </p:tav>
                                      </p:tavLst>
                                    </p:anim>
                                    <p:anim calcmode="lin" valueType="num">
                                      <p:cBhvr>
                                        <p:cTn id="133" dur="500" fill="hold"/>
                                        <p:tgtEl>
                                          <p:spTgt spid="50"/>
                                        </p:tgtEl>
                                        <p:attrNameLst>
                                          <p:attrName>ppt_h</p:attrName>
                                        </p:attrNameLst>
                                      </p:cBhvr>
                                      <p:tavLst>
                                        <p:tav tm="0">
                                          <p:val>
                                            <p:fltVal val="0"/>
                                          </p:val>
                                        </p:tav>
                                        <p:tav tm="100000">
                                          <p:val>
                                            <p:strVal val="#ppt_h"/>
                                          </p:val>
                                        </p:tav>
                                      </p:tavLst>
                                    </p:anim>
                                    <p:animEffect transition="in" filter="fade">
                                      <p:cBhvr>
                                        <p:cTn id="134" dur="500"/>
                                        <p:tgtEl>
                                          <p:spTgt spid="50"/>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73"/>
                                        </p:tgtEl>
                                        <p:attrNameLst>
                                          <p:attrName>style.visibility</p:attrName>
                                        </p:attrNameLst>
                                      </p:cBhvr>
                                      <p:to>
                                        <p:strVal val="visible"/>
                                      </p:to>
                                    </p:set>
                                    <p:anim calcmode="lin" valueType="num">
                                      <p:cBhvr>
                                        <p:cTn id="137" dur="500" fill="hold"/>
                                        <p:tgtEl>
                                          <p:spTgt spid="73"/>
                                        </p:tgtEl>
                                        <p:attrNameLst>
                                          <p:attrName>ppt_w</p:attrName>
                                        </p:attrNameLst>
                                      </p:cBhvr>
                                      <p:tavLst>
                                        <p:tav tm="0">
                                          <p:val>
                                            <p:fltVal val="0"/>
                                          </p:val>
                                        </p:tav>
                                        <p:tav tm="100000">
                                          <p:val>
                                            <p:strVal val="#ppt_w"/>
                                          </p:val>
                                        </p:tav>
                                      </p:tavLst>
                                    </p:anim>
                                    <p:anim calcmode="lin" valueType="num">
                                      <p:cBhvr>
                                        <p:cTn id="138" dur="500" fill="hold"/>
                                        <p:tgtEl>
                                          <p:spTgt spid="73"/>
                                        </p:tgtEl>
                                        <p:attrNameLst>
                                          <p:attrName>ppt_h</p:attrName>
                                        </p:attrNameLst>
                                      </p:cBhvr>
                                      <p:tavLst>
                                        <p:tav tm="0">
                                          <p:val>
                                            <p:fltVal val="0"/>
                                          </p:val>
                                        </p:tav>
                                        <p:tav tm="100000">
                                          <p:val>
                                            <p:strVal val="#ppt_h"/>
                                          </p:val>
                                        </p:tav>
                                      </p:tavLst>
                                    </p:anim>
                                    <p:animEffect transition="in" filter="fade">
                                      <p:cBhvr>
                                        <p:cTn id="139" dur="500"/>
                                        <p:tgtEl>
                                          <p:spTgt spid="73"/>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66"/>
                                        </p:tgtEl>
                                        <p:attrNameLst>
                                          <p:attrName>style.visibility</p:attrName>
                                        </p:attrNameLst>
                                      </p:cBhvr>
                                      <p:to>
                                        <p:strVal val="visible"/>
                                      </p:to>
                                    </p:set>
                                    <p:anim calcmode="lin" valueType="num">
                                      <p:cBhvr>
                                        <p:cTn id="142" dur="500" fill="hold"/>
                                        <p:tgtEl>
                                          <p:spTgt spid="66"/>
                                        </p:tgtEl>
                                        <p:attrNameLst>
                                          <p:attrName>ppt_w</p:attrName>
                                        </p:attrNameLst>
                                      </p:cBhvr>
                                      <p:tavLst>
                                        <p:tav tm="0">
                                          <p:val>
                                            <p:fltVal val="0"/>
                                          </p:val>
                                        </p:tav>
                                        <p:tav tm="100000">
                                          <p:val>
                                            <p:strVal val="#ppt_w"/>
                                          </p:val>
                                        </p:tav>
                                      </p:tavLst>
                                    </p:anim>
                                    <p:anim calcmode="lin" valueType="num">
                                      <p:cBhvr>
                                        <p:cTn id="143" dur="500" fill="hold"/>
                                        <p:tgtEl>
                                          <p:spTgt spid="66"/>
                                        </p:tgtEl>
                                        <p:attrNameLst>
                                          <p:attrName>ppt_h</p:attrName>
                                        </p:attrNameLst>
                                      </p:cBhvr>
                                      <p:tavLst>
                                        <p:tav tm="0">
                                          <p:val>
                                            <p:fltVal val="0"/>
                                          </p:val>
                                        </p:tav>
                                        <p:tav tm="100000">
                                          <p:val>
                                            <p:strVal val="#ppt_h"/>
                                          </p:val>
                                        </p:tav>
                                      </p:tavLst>
                                    </p:anim>
                                    <p:animEffect transition="in" filter="fade">
                                      <p:cBhvr>
                                        <p:cTn id="144" dur="500"/>
                                        <p:tgtEl>
                                          <p:spTgt spid="66"/>
                                        </p:tgtEl>
                                      </p:cBhvr>
                                    </p:animEffect>
                                  </p:childTnLst>
                                </p:cTn>
                              </p:par>
                              <p:par>
                                <p:cTn id="145" presetID="53" presetClass="entr" presetSubtype="16" fill="hold" nodeType="withEffect">
                                  <p:stCondLst>
                                    <p:cond delay="0"/>
                                  </p:stCondLst>
                                  <p:childTnLst>
                                    <p:set>
                                      <p:cBhvr>
                                        <p:cTn id="146" dur="1" fill="hold">
                                          <p:stCondLst>
                                            <p:cond delay="0"/>
                                          </p:stCondLst>
                                        </p:cTn>
                                        <p:tgtEl>
                                          <p:spTgt spid="74"/>
                                        </p:tgtEl>
                                        <p:attrNameLst>
                                          <p:attrName>style.visibility</p:attrName>
                                        </p:attrNameLst>
                                      </p:cBhvr>
                                      <p:to>
                                        <p:strVal val="visible"/>
                                      </p:to>
                                    </p:set>
                                    <p:anim calcmode="lin" valueType="num">
                                      <p:cBhvr>
                                        <p:cTn id="147" dur="500" fill="hold"/>
                                        <p:tgtEl>
                                          <p:spTgt spid="74"/>
                                        </p:tgtEl>
                                        <p:attrNameLst>
                                          <p:attrName>ppt_w</p:attrName>
                                        </p:attrNameLst>
                                      </p:cBhvr>
                                      <p:tavLst>
                                        <p:tav tm="0">
                                          <p:val>
                                            <p:fltVal val="0"/>
                                          </p:val>
                                        </p:tav>
                                        <p:tav tm="100000">
                                          <p:val>
                                            <p:strVal val="#ppt_w"/>
                                          </p:val>
                                        </p:tav>
                                      </p:tavLst>
                                    </p:anim>
                                    <p:anim calcmode="lin" valueType="num">
                                      <p:cBhvr>
                                        <p:cTn id="148" dur="500" fill="hold"/>
                                        <p:tgtEl>
                                          <p:spTgt spid="74"/>
                                        </p:tgtEl>
                                        <p:attrNameLst>
                                          <p:attrName>ppt_h</p:attrName>
                                        </p:attrNameLst>
                                      </p:cBhvr>
                                      <p:tavLst>
                                        <p:tav tm="0">
                                          <p:val>
                                            <p:fltVal val="0"/>
                                          </p:val>
                                        </p:tav>
                                        <p:tav tm="100000">
                                          <p:val>
                                            <p:strVal val="#ppt_h"/>
                                          </p:val>
                                        </p:tav>
                                      </p:tavLst>
                                    </p:anim>
                                    <p:animEffect transition="in" filter="fade">
                                      <p:cBhvr>
                                        <p:cTn id="149" dur="500"/>
                                        <p:tgtEl>
                                          <p:spTgt spid="74"/>
                                        </p:tgtEl>
                                      </p:cBhvr>
                                    </p:animEffect>
                                  </p:childTnLst>
                                </p:cTn>
                              </p:par>
                              <p:par>
                                <p:cTn id="150" presetID="42" presetClass="path" presetSubtype="0" accel="50000" decel="50000" fill="hold" nodeType="withEffect">
                                  <p:stCondLst>
                                    <p:cond delay="0"/>
                                  </p:stCondLst>
                                  <p:childTnLst>
                                    <p:animMotion origin="layout" path="M -5.55556E-7 1.48148E-6 L -0.00087 -0.06729 " pathEditMode="relative" rAng="0" ptsTypes="AA">
                                      <p:cBhvr>
                                        <p:cTn id="151" dur="1000" fill="hold"/>
                                        <p:tgtEl>
                                          <p:spTgt spid="17"/>
                                        </p:tgtEl>
                                        <p:attrNameLst>
                                          <p:attrName>ppt_x</p:attrName>
                                          <p:attrName>ppt_y</p:attrName>
                                        </p:attrNameLst>
                                      </p:cBhvr>
                                      <p:rCtr x="-52" y="-3364"/>
                                    </p:animMotion>
                                  </p:childTnLst>
                                </p:cTn>
                              </p:par>
                              <p:par>
                                <p:cTn id="152" presetID="6" presetClass="emph" presetSubtype="0" fill="hold" nodeType="withEffect">
                                  <p:stCondLst>
                                    <p:cond delay="0"/>
                                  </p:stCondLst>
                                  <p:childTnLst>
                                    <p:animScale>
                                      <p:cBhvr>
                                        <p:cTn id="153" dur="1000" fill="hold"/>
                                        <p:tgtEl>
                                          <p:spTgt spid="17"/>
                                        </p:tgtEl>
                                      </p:cBhvr>
                                      <p:by x="75000" y="75000"/>
                                    </p:animScale>
                                  </p:childTnLst>
                                </p:cTn>
                              </p:par>
                            </p:childTnLst>
                          </p:cTn>
                        </p:par>
                        <p:par>
                          <p:cTn id="154" fill="hold">
                            <p:stCondLst>
                              <p:cond delay="3500"/>
                            </p:stCondLst>
                            <p:childTnLst>
                              <p:par>
                                <p:cTn id="155" presetID="42" presetClass="entr" presetSubtype="0" fill="hold" grpId="0" nodeType="afterEffect">
                                  <p:stCondLst>
                                    <p:cond delay="0"/>
                                  </p:stCondLst>
                                  <p:childTnLst>
                                    <p:set>
                                      <p:cBhvr>
                                        <p:cTn id="156" dur="1" fill="hold">
                                          <p:stCondLst>
                                            <p:cond delay="0"/>
                                          </p:stCondLst>
                                        </p:cTn>
                                        <p:tgtEl>
                                          <p:spTgt spid="55"/>
                                        </p:tgtEl>
                                        <p:attrNameLst>
                                          <p:attrName>style.visibility</p:attrName>
                                        </p:attrNameLst>
                                      </p:cBhvr>
                                      <p:to>
                                        <p:strVal val="visible"/>
                                      </p:to>
                                    </p:set>
                                    <p:animEffect transition="in" filter="fade">
                                      <p:cBhvr>
                                        <p:cTn id="157" dur="750"/>
                                        <p:tgtEl>
                                          <p:spTgt spid="55"/>
                                        </p:tgtEl>
                                      </p:cBhvr>
                                    </p:animEffect>
                                    <p:anim calcmode="lin" valueType="num">
                                      <p:cBhvr>
                                        <p:cTn id="158" dur="750" fill="hold"/>
                                        <p:tgtEl>
                                          <p:spTgt spid="55"/>
                                        </p:tgtEl>
                                        <p:attrNameLst>
                                          <p:attrName>ppt_x</p:attrName>
                                        </p:attrNameLst>
                                      </p:cBhvr>
                                      <p:tavLst>
                                        <p:tav tm="0">
                                          <p:val>
                                            <p:strVal val="#ppt_x"/>
                                          </p:val>
                                        </p:tav>
                                        <p:tav tm="100000">
                                          <p:val>
                                            <p:strVal val="#ppt_x"/>
                                          </p:val>
                                        </p:tav>
                                      </p:tavLst>
                                    </p:anim>
                                    <p:anim calcmode="lin" valueType="num">
                                      <p:cBhvr>
                                        <p:cTn id="159" dur="750" fill="hold"/>
                                        <p:tgtEl>
                                          <p:spTgt spid="55"/>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53"/>
                                        </p:tgtEl>
                                        <p:attrNameLst>
                                          <p:attrName>style.visibility</p:attrName>
                                        </p:attrNameLst>
                                      </p:cBhvr>
                                      <p:to>
                                        <p:strVal val="visible"/>
                                      </p:to>
                                    </p:set>
                                    <p:animEffect transition="in" filter="fade">
                                      <p:cBhvr>
                                        <p:cTn id="162" dur="750"/>
                                        <p:tgtEl>
                                          <p:spTgt spid="53"/>
                                        </p:tgtEl>
                                      </p:cBhvr>
                                    </p:animEffect>
                                    <p:anim calcmode="lin" valueType="num">
                                      <p:cBhvr>
                                        <p:cTn id="163" dur="750" fill="hold"/>
                                        <p:tgtEl>
                                          <p:spTgt spid="53"/>
                                        </p:tgtEl>
                                        <p:attrNameLst>
                                          <p:attrName>ppt_x</p:attrName>
                                        </p:attrNameLst>
                                      </p:cBhvr>
                                      <p:tavLst>
                                        <p:tav tm="0">
                                          <p:val>
                                            <p:strVal val="#ppt_x"/>
                                          </p:val>
                                        </p:tav>
                                        <p:tav tm="100000">
                                          <p:val>
                                            <p:strVal val="#ppt_x"/>
                                          </p:val>
                                        </p:tav>
                                      </p:tavLst>
                                    </p:anim>
                                    <p:anim calcmode="lin" valueType="num">
                                      <p:cBhvr>
                                        <p:cTn id="164" dur="750" fill="hold"/>
                                        <p:tgtEl>
                                          <p:spTgt spid="53"/>
                                        </p:tgtEl>
                                        <p:attrNameLst>
                                          <p:attrName>ppt_y</p:attrName>
                                        </p:attrNameLst>
                                      </p:cBhvr>
                                      <p:tavLst>
                                        <p:tav tm="0">
                                          <p:val>
                                            <p:strVal val="#ppt_y+.1"/>
                                          </p:val>
                                        </p:tav>
                                        <p:tav tm="100000">
                                          <p:val>
                                            <p:strVal val="#ppt_y"/>
                                          </p:val>
                                        </p:tav>
                                      </p:tavLst>
                                    </p:anim>
                                  </p:childTnLst>
                                </p:cTn>
                              </p:par>
                            </p:childTnLst>
                          </p:cTn>
                        </p:par>
                        <p:par>
                          <p:cTn id="165" fill="hold">
                            <p:stCondLst>
                              <p:cond delay="4250"/>
                            </p:stCondLst>
                            <p:childTnLst>
                              <p:par>
                                <p:cTn id="166" presetID="23" presetClass="entr" presetSubtype="32" fill="hold" grpId="0" nodeType="afterEffect">
                                  <p:stCondLst>
                                    <p:cond delay="0"/>
                                  </p:stCondLst>
                                  <p:childTnLst>
                                    <p:set>
                                      <p:cBhvr>
                                        <p:cTn id="167" dur="1" fill="hold">
                                          <p:stCondLst>
                                            <p:cond delay="0"/>
                                          </p:stCondLst>
                                        </p:cTn>
                                        <p:tgtEl>
                                          <p:spTgt spid="57"/>
                                        </p:tgtEl>
                                        <p:attrNameLst>
                                          <p:attrName>style.visibility</p:attrName>
                                        </p:attrNameLst>
                                      </p:cBhvr>
                                      <p:to>
                                        <p:strVal val="visible"/>
                                      </p:to>
                                    </p:set>
                                    <p:anim calcmode="lin" valueType="num">
                                      <p:cBhvr>
                                        <p:cTn id="168" dur="500" fill="hold"/>
                                        <p:tgtEl>
                                          <p:spTgt spid="57"/>
                                        </p:tgtEl>
                                        <p:attrNameLst>
                                          <p:attrName>ppt_w</p:attrName>
                                        </p:attrNameLst>
                                      </p:cBhvr>
                                      <p:tavLst>
                                        <p:tav tm="0">
                                          <p:val>
                                            <p:strVal val="4*#ppt_w"/>
                                          </p:val>
                                        </p:tav>
                                        <p:tav tm="100000">
                                          <p:val>
                                            <p:strVal val="#ppt_w"/>
                                          </p:val>
                                        </p:tav>
                                      </p:tavLst>
                                    </p:anim>
                                    <p:anim calcmode="lin" valueType="num">
                                      <p:cBhvr>
                                        <p:cTn id="169" dur="500" fill="hold"/>
                                        <p:tgtEl>
                                          <p:spTgt spid="57"/>
                                        </p:tgtEl>
                                        <p:attrNameLst>
                                          <p:attrName>ppt_h</p:attrName>
                                        </p:attrNameLst>
                                      </p:cBhvr>
                                      <p:tavLst>
                                        <p:tav tm="0">
                                          <p:val>
                                            <p:strVal val="4*#ppt_h"/>
                                          </p:val>
                                        </p:tav>
                                        <p:tav tm="100000">
                                          <p:val>
                                            <p:strVal val="#ppt_h"/>
                                          </p:val>
                                        </p:tav>
                                      </p:tavLst>
                                    </p:anim>
                                  </p:childTnLst>
                                </p:cTn>
                              </p:par>
                              <p:par>
                                <p:cTn id="170" presetID="23" presetClass="entr" presetSubtype="32" fill="hold" grpId="0" nodeType="withEffect">
                                  <p:stCondLst>
                                    <p:cond delay="0"/>
                                  </p:stCondLst>
                                  <p:childTnLst>
                                    <p:set>
                                      <p:cBhvr>
                                        <p:cTn id="171" dur="1" fill="hold">
                                          <p:stCondLst>
                                            <p:cond delay="0"/>
                                          </p:stCondLst>
                                        </p:cTn>
                                        <p:tgtEl>
                                          <p:spTgt spid="49"/>
                                        </p:tgtEl>
                                        <p:attrNameLst>
                                          <p:attrName>style.visibility</p:attrName>
                                        </p:attrNameLst>
                                      </p:cBhvr>
                                      <p:to>
                                        <p:strVal val="visible"/>
                                      </p:to>
                                    </p:set>
                                    <p:anim calcmode="lin" valueType="num">
                                      <p:cBhvr>
                                        <p:cTn id="172" dur="500" fill="hold"/>
                                        <p:tgtEl>
                                          <p:spTgt spid="49"/>
                                        </p:tgtEl>
                                        <p:attrNameLst>
                                          <p:attrName>ppt_w</p:attrName>
                                        </p:attrNameLst>
                                      </p:cBhvr>
                                      <p:tavLst>
                                        <p:tav tm="0">
                                          <p:val>
                                            <p:strVal val="4*#ppt_w"/>
                                          </p:val>
                                        </p:tav>
                                        <p:tav tm="100000">
                                          <p:val>
                                            <p:strVal val="#ppt_w"/>
                                          </p:val>
                                        </p:tav>
                                      </p:tavLst>
                                    </p:anim>
                                    <p:anim calcmode="lin" valueType="num">
                                      <p:cBhvr>
                                        <p:cTn id="173" dur="500" fill="hold"/>
                                        <p:tgtEl>
                                          <p:spTgt spid="49"/>
                                        </p:tgtEl>
                                        <p:attrNameLst>
                                          <p:attrName>ppt_h</p:attrName>
                                        </p:attrNameLst>
                                      </p:cBhvr>
                                      <p:tavLst>
                                        <p:tav tm="0">
                                          <p:val>
                                            <p:strVal val="4*#ppt_h"/>
                                          </p:val>
                                        </p:tav>
                                        <p:tav tm="100000">
                                          <p:val>
                                            <p:strVal val="#ppt_h"/>
                                          </p:val>
                                        </p:tav>
                                      </p:tavLst>
                                    </p:anim>
                                  </p:childTnLst>
                                </p:cTn>
                              </p:par>
                              <p:par>
                                <p:cTn id="174" presetID="10" presetClass="entr" presetSubtype="0" fill="hold" nodeType="withEffect">
                                  <p:stCondLst>
                                    <p:cond delay="0"/>
                                  </p:stCondLst>
                                  <p:childTnLst>
                                    <p:set>
                                      <p:cBhvr>
                                        <p:cTn id="175" dur="1" fill="hold">
                                          <p:stCondLst>
                                            <p:cond delay="0"/>
                                          </p:stCondLst>
                                        </p:cTn>
                                        <p:tgtEl>
                                          <p:spTgt spid="56"/>
                                        </p:tgtEl>
                                        <p:attrNameLst>
                                          <p:attrName>style.visibility</p:attrName>
                                        </p:attrNameLst>
                                      </p:cBhvr>
                                      <p:to>
                                        <p:strVal val="visible"/>
                                      </p:to>
                                    </p:set>
                                    <p:animEffect transition="in" filter="fade">
                                      <p:cBhvr>
                                        <p:cTn id="176" dur="500"/>
                                        <p:tgtEl>
                                          <p:spTgt spid="56"/>
                                        </p:tgtEl>
                                      </p:cBhvr>
                                    </p:animEffect>
                                  </p:childTnLst>
                                </p:cTn>
                              </p:par>
                            </p:childTnLst>
                          </p:cTn>
                        </p:par>
                        <p:par>
                          <p:cTn id="177" fill="hold">
                            <p:stCondLst>
                              <p:cond delay="4750"/>
                            </p:stCondLst>
                            <p:childTnLst>
                              <p:par>
                                <p:cTn id="178" presetID="23" presetClass="entr" presetSubtype="32" fill="hold" grpId="0" nodeType="afterEffect">
                                  <p:stCondLst>
                                    <p:cond delay="0"/>
                                  </p:stCondLst>
                                  <p:childTnLst>
                                    <p:set>
                                      <p:cBhvr>
                                        <p:cTn id="179" dur="1" fill="hold">
                                          <p:stCondLst>
                                            <p:cond delay="0"/>
                                          </p:stCondLst>
                                        </p:cTn>
                                        <p:tgtEl>
                                          <p:spTgt spid="58"/>
                                        </p:tgtEl>
                                        <p:attrNameLst>
                                          <p:attrName>style.visibility</p:attrName>
                                        </p:attrNameLst>
                                      </p:cBhvr>
                                      <p:to>
                                        <p:strVal val="visible"/>
                                      </p:to>
                                    </p:set>
                                    <p:anim calcmode="lin" valueType="num">
                                      <p:cBhvr>
                                        <p:cTn id="180" dur="500" fill="hold"/>
                                        <p:tgtEl>
                                          <p:spTgt spid="58"/>
                                        </p:tgtEl>
                                        <p:attrNameLst>
                                          <p:attrName>ppt_w</p:attrName>
                                        </p:attrNameLst>
                                      </p:cBhvr>
                                      <p:tavLst>
                                        <p:tav tm="0">
                                          <p:val>
                                            <p:strVal val="4*#ppt_w"/>
                                          </p:val>
                                        </p:tav>
                                        <p:tav tm="100000">
                                          <p:val>
                                            <p:strVal val="#ppt_w"/>
                                          </p:val>
                                        </p:tav>
                                      </p:tavLst>
                                    </p:anim>
                                    <p:anim calcmode="lin" valueType="num">
                                      <p:cBhvr>
                                        <p:cTn id="181" dur="500" fill="hold"/>
                                        <p:tgtEl>
                                          <p:spTgt spid="58"/>
                                        </p:tgtEl>
                                        <p:attrNameLst>
                                          <p:attrName>ppt_h</p:attrName>
                                        </p:attrNameLst>
                                      </p:cBhvr>
                                      <p:tavLst>
                                        <p:tav tm="0">
                                          <p:val>
                                            <p:strVal val="4*#ppt_h"/>
                                          </p:val>
                                        </p:tav>
                                        <p:tav tm="100000">
                                          <p:val>
                                            <p:strVal val="#ppt_h"/>
                                          </p:val>
                                        </p:tav>
                                      </p:tavLst>
                                    </p:anim>
                                  </p:childTnLst>
                                </p:cTn>
                              </p:par>
                              <p:par>
                                <p:cTn id="182" presetID="23" presetClass="entr" presetSubtype="32" fill="hold" grpId="0" nodeType="withEffect">
                                  <p:stCondLst>
                                    <p:cond delay="0"/>
                                  </p:stCondLst>
                                  <p:childTnLst>
                                    <p:set>
                                      <p:cBhvr>
                                        <p:cTn id="183" dur="1" fill="hold">
                                          <p:stCondLst>
                                            <p:cond delay="0"/>
                                          </p:stCondLst>
                                        </p:cTn>
                                        <p:tgtEl>
                                          <p:spTgt spid="3"/>
                                        </p:tgtEl>
                                        <p:attrNameLst>
                                          <p:attrName>style.visibility</p:attrName>
                                        </p:attrNameLst>
                                      </p:cBhvr>
                                      <p:to>
                                        <p:strVal val="visible"/>
                                      </p:to>
                                    </p:set>
                                    <p:anim calcmode="lin" valueType="num">
                                      <p:cBhvr>
                                        <p:cTn id="184" dur="500" fill="hold"/>
                                        <p:tgtEl>
                                          <p:spTgt spid="3"/>
                                        </p:tgtEl>
                                        <p:attrNameLst>
                                          <p:attrName>ppt_w</p:attrName>
                                        </p:attrNameLst>
                                      </p:cBhvr>
                                      <p:tavLst>
                                        <p:tav tm="0">
                                          <p:val>
                                            <p:strVal val="4*#ppt_w"/>
                                          </p:val>
                                        </p:tav>
                                        <p:tav tm="100000">
                                          <p:val>
                                            <p:strVal val="#ppt_w"/>
                                          </p:val>
                                        </p:tav>
                                      </p:tavLst>
                                    </p:anim>
                                    <p:anim calcmode="lin" valueType="num">
                                      <p:cBhvr>
                                        <p:cTn id="185" dur="500" fill="hold"/>
                                        <p:tgtEl>
                                          <p:spTgt spid="3"/>
                                        </p:tgtEl>
                                        <p:attrNameLst>
                                          <p:attrName>ppt_h</p:attrName>
                                        </p:attrNameLst>
                                      </p:cBhvr>
                                      <p:tavLst>
                                        <p:tav tm="0">
                                          <p:val>
                                            <p:strVal val="4*#ppt_h"/>
                                          </p:val>
                                        </p:tav>
                                        <p:tav tm="100000">
                                          <p:val>
                                            <p:strVal val="#ppt_h"/>
                                          </p:val>
                                        </p:tav>
                                      </p:tavLst>
                                    </p:anim>
                                  </p:childTnLst>
                                </p:cTn>
                              </p:par>
                              <p:par>
                                <p:cTn id="186" presetID="10" presetClass="entr" presetSubtype="0" fill="hold" nodeType="withEffect">
                                  <p:stCondLst>
                                    <p:cond delay="0"/>
                                  </p:stCondLst>
                                  <p:childTnLst>
                                    <p:set>
                                      <p:cBhvr>
                                        <p:cTn id="187" dur="1" fill="hold">
                                          <p:stCondLst>
                                            <p:cond delay="0"/>
                                          </p:stCondLst>
                                        </p:cTn>
                                        <p:tgtEl>
                                          <p:spTgt spid="38"/>
                                        </p:tgtEl>
                                        <p:attrNameLst>
                                          <p:attrName>style.visibility</p:attrName>
                                        </p:attrNameLst>
                                      </p:cBhvr>
                                      <p:to>
                                        <p:strVal val="visible"/>
                                      </p:to>
                                    </p:set>
                                    <p:animEffect transition="in" filter="fade">
                                      <p:cBhvr>
                                        <p:cTn id="188" dur="500"/>
                                        <p:tgtEl>
                                          <p:spTgt spid="38"/>
                                        </p:tgtEl>
                                      </p:cBhvr>
                                    </p:animEffect>
                                  </p:childTnLst>
                                </p:cTn>
                              </p:par>
                            </p:childTnLst>
                          </p:cTn>
                        </p:par>
                        <p:par>
                          <p:cTn id="189" fill="hold">
                            <p:stCondLst>
                              <p:cond delay="5250"/>
                            </p:stCondLst>
                            <p:childTnLst>
                              <p:par>
                                <p:cTn id="190" presetID="23" presetClass="entr" presetSubtype="32" fill="hold" grpId="0" nodeType="afterEffect">
                                  <p:stCondLst>
                                    <p:cond delay="0"/>
                                  </p:stCondLst>
                                  <p:childTnLst>
                                    <p:set>
                                      <p:cBhvr>
                                        <p:cTn id="191" dur="1" fill="hold">
                                          <p:stCondLst>
                                            <p:cond delay="0"/>
                                          </p:stCondLst>
                                        </p:cTn>
                                        <p:tgtEl>
                                          <p:spTgt spid="81"/>
                                        </p:tgtEl>
                                        <p:attrNameLst>
                                          <p:attrName>style.visibility</p:attrName>
                                        </p:attrNameLst>
                                      </p:cBhvr>
                                      <p:to>
                                        <p:strVal val="visible"/>
                                      </p:to>
                                    </p:set>
                                    <p:anim calcmode="lin" valueType="num">
                                      <p:cBhvr>
                                        <p:cTn id="192" dur="500" fill="hold"/>
                                        <p:tgtEl>
                                          <p:spTgt spid="81"/>
                                        </p:tgtEl>
                                        <p:attrNameLst>
                                          <p:attrName>ppt_w</p:attrName>
                                        </p:attrNameLst>
                                      </p:cBhvr>
                                      <p:tavLst>
                                        <p:tav tm="0">
                                          <p:val>
                                            <p:strVal val="4*#ppt_w"/>
                                          </p:val>
                                        </p:tav>
                                        <p:tav tm="100000">
                                          <p:val>
                                            <p:strVal val="#ppt_w"/>
                                          </p:val>
                                        </p:tav>
                                      </p:tavLst>
                                    </p:anim>
                                    <p:anim calcmode="lin" valueType="num">
                                      <p:cBhvr>
                                        <p:cTn id="193" dur="500" fill="hold"/>
                                        <p:tgtEl>
                                          <p:spTgt spid="81"/>
                                        </p:tgtEl>
                                        <p:attrNameLst>
                                          <p:attrName>ppt_h</p:attrName>
                                        </p:attrNameLst>
                                      </p:cBhvr>
                                      <p:tavLst>
                                        <p:tav tm="0">
                                          <p:val>
                                            <p:strVal val="4*#ppt_h"/>
                                          </p:val>
                                        </p:tav>
                                        <p:tav tm="100000">
                                          <p:val>
                                            <p:strVal val="#ppt_h"/>
                                          </p:val>
                                        </p:tav>
                                      </p:tavLst>
                                    </p:anim>
                                  </p:childTnLst>
                                </p:cTn>
                              </p:par>
                              <p:par>
                                <p:cTn id="194" presetID="23" presetClass="entr" presetSubtype="32" fill="hold" grpId="0" nodeType="withEffect">
                                  <p:stCondLst>
                                    <p:cond delay="0"/>
                                  </p:stCondLst>
                                  <p:childTnLst>
                                    <p:set>
                                      <p:cBhvr>
                                        <p:cTn id="195" dur="1" fill="hold">
                                          <p:stCondLst>
                                            <p:cond delay="0"/>
                                          </p:stCondLst>
                                        </p:cTn>
                                        <p:tgtEl>
                                          <p:spTgt spid="77"/>
                                        </p:tgtEl>
                                        <p:attrNameLst>
                                          <p:attrName>style.visibility</p:attrName>
                                        </p:attrNameLst>
                                      </p:cBhvr>
                                      <p:to>
                                        <p:strVal val="visible"/>
                                      </p:to>
                                    </p:set>
                                    <p:anim calcmode="lin" valueType="num">
                                      <p:cBhvr>
                                        <p:cTn id="196" dur="500" fill="hold"/>
                                        <p:tgtEl>
                                          <p:spTgt spid="77"/>
                                        </p:tgtEl>
                                        <p:attrNameLst>
                                          <p:attrName>ppt_w</p:attrName>
                                        </p:attrNameLst>
                                      </p:cBhvr>
                                      <p:tavLst>
                                        <p:tav tm="0">
                                          <p:val>
                                            <p:strVal val="4*#ppt_w"/>
                                          </p:val>
                                        </p:tav>
                                        <p:tav tm="100000">
                                          <p:val>
                                            <p:strVal val="#ppt_w"/>
                                          </p:val>
                                        </p:tav>
                                      </p:tavLst>
                                    </p:anim>
                                    <p:anim calcmode="lin" valueType="num">
                                      <p:cBhvr>
                                        <p:cTn id="197" dur="500" fill="hold"/>
                                        <p:tgtEl>
                                          <p:spTgt spid="77"/>
                                        </p:tgtEl>
                                        <p:attrNameLst>
                                          <p:attrName>ppt_h</p:attrName>
                                        </p:attrNameLst>
                                      </p:cBhvr>
                                      <p:tavLst>
                                        <p:tav tm="0">
                                          <p:val>
                                            <p:strVal val="4*#ppt_h"/>
                                          </p:val>
                                        </p:tav>
                                        <p:tav tm="100000">
                                          <p:val>
                                            <p:strVal val="#ppt_h"/>
                                          </p:val>
                                        </p:tav>
                                      </p:tavLst>
                                    </p:anim>
                                  </p:childTnLst>
                                </p:cTn>
                              </p:par>
                              <p:par>
                                <p:cTn id="198" presetID="10" presetClass="entr" presetSubtype="0" fill="hold" nodeType="withEffect">
                                  <p:stCondLst>
                                    <p:cond delay="0"/>
                                  </p:stCondLst>
                                  <p:childTnLst>
                                    <p:set>
                                      <p:cBhvr>
                                        <p:cTn id="199" dur="1" fill="hold">
                                          <p:stCondLst>
                                            <p:cond delay="0"/>
                                          </p:stCondLst>
                                        </p:cTn>
                                        <p:tgtEl>
                                          <p:spTgt spid="78"/>
                                        </p:tgtEl>
                                        <p:attrNameLst>
                                          <p:attrName>style.visibility</p:attrName>
                                        </p:attrNameLst>
                                      </p:cBhvr>
                                      <p:to>
                                        <p:strVal val="visible"/>
                                      </p:to>
                                    </p:set>
                                    <p:animEffect transition="in" filter="fade">
                                      <p:cBhvr>
                                        <p:cTn id="200" dur="500"/>
                                        <p:tgtEl>
                                          <p:spTgt spid="78"/>
                                        </p:tgtEl>
                                      </p:cBhvr>
                                    </p:animEffect>
                                  </p:childTnLst>
                                </p:cTn>
                              </p:par>
                            </p:childTnLst>
                          </p:cTn>
                        </p:par>
                        <p:par>
                          <p:cTn id="201" fill="hold">
                            <p:stCondLst>
                              <p:cond delay="5750"/>
                            </p:stCondLst>
                            <p:childTnLst>
                              <p:par>
                                <p:cTn id="202" presetID="23" presetClass="entr" presetSubtype="32" fill="hold" grpId="0" nodeType="afterEffect">
                                  <p:stCondLst>
                                    <p:cond delay="0"/>
                                  </p:stCondLst>
                                  <p:childTnLst>
                                    <p:set>
                                      <p:cBhvr>
                                        <p:cTn id="203" dur="1" fill="hold">
                                          <p:stCondLst>
                                            <p:cond delay="0"/>
                                          </p:stCondLst>
                                        </p:cTn>
                                        <p:tgtEl>
                                          <p:spTgt spid="68"/>
                                        </p:tgtEl>
                                        <p:attrNameLst>
                                          <p:attrName>style.visibility</p:attrName>
                                        </p:attrNameLst>
                                      </p:cBhvr>
                                      <p:to>
                                        <p:strVal val="visible"/>
                                      </p:to>
                                    </p:set>
                                    <p:anim calcmode="lin" valueType="num">
                                      <p:cBhvr>
                                        <p:cTn id="204" dur="500" fill="hold"/>
                                        <p:tgtEl>
                                          <p:spTgt spid="68"/>
                                        </p:tgtEl>
                                        <p:attrNameLst>
                                          <p:attrName>ppt_w</p:attrName>
                                        </p:attrNameLst>
                                      </p:cBhvr>
                                      <p:tavLst>
                                        <p:tav tm="0">
                                          <p:val>
                                            <p:strVal val="4*#ppt_w"/>
                                          </p:val>
                                        </p:tav>
                                        <p:tav tm="100000">
                                          <p:val>
                                            <p:strVal val="#ppt_w"/>
                                          </p:val>
                                        </p:tav>
                                      </p:tavLst>
                                    </p:anim>
                                    <p:anim calcmode="lin" valueType="num">
                                      <p:cBhvr>
                                        <p:cTn id="205" dur="500" fill="hold"/>
                                        <p:tgtEl>
                                          <p:spTgt spid="68"/>
                                        </p:tgtEl>
                                        <p:attrNameLst>
                                          <p:attrName>ppt_h</p:attrName>
                                        </p:attrNameLst>
                                      </p:cBhvr>
                                      <p:tavLst>
                                        <p:tav tm="0">
                                          <p:val>
                                            <p:strVal val="4*#ppt_h"/>
                                          </p:val>
                                        </p:tav>
                                        <p:tav tm="100000">
                                          <p:val>
                                            <p:strVal val="#ppt_h"/>
                                          </p:val>
                                        </p:tav>
                                      </p:tavLst>
                                    </p:anim>
                                  </p:childTnLst>
                                </p:cTn>
                              </p:par>
                              <p:par>
                                <p:cTn id="206" presetID="23" presetClass="entr" presetSubtype="32" fill="hold" grpId="0" nodeType="withEffect">
                                  <p:stCondLst>
                                    <p:cond delay="0"/>
                                  </p:stCondLst>
                                  <p:childTnLst>
                                    <p:set>
                                      <p:cBhvr>
                                        <p:cTn id="207" dur="1" fill="hold">
                                          <p:stCondLst>
                                            <p:cond delay="0"/>
                                          </p:stCondLst>
                                        </p:cTn>
                                        <p:tgtEl>
                                          <p:spTgt spid="63"/>
                                        </p:tgtEl>
                                        <p:attrNameLst>
                                          <p:attrName>style.visibility</p:attrName>
                                        </p:attrNameLst>
                                      </p:cBhvr>
                                      <p:to>
                                        <p:strVal val="visible"/>
                                      </p:to>
                                    </p:set>
                                    <p:anim calcmode="lin" valueType="num">
                                      <p:cBhvr>
                                        <p:cTn id="208" dur="500" fill="hold"/>
                                        <p:tgtEl>
                                          <p:spTgt spid="63"/>
                                        </p:tgtEl>
                                        <p:attrNameLst>
                                          <p:attrName>ppt_w</p:attrName>
                                        </p:attrNameLst>
                                      </p:cBhvr>
                                      <p:tavLst>
                                        <p:tav tm="0">
                                          <p:val>
                                            <p:strVal val="4*#ppt_w"/>
                                          </p:val>
                                        </p:tav>
                                        <p:tav tm="100000">
                                          <p:val>
                                            <p:strVal val="#ppt_w"/>
                                          </p:val>
                                        </p:tav>
                                      </p:tavLst>
                                    </p:anim>
                                    <p:anim calcmode="lin" valueType="num">
                                      <p:cBhvr>
                                        <p:cTn id="209" dur="500" fill="hold"/>
                                        <p:tgtEl>
                                          <p:spTgt spid="63"/>
                                        </p:tgtEl>
                                        <p:attrNameLst>
                                          <p:attrName>ppt_h</p:attrName>
                                        </p:attrNameLst>
                                      </p:cBhvr>
                                      <p:tavLst>
                                        <p:tav tm="0">
                                          <p:val>
                                            <p:strVal val="4*#ppt_h"/>
                                          </p:val>
                                        </p:tav>
                                        <p:tav tm="100000">
                                          <p:val>
                                            <p:strVal val="#ppt_h"/>
                                          </p:val>
                                        </p:tav>
                                      </p:tavLst>
                                    </p:anim>
                                  </p:childTnLst>
                                </p:cTn>
                              </p:par>
                              <p:par>
                                <p:cTn id="210" presetID="10" presetClass="entr" presetSubtype="0" fill="hold" nodeType="withEffect">
                                  <p:stCondLst>
                                    <p:cond delay="0"/>
                                  </p:stCondLst>
                                  <p:childTnLst>
                                    <p:set>
                                      <p:cBhvr>
                                        <p:cTn id="211" dur="1" fill="hold">
                                          <p:stCondLst>
                                            <p:cond delay="0"/>
                                          </p:stCondLst>
                                        </p:cTn>
                                        <p:tgtEl>
                                          <p:spTgt spid="62"/>
                                        </p:tgtEl>
                                        <p:attrNameLst>
                                          <p:attrName>style.visibility</p:attrName>
                                        </p:attrNameLst>
                                      </p:cBhvr>
                                      <p:to>
                                        <p:strVal val="visible"/>
                                      </p:to>
                                    </p:set>
                                    <p:animEffect transition="in" filter="fade">
                                      <p:cBhvr>
                                        <p:cTn id="212" dur="500"/>
                                        <p:tgtEl>
                                          <p:spTgt spid="62"/>
                                        </p:tgtEl>
                                      </p:cBhvr>
                                    </p:animEffect>
                                  </p:childTnLst>
                                </p:cTn>
                              </p:par>
                            </p:childTnLst>
                          </p:cTn>
                        </p:par>
                        <p:par>
                          <p:cTn id="213" fill="hold">
                            <p:stCondLst>
                              <p:cond delay="6250"/>
                            </p:stCondLst>
                            <p:childTnLst>
                              <p:par>
                                <p:cTn id="214" presetID="23" presetClass="entr" presetSubtype="32" fill="hold" grpId="0" nodeType="afterEffect">
                                  <p:stCondLst>
                                    <p:cond delay="0"/>
                                  </p:stCondLst>
                                  <p:childTnLst>
                                    <p:set>
                                      <p:cBhvr>
                                        <p:cTn id="215" dur="1" fill="hold">
                                          <p:stCondLst>
                                            <p:cond delay="0"/>
                                          </p:stCondLst>
                                        </p:cTn>
                                        <p:tgtEl>
                                          <p:spTgt spid="70"/>
                                        </p:tgtEl>
                                        <p:attrNameLst>
                                          <p:attrName>style.visibility</p:attrName>
                                        </p:attrNameLst>
                                      </p:cBhvr>
                                      <p:to>
                                        <p:strVal val="visible"/>
                                      </p:to>
                                    </p:set>
                                    <p:anim calcmode="lin" valueType="num">
                                      <p:cBhvr>
                                        <p:cTn id="216" dur="500" fill="hold"/>
                                        <p:tgtEl>
                                          <p:spTgt spid="70"/>
                                        </p:tgtEl>
                                        <p:attrNameLst>
                                          <p:attrName>ppt_w</p:attrName>
                                        </p:attrNameLst>
                                      </p:cBhvr>
                                      <p:tavLst>
                                        <p:tav tm="0">
                                          <p:val>
                                            <p:strVal val="4*#ppt_w"/>
                                          </p:val>
                                        </p:tav>
                                        <p:tav tm="100000">
                                          <p:val>
                                            <p:strVal val="#ppt_w"/>
                                          </p:val>
                                        </p:tav>
                                      </p:tavLst>
                                    </p:anim>
                                    <p:anim calcmode="lin" valueType="num">
                                      <p:cBhvr>
                                        <p:cTn id="217" dur="500" fill="hold"/>
                                        <p:tgtEl>
                                          <p:spTgt spid="70"/>
                                        </p:tgtEl>
                                        <p:attrNameLst>
                                          <p:attrName>ppt_h</p:attrName>
                                        </p:attrNameLst>
                                      </p:cBhvr>
                                      <p:tavLst>
                                        <p:tav tm="0">
                                          <p:val>
                                            <p:strVal val="4*#ppt_h"/>
                                          </p:val>
                                        </p:tav>
                                        <p:tav tm="100000">
                                          <p:val>
                                            <p:strVal val="#ppt_h"/>
                                          </p:val>
                                        </p:tav>
                                      </p:tavLst>
                                    </p:anim>
                                  </p:childTnLst>
                                </p:cTn>
                              </p:par>
                              <p:par>
                                <p:cTn id="218" presetID="23" presetClass="entr" presetSubtype="32" fill="hold" grpId="0" nodeType="withEffect">
                                  <p:stCondLst>
                                    <p:cond delay="0"/>
                                  </p:stCondLst>
                                  <p:childTnLst>
                                    <p:set>
                                      <p:cBhvr>
                                        <p:cTn id="219" dur="1" fill="hold">
                                          <p:stCondLst>
                                            <p:cond delay="0"/>
                                          </p:stCondLst>
                                        </p:cTn>
                                        <p:tgtEl>
                                          <p:spTgt spid="67"/>
                                        </p:tgtEl>
                                        <p:attrNameLst>
                                          <p:attrName>style.visibility</p:attrName>
                                        </p:attrNameLst>
                                      </p:cBhvr>
                                      <p:to>
                                        <p:strVal val="visible"/>
                                      </p:to>
                                    </p:set>
                                    <p:anim calcmode="lin" valueType="num">
                                      <p:cBhvr>
                                        <p:cTn id="220" dur="500" fill="hold"/>
                                        <p:tgtEl>
                                          <p:spTgt spid="67"/>
                                        </p:tgtEl>
                                        <p:attrNameLst>
                                          <p:attrName>ppt_w</p:attrName>
                                        </p:attrNameLst>
                                      </p:cBhvr>
                                      <p:tavLst>
                                        <p:tav tm="0">
                                          <p:val>
                                            <p:strVal val="4*#ppt_w"/>
                                          </p:val>
                                        </p:tav>
                                        <p:tav tm="100000">
                                          <p:val>
                                            <p:strVal val="#ppt_w"/>
                                          </p:val>
                                        </p:tav>
                                      </p:tavLst>
                                    </p:anim>
                                    <p:anim calcmode="lin" valueType="num">
                                      <p:cBhvr>
                                        <p:cTn id="221" dur="500" fill="hold"/>
                                        <p:tgtEl>
                                          <p:spTgt spid="67"/>
                                        </p:tgtEl>
                                        <p:attrNameLst>
                                          <p:attrName>ppt_h</p:attrName>
                                        </p:attrNameLst>
                                      </p:cBhvr>
                                      <p:tavLst>
                                        <p:tav tm="0">
                                          <p:val>
                                            <p:strVal val="4*#ppt_h"/>
                                          </p:val>
                                        </p:tav>
                                        <p:tav tm="100000">
                                          <p:val>
                                            <p:strVal val="#ppt_h"/>
                                          </p:val>
                                        </p:tav>
                                      </p:tavLst>
                                    </p:anim>
                                  </p:childTnLst>
                                </p:cTn>
                              </p:par>
                              <p:par>
                                <p:cTn id="222" presetID="10" presetClass="entr" presetSubtype="0" fill="hold" nodeType="withEffect">
                                  <p:stCondLst>
                                    <p:cond delay="0"/>
                                  </p:stCondLst>
                                  <p:childTnLst>
                                    <p:set>
                                      <p:cBhvr>
                                        <p:cTn id="223" dur="1" fill="hold">
                                          <p:stCondLst>
                                            <p:cond delay="0"/>
                                          </p:stCondLst>
                                        </p:cTn>
                                        <p:tgtEl>
                                          <p:spTgt spid="69"/>
                                        </p:tgtEl>
                                        <p:attrNameLst>
                                          <p:attrName>style.visibility</p:attrName>
                                        </p:attrNameLst>
                                      </p:cBhvr>
                                      <p:to>
                                        <p:strVal val="visible"/>
                                      </p:to>
                                    </p:set>
                                    <p:animEffect transition="in" filter="fade">
                                      <p:cBhvr>
                                        <p:cTn id="224" dur="500"/>
                                        <p:tgtEl>
                                          <p:spTgt spid="69"/>
                                        </p:tgtEl>
                                      </p:cBhvr>
                                    </p:animEffect>
                                  </p:childTnLst>
                                </p:cTn>
                              </p:par>
                              <p:par>
                                <p:cTn id="225" presetID="23" presetClass="entr" presetSubtype="32" fill="hold" grpId="0" nodeType="withEffect">
                                  <p:stCondLst>
                                    <p:cond delay="0"/>
                                  </p:stCondLst>
                                  <p:childTnLst>
                                    <p:set>
                                      <p:cBhvr>
                                        <p:cTn id="226" dur="1" fill="hold">
                                          <p:stCondLst>
                                            <p:cond delay="0"/>
                                          </p:stCondLst>
                                        </p:cTn>
                                        <p:tgtEl>
                                          <p:spTgt spid="71"/>
                                        </p:tgtEl>
                                        <p:attrNameLst>
                                          <p:attrName>style.visibility</p:attrName>
                                        </p:attrNameLst>
                                      </p:cBhvr>
                                      <p:to>
                                        <p:strVal val="visible"/>
                                      </p:to>
                                    </p:set>
                                    <p:anim calcmode="lin" valueType="num">
                                      <p:cBhvr>
                                        <p:cTn id="227" dur="500" fill="hold"/>
                                        <p:tgtEl>
                                          <p:spTgt spid="71"/>
                                        </p:tgtEl>
                                        <p:attrNameLst>
                                          <p:attrName>ppt_w</p:attrName>
                                        </p:attrNameLst>
                                      </p:cBhvr>
                                      <p:tavLst>
                                        <p:tav tm="0">
                                          <p:val>
                                            <p:strVal val="4*#ppt_w"/>
                                          </p:val>
                                        </p:tav>
                                        <p:tav tm="100000">
                                          <p:val>
                                            <p:strVal val="#ppt_w"/>
                                          </p:val>
                                        </p:tav>
                                      </p:tavLst>
                                    </p:anim>
                                    <p:anim calcmode="lin" valueType="num">
                                      <p:cBhvr>
                                        <p:cTn id="228" dur="500" fill="hold"/>
                                        <p:tgtEl>
                                          <p:spTgt spid="7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 grpId="0"/>
      <p:bldP spid="39" grpId="0"/>
      <p:bldP spid="59" grpId="0"/>
      <p:bldP spid="63" grpId="0"/>
      <p:bldP spid="64" grpId="0"/>
      <p:bldP spid="73" grpId="0"/>
      <p:bldP spid="66" grpId="0"/>
      <p:bldP spid="67" grpId="0"/>
      <p:bldP spid="35" grpId="0"/>
      <p:bldP spid="49" grpId="0"/>
      <p:bldP spid="51" grpId="0"/>
      <p:bldP spid="23" grpId="0"/>
      <p:bldP spid="55" grpId="0"/>
      <p:bldP spid="57" grpId="0"/>
      <p:bldP spid="58" grpId="0"/>
      <p:bldP spid="68" grpId="0"/>
      <p:bldP spid="70" grpId="0"/>
      <p:bldP spid="75" grpId="0"/>
      <p:bldP spid="77" grpId="0"/>
      <p:bldP spid="79" grpId="0"/>
      <p:bldP spid="81" grpId="0"/>
      <p:bldP spid="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International Destinations Of Turkish Carriers</a:t>
            </a:r>
            <a:endParaRPr lang="tr-TR" dirty="0"/>
          </a:p>
        </p:txBody>
      </p:sp>
      <p:pic>
        <p:nvPicPr>
          <p:cNvPr id="2050" name="Picture 2" descr="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503"/>
            <a:ext cx="7454420" cy="37272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0" name="Diagram 9"/>
          <p:cNvGraphicFramePr/>
          <p:nvPr>
            <p:extLst>
              <p:ext uri="{D42A27DB-BD31-4B8C-83A1-F6EECF244321}">
                <p14:modId xmlns:p14="http://schemas.microsoft.com/office/powerpoint/2010/main" val="2733847663"/>
              </p:ext>
            </p:extLst>
          </p:nvPr>
        </p:nvGraphicFramePr>
        <p:xfrm>
          <a:off x="4354684" y="2467779"/>
          <a:ext cx="5031687" cy="2316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6394422" y="4384714"/>
            <a:ext cx="1166326" cy="369332"/>
          </a:xfrm>
          <a:prstGeom prst="rect">
            <a:avLst/>
          </a:prstGeom>
          <a:noFill/>
        </p:spPr>
        <p:txBody>
          <a:bodyPr wrap="square" rtlCol="0">
            <a:spAutoFit/>
          </a:bodyPr>
          <a:lstStyle/>
          <a:p>
            <a:r>
              <a:rPr lang="tr-TR" sz="1800" b="1" dirty="0" smtClean="0"/>
              <a:t>4.5 times</a:t>
            </a:r>
            <a:endParaRPr lang="tr-TR" sz="1800" b="1" dirty="0"/>
          </a:p>
        </p:txBody>
      </p:sp>
      <p:grpSp>
        <p:nvGrpSpPr>
          <p:cNvPr id="12" name="Group 11"/>
          <p:cNvGrpSpPr/>
          <p:nvPr/>
        </p:nvGrpSpPr>
        <p:grpSpPr>
          <a:xfrm>
            <a:off x="6090477" y="130659"/>
            <a:ext cx="2412694" cy="2302525"/>
            <a:chOff x="2937614" y="1276119"/>
            <a:chExt cx="2868638" cy="2816907"/>
          </a:xfrm>
        </p:grpSpPr>
        <p:grpSp>
          <p:nvGrpSpPr>
            <p:cNvPr id="13" name="Group 12"/>
            <p:cNvGrpSpPr/>
            <p:nvPr/>
          </p:nvGrpSpPr>
          <p:grpSpPr>
            <a:xfrm>
              <a:off x="2937614" y="1276119"/>
              <a:ext cx="2868638" cy="2816907"/>
              <a:chOff x="2937614" y="1276119"/>
              <a:chExt cx="2868638" cy="2816907"/>
            </a:xfrm>
          </p:grpSpPr>
          <p:sp>
            <p:nvSpPr>
              <p:cNvPr id="15" name="Chord 14"/>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16"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14" name="TextBox 13"/>
            <p:cNvSpPr txBox="1"/>
            <p:nvPr/>
          </p:nvSpPr>
          <p:spPr>
            <a:xfrm>
              <a:off x="3296797" y="1528509"/>
              <a:ext cx="2145872" cy="2403069"/>
            </a:xfrm>
            <a:prstGeom prst="rect">
              <a:avLst/>
            </a:prstGeom>
            <a:noFill/>
            <a:effectLst/>
          </p:spPr>
          <p:txBody>
            <a:bodyPr wrap="square" rtlCol="0">
              <a:spAutoFit/>
            </a:bodyPr>
            <a:lstStyle/>
            <a:p>
              <a:pPr algn="ctr">
                <a:lnSpc>
                  <a:spcPts val="2100"/>
                </a:lnSpc>
              </a:pPr>
              <a:r>
                <a:rPr lang="tr-TR" sz="1600" b="1" noProof="1" smtClean="0">
                  <a:solidFill>
                    <a:schemeClr val="bg1"/>
                  </a:solidFill>
                </a:rPr>
                <a:t>Turkey is ranked the </a:t>
              </a:r>
              <a:r>
                <a:rPr lang="tr-TR" sz="2000" b="1" u="sng" noProof="1" smtClean="0">
                  <a:solidFill>
                    <a:schemeClr val="bg1"/>
                  </a:solidFill>
                </a:rPr>
                <a:t>3</a:t>
              </a:r>
              <a:r>
                <a:rPr lang="tr-TR" sz="2000" b="1" u="sng" baseline="30000" noProof="1" smtClean="0">
                  <a:solidFill>
                    <a:schemeClr val="bg1"/>
                  </a:solidFill>
                </a:rPr>
                <a:t>rd</a:t>
              </a:r>
              <a:r>
                <a:rPr lang="tr-TR" sz="1600" b="1" noProof="1" smtClean="0">
                  <a:solidFill>
                    <a:schemeClr val="bg1"/>
                  </a:solidFill>
                </a:rPr>
                <a:t> for the # of international destinations offered by its registered </a:t>
              </a:r>
            </a:p>
            <a:p>
              <a:pPr algn="ctr">
                <a:lnSpc>
                  <a:spcPts val="2100"/>
                </a:lnSpc>
              </a:pPr>
              <a:r>
                <a:rPr lang="tr-TR" sz="1600" b="1" noProof="1" smtClean="0">
                  <a:solidFill>
                    <a:schemeClr val="bg1"/>
                  </a:solidFill>
                </a:rPr>
                <a:t>airliens</a:t>
              </a:r>
              <a:endParaRPr lang="en-US" sz="1600" b="1" noProof="1">
                <a:solidFill>
                  <a:schemeClr val="bg1"/>
                </a:solidFill>
              </a:endParaRPr>
            </a:p>
          </p:txBody>
        </p:sp>
      </p:grpSp>
      <p:sp>
        <p:nvSpPr>
          <p:cNvPr id="17" name="TextBox 16"/>
          <p:cNvSpPr txBox="1"/>
          <p:nvPr/>
        </p:nvSpPr>
        <p:spPr>
          <a:xfrm>
            <a:off x="220826" y="4806651"/>
            <a:ext cx="6303065" cy="282450"/>
          </a:xfrm>
          <a:prstGeom prst="rect">
            <a:avLst/>
          </a:prstGeom>
          <a:noFill/>
        </p:spPr>
        <p:txBody>
          <a:bodyPr wrap="square" lIns="68580" tIns="34290" rIns="68580" bIns="34290" rtlCol="0">
            <a:spAutoFit/>
          </a:bodyPr>
          <a:lstStyle/>
          <a:p>
            <a:pPr defTabSz="685783">
              <a:lnSpc>
                <a:spcPts val="1875"/>
              </a:lnSpc>
            </a:pPr>
            <a:r>
              <a:rPr lang="en-US" sz="900" i="1" dirty="0">
                <a:solidFill>
                  <a:srgbClr val="505050"/>
                </a:solidFill>
              </a:rPr>
              <a:t>Source</a:t>
            </a:r>
            <a:r>
              <a:rPr lang="en-US" sz="900" i="1" dirty="0" smtClean="0">
                <a:solidFill>
                  <a:srgbClr val="505050"/>
                </a:solidFill>
              </a:rPr>
              <a:t>:</a:t>
            </a:r>
            <a:r>
              <a:rPr lang="tr-TR" sz="900" i="1" dirty="0">
                <a:solidFill>
                  <a:srgbClr val="505050"/>
                </a:solidFill>
              </a:rPr>
              <a:t> </a:t>
            </a:r>
            <a:r>
              <a:rPr lang="tr-TR" sz="900" i="1" dirty="0" smtClean="0">
                <a:solidFill>
                  <a:srgbClr val="505050"/>
                </a:solidFill>
              </a:rPr>
              <a:t>OAG, </a:t>
            </a:r>
            <a:r>
              <a:rPr lang="tr-TR" sz="900" i="1" dirty="0">
                <a:solidFill>
                  <a:srgbClr val="505050"/>
                </a:solidFill>
              </a:rPr>
              <a:t>Turkish DGCA</a:t>
            </a:r>
            <a:endParaRPr lang="en-US" sz="900" i="1" dirty="0">
              <a:solidFill>
                <a:srgbClr val="505050"/>
              </a:solidFill>
            </a:endParaRPr>
          </a:p>
        </p:txBody>
      </p:sp>
      <p:sp>
        <p:nvSpPr>
          <p:cNvPr id="19" name="TextBox 18"/>
          <p:cNvSpPr txBox="1"/>
          <p:nvPr/>
        </p:nvSpPr>
        <p:spPr>
          <a:xfrm>
            <a:off x="5438848" y="2430766"/>
            <a:ext cx="3705152" cy="584775"/>
          </a:xfrm>
          <a:prstGeom prst="rect">
            <a:avLst/>
          </a:prstGeom>
          <a:noFill/>
        </p:spPr>
        <p:txBody>
          <a:bodyPr wrap="square" rtlCol="0">
            <a:spAutoFit/>
          </a:bodyPr>
          <a:lstStyle/>
          <a:p>
            <a:r>
              <a:rPr lang="tr-TR" sz="1600" u="sng" dirty="0" smtClean="0"/>
              <a:t># of unique international destinations flown by Turkish Carriers</a:t>
            </a:r>
            <a:endParaRPr lang="tr-TR" sz="1600" u="sng" dirty="0"/>
          </a:p>
        </p:txBody>
      </p:sp>
      <p:grpSp>
        <p:nvGrpSpPr>
          <p:cNvPr id="29" name="Group 28"/>
          <p:cNvGrpSpPr/>
          <p:nvPr/>
        </p:nvGrpSpPr>
        <p:grpSpPr>
          <a:xfrm>
            <a:off x="334210" y="3850831"/>
            <a:ext cx="3393000" cy="854425"/>
            <a:chOff x="-1167963" y="2013993"/>
            <a:chExt cx="1278513" cy="854425"/>
          </a:xfrm>
        </p:grpSpPr>
        <p:sp>
          <p:nvSpPr>
            <p:cNvPr id="30" name="Rounded Rectangle 29"/>
            <p:cNvSpPr/>
            <p:nvPr/>
          </p:nvSpPr>
          <p:spPr>
            <a:xfrm>
              <a:off x="-1167963" y="2013993"/>
              <a:ext cx="1278513" cy="801820"/>
            </a:xfrm>
            <a:prstGeom prst="roundRect">
              <a:avLst>
                <a:gd name="adj" fmla="val 10000"/>
              </a:avLst>
            </a:prstGeom>
          </p:spPr>
          <p:style>
            <a:lnRef idx="2">
              <a:schemeClr val="accent4">
                <a:hueOff val="-1614340"/>
                <a:satOff val="0"/>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Rounded Rectangle 4"/>
            <p:cNvSpPr/>
            <p:nvPr/>
          </p:nvSpPr>
          <p:spPr>
            <a:xfrm>
              <a:off x="-1131059" y="2013993"/>
              <a:ext cx="1241609" cy="8544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0" lvl="1" algn="l" defTabSz="1066800">
                <a:lnSpc>
                  <a:spcPct val="90000"/>
                </a:lnSpc>
                <a:spcBef>
                  <a:spcPct val="0"/>
                </a:spcBef>
                <a:spcAft>
                  <a:spcPct val="15000"/>
                </a:spcAft>
              </a:pPr>
              <a:r>
                <a:rPr lang="tr-TR" sz="2400" b="1" dirty="0" smtClean="0"/>
                <a:t>Today 96 international airlines flies to Turkey</a:t>
              </a:r>
              <a:endParaRPr lang="tr-TR" sz="1200" kern="1200" dirty="0"/>
            </a:p>
          </p:txBody>
        </p:sp>
      </p:grpSp>
    </p:spTree>
    <p:extLst>
      <p:ext uri="{BB962C8B-B14F-4D97-AF65-F5344CB8AC3E}">
        <p14:creationId xmlns:p14="http://schemas.microsoft.com/office/powerpoint/2010/main" val="23160392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2000"/>
                            </p:stCondLst>
                            <p:childTnLst>
                              <p:par>
                                <p:cTn id="22" presetID="23" presetClass="entr" presetSubtype="32" fill="hold" nodeType="afterEffect">
                                  <p:stCondLst>
                                    <p:cond delay="25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strVal val="4*#ppt_w"/>
                                          </p:val>
                                        </p:tav>
                                        <p:tav tm="100000">
                                          <p:val>
                                            <p:strVal val="#ppt_w"/>
                                          </p:val>
                                        </p:tav>
                                      </p:tavLst>
                                    </p:anim>
                                    <p:anim calcmode="lin" valueType="num">
                                      <p:cBhvr>
                                        <p:cTn id="25" dur="500" fill="hold"/>
                                        <p:tgtEl>
                                          <p:spTgt spid="12"/>
                                        </p:tgtEl>
                                        <p:attrNameLst>
                                          <p:attrName>ppt_h</p:attrName>
                                        </p:attrNameLst>
                                      </p:cBhvr>
                                      <p:tavLst>
                                        <p:tav tm="0">
                                          <p:val>
                                            <p:strVal val="4*#ppt_h"/>
                                          </p:val>
                                        </p:tav>
                                        <p:tav tm="100000">
                                          <p:val>
                                            <p:strVal val="#ppt_h"/>
                                          </p:val>
                                        </p:tav>
                                      </p:tavLst>
                                    </p:anim>
                                  </p:childTnLst>
                                </p:cTn>
                              </p:par>
                            </p:childTnLst>
                          </p:cTn>
                        </p:par>
                        <p:par>
                          <p:cTn id="26" fill="hold">
                            <p:stCondLst>
                              <p:cond delay="2750"/>
                            </p:stCondLst>
                            <p:childTnLst>
                              <p:par>
                                <p:cTn id="27" presetID="26" presetClass="emph" presetSubtype="0" fill="hold" nodeType="afterEffect">
                                  <p:stCondLst>
                                    <p:cond delay="25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childTnLst>
                          </p:cTn>
                        </p:par>
                        <p:par>
                          <p:cTn id="30" fill="hold">
                            <p:stCondLst>
                              <p:cond delay="3500"/>
                            </p:stCondLst>
                            <p:childTnLst>
                              <p:par>
                                <p:cTn id="31" presetID="16" presetClass="entr" presetSubtype="21"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Turkish </a:t>
            </a:r>
            <a:r>
              <a:rPr lang="tr-TR" dirty="0" smtClean="0"/>
              <a:t>Civil Aviation’s Current Roles in Industry</a:t>
            </a:r>
            <a:endParaRPr lang="tr-TR" dirty="0"/>
          </a:p>
        </p:txBody>
      </p:sp>
      <p:sp>
        <p:nvSpPr>
          <p:cNvPr id="9" name="TextBox 8"/>
          <p:cNvSpPr txBox="1"/>
          <p:nvPr/>
        </p:nvSpPr>
        <p:spPr>
          <a:xfrm>
            <a:off x="220827" y="4806651"/>
            <a:ext cx="6303065" cy="312906"/>
          </a:xfrm>
          <a:prstGeom prst="rect">
            <a:avLst/>
          </a:prstGeom>
          <a:noFill/>
        </p:spPr>
        <p:txBody>
          <a:bodyPr wrap="square" lIns="68580" tIns="34290" rIns="68580" bIns="34290" rtlCol="0">
            <a:spAutoFit/>
          </a:bodyPr>
          <a:lstStyle/>
          <a:p>
            <a:pPr defTabSz="685783">
              <a:lnSpc>
                <a:spcPts val="1875"/>
              </a:lnSpc>
            </a:pPr>
            <a:r>
              <a:rPr lang="en-US" sz="900" i="1" dirty="0">
                <a:solidFill>
                  <a:srgbClr val="505050"/>
                </a:solidFill>
              </a:rPr>
              <a:t>Source:</a:t>
            </a:r>
            <a:r>
              <a:rPr lang="tr-TR" sz="900" i="1" dirty="0">
                <a:solidFill>
                  <a:srgbClr val="505050"/>
                </a:solidFill>
              </a:rPr>
              <a:t> </a:t>
            </a:r>
            <a:r>
              <a:rPr lang="tr-TR" sz="900" i="1" dirty="0" err="1">
                <a:solidFill>
                  <a:srgbClr val="505050"/>
                </a:solidFill>
              </a:rPr>
              <a:t>Turkish</a:t>
            </a:r>
            <a:r>
              <a:rPr lang="tr-TR" sz="900" i="1" dirty="0">
                <a:solidFill>
                  <a:srgbClr val="505050"/>
                </a:solidFill>
              </a:rPr>
              <a:t> DGCA</a:t>
            </a:r>
            <a:endParaRPr lang="en-US" sz="900" i="1" dirty="0">
              <a:solidFill>
                <a:srgbClr val="505050"/>
              </a:solidFill>
            </a:endParaRPr>
          </a:p>
        </p:txBody>
      </p:sp>
      <p:sp>
        <p:nvSpPr>
          <p:cNvPr id="32" name="TextBox 31"/>
          <p:cNvSpPr txBox="1"/>
          <p:nvPr/>
        </p:nvSpPr>
        <p:spPr>
          <a:xfrm>
            <a:off x="470026" y="787684"/>
            <a:ext cx="7447847" cy="4247317"/>
          </a:xfrm>
          <a:prstGeom prst="rect">
            <a:avLst/>
          </a:prstGeom>
          <a:noFill/>
        </p:spPr>
        <p:txBody>
          <a:bodyPr wrap="square" rtlCol="0">
            <a:spAutoFit/>
          </a:bodyPr>
          <a:lstStyle/>
          <a:p>
            <a:pPr marL="285743" indent="-285743" defTabSz="685783">
              <a:buFont typeface="Arial" panose="020B0604020202020204" pitchFamily="34" charset="0"/>
              <a:buChar char="•"/>
            </a:pPr>
            <a:r>
              <a:rPr lang="en-US" sz="1800" b="1" dirty="0">
                <a:solidFill>
                  <a:prstClr val="black"/>
                </a:solidFill>
              </a:rPr>
              <a:t>Directorate General of Civil Aviation (DGCA)</a:t>
            </a:r>
          </a:p>
          <a:p>
            <a:pPr marL="628634" lvl="1" indent="-285743" defTabSz="685783">
              <a:buFont typeface="Arial" panose="020B0604020202020204" pitchFamily="34" charset="0"/>
              <a:buChar char="•"/>
            </a:pPr>
            <a:r>
              <a:rPr lang="en-US" sz="1800" dirty="0">
                <a:solidFill>
                  <a:prstClr val="black"/>
                </a:solidFill>
              </a:rPr>
              <a:t>Member of ICAO</a:t>
            </a:r>
          </a:p>
          <a:p>
            <a:pPr marL="628634" lvl="1" indent="-285743" defTabSz="685783">
              <a:buFont typeface="Arial" panose="020B0604020202020204" pitchFamily="34" charset="0"/>
              <a:buChar char="•"/>
            </a:pPr>
            <a:r>
              <a:rPr lang="en-US" sz="1800" dirty="0">
                <a:solidFill>
                  <a:prstClr val="black"/>
                </a:solidFill>
              </a:rPr>
              <a:t>Vice Pres</a:t>
            </a:r>
            <a:r>
              <a:rPr lang="tr-TR" sz="1800" dirty="0">
                <a:solidFill>
                  <a:prstClr val="black"/>
                </a:solidFill>
              </a:rPr>
              <a:t>i</a:t>
            </a:r>
            <a:r>
              <a:rPr lang="en-US" sz="1800" dirty="0">
                <a:solidFill>
                  <a:prstClr val="black"/>
                </a:solidFill>
              </a:rPr>
              <a:t>dent of ECAC</a:t>
            </a:r>
          </a:p>
          <a:p>
            <a:pPr marL="628634" lvl="1" indent="-285743" defTabSz="685783">
              <a:buFont typeface="Arial" panose="020B0604020202020204" pitchFamily="34" charset="0"/>
              <a:buChar char="•"/>
            </a:pPr>
            <a:r>
              <a:rPr lang="en-US" sz="1800" dirty="0">
                <a:solidFill>
                  <a:prstClr val="black"/>
                </a:solidFill>
              </a:rPr>
              <a:t>Vice Pres</a:t>
            </a:r>
            <a:r>
              <a:rPr lang="tr-TR" sz="1800" dirty="0">
                <a:solidFill>
                  <a:prstClr val="black"/>
                </a:solidFill>
              </a:rPr>
              <a:t>i</a:t>
            </a:r>
            <a:r>
              <a:rPr lang="en-US" sz="1800" dirty="0">
                <a:solidFill>
                  <a:prstClr val="black"/>
                </a:solidFill>
              </a:rPr>
              <a:t>dent of ICAO EUR-NAT Regional Aviation Safety Group (RASG) </a:t>
            </a:r>
          </a:p>
          <a:p>
            <a:pPr marL="628634" lvl="1" indent="-285743" defTabSz="685783">
              <a:buFont typeface="Arial" panose="020B0604020202020204" pitchFamily="34" charset="0"/>
              <a:buChar char="•"/>
            </a:pPr>
            <a:r>
              <a:rPr lang="en-US" sz="1800" dirty="0">
                <a:solidFill>
                  <a:prstClr val="black"/>
                </a:solidFill>
              </a:rPr>
              <a:t>President of Eurocontrol Provisional Council and VP of the SRC Safety Regulation Commission</a:t>
            </a:r>
          </a:p>
          <a:p>
            <a:pPr marL="628634" lvl="1" indent="-285743" defTabSz="685783">
              <a:buFont typeface="Arial" panose="020B0604020202020204" pitchFamily="34" charset="0"/>
              <a:buChar char="•"/>
            </a:pPr>
            <a:r>
              <a:rPr lang="en-US" sz="1800" dirty="0">
                <a:solidFill>
                  <a:prstClr val="black"/>
                </a:solidFill>
              </a:rPr>
              <a:t>Vice President of D-8 Aviation Council</a:t>
            </a:r>
          </a:p>
          <a:p>
            <a:pPr marL="628634" lvl="1" indent="-285743" defTabSz="685783">
              <a:buFont typeface="Arial" panose="020B0604020202020204" pitchFamily="34" charset="0"/>
              <a:buChar char="•"/>
            </a:pPr>
            <a:r>
              <a:rPr lang="en-US" sz="1800" dirty="0">
                <a:solidFill>
                  <a:prstClr val="black"/>
                </a:solidFill>
              </a:rPr>
              <a:t>Member of Board and Vice President of JAA-TO</a:t>
            </a:r>
          </a:p>
          <a:p>
            <a:pPr marL="285743" indent="-285743" defTabSz="685783">
              <a:buFont typeface="Arial" panose="020B0604020202020204" pitchFamily="34" charset="0"/>
              <a:buChar char="•"/>
            </a:pPr>
            <a:endParaRPr lang="tr-TR" sz="1800" dirty="0">
              <a:solidFill>
                <a:prstClr val="black"/>
              </a:solidFill>
            </a:endParaRPr>
          </a:p>
          <a:p>
            <a:pPr marL="285743" indent="-285743" defTabSz="685783">
              <a:buFont typeface="Arial" panose="020B0604020202020204" pitchFamily="34" charset="0"/>
              <a:buChar char="•"/>
            </a:pPr>
            <a:r>
              <a:rPr lang="tr-TR" sz="1800" dirty="0">
                <a:solidFill>
                  <a:prstClr val="black"/>
                </a:solidFill>
              </a:rPr>
              <a:t>Dr. Temel Kotil, CEO of Turkish Airlines, president of AEA</a:t>
            </a:r>
          </a:p>
          <a:p>
            <a:pPr marL="285743" indent="-285743" defTabSz="685783">
              <a:buFont typeface="Arial" panose="020B0604020202020204" pitchFamily="34" charset="0"/>
              <a:buChar char="•"/>
            </a:pPr>
            <a:endParaRPr lang="tr-TR" sz="1800" dirty="0">
              <a:solidFill>
                <a:prstClr val="black"/>
              </a:solidFill>
            </a:endParaRPr>
          </a:p>
          <a:p>
            <a:pPr marL="285743" indent="-285743" defTabSz="685783">
              <a:buFont typeface="Arial" panose="020B0604020202020204" pitchFamily="34" charset="0"/>
              <a:buChar char="•"/>
            </a:pPr>
            <a:endParaRPr lang="tr-TR" sz="1800" dirty="0">
              <a:solidFill>
                <a:prstClr val="black"/>
              </a:solidFill>
            </a:endParaRPr>
          </a:p>
          <a:p>
            <a:pPr marL="285743" indent="-285743" defTabSz="685783">
              <a:buFont typeface="Arial" panose="020B0604020202020204" pitchFamily="34" charset="0"/>
              <a:buChar char="•"/>
            </a:pPr>
            <a:endParaRPr lang="tr-TR" sz="1800" dirty="0">
              <a:solidFill>
                <a:prstClr val="black"/>
              </a:solidFill>
            </a:endParaRPr>
          </a:p>
          <a:p>
            <a:pPr marL="285743" indent="-285743" defTabSz="685783">
              <a:buFont typeface="Arial" panose="020B0604020202020204" pitchFamily="34" charset="0"/>
              <a:buChar char="•"/>
            </a:pPr>
            <a:endParaRPr lang="tr-TR" sz="1800" dirty="0">
              <a:solidFill>
                <a:prstClr val="black"/>
              </a:solidFill>
            </a:endParaRPr>
          </a:p>
          <a:p>
            <a:pPr marL="285743" indent="-285743" defTabSz="685783">
              <a:buFont typeface="Arial" panose="020B0604020202020204" pitchFamily="34" charset="0"/>
              <a:buChar char="•"/>
            </a:pPr>
            <a:endParaRPr lang="tr-TR" sz="1800" dirty="0">
              <a:solidFill>
                <a:prstClr val="black"/>
              </a:solidFill>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1986" y="2313423"/>
            <a:ext cx="1217577" cy="99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9563" y="2154553"/>
            <a:ext cx="1591451" cy="11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6084" y="3515871"/>
            <a:ext cx="1407319" cy="123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5703" y="3701833"/>
            <a:ext cx="1565904" cy="88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9445" y="3657602"/>
            <a:ext cx="1969643" cy="11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828475" y="294982"/>
            <a:ext cx="3796945" cy="1432268"/>
            <a:chOff x="6235584" y="2004446"/>
            <a:chExt cx="2604608" cy="880926"/>
          </a:xfrm>
        </p:grpSpPr>
        <p:pic>
          <p:nvPicPr>
            <p:cNvPr id="11" name="Picture 10"/>
            <p:cNvPicPr>
              <a:picLocks noChangeAspect="1"/>
            </p:cNvPicPr>
            <p:nvPr/>
          </p:nvPicPr>
          <p:blipFill>
            <a:blip r:embed="rId7" cstate="print">
              <a:duotone>
                <a:prstClr val="black"/>
                <a:schemeClr val="accent3">
                  <a:tint val="45000"/>
                  <a:satMod val="400000"/>
                </a:schemeClr>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6597">
              <a:off x="6693176" y="2004446"/>
              <a:ext cx="2147016" cy="880926"/>
            </a:xfrm>
            <a:prstGeom prst="rect">
              <a:avLst/>
            </a:prstGeom>
          </p:spPr>
        </p:pic>
        <p:sp>
          <p:nvSpPr>
            <p:cNvPr id="17" name="Rectangle 16"/>
            <p:cNvSpPr/>
            <p:nvPr/>
          </p:nvSpPr>
          <p:spPr>
            <a:xfrm rot="20982427">
              <a:off x="7010078" y="2211541"/>
              <a:ext cx="1703626" cy="383333"/>
            </a:xfrm>
            <a:prstGeom prst="rect">
              <a:avLst/>
            </a:prstGeom>
          </p:spPr>
          <p:txBody>
            <a:bodyPr wrap="square" lIns="68580" tIns="34290" rIns="68580" bIns="34290">
              <a:spAutoFit/>
            </a:bodyPr>
            <a:lstStyle/>
            <a:p>
              <a:pPr algn="ctr" defTabSz="685783"/>
              <a:r>
                <a:rPr lang="tr-TR" sz="1800" b="1" dirty="0">
                  <a:solidFill>
                    <a:prstClr val="white"/>
                  </a:solidFill>
                  <a:effectLst>
                    <a:outerShdw blurRad="38100" dist="38100" dir="2700000" algn="tl">
                      <a:srgbClr val="000000">
                        <a:alpha val="43137"/>
                      </a:srgbClr>
                    </a:outerShdw>
                  </a:effectLst>
                </a:rPr>
                <a:t>Turkey is a Candidate For ICAO Council in 2016</a:t>
              </a:r>
            </a:p>
          </p:txBody>
        </p:sp>
        <p:grpSp>
          <p:nvGrpSpPr>
            <p:cNvPr id="18" name="Group 17"/>
            <p:cNvGrpSpPr/>
            <p:nvPr/>
          </p:nvGrpSpPr>
          <p:grpSpPr>
            <a:xfrm>
              <a:off x="6235584" y="2444909"/>
              <a:ext cx="644388" cy="297935"/>
              <a:chOff x="6323433" y="1713163"/>
              <a:chExt cx="859185" cy="397246"/>
            </a:xfrm>
          </p:grpSpPr>
          <p:cxnSp>
            <p:nvCxnSpPr>
              <p:cNvPr id="19" name="Straight Connector 18"/>
              <p:cNvCxnSpPr/>
              <p:nvPr/>
            </p:nvCxnSpPr>
            <p:spPr>
              <a:xfrm flipV="1">
                <a:off x="6323433" y="1713163"/>
                <a:ext cx="706785" cy="29606"/>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030218" y="1713163"/>
                <a:ext cx="0" cy="244846"/>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030218" y="1958009"/>
                <a:ext cx="152400" cy="152400"/>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1026" name="Picture 2" descr="http://axplorer.com/wp-content/uploads/2014/04/AE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454" y="3723325"/>
            <a:ext cx="2962921" cy="1028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888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500" fill="hold"/>
                                        <p:tgtEl>
                                          <p:spTgt spid="32"/>
                                        </p:tgtEl>
                                        <p:attrNameLst>
                                          <p:attrName>ppt_x</p:attrName>
                                        </p:attrNameLst>
                                      </p:cBhvr>
                                      <p:tavLst>
                                        <p:tav tm="0">
                                          <p:val>
                                            <p:strVal val="0-#ppt_w/2"/>
                                          </p:val>
                                        </p:tav>
                                        <p:tav tm="100000">
                                          <p:val>
                                            <p:strVal val="#ppt_x"/>
                                          </p:val>
                                        </p:tav>
                                      </p:tavLst>
                                    </p:anim>
                                    <p:anim calcmode="lin" valueType="num">
                                      <p:cBhvr additive="base">
                                        <p:cTn id="11" dur="500" fill="hold"/>
                                        <p:tgtEl>
                                          <p:spTgt spid="32"/>
                                        </p:tgtEl>
                                        <p:attrNameLst>
                                          <p:attrName>ppt_y</p:attrName>
                                        </p:attrNameLst>
                                      </p:cBhvr>
                                      <p:tavLst>
                                        <p:tav tm="0">
                                          <p:val>
                                            <p:strVal val="#ppt_y"/>
                                          </p:val>
                                        </p:tav>
                                        <p:tav tm="100000">
                                          <p:val>
                                            <p:strVal val="#ppt_y"/>
                                          </p:val>
                                        </p:tav>
                                      </p:tavLst>
                                    </p:anim>
                                  </p:childTnLst>
                                </p:cTn>
                              </p:par>
                              <p:par>
                                <p:cTn id="12" presetID="6" presetClass="entr" presetSubtype="3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out)">
                                      <p:cBhvr>
                                        <p:cTn id="14" dur="15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6"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par>
                                <p:cTn id="24" presetID="6"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par>
                                <p:cTn id="27" presetID="6" presetClass="entr" presetSubtype="16"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circle(in)">
                                      <p:cBhvr>
                                        <p:cTn id="29" dur="2000"/>
                                        <p:tgtEl>
                                          <p:spTgt spid="102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7976"/>
          <a:stretch/>
        </p:blipFill>
        <p:spPr>
          <a:xfrm>
            <a:off x="0" y="607039"/>
            <a:ext cx="9143999" cy="4218880"/>
          </a:xfrm>
          <a:prstGeom prst="rect">
            <a:avLst/>
          </a:prstGeom>
          <a:noFill/>
          <a:ln>
            <a:noFill/>
          </a:ln>
        </p:spPr>
      </p:pic>
      <p:sp>
        <p:nvSpPr>
          <p:cNvPr id="57" name="Rectangle 56"/>
          <p:cNvSpPr/>
          <p:nvPr/>
        </p:nvSpPr>
        <p:spPr>
          <a:xfrm>
            <a:off x="2" y="3346024"/>
            <a:ext cx="9143998" cy="981780"/>
          </a:xfrm>
          <a:prstGeom prst="rect">
            <a:avLst/>
          </a:prstGeom>
          <a:gradFill>
            <a:gsLst>
              <a:gs pos="0">
                <a:schemeClr val="accent1">
                  <a:lumMod val="5000"/>
                  <a:lumOff val="95000"/>
                  <a:alpha val="0"/>
                </a:schemeClr>
              </a:gs>
              <a:gs pos="100000">
                <a:srgbClr val="D70000">
                  <a:alpha val="3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tr-TR" dirty="0" err="1" smtClean="0"/>
              <a:t>Air</a:t>
            </a:r>
            <a:r>
              <a:rPr lang="tr-TR" dirty="0" smtClean="0"/>
              <a:t> </a:t>
            </a:r>
            <a:r>
              <a:rPr lang="tr-TR" dirty="0" err="1" smtClean="0"/>
              <a:t>Passenger</a:t>
            </a:r>
            <a:r>
              <a:rPr lang="tr-TR" dirty="0" smtClean="0"/>
              <a:t> </a:t>
            </a:r>
            <a:r>
              <a:rPr lang="tr-TR" dirty="0" err="1" smtClean="0"/>
              <a:t>Numbers</a:t>
            </a:r>
            <a:endParaRPr lang="tr-TR" dirty="0"/>
          </a:p>
        </p:txBody>
      </p:sp>
      <p:grpSp>
        <p:nvGrpSpPr>
          <p:cNvPr id="20" name="Group 19"/>
          <p:cNvGrpSpPr/>
          <p:nvPr/>
        </p:nvGrpSpPr>
        <p:grpSpPr>
          <a:xfrm>
            <a:off x="269519" y="1931726"/>
            <a:ext cx="1586250" cy="1249950"/>
            <a:chOff x="359359" y="3183968"/>
            <a:chExt cx="2114999" cy="1666599"/>
          </a:xfrm>
        </p:grpSpPr>
        <p:grpSp>
          <p:nvGrpSpPr>
            <p:cNvPr id="31" name="Group 30"/>
            <p:cNvGrpSpPr/>
            <p:nvPr/>
          </p:nvGrpSpPr>
          <p:grpSpPr>
            <a:xfrm>
              <a:off x="939000" y="3285229"/>
              <a:ext cx="1024820" cy="710095"/>
              <a:chOff x="238595" y="2664888"/>
              <a:chExt cx="1320635" cy="609524"/>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53" y="2686962"/>
                <a:ext cx="1213318" cy="503733"/>
              </a:xfrm>
              <a:prstGeom prst="rect">
                <a:avLst/>
              </a:prstGeom>
            </p:spPr>
          </p:pic>
          <p:pic>
            <p:nvPicPr>
              <p:cNvPr id="34" name="Picture 33"/>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38595" y="2664888"/>
                <a:ext cx="1320635" cy="609524"/>
              </a:xfrm>
              <a:prstGeom prst="rect">
                <a:avLst/>
              </a:prstGeom>
            </p:spPr>
          </p:pic>
        </p:grpSp>
        <p:sp>
          <p:nvSpPr>
            <p:cNvPr id="30" name="Rectangle 29"/>
            <p:cNvSpPr/>
            <p:nvPr/>
          </p:nvSpPr>
          <p:spPr>
            <a:xfrm>
              <a:off x="359359" y="3865682"/>
              <a:ext cx="2114999" cy="984885"/>
            </a:xfrm>
            <a:prstGeom prst="rect">
              <a:avLst/>
            </a:prstGeom>
          </p:spPr>
          <p:txBody>
            <a:bodyPr wrap="square">
              <a:spAutoFit/>
            </a:bodyPr>
            <a:lstStyle/>
            <a:p>
              <a:pPr lvl="0" algn="ctr"/>
              <a:r>
                <a:rPr lang="tr-TR" sz="1800" b="1" dirty="0"/>
                <a:t>1994</a:t>
              </a:r>
            </a:p>
            <a:p>
              <a:pPr algn="ctr"/>
              <a:r>
                <a:rPr lang="tr-TR" sz="2400" b="1" dirty="0">
                  <a:solidFill>
                    <a:schemeClr val="accent1">
                      <a:lumMod val="75000"/>
                    </a:schemeClr>
                  </a:solidFill>
                </a:rPr>
                <a:t>1.2 billion</a:t>
              </a:r>
              <a:endParaRPr lang="tr-TR" sz="1600" dirty="0">
                <a:solidFill>
                  <a:schemeClr val="accent1">
                    <a:lumMod val="75000"/>
                  </a:schemeClr>
                </a:solidFill>
              </a:endParaRPr>
            </a:p>
          </p:txBody>
        </p:sp>
        <p:pic>
          <p:nvPicPr>
            <p:cNvPr id="32" name="Picture 31"/>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84974" y="3183968"/>
              <a:ext cx="762000" cy="796018"/>
            </a:xfrm>
            <a:prstGeom prst="rect">
              <a:avLst/>
            </a:prstGeom>
          </p:spPr>
        </p:pic>
      </p:grpSp>
      <p:grpSp>
        <p:nvGrpSpPr>
          <p:cNvPr id="35" name="Group 34"/>
          <p:cNvGrpSpPr/>
          <p:nvPr/>
        </p:nvGrpSpPr>
        <p:grpSpPr>
          <a:xfrm>
            <a:off x="5352472" y="322325"/>
            <a:ext cx="3702629" cy="3018088"/>
            <a:chOff x="6218296" y="990600"/>
            <a:chExt cx="4936838" cy="4024115"/>
          </a:xfrm>
        </p:grpSpPr>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8296" y="990600"/>
              <a:ext cx="4936838" cy="3077082"/>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57711" y="1354360"/>
              <a:ext cx="4858006" cy="2588890"/>
            </a:xfrm>
            <a:prstGeom prst="rect">
              <a:avLst/>
            </a:prstGeom>
          </p:spPr>
        </p:pic>
        <p:sp>
          <p:nvSpPr>
            <p:cNvPr id="8" name="Rectangle 7"/>
            <p:cNvSpPr/>
            <p:nvPr/>
          </p:nvSpPr>
          <p:spPr>
            <a:xfrm>
              <a:off x="7466249" y="3865683"/>
              <a:ext cx="2503137" cy="1149032"/>
            </a:xfrm>
            <a:prstGeom prst="rect">
              <a:avLst/>
            </a:prstGeom>
          </p:spPr>
          <p:txBody>
            <a:bodyPr wrap="square">
              <a:spAutoFit/>
            </a:bodyPr>
            <a:lstStyle/>
            <a:p>
              <a:pPr lvl="0" algn="ctr"/>
              <a:r>
                <a:rPr lang="tr-TR" sz="1800" b="1" dirty="0"/>
                <a:t>2034</a:t>
              </a:r>
            </a:p>
            <a:p>
              <a:pPr algn="ctr"/>
              <a:r>
                <a:rPr lang="tr-TR" sz="3200" b="1" dirty="0">
                  <a:solidFill>
                    <a:schemeClr val="accent1">
                      <a:lumMod val="75000"/>
                    </a:schemeClr>
                  </a:solidFill>
                </a:rPr>
                <a:t>7.3 billion</a:t>
              </a:r>
              <a:endParaRPr lang="tr-TR" sz="2000" dirty="0">
                <a:solidFill>
                  <a:schemeClr val="accent1">
                    <a:lumMod val="75000"/>
                  </a:schemeClr>
                </a:solidFill>
              </a:endParaRPr>
            </a:p>
          </p:txBody>
        </p:sp>
        <p:grpSp>
          <p:nvGrpSpPr>
            <p:cNvPr id="45" name="Group 44"/>
            <p:cNvGrpSpPr/>
            <p:nvPr/>
          </p:nvGrpSpPr>
          <p:grpSpPr>
            <a:xfrm>
              <a:off x="8121627" y="2446943"/>
              <a:ext cx="1310551" cy="1582695"/>
              <a:chOff x="8121627" y="2561243"/>
              <a:chExt cx="1310551" cy="1582695"/>
            </a:xfrm>
          </p:grpSpPr>
          <p:grpSp>
            <p:nvGrpSpPr>
              <p:cNvPr id="41" name="Group 40"/>
              <p:cNvGrpSpPr/>
              <p:nvPr/>
            </p:nvGrpSpPr>
            <p:grpSpPr>
              <a:xfrm>
                <a:off x="8388344" y="2561243"/>
                <a:ext cx="843809" cy="863565"/>
                <a:chOff x="8388344" y="2561243"/>
                <a:chExt cx="843809" cy="863565"/>
              </a:xfrm>
            </p:grpSpPr>
            <p:pic>
              <p:nvPicPr>
                <p:cNvPr id="42" name="Picture 41"/>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colorTemperature colorTemp="11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16969" y="2618393"/>
                  <a:ext cx="415184" cy="806415"/>
                </a:xfrm>
                <a:prstGeom prst="rect">
                  <a:avLst/>
                </a:prstGeom>
              </p:spPr>
            </p:pic>
            <p:pic>
              <p:nvPicPr>
                <p:cNvPr id="43" name="Picture 42"/>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colorTemperature colorTemp="11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388344" y="2618393"/>
                  <a:ext cx="415184" cy="806415"/>
                </a:xfrm>
                <a:prstGeom prst="rect">
                  <a:avLst/>
                </a:prstGeom>
              </p:spPr>
            </p:pic>
            <p:pic>
              <p:nvPicPr>
                <p:cNvPr id="44" name="Picture 43"/>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colorTemperature colorTemp="11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588369" y="2561243"/>
                  <a:ext cx="415184" cy="806415"/>
                </a:xfrm>
                <a:prstGeom prst="rect">
                  <a:avLst/>
                </a:prstGeom>
              </p:spPr>
            </p:pic>
          </p:grpSp>
          <p:grpSp>
            <p:nvGrpSpPr>
              <p:cNvPr id="9" name="Group 8"/>
              <p:cNvGrpSpPr/>
              <p:nvPr/>
            </p:nvGrpSpPr>
            <p:grpSpPr>
              <a:xfrm>
                <a:off x="8121627" y="2894618"/>
                <a:ext cx="1310551" cy="1249320"/>
                <a:chOff x="2295044" y="4083927"/>
                <a:chExt cx="916307" cy="873496"/>
              </a:xfrm>
            </p:grpSpPr>
            <p:grpSp>
              <p:nvGrpSpPr>
                <p:cNvPr id="10" name="Group 9"/>
                <p:cNvGrpSpPr/>
                <p:nvPr/>
              </p:nvGrpSpPr>
              <p:grpSpPr>
                <a:xfrm>
                  <a:off x="2349457" y="4083927"/>
                  <a:ext cx="861894" cy="563827"/>
                  <a:chOff x="5990124" y="3364260"/>
                  <a:chExt cx="861894" cy="563827"/>
                </a:xfrm>
              </p:grpSpPr>
              <p:pic>
                <p:nvPicPr>
                  <p:cNvPr id="15" name="Picture 14"/>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colorTemperature colorTemp="11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561731" y="3364260"/>
                    <a:ext cx="290287" cy="563827"/>
                  </a:xfrm>
                  <a:prstGeom prst="rect">
                    <a:avLst/>
                  </a:prstGeom>
                </p:spPr>
              </p:pic>
              <p:pic>
                <p:nvPicPr>
                  <p:cNvPr id="16" name="Picture 15"/>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73884" y="3364260"/>
                    <a:ext cx="290287" cy="563827"/>
                  </a:xfrm>
                  <a:prstGeom prst="rect">
                    <a:avLst/>
                  </a:prstGeom>
                </p:spPr>
              </p:pic>
              <p:pic>
                <p:nvPicPr>
                  <p:cNvPr id="17" name="Picture 16"/>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990124" y="3364260"/>
                    <a:ext cx="290287" cy="563827"/>
                  </a:xfrm>
                  <a:prstGeom prst="rect">
                    <a:avLst/>
                  </a:prstGeom>
                </p:spPr>
              </p:pic>
            </p:grpSp>
            <p:grpSp>
              <p:nvGrpSpPr>
                <p:cNvPr id="11" name="Group 10"/>
                <p:cNvGrpSpPr/>
                <p:nvPr/>
              </p:nvGrpSpPr>
              <p:grpSpPr>
                <a:xfrm>
                  <a:off x="2295044" y="4092848"/>
                  <a:ext cx="791306" cy="864575"/>
                  <a:chOff x="549366" y="2672690"/>
                  <a:chExt cx="791306" cy="864575"/>
                </a:xfrm>
              </p:grpSpPr>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606" y="2672690"/>
                    <a:ext cx="346489" cy="672989"/>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4183" y="2723492"/>
                    <a:ext cx="346489" cy="672989"/>
                  </a:xfrm>
                  <a:prstGeom prst="rect">
                    <a:avLst/>
                  </a:prstGeom>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49366" y="2741247"/>
                    <a:ext cx="762000" cy="796018"/>
                  </a:xfrm>
                  <a:prstGeom prst="rect">
                    <a:avLst/>
                  </a:prstGeom>
                </p:spPr>
              </p:pic>
            </p:grpSp>
          </p:grpSp>
        </p:grpSp>
      </p:grpSp>
      <p:grpSp>
        <p:nvGrpSpPr>
          <p:cNvPr id="36" name="Group 35"/>
          <p:cNvGrpSpPr/>
          <p:nvPr/>
        </p:nvGrpSpPr>
        <p:grpSpPr>
          <a:xfrm>
            <a:off x="3522063" y="309289"/>
            <a:ext cx="2727779" cy="1691913"/>
            <a:chOff x="3821437" y="615957"/>
            <a:chExt cx="3637038" cy="2255884"/>
          </a:xfrm>
        </p:grpSpPr>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06249">
              <a:off x="3821437" y="615957"/>
              <a:ext cx="3637038" cy="2255884"/>
            </a:xfrm>
            <a:prstGeom prst="rect">
              <a:avLst/>
            </a:prstGeom>
          </p:spPr>
        </p:pic>
        <p:sp>
          <p:nvSpPr>
            <p:cNvPr id="37" name="Rounded Rectangle 4"/>
            <p:cNvSpPr/>
            <p:nvPr/>
          </p:nvSpPr>
          <p:spPr>
            <a:xfrm rot="20582748">
              <a:off x="4941904" y="1233067"/>
              <a:ext cx="1929263" cy="8402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3300" b="1" dirty="0">
                  <a:solidFill>
                    <a:schemeClr val="bg1"/>
                  </a:solidFill>
                  <a:effectLst>
                    <a:outerShdw blurRad="38100" dist="38100" dir="2700000" algn="tl">
                      <a:srgbClr val="000000">
                        <a:alpha val="43137"/>
                      </a:srgbClr>
                    </a:outerShdw>
                  </a:effectLst>
                </a:rPr>
                <a:t>x2.</a:t>
              </a:r>
              <a:r>
                <a:rPr lang="tr-TR" sz="3300" b="1" dirty="0">
                  <a:solidFill>
                    <a:schemeClr val="bg1"/>
                  </a:solidFill>
                  <a:effectLst>
                    <a:outerShdw blurRad="38100" dist="38100" dir="2700000" algn="tl">
                      <a:srgbClr val="000000">
                        <a:alpha val="43137"/>
                      </a:srgbClr>
                    </a:outerShdw>
                  </a:effectLst>
                </a:rPr>
                <a:t>2</a:t>
              </a:r>
              <a:endParaRPr lang="en-US" sz="3300" b="1" dirty="0">
                <a:solidFill>
                  <a:schemeClr val="bg1"/>
                </a:solidFill>
                <a:effectLst>
                  <a:outerShdw blurRad="38100" dist="38100" dir="2700000" algn="tl">
                    <a:srgbClr val="000000">
                      <a:alpha val="43137"/>
                    </a:srgbClr>
                  </a:outerShdw>
                </a:effectLst>
              </a:endParaRPr>
            </a:p>
          </p:txBody>
        </p:sp>
      </p:grpSp>
      <p:grpSp>
        <p:nvGrpSpPr>
          <p:cNvPr id="29" name="Group 28"/>
          <p:cNvGrpSpPr/>
          <p:nvPr/>
        </p:nvGrpSpPr>
        <p:grpSpPr>
          <a:xfrm>
            <a:off x="2188270" y="1319808"/>
            <a:ext cx="2126665" cy="1970924"/>
            <a:chOff x="2601026" y="2304743"/>
            <a:chExt cx="2835553" cy="2627898"/>
          </a:xfrm>
        </p:grpSpPr>
        <p:grpSp>
          <p:nvGrpSpPr>
            <p:cNvPr id="22" name="Group 21"/>
            <p:cNvGrpSpPr/>
            <p:nvPr/>
          </p:nvGrpSpPr>
          <p:grpSpPr>
            <a:xfrm>
              <a:off x="2601026" y="2304743"/>
              <a:ext cx="2835553" cy="1767375"/>
              <a:chOff x="1910776" y="2126827"/>
              <a:chExt cx="3654068" cy="1517059"/>
            </a:xfrm>
          </p:grpSpPr>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0776" y="2126827"/>
                <a:ext cx="3654068" cy="1517059"/>
              </a:xfrm>
              <a:prstGeom prst="rect">
                <a:avLst/>
              </a:prstGeom>
            </p:spPr>
          </p:pic>
          <p:pic>
            <p:nvPicPr>
              <p:cNvPr id="28" name="Picture 27"/>
              <p:cNvPicPr>
                <a:picLocks noChangeAspect="1"/>
              </p:cNvPicPr>
              <p:nvPr/>
            </p:nvPicPr>
            <p:blipFill>
              <a:blip r:embed="rId16">
                <a:extLst>
                  <a:ext uri="{BEBA8EAE-BF5A-486C-A8C5-ECC9F3942E4B}">
                    <a14:imgProps xmlns:a14="http://schemas.microsoft.com/office/drawing/2010/main">
                      <a14:imgLayer r:embed="rId1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966382" y="2216265"/>
                <a:ext cx="3542857" cy="1358730"/>
              </a:xfrm>
              <a:prstGeom prst="rect">
                <a:avLst/>
              </a:prstGeom>
            </p:spPr>
          </p:pic>
        </p:grpSp>
        <p:sp>
          <p:nvSpPr>
            <p:cNvPr id="21" name="Rectangle 20"/>
            <p:cNvSpPr/>
            <p:nvPr/>
          </p:nvSpPr>
          <p:spPr>
            <a:xfrm>
              <a:off x="2873285" y="3865682"/>
              <a:ext cx="2308145" cy="1066959"/>
            </a:xfrm>
            <a:prstGeom prst="rect">
              <a:avLst/>
            </a:prstGeom>
          </p:spPr>
          <p:txBody>
            <a:bodyPr wrap="square">
              <a:spAutoFit/>
            </a:bodyPr>
            <a:lstStyle/>
            <a:p>
              <a:pPr lvl="0" algn="ctr"/>
              <a:r>
                <a:rPr lang="tr-TR" sz="1800" b="1" dirty="0"/>
                <a:t>2014</a:t>
              </a:r>
            </a:p>
            <a:p>
              <a:pPr algn="ctr"/>
              <a:r>
                <a:rPr lang="tr-TR" sz="2800" b="1" dirty="0">
                  <a:solidFill>
                    <a:schemeClr val="accent1">
                      <a:lumMod val="75000"/>
                    </a:schemeClr>
                  </a:solidFill>
                </a:rPr>
                <a:t>3.3 billion</a:t>
              </a:r>
              <a:endParaRPr lang="tr-TR" sz="1800" dirty="0">
                <a:solidFill>
                  <a:schemeClr val="accent1">
                    <a:lumMod val="75000"/>
                  </a:schemeClr>
                </a:solidFill>
              </a:endParaRPr>
            </a:p>
          </p:txBody>
        </p:sp>
        <p:grpSp>
          <p:nvGrpSpPr>
            <p:cNvPr id="23" name="Group 22"/>
            <p:cNvGrpSpPr/>
            <p:nvPr/>
          </p:nvGrpSpPr>
          <p:grpSpPr>
            <a:xfrm>
              <a:off x="3442266" y="2911243"/>
              <a:ext cx="1021071" cy="1115615"/>
              <a:chOff x="549366" y="2672690"/>
              <a:chExt cx="791306" cy="864575"/>
            </a:xfrm>
          </p:grpSpPr>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606" y="2672690"/>
                <a:ext cx="346489" cy="672989"/>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4183" y="2723492"/>
                <a:ext cx="346489" cy="672989"/>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49366" y="2741247"/>
                <a:ext cx="762000" cy="796018"/>
              </a:xfrm>
              <a:prstGeom prst="rect">
                <a:avLst/>
              </a:prstGeom>
            </p:spPr>
          </p:pic>
        </p:grpSp>
      </p:grpSp>
      <p:pic>
        <p:nvPicPr>
          <p:cNvPr id="47" name="Picture 46"/>
          <p:cNvPicPr>
            <a:picLocks noChangeAspect="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V="1">
            <a:off x="0" y="4546951"/>
            <a:ext cx="4343400" cy="600701"/>
          </a:xfrm>
          <a:prstGeom prst="rect">
            <a:avLst/>
          </a:prstGeom>
        </p:spPr>
      </p:pic>
      <p:sp>
        <p:nvSpPr>
          <p:cNvPr id="46" name="TextBox 45"/>
          <p:cNvSpPr txBox="1"/>
          <p:nvPr/>
        </p:nvSpPr>
        <p:spPr>
          <a:xfrm>
            <a:off x="220826" y="4802961"/>
            <a:ext cx="2598373" cy="282450"/>
          </a:xfrm>
          <a:prstGeom prst="rect">
            <a:avLst/>
          </a:prstGeom>
          <a:noFill/>
        </p:spPr>
        <p:txBody>
          <a:bodyPr wrap="square" lIns="68580" tIns="34290" rIns="68580" bIns="34290" rtlCol="0">
            <a:spAutoFit/>
          </a:bodyPr>
          <a:lstStyle/>
          <a:p>
            <a:pPr>
              <a:lnSpc>
                <a:spcPts val="1875"/>
              </a:lnSpc>
            </a:pPr>
            <a:r>
              <a:rPr lang="en-US" sz="900" i="1" smtClean="0">
                <a:solidFill>
                  <a:srgbClr val="505050"/>
                </a:solidFill>
              </a:rPr>
              <a:t>Source: IATA, DHMI, internal analysis</a:t>
            </a:r>
            <a:endParaRPr lang="en-US" sz="900" i="1">
              <a:solidFill>
                <a:srgbClr val="505050"/>
              </a:solidFill>
            </a:endParaRPr>
          </a:p>
        </p:txBody>
      </p:sp>
      <p:grpSp>
        <p:nvGrpSpPr>
          <p:cNvPr id="49" name="Group 48"/>
          <p:cNvGrpSpPr/>
          <p:nvPr/>
        </p:nvGrpSpPr>
        <p:grpSpPr>
          <a:xfrm>
            <a:off x="1023402" y="948792"/>
            <a:ext cx="1986931" cy="1232400"/>
            <a:chOff x="3821437" y="615957"/>
            <a:chExt cx="3637038" cy="2255884"/>
          </a:xfrm>
        </p:grpSpPr>
        <p:pic>
          <p:nvPicPr>
            <p:cNvPr id="50" name="Picture 4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06249">
              <a:off x="3821437" y="615957"/>
              <a:ext cx="3637038" cy="2255884"/>
            </a:xfrm>
            <a:prstGeom prst="rect">
              <a:avLst/>
            </a:prstGeom>
          </p:spPr>
        </p:pic>
        <p:sp>
          <p:nvSpPr>
            <p:cNvPr id="51" name="Rounded Rectangle 4"/>
            <p:cNvSpPr/>
            <p:nvPr/>
          </p:nvSpPr>
          <p:spPr>
            <a:xfrm rot="20582748">
              <a:off x="4941904" y="1233067"/>
              <a:ext cx="1929263" cy="8402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800" b="1" dirty="0" smtClean="0">
                  <a:solidFill>
                    <a:schemeClr val="bg1"/>
                  </a:solidFill>
                  <a:effectLst>
                    <a:outerShdw blurRad="38100" dist="38100" dir="2700000" algn="tl">
                      <a:srgbClr val="000000">
                        <a:alpha val="43137"/>
                      </a:srgbClr>
                    </a:outerShdw>
                  </a:effectLst>
                </a:rPr>
                <a:t>x2.</a:t>
              </a:r>
              <a:r>
                <a:rPr lang="tr-TR" sz="2800" b="1" dirty="0">
                  <a:solidFill>
                    <a:schemeClr val="bg1"/>
                  </a:solidFill>
                  <a:effectLst>
                    <a:outerShdw blurRad="38100" dist="38100" dir="2700000" algn="tl">
                      <a:srgbClr val="000000">
                        <a:alpha val="43137"/>
                      </a:srgbClr>
                    </a:outerShdw>
                  </a:effectLst>
                </a:rPr>
                <a:t>7</a:t>
              </a:r>
              <a:endParaRPr lang="en-US" sz="2800" b="1" dirty="0">
                <a:solidFill>
                  <a:schemeClr val="bg1"/>
                </a:solidFill>
                <a:effectLst>
                  <a:outerShdw blurRad="38100" dist="38100" dir="2700000" algn="tl">
                    <a:srgbClr val="000000">
                      <a:alpha val="43137"/>
                    </a:srgbClr>
                  </a:outerShdw>
                </a:effectLst>
              </a:endParaRPr>
            </a:p>
          </p:txBody>
        </p:sp>
      </p:grpSp>
      <p:sp>
        <p:nvSpPr>
          <p:cNvPr id="52" name="Rectangle 51"/>
          <p:cNvSpPr/>
          <p:nvPr/>
        </p:nvSpPr>
        <p:spPr>
          <a:xfrm>
            <a:off x="352720" y="3690607"/>
            <a:ext cx="1747348" cy="461665"/>
          </a:xfrm>
          <a:prstGeom prst="rect">
            <a:avLst/>
          </a:prstGeom>
        </p:spPr>
        <p:txBody>
          <a:bodyPr wrap="square">
            <a:spAutoFit/>
          </a:bodyPr>
          <a:lstStyle/>
          <a:p>
            <a:pPr algn="ctr"/>
            <a:r>
              <a:rPr lang="tr-TR" sz="2400" b="1" dirty="0" smtClean="0">
                <a:solidFill>
                  <a:schemeClr val="accent1">
                    <a:lumMod val="75000"/>
                  </a:schemeClr>
                </a:solidFill>
              </a:rPr>
              <a:t>19.6 </a:t>
            </a:r>
            <a:r>
              <a:rPr lang="tr-TR" sz="2400" b="1" dirty="0" err="1" smtClean="0">
                <a:solidFill>
                  <a:schemeClr val="accent1">
                    <a:lumMod val="75000"/>
                  </a:schemeClr>
                </a:solidFill>
              </a:rPr>
              <a:t>million</a:t>
            </a:r>
            <a:endParaRPr lang="tr-TR" sz="1600" dirty="0">
              <a:solidFill>
                <a:schemeClr val="accent1">
                  <a:lumMod val="75000"/>
                </a:schemeClr>
              </a:solidFill>
            </a:endParaRPr>
          </a:p>
        </p:txBody>
      </p:sp>
      <p:sp>
        <p:nvSpPr>
          <p:cNvPr id="54" name="Rectangle 53"/>
          <p:cNvSpPr/>
          <p:nvPr/>
        </p:nvSpPr>
        <p:spPr>
          <a:xfrm>
            <a:off x="2376679" y="3686641"/>
            <a:ext cx="2040583" cy="523220"/>
          </a:xfrm>
          <a:prstGeom prst="rect">
            <a:avLst/>
          </a:prstGeom>
        </p:spPr>
        <p:txBody>
          <a:bodyPr wrap="square">
            <a:spAutoFit/>
          </a:bodyPr>
          <a:lstStyle/>
          <a:p>
            <a:pPr algn="ctr"/>
            <a:r>
              <a:rPr lang="tr-TR" sz="2800" b="1" dirty="0" smtClean="0">
                <a:solidFill>
                  <a:schemeClr val="accent1">
                    <a:lumMod val="75000"/>
                  </a:schemeClr>
                </a:solidFill>
              </a:rPr>
              <a:t>123 </a:t>
            </a:r>
            <a:r>
              <a:rPr lang="tr-TR" sz="2800" b="1" dirty="0" err="1" smtClean="0">
                <a:solidFill>
                  <a:schemeClr val="accent1">
                    <a:lumMod val="75000"/>
                  </a:schemeClr>
                </a:solidFill>
              </a:rPr>
              <a:t>million</a:t>
            </a:r>
            <a:endParaRPr lang="tr-TR" sz="1800" dirty="0">
              <a:solidFill>
                <a:schemeClr val="accent1">
                  <a:lumMod val="75000"/>
                </a:schemeClr>
              </a:solidFill>
            </a:endParaRPr>
          </a:p>
        </p:txBody>
      </p:sp>
      <p:sp>
        <p:nvSpPr>
          <p:cNvPr id="55" name="Rectangle 54"/>
          <p:cNvSpPr/>
          <p:nvPr/>
        </p:nvSpPr>
        <p:spPr>
          <a:xfrm>
            <a:off x="6237454" y="3623694"/>
            <a:ext cx="2187175" cy="584775"/>
          </a:xfrm>
          <a:prstGeom prst="rect">
            <a:avLst/>
          </a:prstGeom>
        </p:spPr>
        <p:txBody>
          <a:bodyPr wrap="square">
            <a:spAutoFit/>
          </a:bodyPr>
          <a:lstStyle/>
          <a:p>
            <a:pPr algn="ctr"/>
            <a:r>
              <a:rPr lang="tr-TR" sz="3200" b="1" dirty="0" smtClean="0">
                <a:solidFill>
                  <a:schemeClr val="accent1">
                    <a:lumMod val="75000"/>
                  </a:schemeClr>
                </a:solidFill>
              </a:rPr>
              <a:t>381 </a:t>
            </a:r>
            <a:r>
              <a:rPr lang="tr-TR" sz="3200" b="1" dirty="0" err="1" smtClean="0">
                <a:solidFill>
                  <a:schemeClr val="accent1">
                    <a:lumMod val="75000"/>
                  </a:schemeClr>
                </a:solidFill>
              </a:rPr>
              <a:t>million</a:t>
            </a:r>
            <a:endParaRPr lang="tr-TR" sz="2000" dirty="0">
              <a:solidFill>
                <a:schemeClr val="accent1">
                  <a:lumMod val="75000"/>
                </a:schemeClr>
              </a:solidFill>
            </a:endParaRPr>
          </a:p>
        </p:txBody>
      </p:sp>
      <p:sp>
        <p:nvSpPr>
          <p:cNvPr id="59" name="Content Placeholder 2"/>
          <p:cNvSpPr>
            <a:spLocks noGrp="1"/>
          </p:cNvSpPr>
          <p:nvPr>
            <p:ph sz="half" idx="1"/>
          </p:nvPr>
        </p:nvSpPr>
        <p:spPr>
          <a:xfrm rot="16200000">
            <a:off x="-194634" y="2541530"/>
            <a:ext cx="1033047" cy="299314"/>
          </a:xfrm>
        </p:spPr>
        <p:txBody>
          <a:bodyPr/>
          <a:lstStyle/>
          <a:p>
            <a:pPr algn="ctr"/>
            <a:r>
              <a:rPr lang="tr-TR" sz="1800" dirty="0" smtClean="0"/>
              <a:t>WORLD</a:t>
            </a:r>
            <a:endParaRPr lang="tr-TR" sz="1800" dirty="0"/>
          </a:p>
        </p:txBody>
      </p:sp>
      <p:sp>
        <p:nvSpPr>
          <p:cNvPr id="60" name="Content Placeholder 2"/>
          <p:cNvSpPr>
            <a:spLocks noGrp="1"/>
          </p:cNvSpPr>
          <p:nvPr>
            <p:ph sz="half" idx="1"/>
          </p:nvPr>
        </p:nvSpPr>
        <p:spPr>
          <a:xfrm rot="16200000">
            <a:off x="-332995" y="3699275"/>
            <a:ext cx="1245809" cy="275278"/>
          </a:xfrm>
        </p:spPr>
        <p:txBody>
          <a:bodyPr/>
          <a:lstStyle/>
          <a:p>
            <a:pPr algn="ctr"/>
            <a:r>
              <a:rPr lang="tr-TR" sz="1800" dirty="0" smtClean="0"/>
              <a:t>TURKEY</a:t>
            </a:r>
            <a:endParaRPr lang="tr-TR" sz="1800" dirty="0"/>
          </a:p>
        </p:txBody>
      </p:sp>
      <p:grpSp>
        <p:nvGrpSpPr>
          <p:cNvPr id="61" name="Group 60"/>
          <p:cNvGrpSpPr/>
          <p:nvPr/>
        </p:nvGrpSpPr>
        <p:grpSpPr>
          <a:xfrm>
            <a:off x="3865857" y="3620743"/>
            <a:ext cx="2727779" cy="1691913"/>
            <a:chOff x="3821437" y="615957"/>
            <a:chExt cx="3637038" cy="2255884"/>
          </a:xfrm>
        </p:grpSpPr>
        <p:pic>
          <p:nvPicPr>
            <p:cNvPr id="62" name="Picture 6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06249">
              <a:off x="3821437" y="615957"/>
              <a:ext cx="3637038" cy="2255884"/>
            </a:xfrm>
            <a:prstGeom prst="rect">
              <a:avLst/>
            </a:prstGeom>
          </p:spPr>
        </p:pic>
        <p:sp>
          <p:nvSpPr>
            <p:cNvPr id="63" name="Rounded Rectangle 4"/>
            <p:cNvSpPr/>
            <p:nvPr/>
          </p:nvSpPr>
          <p:spPr>
            <a:xfrm rot="20582748">
              <a:off x="4941904" y="1233067"/>
              <a:ext cx="1929263" cy="8402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3300" b="1" dirty="0" smtClean="0">
                  <a:solidFill>
                    <a:schemeClr val="bg1"/>
                  </a:solidFill>
                  <a:effectLst>
                    <a:outerShdw blurRad="38100" dist="38100" dir="2700000" algn="tl">
                      <a:srgbClr val="000000">
                        <a:alpha val="43137"/>
                      </a:srgbClr>
                    </a:outerShdw>
                  </a:effectLst>
                </a:rPr>
                <a:t>X</a:t>
              </a:r>
              <a:r>
                <a:rPr lang="tr-TR" sz="3300" b="1" dirty="0" smtClean="0">
                  <a:solidFill>
                    <a:schemeClr val="bg1"/>
                  </a:solidFill>
                  <a:effectLst>
                    <a:outerShdw blurRad="38100" dist="38100" dir="2700000" algn="tl">
                      <a:srgbClr val="000000">
                        <a:alpha val="43137"/>
                      </a:srgbClr>
                    </a:outerShdw>
                  </a:effectLst>
                </a:rPr>
                <a:t>3.1</a:t>
              </a:r>
              <a:endParaRPr lang="en-US" sz="3300" b="1" dirty="0">
                <a:solidFill>
                  <a:schemeClr val="bg1"/>
                </a:solidFill>
                <a:effectLst>
                  <a:outerShdw blurRad="38100" dist="38100" dir="2700000" algn="tl">
                    <a:srgbClr val="000000">
                      <a:alpha val="43137"/>
                    </a:srgbClr>
                  </a:outerShdw>
                </a:effectLst>
              </a:endParaRPr>
            </a:p>
          </p:txBody>
        </p:sp>
      </p:grpSp>
      <p:grpSp>
        <p:nvGrpSpPr>
          <p:cNvPr id="64" name="Group 63"/>
          <p:cNvGrpSpPr/>
          <p:nvPr/>
        </p:nvGrpSpPr>
        <p:grpSpPr>
          <a:xfrm>
            <a:off x="884784" y="3869514"/>
            <a:ext cx="1986931" cy="1232400"/>
            <a:chOff x="3821437" y="615957"/>
            <a:chExt cx="3637038" cy="2255884"/>
          </a:xfrm>
        </p:grpSpPr>
        <p:pic>
          <p:nvPicPr>
            <p:cNvPr id="65" name="Picture 6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06249">
              <a:off x="3821437" y="615957"/>
              <a:ext cx="3637038" cy="2255884"/>
            </a:xfrm>
            <a:prstGeom prst="rect">
              <a:avLst/>
            </a:prstGeom>
          </p:spPr>
        </p:pic>
        <p:sp>
          <p:nvSpPr>
            <p:cNvPr id="66" name="Rounded Rectangle 4"/>
            <p:cNvSpPr/>
            <p:nvPr/>
          </p:nvSpPr>
          <p:spPr>
            <a:xfrm rot="20582748">
              <a:off x="4941904" y="1233067"/>
              <a:ext cx="1929263" cy="8402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800" b="1" dirty="0" smtClean="0">
                  <a:solidFill>
                    <a:schemeClr val="bg1"/>
                  </a:solidFill>
                  <a:effectLst>
                    <a:outerShdw blurRad="38100" dist="38100" dir="2700000" algn="tl">
                      <a:srgbClr val="000000">
                        <a:alpha val="43137"/>
                      </a:srgbClr>
                    </a:outerShdw>
                  </a:effectLst>
                </a:rPr>
                <a:t>X</a:t>
              </a:r>
              <a:r>
                <a:rPr lang="tr-TR" sz="2800" b="1" dirty="0" smtClean="0">
                  <a:solidFill>
                    <a:schemeClr val="bg1"/>
                  </a:solidFill>
                  <a:effectLst>
                    <a:outerShdw blurRad="38100" dist="38100" dir="2700000" algn="tl">
                      <a:srgbClr val="000000">
                        <a:alpha val="43137"/>
                      </a:srgbClr>
                    </a:outerShdw>
                  </a:effectLst>
                </a:rPr>
                <a:t>6.3</a:t>
              </a:r>
              <a:endParaRPr lang="en-US" sz="28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9095664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anim calcmode="lin" valueType="num">
                                      <p:cBhvr>
                                        <p:cTn id="8"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750"/>
                                        <p:tgtEl>
                                          <p:spTgt spid="20"/>
                                        </p:tgtEl>
                                      </p:cBhvr>
                                    </p:animEffect>
                                    <p:anim calcmode="lin" valueType="num">
                                      <p:cBhvr>
                                        <p:cTn id="13" dur="750" fill="hold"/>
                                        <p:tgtEl>
                                          <p:spTgt spid="20"/>
                                        </p:tgtEl>
                                        <p:attrNameLst>
                                          <p:attrName>ppt_x</p:attrName>
                                        </p:attrNameLst>
                                      </p:cBhvr>
                                      <p:tavLst>
                                        <p:tav tm="0">
                                          <p:val>
                                            <p:strVal val="#ppt_x"/>
                                          </p:val>
                                        </p:tav>
                                        <p:tav tm="100000">
                                          <p:val>
                                            <p:strVal val="#ppt_x"/>
                                          </p:val>
                                        </p:tav>
                                      </p:tavLst>
                                    </p:anim>
                                    <p:anim calcmode="lin" valueType="num">
                                      <p:cBhvr>
                                        <p:cTn id="14" dur="75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750"/>
                                        <p:tgtEl>
                                          <p:spTgt spid="29"/>
                                        </p:tgtEl>
                                      </p:cBhvr>
                                    </p:animEffect>
                                    <p:anim calcmode="lin" valueType="num">
                                      <p:cBhvr>
                                        <p:cTn id="19" dur="750" fill="hold"/>
                                        <p:tgtEl>
                                          <p:spTgt spid="29"/>
                                        </p:tgtEl>
                                        <p:attrNameLst>
                                          <p:attrName>ppt_x</p:attrName>
                                        </p:attrNameLst>
                                      </p:cBhvr>
                                      <p:tavLst>
                                        <p:tav tm="0">
                                          <p:val>
                                            <p:strVal val="#ppt_x"/>
                                          </p:val>
                                        </p:tav>
                                        <p:tav tm="100000">
                                          <p:val>
                                            <p:strVal val="#ppt_x"/>
                                          </p:val>
                                        </p:tav>
                                      </p:tavLst>
                                    </p:anim>
                                    <p:anim calcmode="lin" valueType="num">
                                      <p:cBhvr>
                                        <p:cTn id="20" dur="750" fill="hold"/>
                                        <p:tgtEl>
                                          <p:spTgt spid="29"/>
                                        </p:tgtEl>
                                        <p:attrNameLst>
                                          <p:attrName>ppt_y</p:attrName>
                                        </p:attrNameLst>
                                      </p:cBhvr>
                                      <p:tavLst>
                                        <p:tav tm="0">
                                          <p:val>
                                            <p:strVal val="#ppt_y+.1"/>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left)">
                                      <p:cBhvr>
                                        <p:cTn id="23" dur="750"/>
                                        <p:tgtEl>
                                          <p:spTgt spid="49"/>
                                        </p:tgtEl>
                                      </p:cBhvr>
                                    </p:animEffect>
                                  </p:childTnLst>
                                </p:cTn>
                              </p:par>
                              <p:par>
                                <p:cTn id="24" presetID="42" presetClass="path" presetSubtype="0" accel="50000" decel="50000" fill="hold" nodeType="withEffect">
                                  <p:stCondLst>
                                    <p:cond delay="0"/>
                                  </p:stCondLst>
                                  <p:childTnLst>
                                    <p:animMotion origin="layout" path="M -2.77778E-7 -4.07407E-6 L 0.07552 -0.04629 " pathEditMode="relative" rAng="0" ptsTypes="AA">
                                      <p:cBhvr>
                                        <p:cTn id="25" dur="750" fill="hold"/>
                                        <p:tgtEl>
                                          <p:spTgt spid="49"/>
                                        </p:tgtEl>
                                        <p:attrNameLst>
                                          <p:attrName>ppt_x</p:attrName>
                                          <p:attrName>ppt_y</p:attrName>
                                        </p:attrNameLst>
                                      </p:cBhvr>
                                      <p:rCtr x="3767" y="-2315"/>
                                    </p:animMotion>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750"/>
                                        <p:tgtEl>
                                          <p:spTgt spid="35"/>
                                        </p:tgtEl>
                                      </p:cBhvr>
                                    </p:animEffect>
                                    <p:anim calcmode="lin" valueType="num">
                                      <p:cBhvr>
                                        <p:cTn id="30" dur="750" fill="hold"/>
                                        <p:tgtEl>
                                          <p:spTgt spid="35"/>
                                        </p:tgtEl>
                                        <p:attrNameLst>
                                          <p:attrName>ppt_x</p:attrName>
                                        </p:attrNameLst>
                                      </p:cBhvr>
                                      <p:tavLst>
                                        <p:tav tm="0">
                                          <p:val>
                                            <p:strVal val="#ppt_x"/>
                                          </p:val>
                                        </p:tav>
                                        <p:tav tm="100000">
                                          <p:val>
                                            <p:strVal val="#ppt_x"/>
                                          </p:val>
                                        </p:tav>
                                      </p:tavLst>
                                    </p:anim>
                                    <p:anim calcmode="lin" valueType="num">
                                      <p:cBhvr>
                                        <p:cTn id="31" dur="750" fill="hold"/>
                                        <p:tgtEl>
                                          <p:spTgt spid="35"/>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22" presetClass="entr" presetSubtype="8"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1000"/>
                                        <p:tgtEl>
                                          <p:spTgt spid="36"/>
                                        </p:tgtEl>
                                      </p:cBhvr>
                                    </p:animEffect>
                                  </p:childTnLst>
                                </p:cTn>
                              </p:par>
                              <p:par>
                                <p:cTn id="38" presetID="42" presetClass="path" presetSubtype="0" accel="50000" decel="50000" fill="hold" nodeType="withEffect">
                                  <p:stCondLst>
                                    <p:cond delay="0"/>
                                  </p:stCondLst>
                                  <p:childTnLst>
                                    <p:animMotion origin="layout" path="M -2.77778E-7 -4.07407E-6 L 0.07552 -0.04629 " pathEditMode="relative" rAng="0" ptsTypes="AA">
                                      <p:cBhvr>
                                        <p:cTn id="39" dur="1000" fill="hold"/>
                                        <p:tgtEl>
                                          <p:spTgt spid="36"/>
                                        </p:tgtEl>
                                        <p:attrNameLst>
                                          <p:attrName>ppt_x</p:attrName>
                                          <p:attrName>ppt_y</p:attrName>
                                        </p:attrNameLst>
                                      </p:cBhvr>
                                      <p:rCtr x="3767" y="-2315"/>
                                    </p:animMotion>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left)">
                                      <p:cBhvr>
                                        <p:cTn id="43" dur="1000"/>
                                        <p:tgtEl>
                                          <p:spTgt spid="57"/>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60">
                                            <p:txEl>
                                              <p:pRg st="0" end="0"/>
                                            </p:txEl>
                                          </p:spTgt>
                                        </p:tgtEl>
                                        <p:attrNameLst>
                                          <p:attrName>style.visibility</p:attrName>
                                        </p:attrNameLst>
                                      </p:cBhvr>
                                      <p:to>
                                        <p:strVal val="visible"/>
                                      </p:to>
                                    </p:set>
                                    <p:animEffect transition="in" filter="fade">
                                      <p:cBhvr>
                                        <p:cTn id="46" dur="750"/>
                                        <p:tgtEl>
                                          <p:spTgt spid="60">
                                            <p:txEl>
                                              <p:pRg st="0" end="0"/>
                                            </p:txEl>
                                          </p:spTgt>
                                        </p:tgtEl>
                                      </p:cBhvr>
                                    </p:animEffect>
                                    <p:anim calcmode="lin" valueType="num">
                                      <p:cBhvr>
                                        <p:cTn id="47" dur="75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48" dur="750" fill="hold"/>
                                        <p:tgtEl>
                                          <p:spTgt spid="60">
                                            <p:txEl>
                                              <p:pRg st="0" end="0"/>
                                            </p:txEl>
                                          </p:spTgt>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anim calcmode="lin" valueType="num">
                                      <p:cBhvr>
                                        <p:cTn id="53" dur="1000" fill="hold"/>
                                        <p:tgtEl>
                                          <p:spTgt spid="52"/>
                                        </p:tgtEl>
                                        <p:attrNameLst>
                                          <p:attrName>ppt_x</p:attrName>
                                        </p:attrNameLst>
                                      </p:cBhvr>
                                      <p:tavLst>
                                        <p:tav tm="0">
                                          <p:val>
                                            <p:strVal val="#ppt_x"/>
                                          </p:val>
                                        </p:tav>
                                        <p:tav tm="100000">
                                          <p:val>
                                            <p:strVal val="#ppt_x"/>
                                          </p:val>
                                        </p:tav>
                                      </p:tavLst>
                                    </p:anim>
                                    <p:anim calcmode="lin" valueType="num">
                                      <p:cBhvr>
                                        <p:cTn id="54" dur="1000" fill="hold"/>
                                        <p:tgtEl>
                                          <p:spTgt spid="52"/>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22" presetClass="entr" presetSubtype="8" fill="hold" nodeType="after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wipe(left)">
                                      <p:cBhvr>
                                        <p:cTn id="58" dur="750"/>
                                        <p:tgtEl>
                                          <p:spTgt spid="64"/>
                                        </p:tgtEl>
                                      </p:cBhvr>
                                    </p:animEffect>
                                  </p:childTnLst>
                                </p:cTn>
                              </p:par>
                              <p:par>
                                <p:cTn id="59" presetID="42" presetClass="path" presetSubtype="0" accel="50000" decel="50000" fill="hold" nodeType="withEffect">
                                  <p:stCondLst>
                                    <p:cond delay="0"/>
                                  </p:stCondLst>
                                  <p:childTnLst>
                                    <p:animMotion origin="layout" path="M -0.02396 0.0182 L -2.77778E-7 2.9488E-6 " pathEditMode="relative" rAng="0" ptsTypes="AA">
                                      <p:cBhvr>
                                        <p:cTn id="60" dur="750" fill="hold"/>
                                        <p:tgtEl>
                                          <p:spTgt spid="64"/>
                                        </p:tgtEl>
                                        <p:attrNameLst>
                                          <p:attrName>ppt_x</p:attrName>
                                          <p:attrName>ppt_y</p:attrName>
                                        </p:attrNameLst>
                                      </p:cBhvr>
                                      <p:rCtr x="1198" y="-925"/>
                                    </p:animMotion>
                                  </p:childTnLst>
                                </p:cTn>
                              </p:par>
                              <p:par>
                                <p:cTn id="61" presetID="42"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1000"/>
                                        <p:tgtEl>
                                          <p:spTgt spid="54"/>
                                        </p:tgtEl>
                                      </p:cBhvr>
                                    </p:animEffect>
                                    <p:anim calcmode="lin" valueType="num">
                                      <p:cBhvr>
                                        <p:cTn id="64" dur="1000" fill="hold"/>
                                        <p:tgtEl>
                                          <p:spTgt spid="54"/>
                                        </p:tgtEl>
                                        <p:attrNameLst>
                                          <p:attrName>ppt_x</p:attrName>
                                        </p:attrNameLst>
                                      </p:cBhvr>
                                      <p:tavLst>
                                        <p:tav tm="0">
                                          <p:val>
                                            <p:strVal val="#ppt_x"/>
                                          </p:val>
                                        </p:tav>
                                        <p:tav tm="100000">
                                          <p:val>
                                            <p:strVal val="#ppt_x"/>
                                          </p:val>
                                        </p:tav>
                                      </p:tavLst>
                                    </p:anim>
                                    <p:anim calcmode="lin" valueType="num">
                                      <p:cBhvr>
                                        <p:cTn id="65" dur="1000" fill="hold"/>
                                        <p:tgtEl>
                                          <p:spTgt spid="54"/>
                                        </p:tgtEl>
                                        <p:attrNameLst>
                                          <p:attrName>ppt_y</p:attrName>
                                        </p:attrNameLst>
                                      </p:cBhvr>
                                      <p:tavLst>
                                        <p:tav tm="0">
                                          <p:val>
                                            <p:strVal val="#ppt_y+.1"/>
                                          </p:val>
                                        </p:tav>
                                        <p:tav tm="100000">
                                          <p:val>
                                            <p:strVal val="#ppt_y"/>
                                          </p:val>
                                        </p:tav>
                                      </p:tavLst>
                                    </p:anim>
                                  </p:childTnLst>
                                </p:cTn>
                              </p:par>
                            </p:childTnLst>
                          </p:cTn>
                        </p:par>
                        <p:par>
                          <p:cTn id="66" fill="hold">
                            <p:stCondLst>
                              <p:cond delay="5500"/>
                            </p:stCondLst>
                            <p:childTnLst>
                              <p:par>
                                <p:cTn id="67" presetID="22" presetClass="entr" presetSubtype="8" fill="hold" nodeType="after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wipe(left)">
                                      <p:cBhvr>
                                        <p:cTn id="69" dur="1000"/>
                                        <p:tgtEl>
                                          <p:spTgt spid="61"/>
                                        </p:tgtEl>
                                      </p:cBhvr>
                                    </p:animEffect>
                                  </p:childTnLst>
                                </p:cTn>
                              </p:par>
                              <p:par>
                                <p:cTn id="70" presetID="42" presetClass="path" presetSubtype="0" accel="50000" decel="50000" fill="hold" nodeType="withEffect">
                                  <p:stCondLst>
                                    <p:cond delay="0"/>
                                  </p:stCondLst>
                                  <p:childTnLst>
                                    <p:animMotion origin="layout" path="M -0.02135 0.01943 L 8.33333E-7 -2.77606E-7 " pathEditMode="relative" rAng="0" ptsTypes="AA">
                                      <p:cBhvr>
                                        <p:cTn id="71" dur="1000" fill="hold"/>
                                        <p:tgtEl>
                                          <p:spTgt spid="61"/>
                                        </p:tgtEl>
                                        <p:attrNameLst>
                                          <p:attrName>ppt_x</p:attrName>
                                          <p:attrName>ppt_y</p:attrName>
                                        </p:attrNameLst>
                                      </p:cBhvr>
                                      <p:rCtr x="1059" y="-987"/>
                                    </p:animMotion>
                                  </p:childTnLst>
                                </p:cTn>
                              </p:par>
                              <p:par>
                                <p:cTn id="72" presetID="42"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1000"/>
                                        <p:tgtEl>
                                          <p:spTgt spid="55"/>
                                        </p:tgtEl>
                                      </p:cBhvr>
                                    </p:animEffect>
                                    <p:anim calcmode="lin" valueType="num">
                                      <p:cBhvr>
                                        <p:cTn id="75" dur="1000" fill="hold"/>
                                        <p:tgtEl>
                                          <p:spTgt spid="55"/>
                                        </p:tgtEl>
                                        <p:attrNameLst>
                                          <p:attrName>ppt_x</p:attrName>
                                        </p:attrNameLst>
                                      </p:cBhvr>
                                      <p:tavLst>
                                        <p:tav tm="0">
                                          <p:val>
                                            <p:strVal val="#ppt_x"/>
                                          </p:val>
                                        </p:tav>
                                        <p:tav tm="100000">
                                          <p:val>
                                            <p:strVal val="#ppt_x"/>
                                          </p:val>
                                        </p:tav>
                                      </p:tavLst>
                                    </p:anim>
                                    <p:anim calcmode="lin" valueType="num">
                                      <p:cBhvr>
                                        <p:cTn id="7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6" grpId="0"/>
      <p:bldP spid="52" grpId="0"/>
      <p:bldP spid="54" grpId="0"/>
      <p:bldP spid="55" grpId="0"/>
      <p:bldP spid="59" grpId="0" build="p"/>
      <p:bldP spid="6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2649" y="15307"/>
            <a:ext cx="3681351" cy="5143500"/>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24" y="405"/>
            <a:ext cx="2887494" cy="4794214"/>
          </a:xfrm>
          <a:prstGeom prst="rect">
            <a:avLst/>
          </a:prstGeom>
        </p:spPr>
      </p:pic>
      <p:sp>
        <p:nvSpPr>
          <p:cNvPr id="22" name="Rectangle 21"/>
          <p:cNvSpPr/>
          <p:nvPr/>
        </p:nvSpPr>
        <p:spPr>
          <a:xfrm>
            <a:off x="0" y="0"/>
            <a:ext cx="7765256" cy="5143500"/>
          </a:xfrm>
          <a:prstGeom prst="rect">
            <a:avLst/>
          </a:prstGeom>
          <a:gradFill>
            <a:gsLst>
              <a:gs pos="0">
                <a:srgbClr val="00B0F0"/>
              </a:gs>
              <a:gs pos="100000">
                <a:schemeClr val="bg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2590" r="13775"/>
          <a:stretch/>
        </p:blipFill>
        <p:spPr>
          <a:xfrm>
            <a:off x="-21404" y="4795735"/>
            <a:ext cx="9194587" cy="34776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519" y="4877863"/>
            <a:ext cx="2463005" cy="230353"/>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82" y="-18750"/>
            <a:ext cx="5472139" cy="5143500"/>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6807" y="15307"/>
            <a:ext cx="3479006" cy="51435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966463"/>
            <a:ext cx="3789844" cy="1849589"/>
          </a:xfrm>
          <a:prstGeom prst="rect">
            <a:avLst/>
          </a:prstGeom>
        </p:spPr>
      </p:pic>
      <p:pic>
        <p:nvPicPr>
          <p:cNvPr id="56" name="Picture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547" y="3205828"/>
            <a:ext cx="3707606" cy="921544"/>
          </a:xfrm>
          <a:prstGeom prst="rect">
            <a:avLst/>
          </a:prstGeom>
        </p:spPr>
      </p:pic>
      <p:sp>
        <p:nvSpPr>
          <p:cNvPr id="12" name="Content Placeholder 2"/>
          <p:cNvSpPr>
            <a:spLocks noGrp="1"/>
          </p:cNvSpPr>
          <p:nvPr>
            <p:ph idx="1"/>
          </p:nvPr>
        </p:nvSpPr>
        <p:spPr>
          <a:xfrm>
            <a:off x="268362" y="408050"/>
            <a:ext cx="3189858" cy="1202837"/>
          </a:xfrm>
        </p:spPr>
        <p:txBody>
          <a:bodyPr>
            <a:noAutofit/>
          </a:bodyPr>
          <a:lstStyle/>
          <a:p>
            <a:pPr marL="0" indent="0">
              <a:buNone/>
            </a:pPr>
            <a:r>
              <a:rPr lang="tr-TR" sz="3600" b="1" dirty="0" smtClean="0">
                <a:solidFill>
                  <a:srgbClr val="032E8C"/>
                </a:solidFill>
              </a:rPr>
              <a:t>Turkey To Africa</a:t>
            </a:r>
            <a:endParaRPr lang="tr-TR" sz="3600" b="1" dirty="0">
              <a:solidFill>
                <a:srgbClr val="032E8C"/>
              </a:solidFill>
            </a:endParaRPr>
          </a:p>
        </p:txBody>
      </p:sp>
      <p:graphicFrame>
        <p:nvGraphicFramePr>
          <p:cNvPr id="17" name="Content Placeholder 4"/>
          <p:cNvGraphicFramePr>
            <a:graphicFrameLocks/>
          </p:cNvGraphicFramePr>
          <p:nvPr>
            <p:extLst>
              <p:ext uri="{D42A27DB-BD31-4B8C-83A1-F6EECF244321}">
                <p14:modId xmlns:p14="http://schemas.microsoft.com/office/powerpoint/2010/main" val="398121425"/>
              </p:ext>
            </p:extLst>
          </p:nvPr>
        </p:nvGraphicFramePr>
        <p:xfrm>
          <a:off x="225661" y="1396755"/>
          <a:ext cx="1922687" cy="1764989"/>
        </p:xfrm>
        <a:graphic>
          <a:graphicData uri="http://schemas.openxmlformats.org/drawingml/2006/chart">
            <c:chart xmlns:c="http://schemas.openxmlformats.org/drawingml/2006/chart" xmlns:r="http://schemas.openxmlformats.org/officeDocument/2006/relationships" r:id="rId11"/>
          </a:graphicData>
        </a:graphic>
      </p:graphicFrame>
      <p:grpSp>
        <p:nvGrpSpPr>
          <p:cNvPr id="18" name="Group 17"/>
          <p:cNvGrpSpPr/>
          <p:nvPr/>
        </p:nvGrpSpPr>
        <p:grpSpPr>
          <a:xfrm rot="19001002">
            <a:off x="1144330" y="744261"/>
            <a:ext cx="1179822" cy="1136865"/>
            <a:chOff x="6660856" y="536954"/>
            <a:chExt cx="2014330" cy="2014330"/>
          </a:xfrm>
        </p:grpSpPr>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60856" y="536954"/>
              <a:ext cx="2014330" cy="2014330"/>
            </a:xfrm>
            <a:prstGeom prst="rect">
              <a:avLst/>
            </a:prstGeom>
            <a:noFill/>
            <a:ln>
              <a:noFill/>
            </a:ln>
          </p:spPr>
        </p:pic>
        <p:sp>
          <p:nvSpPr>
            <p:cNvPr id="24" name="Rectangle 23"/>
            <p:cNvSpPr/>
            <p:nvPr/>
          </p:nvSpPr>
          <p:spPr>
            <a:xfrm rot="2413677">
              <a:off x="7159427" y="1246569"/>
              <a:ext cx="1219787" cy="546237"/>
            </a:xfrm>
            <a:prstGeom prst="rect">
              <a:avLst/>
            </a:prstGeom>
          </p:spPr>
          <p:txBody>
            <a:bodyPr wrap="square" lIns="68580" tIns="34290" rIns="68580" bIns="34290">
              <a:spAutoFit/>
            </a:bodyPr>
            <a:lstStyle/>
            <a:p>
              <a:pPr algn="ctr">
                <a:lnSpc>
                  <a:spcPts val="1500"/>
                </a:lnSpc>
              </a:pPr>
              <a:r>
                <a:rPr lang="tr-TR" sz="2800" b="1" dirty="0" smtClean="0"/>
                <a:t>280</a:t>
              </a:r>
              <a:endParaRPr lang="tr-TR" b="1" dirty="0"/>
            </a:p>
          </p:txBody>
        </p:sp>
      </p:grpSp>
      <p:grpSp>
        <p:nvGrpSpPr>
          <p:cNvPr id="25" name="Group 24"/>
          <p:cNvGrpSpPr/>
          <p:nvPr/>
        </p:nvGrpSpPr>
        <p:grpSpPr>
          <a:xfrm rot="19359495">
            <a:off x="333515" y="1892612"/>
            <a:ext cx="908495" cy="963541"/>
            <a:chOff x="6660856" y="536954"/>
            <a:chExt cx="2014330" cy="2014330"/>
          </a:xfrm>
        </p:grpSpPr>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66704">
              <a:off x="6660856" y="536954"/>
              <a:ext cx="2014330" cy="2014330"/>
            </a:xfrm>
            <a:prstGeom prst="rect">
              <a:avLst/>
            </a:prstGeom>
            <a:noFill/>
            <a:ln>
              <a:noFill/>
            </a:ln>
          </p:spPr>
        </p:pic>
        <p:sp>
          <p:nvSpPr>
            <p:cNvPr id="27" name="Rectangle 26"/>
            <p:cNvSpPr/>
            <p:nvPr/>
          </p:nvSpPr>
          <p:spPr>
            <a:xfrm rot="2240505">
              <a:off x="7159429" y="1344204"/>
              <a:ext cx="1219788" cy="407808"/>
            </a:xfrm>
            <a:prstGeom prst="rect">
              <a:avLst/>
            </a:prstGeom>
          </p:spPr>
          <p:txBody>
            <a:bodyPr wrap="square" lIns="68580" tIns="34290" rIns="68580" bIns="34290">
              <a:spAutoFit/>
            </a:bodyPr>
            <a:lstStyle/>
            <a:p>
              <a:pPr algn="ctr">
                <a:lnSpc>
                  <a:spcPts val="1500"/>
                </a:lnSpc>
              </a:pPr>
              <a:r>
                <a:rPr lang="tr-TR" sz="2800" b="1" dirty="0" smtClean="0"/>
                <a:t>20</a:t>
              </a:r>
              <a:endParaRPr lang="tr-TR" b="1" dirty="0"/>
            </a:p>
          </p:txBody>
        </p:sp>
      </p:grpSp>
      <p:sp>
        <p:nvSpPr>
          <p:cNvPr id="2" name="TextBox 1"/>
          <p:cNvSpPr txBox="1"/>
          <p:nvPr/>
        </p:nvSpPr>
        <p:spPr>
          <a:xfrm rot="19757780">
            <a:off x="-57128" y="1285329"/>
            <a:ext cx="2221264" cy="307777"/>
          </a:xfrm>
          <a:prstGeom prst="rect">
            <a:avLst/>
          </a:prstGeom>
          <a:noFill/>
        </p:spPr>
        <p:txBody>
          <a:bodyPr wrap="square" rtlCol="0">
            <a:spAutoFit/>
          </a:bodyPr>
          <a:lstStyle/>
          <a:p>
            <a:r>
              <a:rPr lang="tr-TR" b="1" dirty="0" smtClean="0"/>
              <a:t>Frequency Per Week</a:t>
            </a:r>
            <a:endParaRPr lang="tr-TR" b="1" dirty="0"/>
          </a:p>
        </p:txBody>
      </p:sp>
      <p:graphicFrame>
        <p:nvGraphicFramePr>
          <p:cNvPr id="28" name="Content Placeholder 4"/>
          <p:cNvGraphicFramePr>
            <a:graphicFrameLocks/>
          </p:cNvGraphicFramePr>
          <p:nvPr>
            <p:extLst>
              <p:ext uri="{D42A27DB-BD31-4B8C-83A1-F6EECF244321}">
                <p14:modId xmlns:p14="http://schemas.microsoft.com/office/powerpoint/2010/main" val="3933196031"/>
              </p:ext>
            </p:extLst>
          </p:nvPr>
        </p:nvGraphicFramePr>
        <p:xfrm>
          <a:off x="2375364" y="1431261"/>
          <a:ext cx="1922687" cy="1764989"/>
        </p:xfrm>
        <a:graphic>
          <a:graphicData uri="http://schemas.openxmlformats.org/drawingml/2006/chart">
            <c:chart xmlns:c="http://schemas.openxmlformats.org/drawingml/2006/chart" xmlns:r="http://schemas.openxmlformats.org/officeDocument/2006/relationships" r:id="rId13"/>
          </a:graphicData>
        </a:graphic>
      </p:graphicFrame>
      <p:sp>
        <p:nvSpPr>
          <p:cNvPr id="29" name="TextBox 28"/>
          <p:cNvSpPr txBox="1"/>
          <p:nvPr/>
        </p:nvSpPr>
        <p:spPr>
          <a:xfrm rot="19757780">
            <a:off x="2118534" y="1108068"/>
            <a:ext cx="2221264" cy="307777"/>
          </a:xfrm>
          <a:prstGeom prst="rect">
            <a:avLst/>
          </a:prstGeom>
          <a:noFill/>
        </p:spPr>
        <p:txBody>
          <a:bodyPr wrap="square" rtlCol="0">
            <a:spAutoFit/>
          </a:bodyPr>
          <a:lstStyle/>
          <a:p>
            <a:r>
              <a:rPr lang="tr-TR" b="1" dirty="0" smtClean="0"/>
              <a:t>Passenger Numbers</a:t>
            </a:r>
            <a:endParaRPr lang="tr-TR" b="1" dirty="0"/>
          </a:p>
        </p:txBody>
      </p:sp>
      <p:grpSp>
        <p:nvGrpSpPr>
          <p:cNvPr id="30" name="Group 29"/>
          <p:cNvGrpSpPr/>
          <p:nvPr/>
        </p:nvGrpSpPr>
        <p:grpSpPr>
          <a:xfrm rot="19001002">
            <a:off x="3278754" y="808484"/>
            <a:ext cx="1179823" cy="1136865"/>
            <a:chOff x="6660856" y="536954"/>
            <a:chExt cx="2014330" cy="2014330"/>
          </a:xfrm>
        </p:grpSpPr>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60856" y="536954"/>
              <a:ext cx="2014330" cy="2014330"/>
            </a:xfrm>
            <a:prstGeom prst="rect">
              <a:avLst/>
            </a:prstGeom>
            <a:noFill/>
            <a:ln>
              <a:noFill/>
            </a:ln>
          </p:spPr>
        </p:pic>
        <p:sp>
          <p:nvSpPr>
            <p:cNvPr id="32" name="Rectangle 31"/>
            <p:cNvSpPr/>
            <p:nvPr/>
          </p:nvSpPr>
          <p:spPr>
            <a:xfrm rot="2413677">
              <a:off x="7029839" y="1009280"/>
              <a:ext cx="1347120" cy="1101675"/>
            </a:xfrm>
            <a:prstGeom prst="rect">
              <a:avLst/>
            </a:prstGeom>
          </p:spPr>
          <p:txBody>
            <a:bodyPr wrap="square" lIns="68580" tIns="34290" rIns="68580" bIns="34290">
              <a:spAutoFit/>
            </a:bodyPr>
            <a:lstStyle/>
            <a:p>
              <a:pPr algn="ctr">
                <a:lnSpc>
                  <a:spcPts val="2100"/>
                </a:lnSpc>
              </a:pPr>
              <a:r>
                <a:rPr lang="tr-TR" sz="2800" b="1" dirty="0" smtClean="0"/>
                <a:t>2.6 </a:t>
              </a:r>
              <a:r>
                <a:rPr lang="tr-TR" sz="2000" b="1" dirty="0" smtClean="0"/>
                <a:t>mil.</a:t>
              </a:r>
              <a:endParaRPr lang="tr-TR" sz="1100" b="1" dirty="0"/>
            </a:p>
          </p:txBody>
        </p:sp>
      </p:grpSp>
      <p:grpSp>
        <p:nvGrpSpPr>
          <p:cNvPr id="33" name="Group 32"/>
          <p:cNvGrpSpPr/>
          <p:nvPr/>
        </p:nvGrpSpPr>
        <p:grpSpPr>
          <a:xfrm rot="19359495">
            <a:off x="2493136" y="1900049"/>
            <a:ext cx="908495" cy="963541"/>
            <a:chOff x="6660856" y="536954"/>
            <a:chExt cx="2014330" cy="2014330"/>
          </a:xfrm>
        </p:grpSpPr>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66704">
              <a:off x="6660856" y="536954"/>
              <a:ext cx="2014330" cy="2014330"/>
            </a:xfrm>
            <a:prstGeom prst="rect">
              <a:avLst/>
            </a:prstGeom>
            <a:noFill/>
            <a:ln>
              <a:noFill/>
            </a:ln>
          </p:spPr>
        </p:pic>
        <p:sp>
          <p:nvSpPr>
            <p:cNvPr id="35" name="Rectangle 34"/>
            <p:cNvSpPr/>
            <p:nvPr/>
          </p:nvSpPr>
          <p:spPr>
            <a:xfrm rot="2240505">
              <a:off x="6761060" y="1308132"/>
              <a:ext cx="1851684" cy="587927"/>
            </a:xfrm>
            <a:prstGeom prst="rect">
              <a:avLst/>
            </a:prstGeom>
          </p:spPr>
          <p:txBody>
            <a:bodyPr wrap="square" lIns="68580" tIns="34290" rIns="68580" bIns="34290">
              <a:spAutoFit/>
            </a:bodyPr>
            <a:lstStyle/>
            <a:p>
              <a:pPr algn="ctr">
                <a:lnSpc>
                  <a:spcPts val="1500"/>
                </a:lnSpc>
              </a:pPr>
              <a:r>
                <a:rPr lang="tr-TR" sz="2000" b="1" dirty="0" smtClean="0"/>
                <a:t>238k</a:t>
              </a:r>
              <a:endParaRPr lang="tr-TR" sz="1100" b="1" dirty="0"/>
            </a:p>
          </p:txBody>
        </p:sp>
      </p:grpSp>
    </p:spTree>
    <p:extLst>
      <p:ext uri="{BB962C8B-B14F-4D97-AF65-F5344CB8AC3E}">
        <p14:creationId xmlns:p14="http://schemas.microsoft.com/office/powerpoint/2010/main" val="1504785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anim calcmode="lin" valueType="num">
                                      <p:cBhvr>
                                        <p:cTn id="1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ipe(down)">
                                      <p:cBhvr>
                                        <p:cTn id="20" dur="500"/>
                                        <p:tgtEl>
                                          <p:spTgt spid="17">
                                            <p:graphicEl>
                                              <a:chart seriesIdx="-3" categoryIdx="-3" bldStep="gridLegend"/>
                                            </p:graphic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7">
                                            <p:graphicEl>
                                              <a:chart seriesIdx="-4" categoryIdx="0" bldStep="category"/>
                                            </p:graphicEl>
                                          </p:spTgt>
                                        </p:tgtEl>
                                        <p:attrNameLst>
                                          <p:attrName>style.visibility</p:attrName>
                                        </p:attrNameLst>
                                      </p:cBhvr>
                                      <p:to>
                                        <p:strVal val="visible"/>
                                      </p:to>
                                    </p:set>
                                    <p:animEffect transition="in" filter="wipe(down)">
                                      <p:cBhvr>
                                        <p:cTn id="24" dur="500"/>
                                        <p:tgtEl>
                                          <p:spTgt spid="17">
                                            <p:graphicEl>
                                              <a:chart seriesIdx="-4" categoryIdx="0" bldStep="category"/>
                                            </p:graphicEl>
                                          </p:spTgt>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17">
                                            <p:graphicEl>
                                              <a:chart seriesIdx="-4" categoryIdx="1" bldStep="category"/>
                                            </p:graphicEl>
                                          </p:spTgt>
                                        </p:tgtEl>
                                        <p:attrNameLst>
                                          <p:attrName>style.visibility</p:attrName>
                                        </p:attrNameLst>
                                      </p:cBhvr>
                                      <p:to>
                                        <p:strVal val="visible"/>
                                      </p:to>
                                    </p:set>
                                    <p:animEffect transition="in" filter="wipe(down)">
                                      <p:cBhvr>
                                        <p:cTn id="28" dur="500"/>
                                        <p:tgtEl>
                                          <p:spTgt spid="17">
                                            <p:graphicEl>
                                              <a:chart seriesIdx="-4" categoryIdx="1" bldStep="category"/>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par>
                                <p:cTn id="34" presetID="23" presetClass="entr" presetSubtype="3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750" fill="hold"/>
                                        <p:tgtEl>
                                          <p:spTgt spid="18"/>
                                        </p:tgtEl>
                                        <p:attrNameLst>
                                          <p:attrName>ppt_w</p:attrName>
                                        </p:attrNameLst>
                                      </p:cBhvr>
                                      <p:tavLst>
                                        <p:tav tm="0">
                                          <p:val>
                                            <p:strVal val="4*#ppt_w"/>
                                          </p:val>
                                        </p:tav>
                                        <p:tav tm="100000">
                                          <p:val>
                                            <p:strVal val="#ppt_w"/>
                                          </p:val>
                                        </p:tav>
                                      </p:tavLst>
                                    </p:anim>
                                    <p:anim calcmode="lin" valueType="num">
                                      <p:cBhvr>
                                        <p:cTn id="37" dur="750" fill="hold"/>
                                        <p:tgtEl>
                                          <p:spTgt spid="18"/>
                                        </p:tgtEl>
                                        <p:attrNameLst>
                                          <p:attrName>ppt_h</p:attrName>
                                        </p:attrNameLst>
                                      </p:cBhvr>
                                      <p:tavLst>
                                        <p:tav tm="0">
                                          <p:val>
                                            <p:strVal val="4*#ppt_h"/>
                                          </p:val>
                                        </p:tav>
                                        <p:tav tm="100000">
                                          <p:val>
                                            <p:strVal val="#ppt_h"/>
                                          </p:val>
                                        </p:tav>
                                      </p:tavLst>
                                    </p:anim>
                                  </p:childTnLst>
                                </p:cTn>
                              </p:par>
                              <p:par>
                                <p:cTn id="38" presetID="23" presetClass="entr" presetSubtype="32"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750" fill="hold"/>
                                        <p:tgtEl>
                                          <p:spTgt spid="25"/>
                                        </p:tgtEl>
                                        <p:attrNameLst>
                                          <p:attrName>ppt_w</p:attrName>
                                        </p:attrNameLst>
                                      </p:cBhvr>
                                      <p:tavLst>
                                        <p:tav tm="0">
                                          <p:val>
                                            <p:strVal val="4*#ppt_w"/>
                                          </p:val>
                                        </p:tav>
                                        <p:tav tm="100000">
                                          <p:val>
                                            <p:strVal val="#ppt_w"/>
                                          </p:val>
                                        </p:tav>
                                      </p:tavLst>
                                    </p:anim>
                                    <p:anim calcmode="lin" valueType="num">
                                      <p:cBhvr>
                                        <p:cTn id="41" dur="750" fill="hold"/>
                                        <p:tgtEl>
                                          <p:spTgt spid="25"/>
                                        </p:tgtEl>
                                        <p:attrNameLst>
                                          <p:attrName>ppt_h</p:attrName>
                                        </p:attrNameLst>
                                      </p:cBhvr>
                                      <p:tavLst>
                                        <p:tav tm="0">
                                          <p:val>
                                            <p:strVal val="4*#ppt_h"/>
                                          </p:val>
                                        </p:tav>
                                        <p:tav tm="100000">
                                          <p:val>
                                            <p:strVal val="#ppt_h"/>
                                          </p:val>
                                        </p:tav>
                                      </p:tavLst>
                                    </p:anim>
                                  </p:childTnLst>
                                </p:cTn>
                              </p:par>
                            </p:childTnLst>
                          </p:cTn>
                        </p:par>
                        <p:par>
                          <p:cTn id="42" fill="hold">
                            <p:stCondLst>
                              <p:cond delay="2750"/>
                            </p:stCondLst>
                            <p:childTnLst>
                              <p:par>
                                <p:cTn id="43" presetID="22" presetClass="entr" presetSubtype="4" fill="hold" grpId="0" nodeType="afterEffect">
                                  <p:stCondLst>
                                    <p:cond delay="0"/>
                                  </p:stCondLst>
                                  <p:childTnLst>
                                    <p:set>
                                      <p:cBhvr>
                                        <p:cTn id="44" dur="1" fill="hold">
                                          <p:stCondLst>
                                            <p:cond delay="0"/>
                                          </p:stCondLst>
                                        </p:cTn>
                                        <p:tgtEl>
                                          <p:spTgt spid="28">
                                            <p:graphicEl>
                                              <a:chart seriesIdx="-3" categoryIdx="-3" bldStep="gridLegend"/>
                                            </p:graphicEl>
                                          </p:spTgt>
                                        </p:tgtEl>
                                        <p:attrNameLst>
                                          <p:attrName>style.visibility</p:attrName>
                                        </p:attrNameLst>
                                      </p:cBhvr>
                                      <p:to>
                                        <p:strVal val="visible"/>
                                      </p:to>
                                    </p:set>
                                    <p:animEffect transition="in" filter="wipe(down)">
                                      <p:cBhvr>
                                        <p:cTn id="45" dur="500"/>
                                        <p:tgtEl>
                                          <p:spTgt spid="28">
                                            <p:graphicEl>
                                              <a:chart seriesIdx="-3" categoryIdx="-3" bldStep="gridLegend"/>
                                            </p:graphicEl>
                                          </p:spTgt>
                                        </p:tgtEl>
                                      </p:cBhvr>
                                    </p:animEffect>
                                  </p:childTnLst>
                                </p:cTn>
                              </p:par>
                            </p:childTnLst>
                          </p:cTn>
                        </p:par>
                        <p:par>
                          <p:cTn id="46" fill="hold">
                            <p:stCondLst>
                              <p:cond delay="3250"/>
                            </p:stCondLst>
                            <p:childTnLst>
                              <p:par>
                                <p:cTn id="47" presetID="22" presetClass="entr" presetSubtype="4" fill="hold" grpId="0" nodeType="afterEffect">
                                  <p:stCondLst>
                                    <p:cond delay="0"/>
                                  </p:stCondLst>
                                  <p:childTnLst>
                                    <p:set>
                                      <p:cBhvr>
                                        <p:cTn id="48" dur="1" fill="hold">
                                          <p:stCondLst>
                                            <p:cond delay="0"/>
                                          </p:stCondLst>
                                        </p:cTn>
                                        <p:tgtEl>
                                          <p:spTgt spid="28">
                                            <p:graphicEl>
                                              <a:chart seriesIdx="-4" categoryIdx="0" bldStep="category"/>
                                            </p:graphicEl>
                                          </p:spTgt>
                                        </p:tgtEl>
                                        <p:attrNameLst>
                                          <p:attrName>style.visibility</p:attrName>
                                        </p:attrNameLst>
                                      </p:cBhvr>
                                      <p:to>
                                        <p:strVal val="visible"/>
                                      </p:to>
                                    </p:set>
                                    <p:animEffect transition="in" filter="wipe(down)">
                                      <p:cBhvr>
                                        <p:cTn id="49" dur="500"/>
                                        <p:tgtEl>
                                          <p:spTgt spid="28">
                                            <p:graphicEl>
                                              <a:chart seriesIdx="-4" categoryIdx="0" bldStep="category"/>
                                            </p:graphicEl>
                                          </p:spTgt>
                                        </p:tgtEl>
                                      </p:cBhvr>
                                    </p:animEffect>
                                  </p:childTnLst>
                                </p:cTn>
                              </p:par>
                            </p:childTnLst>
                          </p:cTn>
                        </p:par>
                        <p:par>
                          <p:cTn id="50" fill="hold">
                            <p:stCondLst>
                              <p:cond delay="3750"/>
                            </p:stCondLst>
                            <p:childTnLst>
                              <p:par>
                                <p:cTn id="51" presetID="22" presetClass="entr" presetSubtype="4" fill="hold" grpId="0" nodeType="afterEffect">
                                  <p:stCondLst>
                                    <p:cond delay="0"/>
                                  </p:stCondLst>
                                  <p:childTnLst>
                                    <p:set>
                                      <p:cBhvr>
                                        <p:cTn id="52" dur="1" fill="hold">
                                          <p:stCondLst>
                                            <p:cond delay="0"/>
                                          </p:stCondLst>
                                        </p:cTn>
                                        <p:tgtEl>
                                          <p:spTgt spid="28">
                                            <p:graphicEl>
                                              <a:chart seriesIdx="-4" categoryIdx="1" bldStep="category"/>
                                            </p:graphicEl>
                                          </p:spTgt>
                                        </p:tgtEl>
                                        <p:attrNameLst>
                                          <p:attrName>style.visibility</p:attrName>
                                        </p:attrNameLst>
                                      </p:cBhvr>
                                      <p:to>
                                        <p:strVal val="visible"/>
                                      </p:to>
                                    </p:set>
                                    <p:animEffect transition="in" filter="wipe(down)">
                                      <p:cBhvr>
                                        <p:cTn id="53" dur="500"/>
                                        <p:tgtEl>
                                          <p:spTgt spid="28">
                                            <p:graphicEl>
                                              <a:chart seriesIdx="-4" categoryIdx="1" bldStep="category"/>
                                            </p:graphicEl>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par>
                                <p:cTn id="59" presetID="23" presetClass="entr" presetSubtype="32"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750" fill="hold"/>
                                        <p:tgtEl>
                                          <p:spTgt spid="30"/>
                                        </p:tgtEl>
                                        <p:attrNameLst>
                                          <p:attrName>ppt_w</p:attrName>
                                        </p:attrNameLst>
                                      </p:cBhvr>
                                      <p:tavLst>
                                        <p:tav tm="0">
                                          <p:val>
                                            <p:strVal val="4*#ppt_w"/>
                                          </p:val>
                                        </p:tav>
                                        <p:tav tm="100000">
                                          <p:val>
                                            <p:strVal val="#ppt_w"/>
                                          </p:val>
                                        </p:tav>
                                      </p:tavLst>
                                    </p:anim>
                                    <p:anim calcmode="lin" valueType="num">
                                      <p:cBhvr>
                                        <p:cTn id="62" dur="750" fill="hold"/>
                                        <p:tgtEl>
                                          <p:spTgt spid="30"/>
                                        </p:tgtEl>
                                        <p:attrNameLst>
                                          <p:attrName>ppt_h</p:attrName>
                                        </p:attrNameLst>
                                      </p:cBhvr>
                                      <p:tavLst>
                                        <p:tav tm="0">
                                          <p:val>
                                            <p:strVal val="4*#ppt_h"/>
                                          </p:val>
                                        </p:tav>
                                        <p:tav tm="100000">
                                          <p:val>
                                            <p:strVal val="#ppt_h"/>
                                          </p:val>
                                        </p:tav>
                                      </p:tavLst>
                                    </p:anim>
                                  </p:childTnLst>
                                </p:cTn>
                              </p:par>
                              <p:par>
                                <p:cTn id="63" presetID="23" presetClass="entr" presetSubtype="32"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750" fill="hold"/>
                                        <p:tgtEl>
                                          <p:spTgt spid="33"/>
                                        </p:tgtEl>
                                        <p:attrNameLst>
                                          <p:attrName>ppt_w</p:attrName>
                                        </p:attrNameLst>
                                      </p:cBhvr>
                                      <p:tavLst>
                                        <p:tav tm="0">
                                          <p:val>
                                            <p:strVal val="4*#ppt_w"/>
                                          </p:val>
                                        </p:tav>
                                        <p:tav tm="100000">
                                          <p:val>
                                            <p:strVal val="#ppt_w"/>
                                          </p:val>
                                        </p:tav>
                                      </p:tavLst>
                                    </p:anim>
                                    <p:anim calcmode="lin" valueType="num">
                                      <p:cBhvr>
                                        <p:cTn id="66" dur="750" fill="hold"/>
                                        <p:tgtEl>
                                          <p:spTgt spid="3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Graphic spid="17" grpId="0" uiExpand="1">
        <p:bldSub>
          <a:bldChart bld="category"/>
        </p:bldSub>
      </p:bldGraphic>
      <p:bldP spid="2" grpId="0"/>
      <p:bldGraphic spid="28" grpId="0" uiExpand="1">
        <p:bldSub>
          <a:bldChart bld="category"/>
        </p:bldSub>
      </p:bldGraphic>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53886" y="519519"/>
            <a:ext cx="7900664" cy="5326238"/>
            <a:chOff x="716281" y="-56149"/>
            <a:chExt cx="9246869" cy="5867806"/>
          </a:xfrm>
        </p:grpSpPr>
        <p:pic>
          <p:nvPicPr>
            <p:cNvPr id="18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0438"/>
            <a:stretch/>
          </p:blipFill>
          <p:spPr bwMode="auto">
            <a:xfrm>
              <a:off x="716281" y="127134"/>
              <a:ext cx="9246869" cy="5684523"/>
            </a:xfrm>
            <a:prstGeom prst="rect">
              <a:avLst/>
            </a:prstGeom>
            <a:noFill/>
            <a:extLst>
              <a:ext uri="{909E8E84-426E-40DD-AFC4-6F175D3DCCD1}">
                <a14:hiddenFill xmlns:a14="http://schemas.microsoft.com/office/drawing/2010/main">
                  <a:solidFill>
                    <a:srgbClr val="FFFFFF"/>
                  </a:solidFill>
                </a14:hiddenFill>
              </a:ext>
            </a:extLst>
          </p:spPr>
        </p:pic>
        <p:grpSp>
          <p:nvGrpSpPr>
            <p:cNvPr id="182" name="Group 181"/>
            <p:cNvGrpSpPr/>
            <p:nvPr/>
          </p:nvGrpSpPr>
          <p:grpSpPr>
            <a:xfrm>
              <a:off x="3516741" y="-56149"/>
              <a:ext cx="2073085" cy="994756"/>
              <a:chOff x="3516741" y="-56149"/>
              <a:chExt cx="2073085" cy="994756"/>
            </a:xfrm>
          </p:grpSpPr>
          <p:grpSp>
            <p:nvGrpSpPr>
              <p:cNvPr id="183" name="Group 182"/>
              <p:cNvGrpSpPr/>
              <p:nvPr/>
            </p:nvGrpSpPr>
            <p:grpSpPr>
              <a:xfrm>
                <a:off x="3516741" y="-56149"/>
                <a:ext cx="2073085" cy="994756"/>
                <a:chOff x="3653898" y="-182556"/>
                <a:chExt cx="2073085" cy="994756"/>
              </a:xfrm>
            </p:grpSpPr>
            <p:grpSp>
              <p:nvGrpSpPr>
                <p:cNvPr id="185" name="Group 184"/>
                <p:cNvGrpSpPr/>
                <p:nvPr/>
              </p:nvGrpSpPr>
              <p:grpSpPr>
                <a:xfrm>
                  <a:off x="3653898" y="-182556"/>
                  <a:ext cx="973076" cy="799204"/>
                  <a:chOff x="3653898" y="-182556"/>
                  <a:chExt cx="973076" cy="799204"/>
                </a:xfrm>
              </p:grpSpPr>
              <p:sp>
                <p:nvSpPr>
                  <p:cNvPr id="188" name="Rectangle 187"/>
                  <p:cNvSpPr/>
                  <p:nvPr/>
                </p:nvSpPr>
                <p:spPr>
                  <a:xfrm>
                    <a:off x="4245138" y="728"/>
                    <a:ext cx="381836" cy="184666"/>
                  </a:xfrm>
                  <a:prstGeom prst="rect">
                    <a:avLst/>
                  </a:prstGeom>
                </p:spPr>
                <p:txBody>
                  <a:bodyPr wrap="none">
                    <a:spAutoFit/>
                  </a:bodyPr>
                  <a:lstStyle/>
                  <a:p>
                    <a:r>
                      <a:rPr lang="tr-TR" sz="600" b="1" dirty="0"/>
                      <a:t>TUNIS</a:t>
                    </a:r>
                  </a:p>
                </p:txBody>
              </p:sp>
              <p:grpSp>
                <p:nvGrpSpPr>
                  <p:cNvPr id="189" name="Group 188"/>
                  <p:cNvGrpSpPr/>
                  <p:nvPr/>
                </p:nvGrpSpPr>
                <p:grpSpPr>
                  <a:xfrm>
                    <a:off x="3653898" y="-182556"/>
                    <a:ext cx="867571" cy="799204"/>
                    <a:chOff x="3653898" y="-182556"/>
                    <a:chExt cx="867571" cy="799204"/>
                  </a:xfrm>
                </p:grpSpPr>
                <p:pic>
                  <p:nvPicPr>
                    <p:cNvPr id="190" name="Picture 189"/>
                    <p:cNvPicPr>
                      <a:picLocks noChangeAspect="1"/>
                    </p:cNvPicPr>
                    <p:nvPr/>
                  </p:nvPicPr>
                  <p:blipFill rotWithShape="1">
                    <a:blip r:embed="rId4">
                      <a:extLst>
                        <a:ext uri="{28A0092B-C50C-407E-A947-70E740481C1C}">
                          <a14:useLocalDpi xmlns:a14="http://schemas.microsoft.com/office/drawing/2010/main" val="0"/>
                        </a:ext>
                      </a:extLst>
                    </a:blip>
                    <a:srcRect l="1740" t="61170" r="94898" b="29548"/>
                    <a:stretch/>
                  </p:blipFill>
                  <p:spPr>
                    <a:xfrm>
                      <a:off x="4240821" y="101762"/>
                      <a:ext cx="280648" cy="435741"/>
                    </a:xfrm>
                    <a:prstGeom prst="rect">
                      <a:avLst/>
                    </a:prstGeom>
                  </p:spPr>
                </p:pic>
                <p:grpSp>
                  <p:nvGrpSpPr>
                    <p:cNvPr id="191" name="Group 190"/>
                    <p:cNvGrpSpPr/>
                    <p:nvPr/>
                  </p:nvGrpSpPr>
                  <p:grpSpPr>
                    <a:xfrm>
                      <a:off x="3653898" y="-182556"/>
                      <a:ext cx="712696" cy="474653"/>
                      <a:chOff x="3653898" y="-182556"/>
                      <a:chExt cx="712696" cy="474653"/>
                    </a:xfrm>
                  </p:grpSpPr>
                  <p:pic>
                    <p:nvPicPr>
                      <p:cNvPr id="193" name="Picture 192"/>
                      <p:cNvPicPr>
                        <a:picLocks noChangeAspect="1"/>
                      </p:cNvPicPr>
                      <p:nvPr/>
                    </p:nvPicPr>
                    <p:blipFill rotWithShape="1">
                      <a:blip r:embed="rId4">
                        <a:extLst>
                          <a:ext uri="{28A0092B-C50C-407E-A947-70E740481C1C}">
                            <a14:useLocalDpi xmlns:a14="http://schemas.microsoft.com/office/drawing/2010/main" val="0"/>
                          </a:ext>
                        </a:extLst>
                      </a:blip>
                      <a:srcRect l="1740" t="61170" r="94898" b="29548"/>
                      <a:stretch/>
                    </p:blipFill>
                    <p:spPr>
                      <a:xfrm>
                        <a:off x="4085946" y="-143644"/>
                        <a:ext cx="280648" cy="435741"/>
                      </a:xfrm>
                      <a:prstGeom prst="rect">
                        <a:avLst/>
                      </a:prstGeom>
                    </p:spPr>
                  </p:pic>
                  <p:pic>
                    <p:nvPicPr>
                      <p:cNvPr id="194" name="Picture 193"/>
                      <p:cNvPicPr>
                        <a:picLocks noChangeAspect="1"/>
                      </p:cNvPicPr>
                      <p:nvPr/>
                    </p:nvPicPr>
                    <p:blipFill rotWithShape="1">
                      <a:blip r:embed="rId4">
                        <a:extLst>
                          <a:ext uri="{28A0092B-C50C-407E-A947-70E740481C1C}">
                            <a14:useLocalDpi xmlns:a14="http://schemas.microsoft.com/office/drawing/2010/main" val="0"/>
                          </a:ext>
                        </a:extLst>
                      </a:blip>
                      <a:srcRect l="1740" t="61170" r="94898" b="29548"/>
                      <a:stretch/>
                    </p:blipFill>
                    <p:spPr>
                      <a:xfrm>
                        <a:off x="3653898" y="-182556"/>
                        <a:ext cx="280648" cy="435741"/>
                      </a:xfrm>
                      <a:prstGeom prst="rect">
                        <a:avLst/>
                      </a:prstGeom>
                    </p:spPr>
                  </p:pic>
                </p:grpSp>
                <p:sp>
                  <p:nvSpPr>
                    <p:cNvPr id="192" name="Rectangle 191"/>
                    <p:cNvSpPr/>
                    <p:nvPr/>
                  </p:nvSpPr>
                  <p:spPr>
                    <a:xfrm>
                      <a:off x="3988170" y="431982"/>
                      <a:ext cx="433132" cy="184666"/>
                    </a:xfrm>
                    <a:prstGeom prst="rect">
                      <a:avLst/>
                    </a:prstGeom>
                  </p:spPr>
                  <p:txBody>
                    <a:bodyPr wrap="none">
                      <a:spAutoFit/>
                    </a:bodyPr>
                    <a:lstStyle/>
                    <a:p>
                      <a:r>
                        <a:rPr lang="tr-TR" sz="600" b="1" dirty="0"/>
                        <a:t>TRIPOLI</a:t>
                      </a:r>
                    </a:p>
                  </p:txBody>
                </p:sp>
              </p:grpSp>
            </p:grpSp>
            <p:sp>
              <p:nvSpPr>
                <p:cNvPr id="186" name="Rectangle 185"/>
                <p:cNvSpPr/>
                <p:nvPr/>
              </p:nvSpPr>
              <p:spPr>
                <a:xfrm>
                  <a:off x="5195706" y="627534"/>
                  <a:ext cx="386644" cy="184666"/>
                </a:xfrm>
                <a:prstGeom prst="rect">
                  <a:avLst/>
                </a:prstGeom>
              </p:spPr>
              <p:txBody>
                <a:bodyPr wrap="none">
                  <a:spAutoFit/>
                </a:bodyPr>
                <a:lstStyle/>
                <a:p>
                  <a:r>
                    <a:rPr lang="tr-TR" sz="600" b="1" dirty="0"/>
                    <a:t>CAIRO</a:t>
                  </a:r>
                </a:p>
              </p:txBody>
            </p:sp>
            <p:pic>
              <p:nvPicPr>
                <p:cNvPr id="187" name="Picture 186"/>
                <p:cNvPicPr>
                  <a:picLocks noChangeAspect="1"/>
                </p:cNvPicPr>
                <p:nvPr/>
              </p:nvPicPr>
              <p:blipFill rotWithShape="1">
                <a:blip r:embed="rId4">
                  <a:extLst>
                    <a:ext uri="{28A0092B-C50C-407E-A947-70E740481C1C}">
                      <a14:useLocalDpi xmlns:a14="http://schemas.microsoft.com/office/drawing/2010/main" val="0"/>
                    </a:ext>
                  </a:extLst>
                </a:blip>
                <a:srcRect l="1740" t="61170" r="94898" b="29548"/>
                <a:stretch/>
              </p:blipFill>
              <p:spPr>
                <a:xfrm>
                  <a:off x="5446335" y="303498"/>
                  <a:ext cx="280648" cy="435741"/>
                </a:xfrm>
                <a:prstGeom prst="rect">
                  <a:avLst/>
                </a:prstGeom>
              </p:spPr>
            </p:pic>
          </p:grpSp>
          <p:sp>
            <p:nvSpPr>
              <p:cNvPr id="184" name="Rectangle 183"/>
              <p:cNvSpPr/>
              <p:nvPr/>
            </p:nvSpPr>
            <p:spPr>
              <a:xfrm>
                <a:off x="3630860" y="138729"/>
                <a:ext cx="450764" cy="184666"/>
              </a:xfrm>
              <a:prstGeom prst="rect">
                <a:avLst/>
              </a:prstGeom>
            </p:spPr>
            <p:txBody>
              <a:bodyPr wrap="none">
                <a:spAutoFit/>
              </a:bodyPr>
              <a:lstStyle/>
              <a:p>
                <a:r>
                  <a:rPr lang="tr-TR" sz="600" b="1" dirty="0" smtClean="0"/>
                  <a:t>ALGIERS</a:t>
                </a:r>
                <a:endParaRPr lang="tr-TR" sz="600" b="1" dirty="0"/>
              </a:p>
            </p:txBody>
          </p:sp>
        </p:grpSp>
        <p:grpSp>
          <p:nvGrpSpPr>
            <p:cNvPr id="195" name="Group 194"/>
            <p:cNvGrpSpPr/>
            <p:nvPr/>
          </p:nvGrpSpPr>
          <p:grpSpPr>
            <a:xfrm>
              <a:off x="2407804" y="704303"/>
              <a:ext cx="3635731" cy="3792003"/>
              <a:chOff x="2407804" y="704303"/>
              <a:chExt cx="3635731" cy="3792003"/>
            </a:xfrm>
          </p:grpSpPr>
          <p:grpSp>
            <p:nvGrpSpPr>
              <p:cNvPr id="196" name="Group 195"/>
              <p:cNvGrpSpPr/>
              <p:nvPr/>
            </p:nvGrpSpPr>
            <p:grpSpPr>
              <a:xfrm>
                <a:off x="2407804" y="704303"/>
                <a:ext cx="3635731" cy="2688357"/>
                <a:chOff x="2441243" y="716138"/>
                <a:chExt cx="3635731" cy="2688357"/>
              </a:xfrm>
            </p:grpSpPr>
            <p:sp>
              <p:nvSpPr>
                <p:cNvPr id="199" name="Rectangle 198"/>
                <p:cNvSpPr/>
                <p:nvPr/>
              </p:nvSpPr>
              <p:spPr>
                <a:xfrm>
                  <a:off x="4015711" y="2118830"/>
                  <a:ext cx="396262" cy="184666"/>
                </a:xfrm>
                <a:prstGeom prst="rect">
                  <a:avLst/>
                </a:prstGeom>
              </p:spPr>
              <p:txBody>
                <a:bodyPr wrap="none">
                  <a:spAutoFit/>
                </a:bodyPr>
                <a:lstStyle/>
                <a:p>
                  <a:r>
                    <a:rPr lang="tr-TR" sz="600" b="1" dirty="0"/>
                    <a:t>ABUJA</a:t>
                  </a:r>
                </a:p>
              </p:txBody>
            </p:sp>
            <p:grpSp>
              <p:nvGrpSpPr>
                <p:cNvPr id="200" name="Group 199"/>
                <p:cNvGrpSpPr/>
                <p:nvPr/>
              </p:nvGrpSpPr>
              <p:grpSpPr>
                <a:xfrm>
                  <a:off x="2441243" y="716138"/>
                  <a:ext cx="3635731" cy="2688357"/>
                  <a:chOff x="2441243" y="716138"/>
                  <a:chExt cx="3635731" cy="2688357"/>
                </a:xfrm>
              </p:grpSpPr>
              <p:grpSp>
                <p:nvGrpSpPr>
                  <p:cNvPr id="201" name="Group 200"/>
                  <p:cNvGrpSpPr/>
                  <p:nvPr/>
                </p:nvGrpSpPr>
                <p:grpSpPr>
                  <a:xfrm>
                    <a:off x="2441243" y="716138"/>
                    <a:ext cx="3635731" cy="2688357"/>
                    <a:chOff x="2441243" y="716138"/>
                    <a:chExt cx="3635731" cy="2688357"/>
                  </a:xfrm>
                </p:grpSpPr>
                <p:pic>
                  <p:nvPicPr>
                    <p:cNvPr id="203" name="Picture 202"/>
                    <p:cNvPicPr>
                      <a:picLocks noChangeAspect="1"/>
                    </p:cNvPicPr>
                    <p:nvPr/>
                  </p:nvPicPr>
                  <p:blipFill rotWithShape="1">
                    <a:blip r:embed="rId5">
                      <a:extLst>
                        <a:ext uri="{28A0092B-C50C-407E-A947-70E740481C1C}">
                          <a14:useLocalDpi xmlns:a14="http://schemas.microsoft.com/office/drawing/2010/main" val="0"/>
                        </a:ext>
                      </a:extLst>
                    </a:blip>
                    <a:srcRect l="1651" t="75802" r="94367" b="16175"/>
                    <a:stretch/>
                  </p:blipFill>
                  <p:spPr>
                    <a:xfrm>
                      <a:off x="5524700" y="716138"/>
                      <a:ext cx="332346" cy="376658"/>
                    </a:xfrm>
                    <a:prstGeom prst="rect">
                      <a:avLst/>
                    </a:prstGeom>
                  </p:spPr>
                </p:pic>
                <p:grpSp>
                  <p:nvGrpSpPr>
                    <p:cNvPr id="204" name="Group 203"/>
                    <p:cNvGrpSpPr/>
                    <p:nvPr/>
                  </p:nvGrpSpPr>
                  <p:grpSpPr>
                    <a:xfrm>
                      <a:off x="2441243" y="823799"/>
                      <a:ext cx="3635731" cy="2580696"/>
                      <a:chOff x="2441243" y="823799"/>
                      <a:chExt cx="3635731" cy="2580696"/>
                    </a:xfrm>
                  </p:grpSpPr>
                  <p:sp>
                    <p:nvSpPr>
                      <p:cNvPr id="205" name="Rectangle 204"/>
                      <p:cNvSpPr/>
                      <p:nvPr/>
                    </p:nvSpPr>
                    <p:spPr>
                      <a:xfrm>
                        <a:off x="5189407" y="823799"/>
                        <a:ext cx="402674" cy="184666"/>
                      </a:xfrm>
                      <a:prstGeom prst="rect">
                        <a:avLst/>
                      </a:prstGeom>
                    </p:spPr>
                    <p:txBody>
                      <a:bodyPr wrap="none">
                        <a:spAutoFit/>
                      </a:bodyPr>
                      <a:lstStyle/>
                      <a:p>
                        <a:r>
                          <a:rPr lang="tr-TR" sz="600" b="1" dirty="0"/>
                          <a:t>LUXOR</a:t>
                        </a:r>
                      </a:p>
                    </p:txBody>
                  </p:sp>
                  <p:grpSp>
                    <p:nvGrpSpPr>
                      <p:cNvPr id="206" name="Group 205"/>
                      <p:cNvGrpSpPr/>
                      <p:nvPr/>
                    </p:nvGrpSpPr>
                    <p:grpSpPr>
                      <a:xfrm>
                        <a:off x="2441243" y="850587"/>
                        <a:ext cx="3635731" cy="2553908"/>
                        <a:chOff x="2441243" y="850587"/>
                        <a:chExt cx="3635731" cy="2553908"/>
                      </a:xfrm>
                    </p:grpSpPr>
                    <p:pic>
                      <p:nvPicPr>
                        <p:cNvPr id="207" name="Picture 206"/>
                        <p:cNvPicPr>
                          <a:picLocks noChangeAspect="1"/>
                        </p:cNvPicPr>
                        <p:nvPr/>
                      </p:nvPicPr>
                      <p:blipFill rotWithShape="1">
                        <a:blip r:embed="rId5">
                          <a:extLst>
                            <a:ext uri="{28A0092B-C50C-407E-A947-70E740481C1C}">
                              <a14:useLocalDpi xmlns:a14="http://schemas.microsoft.com/office/drawing/2010/main" val="0"/>
                            </a:ext>
                          </a:extLst>
                        </a:blip>
                        <a:srcRect l="1651" t="75802" r="94367" b="16175"/>
                        <a:stretch/>
                      </p:blipFill>
                      <p:spPr>
                        <a:xfrm>
                          <a:off x="5428631" y="2063803"/>
                          <a:ext cx="332346" cy="376658"/>
                        </a:xfrm>
                        <a:prstGeom prst="rect">
                          <a:avLst/>
                        </a:prstGeom>
                      </p:spPr>
                    </p:pic>
                    <p:pic>
                      <p:nvPicPr>
                        <p:cNvPr id="208" name="Picture 207"/>
                        <p:cNvPicPr>
                          <a:picLocks noChangeAspect="1"/>
                        </p:cNvPicPr>
                        <p:nvPr/>
                      </p:nvPicPr>
                      <p:blipFill rotWithShape="1">
                        <a:blip r:embed="rId5">
                          <a:extLst>
                            <a:ext uri="{28A0092B-C50C-407E-A947-70E740481C1C}">
                              <a14:useLocalDpi xmlns:a14="http://schemas.microsoft.com/office/drawing/2010/main" val="0"/>
                            </a:ext>
                          </a:extLst>
                        </a:blip>
                        <a:srcRect l="1651" t="75802" r="94367" b="16175"/>
                        <a:stretch/>
                      </p:blipFill>
                      <p:spPr>
                        <a:xfrm>
                          <a:off x="5537639" y="850587"/>
                          <a:ext cx="332346" cy="376658"/>
                        </a:xfrm>
                        <a:prstGeom prst="rect">
                          <a:avLst/>
                        </a:prstGeom>
                      </p:spPr>
                    </p:pic>
                    <p:sp>
                      <p:nvSpPr>
                        <p:cNvPr id="209" name="Rectangle 208"/>
                        <p:cNvSpPr/>
                        <p:nvPr/>
                      </p:nvSpPr>
                      <p:spPr>
                        <a:xfrm>
                          <a:off x="5640636" y="1032301"/>
                          <a:ext cx="436338" cy="184666"/>
                        </a:xfrm>
                        <a:prstGeom prst="rect">
                          <a:avLst/>
                        </a:prstGeom>
                      </p:spPr>
                      <p:txBody>
                        <a:bodyPr wrap="none">
                          <a:spAutoFit/>
                        </a:bodyPr>
                        <a:lstStyle/>
                        <a:p>
                          <a:r>
                            <a:rPr lang="tr-TR" sz="600" b="1" dirty="0"/>
                            <a:t>ASWAN</a:t>
                          </a:r>
                        </a:p>
                      </p:txBody>
                    </p:sp>
                    <p:grpSp>
                      <p:nvGrpSpPr>
                        <p:cNvPr id="210" name="Group 209"/>
                        <p:cNvGrpSpPr/>
                        <p:nvPr/>
                      </p:nvGrpSpPr>
                      <p:grpSpPr>
                        <a:xfrm>
                          <a:off x="2441243" y="1805665"/>
                          <a:ext cx="2325995" cy="1598830"/>
                          <a:chOff x="2441243" y="1805665"/>
                          <a:chExt cx="2325995" cy="1598830"/>
                        </a:xfrm>
                      </p:grpSpPr>
                      <p:pic>
                        <p:nvPicPr>
                          <p:cNvPr id="212" name="Picture 211"/>
                          <p:cNvPicPr>
                            <a:picLocks noChangeAspect="1"/>
                          </p:cNvPicPr>
                          <p:nvPr/>
                        </p:nvPicPr>
                        <p:blipFill rotWithShape="1">
                          <a:blip r:embed="rId5">
                            <a:extLst>
                              <a:ext uri="{28A0092B-C50C-407E-A947-70E740481C1C}">
                                <a14:useLocalDpi xmlns:a14="http://schemas.microsoft.com/office/drawing/2010/main" val="0"/>
                              </a:ext>
                            </a:extLst>
                          </a:blip>
                          <a:srcRect l="1651" t="75802" r="94367" b="16175"/>
                          <a:stretch/>
                        </p:blipFill>
                        <p:spPr>
                          <a:xfrm>
                            <a:off x="2519772" y="1805665"/>
                            <a:ext cx="332346" cy="376658"/>
                          </a:xfrm>
                          <a:prstGeom prst="rect">
                            <a:avLst/>
                          </a:prstGeom>
                        </p:spPr>
                      </p:pic>
                      <p:pic>
                        <p:nvPicPr>
                          <p:cNvPr id="213" name="Picture 212"/>
                          <p:cNvPicPr>
                            <a:picLocks noChangeAspect="1"/>
                          </p:cNvPicPr>
                          <p:nvPr/>
                        </p:nvPicPr>
                        <p:blipFill rotWithShape="1">
                          <a:blip r:embed="rId5">
                            <a:extLst>
                              <a:ext uri="{28A0092B-C50C-407E-A947-70E740481C1C}">
                                <a14:useLocalDpi xmlns:a14="http://schemas.microsoft.com/office/drawing/2010/main" val="0"/>
                              </a:ext>
                            </a:extLst>
                          </a:blip>
                          <a:srcRect l="1651" t="75802" r="94367" b="16175"/>
                          <a:stretch/>
                        </p:blipFill>
                        <p:spPr>
                          <a:xfrm>
                            <a:off x="4265109" y="2949793"/>
                            <a:ext cx="332346" cy="376658"/>
                          </a:xfrm>
                          <a:prstGeom prst="rect">
                            <a:avLst/>
                          </a:prstGeom>
                        </p:spPr>
                      </p:pic>
                      <p:sp>
                        <p:nvSpPr>
                          <p:cNvPr id="214" name="Rectangle 213"/>
                          <p:cNvSpPr/>
                          <p:nvPr/>
                        </p:nvSpPr>
                        <p:spPr>
                          <a:xfrm>
                            <a:off x="2441243" y="2083245"/>
                            <a:ext cx="498855" cy="184666"/>
                          </a:xfrm>
                          <a:prstGeom prst="rect">
                            <a:avLst/>
                          </a:prstGeom>
                        </p:spPr>
                        <p:txBody>
                          <a:bodyPr wrap="none">
                            <a:spAutoFit/>
                          </a:bodyPr>
                          <a:lstStyle/>
                          <a:p>
                            <a:r>
                              <a:rPr lang="tr-TR" sz="600" b="1" dirty="0"/>
                              <a:t>CONAKRY</a:t>
                            </a:r>
                          </a:p>
                        </p:txBody>
                      </p:sp>
                      <p:sp>
                        <p:nvSpPr>
                          <p:cNvPr id="215" name="Rectangle 214"/>
                          <p:cNvSpPr/>
                          <p:nvPr/>
                        </p:nvSpPr>
                        <p:spPr>
                          <a:xfrm>
                            <a:off x="2789802" y="1859436"/>
                            <a:ext cx="481222" cy="184666"/>
                          </a:xfrm>
                          <a:prstGeom prst="rect">
                            <a:avLst/>
                          </a:prstGeom>
                        </p:spPr>
                        <p:txBody>
                          <a:bodyPr wrap="none">
                            <a:spAutoFit/>
                          </a:bodyPr>
                          <a:lstStyle/>
                          <a:p>
                            <a:r>
                              <a:rPr lang="tr-TR" sz="600" b="1" dirty="0"/>
                              <a:t>BAMAKO</a:t>
                            </a:r>
                          </a:p>
                        </p:txBody>
                      </p:sp>
                      <p:sp>
                        <p:nvSpPr>
                          <p:cNvPr id="216" name="Rectangle 215"/>
                          <p:cNvSpPr/>
                          <p:nvPr/>
                        </p:nvSpPr>
                        <p:spPr>
                          <a:xfrm>
                            <a:off x="4308458" y="3219829"/>
                            <a:ext cx="458780" cy="184666"/>
                          </a:xfrm>
                          <a:prstGeom prst="rect">
                            <a:avLst/>
                          </a:prstGeom>
                        </p:spPr>
                        <p:txBody>
                          <a:bodyPr wrap="none">
                            <a:spAutoFit/>
                          </a:bodyPr>
                          <a:lstStyle/>
                          <a:p>
                            <a:r>
                              <a:rPr lang="tr-TR" sz="600" b="1" dirty="0"/>
                              <a:t>LUANDA</a:t>
                            </a:r>
                          </a:p>
                        </p:txBody>
                      </p:sp>
                    </p:grpSp>
                  </p:grpSp>
                </p:grpSp>
              </p:grpSp>
              <p:sp>
                <p:nvSpPr>
                  <p:cNvPr id="202" name="Rectangle 201"/>
                  <p:cNvSpPr/>
                  <p:nvPr/>
                </p:nvSpPr>
                <p:spPr>
                  <a:xfrm>
                    <a:off x="5515385" y="2281627"/>
                    <a:ext cx="349776" cy="184666"/>
                  </a:xfrm>
                  <a:prstGeom prst="rect">
                    <a:avLst/>
                  </a:prstGeom>
                </p:spPr>
                <p:txBody>
                  <a:bodyPr wrap="none">
                    <a:spAutoFit/>
                  </a:bodyPr>
                  <a:lstStyle/>
                  <a:p>
                    <a:r>
                      <a:rPr lang="tr-TR" sz="600" b="1" dirty="0"/>
                      <a:t>JUBA</a:t>
                    </a:r>
                  </a:p>
                </p:txBody>
              </p:sp>
            </p:grpSp>
          </p:grpSp>
          <p:pic>
            <p:nvPicPr>
              <p:cNvPr id="197" name="Picture 196"/>
              <p:cNvPicPr>
                <a:picLocks noChangeAspect="1"/>
              </p:cNvPicPr>
              <p:nvPr/>
            </p:nvPicPr>
            <p:blipFill rotWithShape="1">
              <a:blip r:embed="rId5">
                <a:extLst>
                  <a:ext uri="{28A0092B-C50C-407E-A947-70E740481C1C}">
                    <a14:useLocalDpi xmlns:a14="http://schemas.microsoft.com/office/drawing/2010/main" val="0"/>
                  </a:ext>
                </a:extLst>
              </a:blip>
              <a:srcRect l="1651" t="75802" r="94367" b="16175"/>
              <a:stretch/>
            </p:blipFill>
            <p:spPr>
              <a:xfrm>
                <a:off x="5357305" y="4119648"/>
                <a:ext cx="332346" cy="376658"/>
              </a:xfrm>
              <a:prstGeom prst="rect">
                <a:avLst/>
              </a:prstGeom>
            </p:spPr>
          </p:pic>
          <p:sp>
            <p:nvSpPr>
              <p:cNvPr id="198" name="Rectangle 197"/>
              <p:cNvSpPr/>
              <p:nvPr/>
            </p:nvSpPr>
            <p:spPr>
              <a:xfrm>
                <a:off x="5555908" y="4288999"/>
                <a:ext cx="479618" cy="184666"/>
              </a:xfrm>
              <a:prstGeom prst="rect">
                <a:avLst/>
              </a:prstGeom>
            </p:spPr>
            <p:txBody>
              <a:bodyPr wrap="none">
                <a:spAutoFit/>
              </a:bodyPr>
              <a:lstStyle/>
              <a:p>
                <a:r>
                  <a:rPr lang="tr-TR" sz="600" b="1" dirty="0" smtClean="0"/>
                  <a:t>MAPUTO</a:t>
                </a:r>
                <a:endParaRPr lang="tr-TR" sz="600" b="1" dirty="0"/>
              </a:p>
            </p:txBody>
          </p:sp>
        </p:grpSp>
        <p:grpSp>
          <p:nvGrpSpPr>
            <p:cNvPr id="217" name="Group 216"/>
            <p:cNvGrpSpPr/>
            <p:nvPr/>
          </p:nvGrpSpPr>
          <p:grpSpPr>
            <a:xfrm>
              <a:off x="2311695" y="146472"/>
              <a:ext cx="4222207" cy="4971916"/>
              <a:chOff x="2311695" y="146472"/>
              <a:chExt cx="4222207" cy="4971916"/>
            </a:xfrm>
          </p:grpSpPr>
          <p:grpSp>
            <p:nvGrpSpPr>
              <p:cNvPr id="218" name="Group 217"/>
              <p:cNvGrpSpPr/>
              <p:nvPr/>
            </p:nvGrpSpPr>
            <p:grpSpPr>
              <a:xfrm>
                <a:off x="2311695" y="146472"/>
                <a:ext cx="4222207" cy="4971916"/>
                <a:chOff x="2311695" y="146472"/>
                <a:chExt cx="4222207" cy="4971916"/>
              </a:xfrm>
            </p:grpSpPr>
            <p:grpSp>
              <p:nvGrpSpPr>
                <p:cNvPr id="220" name="Group 219"/>
                <p:cNvGrpSpPr/>
                <p:nvPr/>
              </p:nvGrpSpPr>
              <p:grpSpPr>
                <a:xfrm>
                  <a:off x="2311695" y="146472"/>
                  <a:ext cx="4222207" cy="4971916"/>
                  <a:chOff x="-5457037" y="-2846901"/>
                  <a:chExt cx="4403498" cy="5185398"/>
                </a:xfrm>
              </p:grpSpPr>
              <p:sp>
                <p:nvSpPr>
                  <p:cNvPr id="222" name="Rectangle 221"/>
                  <p:cNvSpPr/>
                  <p:nvPr/>
                </p:nvSpPr>
                <p:spPr>
                  <a:xfrm>
                    <a:off x="-2336906" y="-2563617"/>
                    <a:ext cx="623928" cy="192595"/>
                  </a:xfrm>
                  <a:prstGeom prst="rect">
                    <a:avLst/>
                  </a:prstGeom>
                </p:spPr>
                <p:txBody>
                  <a:bodyPr wrap="none">
                    <a:spAutoFit/>
                  </a:bodyPr>
                  <a:lstStyle/>
                  <a:p>
                    <a:r>
                      <a:rPr lang="tr-TR" sz="600" b="1" dirty="0" smtClean="0"/>
                      <a:t>ALEXANDRIA</a:t>
                    </a:r>
                    <a:endParaRPr lang="tr-TR" sz="600" b="1" dirty="0"/>
                  </a:p>
                </p:txBody>
              </p:sp>
              <p:grpSp>
                <p:nvGrpSpPr>
                  <p:cNvPr id="223" name="Group 222"/>
                  <p:cNvGrpSpPr/>
                  <p:nvPr/>
                </p:nvGrpSpPr>
                <p:grpSpPr>
                  <a:xfrm>
                    <a:off x="-5457037" y="-2846901"/>
                    <a:ext cx="4403498" cy="5185398"/>
                    <a:chOff x="2303749" y="-20538"/>
                    <a:chExt cx="4403498" cy="5185398"/>
                  </a:xfrm>
                </p:grpSpPr>
                <p:sp>
                  <p:nvSpPr>
                    <p:cNvPr id="224" name="Rectangle 223"/>
                    <p:cNvSpPr/>
                    <p:nvPr/>
                  </p:nvSpPr>
                  <p:spPr>
                    <a:xfrm>
                      <a:off x="3110322" y="293262"/>
                      <a:ext cx="487634" cy="184666"/>
                    </a:xfrm>
                    <a:prstGeom prst="rect">
                      <a:avLst/>
                    </a:prstGeom>
                  </p:spPr>
                  <p:txBody>
                    <a:bodyPr wrap="none">
                      <a:spAutoFit/>
                    </a:bodyPr>
                    <a:lstStyle/>
                    <a:p>
                      <a:r>
                        <a:rPr lang="tr-TR" sz="600" b="1" dirty="0"/>
                        <a:t>TLEMCEN</a:t>
                      </a:r>
                    </a:p>
                  </p:txBody>
                </p:sp>
                <p:grpSp>
                  <p:nvGrpSpPr>
                    <p:cNvPr id="225" name="Group 224"/>
                    <p:cNvGrpSpPr/>
                    <p:nvPr/>
                  </p:nvGrpSpPr>
                  <p:grpSpPr>
                    <a:xfrm>
                      <a:off x="2303749" y="-20538"/>
                      <a:ext cx="4403498" cy="5185398"/>
                      <a:chOff x="2303749" y="-20538"/>
                      <a:chExt cx="4403498" cy="5185398"/>
                    </a:xfrm>
                  </p:grpSpPr>
                  <p:sp>
                    <p:nvSpPr>
                      <p:cNvPr id="226" name="Rectangle 225"/>
                      <p:cNvSpPr/>
                      <p:nvPr/>
                    </p:nvSpPr>
                    <p:spPr>
                      <a:xfrm>
                        <a:off x="3107794" y="11225"/>
                        <a:ext cx="393215" cy="192595"/>
                      </a:xfrm>
                      <a:prstGeom prst="rect">
                        <a:avLst/>
                      </a:prstGeom>
                    </p:spPr>
                    <p:txBody>
                      <a:bodyPr wrap="none">
                        <a:spAutoFit/>
                      </a:bodyPr>
                      <a:lstStyle/>
                      <a:p>
                        <a:r>
                          <a:rPr lang="tr-TR" sz="600" b="1" dirty="0" smtClean="0"/>
                          <a:t>ORAN</a:t>
                        </a:r>
                        <a:endParaRPr lang="tr-TR" sz="600" b="1" dirty="0"/>
                      </a:p>
                    </p:txBody>
                  </p:sp>
                  <p:grpSp>
                    <p:nvGrpSpPr>
                      <p:cNvPr id="227" name="Group 226"/>
                      <p:cNvGrpSpPr/>
                      <p:nvPr/>
                    </p:nvGrpSpPr>
                    <p:grpSpPr>
                      <a:xfrm>
                        <a:off x="2303749" y="-20538"/>
                        <a:ext cx="4403498" cy="5185398"/>
                        <a:chOff x="2303749" y="-20538"/>
                        <a:chExt cx="4403498" cy="5185398"/>
                      </a:xfrm>
                    </p:grpSpPr>
                    <p:sp>
                      <p:nvSpPr>
                        <p:cNvPr id="228" name="Rectangle 227"/>
                        <p:cNvSpPr/>
                        <p:nvPr/>
                      </p:nvSpPr>
                      <p:spPr>
                        <a:xfrm>
                          <a:off x="2511024" y="460184"/>
                          <a:ext cx="640646" cy="192595"/>
                        </a:xfrm>
                        <a:prstGeom prst="rect">
                          <a:avLst/>
                        </a:prstGeom>
                      </p:spPr>
                      <p:txBody>
                        <a:bodyPr wrap="none">
                          <a:spAutoFit/>
                        </a:bodyPr>
                        <a:lstStyle/>
                        <a:p>
                          <a:r>
                            <a:rPr lang="tr-TR" sz="600" b="1" dirty="0" smtClean="0"/>
                            <a:t>CASABLANCA</a:t>
                          </a:r>
                          <a:endParaRPr lang="tr-TR" sz="600" b="1" dirty="0"/>
                        </a:p>
                      </p:txBody>
                    </p:sp>
                    <p:grpSp>
                      <p:nvGrpSpPr>
                        <p:cNvPr id="229" name="Group 228"/>
                        <p:cNvGrpSpPr/>
                        <p:nvPr/>
                      </p:nvGrpSpPr>
                      <p:grpSpPr>
                        <a:xfrm>
                          <a:off x="2303749" y="-20538"/>
                          <a:ext cx="4403498" cy="5185398"/>
                          <a:chOff x="2303749" y="-20538"/>
                          <a:chExt cx="4403498" cy="5185398"/>
                        </a:xfrm>
                      </p:grpSpPr>
                      <p:sp>
                        <p:nvSpPr>
                          <p:cNvPr id="230" name="Rectangle 229"/>
                          <p:cNvSpPr/>
                          <p:nvPr/>
                        </p:nvSpPr>
                        <p:spPr>
                          <a:xfrm>
                            <a:off x="3814477" y="2640595"/>
                            <a:ext cx="527709" cy="184666"/>
                          </a:xfrm>
                          <a:prstGeom prst="rect">
                            <a:avLst/>
                          </a:prstGeom>
                        </p:spPr>
                        <p:txBody>
                          <a:bodyPr wrap="none">
                            <a:spAutoFit/>
                          </a:bodyPr>
                          <a:lstStyle/>
                          <a:p>
                            <a:r>
                              <a:rPr lang="tr-TR" sz="600" b="1" dirty="0"/>
                              <a:t>LIBREVILLE</a:t>
                            </a:r>
                          </a:p>
                        </p:txBody>
                      </p:sp>
                      <p:grpSp>
                        <p:nvGrpSpPr>
                          <p:cNvPr id="231" name="Group 230"/>
                          <p:cNvGrpSpPr/>
                          <p:nvPr/>
                        </p:nvGrpSpPr>
                        <p:grpSpPr>
                          <a:xfrm>
                            <a:off x="2303749" y="-20538"/>
                            <a:ext cx="4403498" cy="5185398"/>
                            <a:chOff x="2303749" y="-20538"/>
                            <a:chExt cx="4403498" cy="5185398"/>
                          </a:xfrm>
                        </p:grpSpPr>
                        <p:sp>
                          <p:nvSpPr>
                            <p:cNvPr id="232" name="Rectangle 231"/>
                            <p:cNvSpPr/>
                            <p:nvPr/>
                          </p:nvSpPr>
                          <p:spPr>
                            <a:xfrm>
                              <a:off x="3677443" y="2390665"/>
                              <a:ext cx="458780" cy="184666"/>
                            </a:xfrm>
                            <a:prstGeom prst="rect">
                              <a:avLst/>
                            </a:prstGeom>
                          </p:spPr>
                          <p:txBody>
                            <a:bodyPr wrap="none">
                              <a:spAutoFit/>
                            </a:bodyPr>
                            <a:lstStyle/>
                            <a:p>
                              <a:r>
                                <a:rPr lang="tr-TR" sz="600" b="1" dirty="0"/>
                                <a:t>DOUALA</a:t>
                              </a:r>
                            </a:p>
                          </p:txBody>
                        </p:sp>
                        <p:grpSp>
                          <p:nvGrpSpPr>
                            <p:cNvPr id="233" name="Group 232"/>
                            <p:cNvGrpSpPr/>
                            <p:nvPr/>
                          </p:nvGrpSpPr>
                          <p:grpSpPr>
                            <a:xfrm>
                              <a:off x="2303749" y="-20538"/>
                              <a:ext cx="4403498" cy="5185398"/>
                              <a:chOff x="2303749" y="-20538"/>
                              <a:chExt cx="4403498" cy="5185398"/>
                            </a:xfrm>
                          </p:grpSpPr>
                          <p:sp>
                            <p:nvSpPr>
                              <p:cNvPr id="234" name="Rectangle 233"/>
                              <p:cNvSpPr/>
                              <p:nvPr/>
                            </p:nvSpPr>
                            <p:spPr>
                              <a:xfrm>
                                <a:off x="4284324" y="516696"/>
                                <a:ext cx="534121" cy="184666"/>
                              </a:xfrm>
                              <a:prstGeom prst="rect">
                                <a:avLst/>
                              </a:prstGeom>
                            </p:spPr>
                            <p:txBody>
                              <a:bodyPr wrap="none">
                                <a:spAutoFit/>
                              </a:bodyPr>
                              <a:lstStyle/>
                              <a:p>
                                <a:r>
                                  <a:rPr lang="tr-TR" sz="600" b="1" dirty="0"/>
                                  <a:t>MISURATA</a:t>
                                </a:r>
                              </a:p>
                            </p:txBody>
                          </p:sp>
                          <p:grpSp>
                            <p:nvGrpSpPr>
                              <p:cNvPr id="235" name="Group 234"/>
                              <p:cNvGrpSpPr/>
                              <p:nvPr/>
                            </p:nvGrpSpPr>
                            <p:grpSpPr>
                              <a:xfrm>
                                <a:off x="2303749" y="-20538"/>
                                <a:ext cx="4403498" cy="5185398"/>
                                <a:chOff x="2303749" y="-20538"/>
                                <a:chExt cx="4403498" cy="5185398"/>
                              </a:xfrm>
                            </p:grpSpPr>
                            <p:sp>
                              <p:nvSpPr>
                                <p:cNvPr id="236" name="Rectangle 235"/>
                                <p:cNvSpPr/>
                                <p:nvPr/>
                              </p:nvSpPr>
                              <p:spPr>
                                <a:xfrm>
                                  <a:off x="3837406" y="262914"/>
                                  <a:ext cx="647934" cy="184666"/>
                                </a:xfrm>
                                <a:prstGeom prst="rect">
                                  <a:avLst/>
                                </a:prstGeom>
                              </p:spPr>
                              <p:txBody>
                                <a:bodyPr wrap="none">
                                  <a:spAutoFit/>
                                </a:bodyPr>
                                <a:lstStyle/>
                                <a:p>
                                  <a:r>
                                    <a:rPr lang="tr-TR" sz="600" b="1" dirty="0"/>
                                    <a:t>CONSTANTINE</a:t>
                                  </a:r>
                                </a:p>
                              </p:txBody>
                            </p:sp>
                            <p:grpSp>
                              <p:nvGrpSpPr>
                                <p:cNvPr id="237" name="Group 236"/>
                                <p:cNvGrpSpPr/>
                                <p:nvPr/>
                              </p:nvGrpSpPr>
                              <p:grpSpPr>
                                <a:xfrm>
                                  <a:off x="2303749" y="-20538"/>
                                  <a:ext cx="4403498" cy="5185398"/>
                                  <a:chOff x="2303749" y="-20538"/>
                                  <a:chExt cx="4403498" cy="5185398"/>
                                </a:xfrm>
                              </p:grpSpPr>
                              <p:pic>
                                <p:nvPicPr>
                                  <p:cNvPr id="238" name="Picture 237"/>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3856983" y="21396"/>
                                    <a:ext cx="302804" cy="457898"/>
                                  </a:xfrm>
                                  <a:prstGeom prst="rect">
                                    <a:avLst/>
                                  </a:prstGeom>
                                </p:spPr>
                              </p:pic>
                              <p:grpSp>
                                <p:nvGrpSpPr>
                                  <p:cNvPr id="239" name="Group 238"/>
                                  <p:cNvGrpSpPr/>
                                  <p:nvPr/>
                                </p:nvGrpSpPr>
                                <p:grpSpPr>
                                  <a:xfrm>
                                    <a:off x="2303749" y="-20538"/>
                                    <a:ext cx="4403498" cy="5185398"/>
                                    <a:chOff x="2303749" y="-20538"/>
                                    <a:chExt cx="4403498" cy="5185398"/>
                                  </a:xfrm>
                                </p:grpSpPr>
                                <p:pic>
                                  <p:nvPicPr>
                                    <p:cNvPr id="240" name="Picture 239"/>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3383868" y="-20538"/>
                                      <a:ext cx="302804" cy="457898"/>
                                    </a:xfrm>
                                    <a:prstGeom prst="rect">
                                      <a:avLst/>
                                    </a:prstGeom>
                                  </p:spPr>
                                </p:pic>
                                <p:grpSp>
                                  <p:nvGrpSpPr>
                                    <p:cNvPr id="241" name="Group 240"/>
                                    <p:cNvGrpSpPr/>
                                    <p:nvPr/>
                                  </p:nvGrpSpPr>
                                  <p:grpSpPr>
                                    <a:xfrm>
                                      <a:off x="2303749" y="20407"/>
                                      <a:ext cx="4403498" cy="5144453"/>
                                      <a:chOff x="2303749" y="20407"/>
                                      <a:chExt cx="4403498" cy="5144453"/>
                                    </a:xfrm>
                                  </p:grpSpPr>
                                  <p:pic>
                                    <p:nvPicPr>
                                      <p:cNvPr id="242" name="Picture 241"/>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686481" y="195486"/>
                                        <a:ext cx="302804" cy="457898"/>
                                      </a:xfrm>
                                      <a:prstGeom prst="rect">
                                        <a:avLst/>
                                      </a:prstGeom>
                                    </p:spPr>
                                  </p:pic>
                                  <p:pic>
                                    <p:nvPicPr>
                                      <p:cNvPr id="243" name="Picture 242"/>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375384" y="226194"/>
                                        <a:ext cx="302804" cy="457898"/>
                                      </a:xfrm>
                                      <a:prstGeom prst="rect">
                                        <a:avLst/>
                                      </a:prstGeom>
                                    </p:spPr>
                                  </p:pic>
                                  <p:sp>
                                    <p:nvSpPr>
                                      <p:cNvPr id="244" name="Rectangle 243"/>
                                      <p:cNvSpPr/>
                                      <p:nvPr/>
                                    </p:nvSpPr>
                                    <p:spPr>
                                      <a:xfrm>
                                        <a:off x="4680013" y="411510"/>
                                        <a:ext cx="518091" cy="184666"/>
                                      </a:xfrm>
                                      <a:prstGeom prst="rect">
                                        <a:avLst/>
                                      </a:prstGeom>
                                    </p:spPr>
                                    <p:txBody>
                                      <a:bodyPr wrap="none">
                                        <a:spAutoFit/>
                                      </a:bodyPr>
                                      <a:lstStyle/>
                                      <a:p>
                                        <a:r>
                                          <a:rPr lang="tr-TR" sz="600" b="1" dirty="0"/>
                                          <a:t>BENGHAZI</a:t>
                                        </a:r>
                                      </a:p>
                                    </p:txBody>
                                  </p:sp>
                                  <p:grpSp>
                                    <p:nvGrpSpPr>
                                      <p:cNvPr id="245" name="Group 244"/>
                                      <p:cNvGrpSpPr/>
                                      <p:nvPr/>
                                    </p:nvGrpSpPr>
                                    <p:grpSpPr>
                                      <a:xfrm>
                                        <a:off x="2303749" y="20407"/>
                                        <a:ext cx="4403498" cy="5144453"/>
                                        <a:chOff x="2303749" y="20407"/>
                                        <a:chExt cx="4403498" cy="5144453"/>
                                      </a:xfrm>
                                    </p:grpSpPr>
                                    <p:pic>
                                      <p:nvPicPr>
                                        <p:cNvPr id="246" name="Picture 245"/>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308269" y="304787"/>
                                          <a:ext cx="302804" cy="457898"/>
                                        </a:xfrm>
                                        <a:prstGeom prst="rect">
                                          <a:avLst/>
                                        </a:prstGeom>
                                      </p:spPr>
                                    </p:pic>
                                    <p:pic>
                                      <p:nvPicPr>
                                        <p:cNvPr id="247" name="Picture 246"/>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652120" y="465516"/>
                                          <a:ext cx="302804" cy="457898"/>
                                        </a:xfrm>
                                        <a:prstGeom prst="rect">
                                          <a:avLst/>
                                        </a:prstGeom>
                                      </p:spPr>
                                    </p:pic>
                                    <p:grpSp>
                                      <p:nvGrpSpPr>
                                        <p:cNvPr id="248" name="Group 247"/>
                                        <p:cNvGrpSpPr/>
                                        <p:nvPr/>
                                      </p:nvGrpSpPr>
                                      <p:grpSpPr>
                                        <a:xfrm>
                                          <a:off x="2303749" y="20407"/>
                                          <a:ext cx="4403498" cy="5144453"/>
                                          <a:chOff x="2303749" y="20407"/>
                                          <a:chExt cx="4403498" cy="5144453"/>
                                        </a:xfrm>
                                      </p:grpSpPr>
                                      <p:pic>
                                        <p:nvPicPr>
                                          <p:cNvPr id="249" name="Picture 248"/>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922150" y="1383618"/>
                                            <a:ext cx="302804" cy="457898"/>
                                          </a:xfrm>
                                          <a:prstGeom prst="rect">
                                            <a:avLst/>
                                          </a:prstGeom>
                                        </p:spPr>
                                      </p:pic>
                                      <p:pic>
                                        <p:nvPicPr>
                                          <p:cNvPr id="250" name="Picture 249"/>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922150" y="1815666"/>
                                            <a:ext cx="302804" cy="457898"/>
                                          </a:xfrm>
                                          <a:prstGeom prst="rect">
                                            <a:avLst/>
                                          </a:prstGeom>
                                        </p:spPr>
                                      </p:pic>
                                      <p:pic>
                                        <p:nvPicPr>
                                          <p:cNvPr id="251" name="Picture 250"/>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6151113" y="1619050"/>
                                            <a:ext cx="302804" cy="457898"/>
                                          </a:xfrm>
                                          <a:prstGeom prst="rect">
                                            <a:avLst/>
                                          </a:prstGeom>
                                        </p:spPr>
                                      </p:pic>
                                      <p:grpSp>
                                        <p:nvGrpSpPr>
                                          <p:cNvPr id="252" name="Group 251"/>
                                          <p:cNvGrpSpPr/>
                                          <p:nvPr/>
                                        </p:nvGrpSpPr>
                                        <p:grpSpPr>
                                          <a:xfrm>
                                            <a:off x="2303749" y="20407"/>
                                            <a:ext cx="4403498" cy="5144453"/>
                                            <a:chOff x="2303749" y="20407"/>
                                            <a:chExt cx="4403498" cy="5144453"/>
                                          </a:xfrm>
                                        </p:grpSpPr>
                                        <p:sp>
                                          <p:nvSpPr>
                                            <p:cNvPr id="253" name="Rectangle 252"/>
                                            <p:cNvSpPr/>
                                            <p:nvPr/>
                                          </p:nvSpPr>
                                          <p:spPr>
                                            <a:xfrm>
                                              <a:off x="5755905" y="2096714"/>
                                              <a:ext cx="628698" cy="184666"/>
                                            </a:xfrm>
                                            <a:prstGeom prst="rect">
                                              <a:avLst/>
                                            </a:prstGeom>
                                          </p:spPr>
                                          <p:txBody>
                                            <a:bodyPr wrap="none">
                                              <a:spAutoFit/>
                                            </a:bodyPr>
                                            <a:lstStyle/>
                                            <a:p>
                                              <a:r>
                                                <a:rPr lang="tr-TR" sz="600" b="1" dirty="0"/>
                                                <a:t>ADDIS ABABA</a:t>
                                              </a:r>
                                            </a:p>
                                          </p:txBody>
                                        </p:sp>
                                        <p:pic>
                                          <p:nvPicPr>
                                            <p:cNvPr id="254" name="Picture 253"/>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490102" y="1383618"/>
                                              <a:ext cx="302804" cy="457898"/>
                                            </a:xfrm>
                                            <a:prstGeom prst="rect">
                                              <a:avLst/>
                                            </a:prstGeom>
                                          </p:spPr>
                                        </p:pic>
                                        <p:sp>
                                          <p:nvSpPr>
                                            <p:cNvPr id="255" name="Rectangle 254"/>
                                            <p:cNvSpPr/>
                                            <p:nvPr/>
                                          </p:nvSpPr>
                                          <p:spPr>
                                            <a:xfrm>
                                              <a:off x="6151711" y="1903737"/>
                                              <a:ext cx="503555" cy="192595"/>
                                            </a:xfrm>
                                            <a:prstGeom prst="rect">
                                              <a:avLst/>
                                            </a:prstGeom>
                                          </p:spPr>
                                          <p:txBody>
                                            <a:bodyPr wrap="none">
                                              <a:spAutoFit/>
                                            </a:bodyPr>
                                            <a:lstStyle/>
                                            <a:p>
                                              <a:r>
                                                <a:rPr lang="tr-TR" sz="600" b="1" dirty="0" smtClean="0"/>
                                                <a:t>DJIBOUTI</a:t>
                                              </a:r>
                                              <a:endParaRPr lang="tr-TR" sz="600" b="1" dirty="0"/>
                                            </a:p>
                                          </p:txBody>
                                        </p:sp>
                                        <p:sp>
                                          <p:nvSpPr>
                                            <p:cNvPr id="256" name="Rectangle 255"/>
                                            <p:cNvSpPr/>
                                            <p:nvPr/>
                                          </p:nvSpPr>
                                          <p:spPr>
                                            <a:xfrm>
                                              <a:off x="5687302" y="1663333"/>
                                              <a:ext cx="471604" cy="184666"/>
                                            </a:xfrm>
                                            <a:prstGeom prst="rect">
                                              <a:avLst/>
                                            </a:prstGeom>
                                          </p:spPr>
                                          <p:txBody>
                                            <a:bodyPr wrap="none">
                                              <a:spAutoFit/>
                                            </a:bodyPr>
                                            <a:lstStyle/>
                                            <a:p>
                                              <a:r>
                                                <a:rPr lang="tr-TR" sz="600" b="1" dirty="0"/>
                                                <a:t>ASMARA</a:t>
                                              </a:r>
                                            </a:p>
                                          </p:txBody>
                                        </p:sp>
                                        <p:sp>
                                          <p:nvSpPr>
                                            <p:cNvPr id="257" name="Rectangle 256"/>
                                            <p:cNvSpPr/>
                                            <p:nvPr/>
                                          </p:nvSpPr>
                                          <p:spPr>
                                            <a:xfrm>
                                              <a:off x="5105535" y="1589912"/>
                                              <a:ext cx="570990" cy="184666"/>
                                            </a:xfrm>
                                            <a:prstGeom prst="rect">
                                              <a:avLst/>
                                            </a:prstGeom>
                                          </p:spPr>
                                          <p:txBody>
                                            <a:bodyPr wrap="none">
                                              <a:spAutoFit/>
                                            </a:bodyPr>
                                            <a:lstStyle/>
                                            <a:p>
                                              <a:r>
                                                <a:rPr lang="tr-TR" sz="600" b="1" dirty="0"/>
                                                <a:t>KHARTOUM</a:t>
                                              </a:r>
                                            </a:p>
                                          </p:txBody>
                                        </p:sp>
                                        <p:grpSp>
                                          <p:nvGrpSpPr>
                                            <p:cNvPr id="258" name="Group 257"/>
                                            <p:cNvGrpSpPr/>
                                            <p:nvPr/>
                                          </p:nvGrpSpPr>
                                          <p:grpSpPr>
                                            <a:xfrm>
                                              <a:off x="2303749" y="20407"/>
                                              <a:ext cx="4403498" cy="5144453"/>
                                              <a:chOff x="2303749" y="20407"/>
                                              <a:chExt cx="4403498" cy="5144453"/>
                                            </a:xfrm>
                                          </p:grpSpPr>
                                          <p:pic>
                                            <p:nvPicPr>
                                              <p:cNvPr id="259" name="Picture 258"/>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963217" y="2673292"/>
                                                <a:ext cx="302804" cy="457898"/>
                                              </a:xfrm>
                                              <a:prstGeom prst="rect">
                                                <a:avLst/>
                                              </a:prstGeom>
                                            </p:spPr>
                                          </p:pic>
                                          <p:grpSp>
                                            <p:nvGrpSpPr>
                                              <p:cNvPr id="260" name="Group 259"/>
                                              <p:cNvGrpSpPr/>
                                              <p:nvPr/>
                                            </p:nvGrpSpPr>
                                            <p:grpSpPr>
                                              <a:xfrm>
                                                <a:off x="2303749" y="20407"/>
                                                <a:ext cx="4403498" cy="5144453"/>
                                                <a:chOff x="2303749" y="20407"/>
                                                <a:chExt cx="4403498" cy="5144453"/>
                                              </a:xfrm>
                                            </p:grpSpPr>
                                            <p:pic>
                                              <p:nvPicPr>
                                                <p:cNvPr id="261" name="Picture 260"/>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779540" y="2476677"/>
                                                  <a:ext cx="302804" cy="457898"/>
                                                </a:xfrm>
                                                <a:prstGeom prst="rect">
                                                  <a:avLst/>
                                                </a:prstGeom>
                                              </p:spPr>
                                            </p:pic>
                                            <p:grpSp>
                                              <p:nvGrpSpPr>
                                                <p:cNvPr id="262" name="Group 261"/>
                                                <p:cNvGrpSpPr/>
                                                <p:nvPr/>
                                              </p:nvGrpSpPr>
                                              <p:grpSpPr>
                                                <a:xfrm>
                                                  <a:off x="2303749" y="20407"/>
                                                  <a:ext cx="4403498" cy="5144453"/>
                                                  <a:chOff x="2303749" y="20407"/>
                                                  <a:chExt cx="4403498" cy="5144453"/>
                                                </a:xfrm>
                                              </p:grpSpPr>
                                              <p:pic>
                                                <p:nvPicPr>
                                                  <p:cNvPr id="263" name="Picture 262"/>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597194" y="4706962"/>
                                                    <a:ext cx="302804" cy="457898"/>
                                                  </a:xfrm>
                                                  <a:prstGeom prst="rect">
                                                    <a:avLst/>
                                                  </a:prstGeom>
                                                </p:spPr>
                                              </p:pic>
                                              <p:sp>
                                                <p:nvSpPr>
                                                  <p:cNvPr id="264" name="Rectangle 263"/>
                                                  <p:cNvSpPr/>
                                                  <p:nvPr/>
                                                </p:nvSpPr>
                                                <p:spPr>
                                                  <a:xfrm>
                                                    <a:off x="4756563" y="4843577"/>
                                                    <a:ext cx="579005" cy="184666"/>
                                                  </a:xfrm>
                                                  <a:prstGeom prst="rect">
                                                    <a:avLst/>
                                                  </a:prstGeom>
                                                </p:spPr>
                                                <p:txBody>
                                                  <a:bodyPr wrap="none">
                                                    <a:spAutoFit/>
                                                  </a:bodyPr>
                                                  <a:lstStyle/>
                                                  <a:p>
                                                    <a:r>
                                                      <a:rPr lang="tr-TR" sz="600" b="1" dirty="0"/>
                                                      <a:t>CAPE TOWN</a:t>
                                                    </a:r>
                                                  </a:p>
                                                </p:txBody>
                                              </p:sp>
                                              <p:grpSp>
                                                <p:nvGrpSpPr>
                                                  <p:cNvPr id="265" name="Group 264"/>
                                                  <p:cNvGrpSpPr/>
                                                  <p:nvPr/>
                                                </p:nvGrpSpPr>
                                                <p:grpSpPr>
                                                  <a:xfrm>
                                                    <a:off x="2303749" y="20407"/>
                                                    <a:ext cx="4403498" cy="4575927"/>
                                                    <a:chOff x="2303749" y="20407"/>
                                                    <a:chExt cx="4403498" cy="4575927"/>
                                                  </a:xfrm>
                                                </p:grpSpPr>
                                                <p:pic>
                                                  <p:nvPicPr>
                                                    <p:cNvPr id="266" name="Picture 265"/>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208627" y="4138436"/>
                                                      <a:ext cx="302804" cy="457898"/>
                                                    </a:xfrm>
                                                    <a:prstGeom prst="rect">
                                                      <a:avLst/>
                                                    </a:prstGeom>
                                                  </p:spPr>
                                                </p:pic>
                                                <p:sp>
                                                  <p:nvSpPr>
                                                    <p:cNvPr id="267" name="Rectangle 266"/>
                                                    <p:cNvSpPr/>
                                                    <p:nvPr/>
                                                  </p:nvSpPr>
                                                  <p:spPr>
                                                    <a:xfrm>
                                                      <a:off x="4699970" y="4389608"/>
                                                      <a:ext cx="718466" cy="184666"/>
                                                    </a:xfrm>
                                                    <a:prstGeom prst="rect">
                                                      <a:avLst/>
                                                    </a:prstGeom>
                                                  </p:spPr>
                                                  <p:txBody>
                                                    <a:bodyPr wrap="none">
                                                      <a:spAutoFit/>
                                                    </a:bodyPr>
                                                    <a:lstStyle/>
                                                    <a:p>
                                                      <a:r>
                                                        <a:rPr lang="tr-TR" sz="600" b="1" dirty="0"/>
                                                        <a:t>JOHANNESBURG</a:t>
                                                      </a:r>
                                                    </a:p>
                                                  </p:txBody>
                                                </p:sp>
                                                <p:grpSp>
                                                  <p:nvGrpSpPr>
                                                    <p:cNvPr id="268" name="Group 267"/>
                                                    <p:cNvGrpSpPr/>
                                                    <p:nvPr/>
                                                  </p:nvGrpSpPr>
                                                  <p:grpSpPr>
                                                    <a:xfrm>
                                                      <a:off x="2303749" y="20407"/>
                                                      <a:ext cx="4403498" cy="3315086"/>
                                                      <a:chOff x="2303749" y="20407"/>
                                                      <a:chExt cx="4403498" cy="3315086"/>
                                                    </a:xfrm>
                                                  </p:grpSpPr>
                                                  <p:sp>
                                                    <p:nvSpPr>
                                                      <p:cNvPr id="269" name="Rectangle 268"/>
                                                      <p:cNvSpPr/>
                                                      <p:nvPr/>
                                                    </p:nvSpPr>
                                                    <p:spPr>
                                                      <a:xfrm>
                                                        <a:off x="3207438" y="2298562"/>
                                                        <a:ext cx="401072" cy="184666"/>
                                                      </a:xfrm>
                                                      <a:prstGeom prst="rect">
                                                        <a:avLst/>
                                                      </a:prstGeom>
                                                    </p:spPr>
                                                    <p:txBody>
                                                      <a:bodyPr wrap="none">
                                                        <a:spAutoFit/>
                                                      </a:bodyPr>
                                                      <a:lstStyle/>
                                                      <a:p>
                                                        <a:r>
                                                          <a:rPr lang="tr-TR" sz="600" b="1" dirty="0"/>
                                                          <a:t>ACCRA</a:t>
                                                        </a:r>
                                                      </a:p>
                                                    </p:txBody>
                                                  </p:sp>
                                                  <p:grpSp>
                                                    <p:nvGrpSpPr>
                                                      <p:cNvPr id="270" name="Group 269"/>
                                                      <p:cNvGrpSpPr/>
                                                      <p:nvPr/>
                                                    </p:nvGrpSpPr>
                                                    <p:grpSpPr>
                                                      <a:xfrm>
                                                        <a:off x="2303749" y="20407"/>
                                                        <a:ext cx="4403498" cy="3315086"/>
                                                        <a:chOff x="2303749" y="20407"/>
                                                        <a:chExt cx="4403498" cy="3315086"/>
                                                      </a:xfrm>
                                                    </p:grpSpPr>
                                                    <p:pic>
                                                      <p:nvPicPr>
                                                        <p:cNvPr id="271" name="Picture 270"/>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392289" y="2642857"/>
                                                          <a:ext cx="302804" cy="457898"/>
                                                        </a:xfrm>
                                                        <a:prstGeom prst="rect">
                                                          <a:avLst/>
                                                        </a:prstGeom>
                                                      </p:spPr>
                                                    </p:pic>
                                                    <p:sp>
                                                      <p:nvSpPr>
                                                        <p:cNvPr id="272" name="Rectangle 271"/>
                                                        <p:cNvSpPr/>
                                                        <p:nvPr/>
                                                      </p:nvSpPr>
                                                      <p:spPr>
                                                        <a:xfrm>
                                                          <a:off x="4472780" y="2903106"/>
                                                          <a:ext cx="513282" cy="184666"/>
                                                        </a:xfrm>
                                                        <a:prstGeom prst="rect">
                                                          <a:avLst/>
                                                        </a:prstGeom>
                                                      </p:spPr>
                                                      <p:txBody>
                                                        <a:bodyPr wrap="none">
                                                          <a:spAutoFit/>
                                                        </a:bodyPr>
                                                        <a:lstStyle/>
                                                        <a:p>
                                                          <a:r>
                                                            <a:rPr lang="tr-TR" sz="600" b="1" dirty="0"/>
                                                            <a:t>KINSHASA</a:t>
                                                          </a:r>
                                                        </a:p>
                                                      </p:txBody>
                                                    </p:sp>
                                                    <p:grpSp>
                                                      <p:nvGrpSpPr>
                                                        <p:cNvPr id="273" name="Group 272"/>
                                                        <p:cNvGrpSpPr/>
                                                        <p:nvPr/>
                                                      </p:nvGrpSpPr>
                                                      <p:grpSpPr>
                                                        <a:xfrm>
                                                          <a:off x="2303749" y="20407"/>
                                                          <a:ext cx="4403498" cy="3315086"/>
                                                          <a:chOff x="2303749" y="20407"/>
                                                          <a:chExt cx="4403498" cy="3315086"/>
                                                        </a:xfrm>
                                                      </p:grpSpPr>
                                                      <p:pic>
                                                        <p:nvPicPr>
                                                          <p:cNvPr id="274" name="Picture 273"/>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3545886" y="1977684"/>
                                                            <a:ext cx="302804" cy="457898"/>
                                                          </a:xfrm>
                                                          <a:prstGeom prst="rect">
                                                            <a:avLst/>
                                                          </a:prstGeom>
                                                        </p:spPr>
                                                      </p:pic>
                                                      <p:grpSp>
                                                        <p:nvGrpSpPr>
                                                          <p:cNvPr id="275" name="Group 274"/>
                                                          <p:cNvGrpSpPr/>
                                                          <p:nvPr/>
                                                        </p:nvGrpSpPr>
                                                        <p:grpSpPr>
                                                          <a:xfrm>
                                                            <a:off x="2303749" y="20407"/>
                                                            <a:ext cx="4403498" cy="3315086"/>
                                                            <a:chOff x="2303749" y="20407"/>
                                                            <a:chExt cx="4403498" cy="3315086"/>
                                                          </a:xfrm>
                                                        </p:grpSpPr>
                                                        <p:sp>
                                                          <p:nvSpPr>
                                                            <p:cNvPr id="276" name="Rectangle 275"/>
                                                            <p:cNvSpPr/>
                                                            <p:nvPr/>
                                                          </p:nvSpPr>
                                                          <p:spPr>
                                                            <a:xfrm>
                                                              <a:off x="3501341" y="2304084"/>
                                                              <a:ext cx="540337" cy="192595"/>
                                                            </a:xfrm>
                                                            <a:prstGeom prst="rect">
                                                              <a:avLst/>
                                                            </a:prstGeom>
                                                          </p:spPr>
                                                          <p:txBody>
                                                            <a:bodyPr wrap="none">
                                                              <a:spAutoFit/>
                                                            </a:bodyPr>
                                                            <a:lstStyle/>
                                                            <a:p>
                                                              <a:r>
                                                                <a:rPr lang="tr-TR" sz="600" b="1" dirty="0"/>
                                                                <a:t>C</a:t>
                                                              </a:r>
                                                              <a:r>
                                                                <a:rPr lang="tr-TR" sz="600" b="1" dirty="0" smtClean="0"/>
                                                                <a:t>OTONOU</a:t>
                                                              </a:r>
                                                              <a:endParaRPr lang="tr-TR" sz="600" b="1" dirty="0"/>
                                                            </a:p>
                                                          </p:txBody>
                                                        </p:sp>
                                                        <p:grpSp>
                                                          <p:nvGrpSpPr>
                                                            <p:cNvPr id="277" name="Group 276"/>
                                                            <p:cNvGrpSpPr/>
                                                            <p:nvPr/>
                                                          </p:nvGrpSpPr>
                                                          <p:grpSpPr>
                                                            <a:xfrm>
                                                              <a:off x="2303749" y="20407"/>
                                                              <a:ext cx="4403498" cy="3315086"/>
                                                              <a:chOff x="2303749" y="20407"/>
                                                              <a:chExt cx="4403498" cy="3315086"/>
                                                            </a:xfrm>
                                                          </p:grpSpPr>
                                                          <p:pic>
                                                            <p:nvPicPr>
                                                              <p:cNvPr id="278" name="Picture 277"/>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165567" y="2235223"/>
                                                                <a:ext cx="302804" cy="457898"/>
                                                              </a:xfrm>
                                                              <a:prstGeom prst="rect">
                                                                <a:avLst/>
                                                              </a:prstGeom>
                                                            </p:spPr>
                                                          </p:pic>
                                                          <p:grpSp>
                                                            <p:nvGrpSpPr>
                                                              <p:cNvPr id="279" name="Group 278"/>
                                                              <p:cNvGrpSpPr/>
                                                              <p:nvPr/>
                                                            </p:nvGrpSpPr>
                                                            <p:grpSpPr>
                                                              <a:xfrm>
                                                                <a:off x="2303749" y="20407"/>
                                                                <a:ext cx="4403498" cy="3315086"/>
                                                                <a:chOff x="2303749" y="20407"/>
                                                                <a:chExt cx="4403498" cy="3315086"/>
                                                              </a:xfrm>
                                                            </p:grpSpPr>
                                                            <p:pic>
                                                              <p:nvPicPr>
                                                                <p:cNvPr id="280" name="Picture 279"/>
                                                                <p:cNvPicPr>
                                                                  <a:picLocks noChangeAspect="1"/>
                                                                </p:cNvPicPr>
                                                                <p:nvPr/>
                                                              </p:nvPicPr>
                                                              <p:blipFill rotWithShape="1">
                                                                <a:blip r:embed="rId6">
                                                                  <a:extLst>
                                                                    <a:ext uri="{28A0092B-C50C-407E-A947-70E740481C1C}">
                                                                      <a14:useLocalDpi xmlns:a14="http://schemas.microsoft.com/office/drawing/2010/main" val="0"/>
                                                                    </a:ext>
                                                                  </a:extLst>
                                                                </a:blip>
                                                                <a:srcRect l="1651" t="69351" r="94955" b="23373"/>
                                                                <a:stretch/>
                                                              </p:blipFill>
                                                              <p:spPr>
                                                                <a:xfrm>
                                                                  <a:off x="4033765" y="2184961"/>
                                                                  <a:ext cx="283205" cy="341549"/>
                                                                </a:xfrm>
                                                                <a:prstGeom prst="rect">
                                                                  <a:avLst/>
                                                                </a:prstGeom>
                                                              </p:spPr>
                                                            </p:pic>
                                                            <p:grpSp>
                                                              <p:nvGrpSpPr>
                                                                <p:cNvPr id="281" name="Group 280"/>
                                                                <p:cNvGrpSpPr/>
                                                                <p:nvPr/>
                                                              </p:nvGrpSpPr>
                                                              <p:grpSpPr>
                                                                <a:xfrm>
                                                                  <a:off x="2303749" y="20407"/>
                                                                  <a:ext cx="4403498" cy="3315086"/>
                                                                  <a:chOff x="2303749" y="20407"/>
                                                                  <a:chExt cx="4403498" cy="3315086"/>
                                                                </a:xfrm>
                                                              </p:grpSpPr>
                                                              <p:sp>
                                                                <p:nvSpPr>
                                                                  <p:cNvPr id="282" name="Rectangle 281"/>
                                                                  <p:cNvSpPr/>
                                                                  <p:nvPr/>
                                                                </p:nvSpPr>
                                                                <p:spPr>
                                                                  <a:xfrm>
                                                                    <a:off x="4278516" y="2434177"/>
                                                                    <a:ext cx="508473" cy="184666"/>
                                                                  </a:xfrm>
                                                                  <a:prstGeom prst="rect">
                                                                    <a:avLst/>
                                                                  </a:prstGeom>
                                                                </p:spPr>
                                                                <p:txBody>
                                                                  <a:bodyPr wrap="none">
                                                                    <a:spAutoFit/>
                                                                  </a:bodyPr>
                                                                  <a:lstStyle/>
                                                                  <a:p>
                                                                    <a:r>
                                                                      <a:rPr lang="tr-TR" sz="600" b="1" dirty="0"/>
                                                                      <a:t>YAOUNDE</a:t>
                                                                    </a:r>
                                                                  </a:p>
                                                                </p:txBody>
                                                              </p:sp>
                                                              <p:grpSp>
                                                                <p:nvGrpSpPr>
                                                                  <p:cNvPr id="283" name="Group 282"/>
                                                                  <p:cNvGrpSpPr/>
                                                                  <p:nvPr/>
                                                                </p:nvGrpSpPr>
                                                                <p:grpSpPr>
                                                                  <a:xfrm>
                                                                    <a:off x="2303749" y="20407"/>
                                                                    <a:ext cx="4403498" cy="3315086"/>
                                                                    <a:chOff x="2303749" y="20407"/>
                                                                    <a:chExt cx="4403498" cy="3315086"/>
                                                                  </a:xfrm>
                                                                </p:grpSpPr>
                                                                <p:pic>
                                                                  <p:nvPicPr>
                                                                    <p:cNvPr id="284" name="Picture 283"/>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3995317" y="2367364"/>
                                                                      <a:ext cx="302804" cy="457898"/>
                                                                    </a:xfrm>
                                                                    <a:prstGeom prst="rect">
                                                                      <a:avLst/>
                                                                    </a:prstGeom>
                                                                  </p:spPr>
                                                                </p:pic>
                                                                <p:grpSp>
                                                                  <p:nvGrpSpPr>
                                                                    <p:cNvPr id="285" name="Group 284"/>
                                                                    <p:cNvGrpSpPr/>
                                                                    <p:nvPr/>
                                                                  </p:nvGrpSpPr>
                                                                  <p:grpSpPr>
                                                                    <a:xfrm>
                                                                      <a:off x="2303749" y="20407"/>
                                                                      <a:ext cx="4403498" cy="3315086"/>
                                                                      <a:chOff x="2303749" y="20407"/>
                                                                      <a:chExt cx="4403498" cy="3315086"/>
                                                                    </a:xfrm>
                                                                  </p:grpSpPr>
                                                                  <p:sp>
                                                                    <p:nvSpPr>
                                                                      <p:cNvPr id="286" name="Rectangle 285"/>
                                                                      <p:cNvSpPr/>
                                                                      <p:nvPr/>
                                                                    </p:nvSpPr>
                                                                    <p:spPr>
                                                                      <a:xfrm>
                                                                        <a:off x="3740273" y="2217091"/>
                                                                        <a:ext cx="401072" cy="184666"/>
                                                                      </a:xfrm>
                                                                      <a:prstGeom prst="rect">
                                                                        <a:avLst/>
                                                                      </a:prstGeom>
                                                                    </p:spPr>
                                                                    <p:txBody>
                                                                      <a:bodyPr wrap="none">
                                                                        <a:spAutoFit/>
                                                                      </a:bodyPr>
                                                                      <a:lstStyle/>
                                                                      <a:p>
                                                                        <a:r>
                                                                          <a:rPr lang="tr-TR" sz="600" b="1" dirty="0"/>
                                                                          <a:t>LAGOS</a:t>
                                                                        </a:r>
                                                                      </a:p>
                                                                    </p:txBody>
                                                                  </p:sp>
                                                                  <p:grpSp>
                                                                    <p:nvGrpSpPr>
                                                                      <p:cNvPr id="287" name="Group 286"/>
                                                                      <p:cNvGrpSpPr/>
                                                                      <p:nvPr/>
                                                                    </p:nvGrpSpPr>
                                                                    <p:grpSpPr>
                                                                      <a:xfrm>
                                                                        <a:off x="2303749" y="20407"/>
                                                                        <a:ext cx="4403498" cy="3315086"/>
                                                                        <a:chOff x="2303749" y="20407"/>
                                                                        <a:chExt cx="4403498" cy="3315086"/>
                                                                      </a:xfrm>
                                                                    </p:grpSpPr>
                                                                    <p:pic>
                                                                      <p:nvPicPr>
                                                                        <p:cNvPr id="288" name="Picture 287"/>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3611748" y="1957389"/>
                                                                          <a:ext cx="302804" cy="457898"/>
                                                                        </a:xfrm>
                                                                        <a:prstGeom prst="rect">
                                                                          <a:avLst/>
                                                                        </a:prstGeom>
                                                                      </p:spPr>
                                                                    </p:pic>
                                                                    <p:grpSp>
                                                                      <p:nvGrpSpPr>
                                                                        <p:cNvPr id="289" name="Group 288"/>
                                                                        <p:cNvGrpSpPr/>
                                                                        <p:nvPr/>
                                                                      </p:nvGrpSpPr>
                                                                      <p:grpSpPr>
                                                                        <a:xfrm>
                                                                          <a:off x="2303749" y="20407"/>
                                                                          <a:ext cx="4403498" cy="3315086"/>
                                                                          <a:chOff x="3071664" y="27208"/>
                                                                          <a:chExt cx="5871331" cy="4420116"/>
                                                                        </a:xfrm>
                                                                      </p:grpSpPr>
                                                                      <p:pic>
                                                                        <p:nvPicPr>
                                                                          <p:cNvPr id="290" name="Picture 289"/>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451711" y="27208"/>
                                                                            <a:ext cx="403737" cy="610530"/>
                                                                          </a:xfrm>
                                                                          <a:prstGeom prst="rect">
                                                                            <a:avLst/>
                                                                          </a:prstGeom>
                                                                        </p:spPr>
                                                                      </p:pic>
                                                                      <p:pic>
                                                                        <p:nvPicPr>
                                                                          <p:cNvPr id="291" name="Picture 290"/>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3863752" y="188640"/>
                                                                            <a:ext cx="403737" cy="610529"/>
                                                                          </a:xfrm>
                                                                          <a:prstGeom prst="rect">
                                                                            <a:avLst/>
                                                                          </a:prstGeom>
                                                                        </p:spPr>
                                                                      </p:pic>
                                                                      <p:pic>
                                                                        <p:nvPicPr>
                                                                          <p:cNvPr id="292" name="Picture 291"/>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926433" y="119041"/>
                                                                            <a:ext cx="403737" cy="610530"/>
                                                                          </a:xfrm>
                                                                          <a:prstGeom prst="rect">
                                                                            <a:avLst/>
                                                                          </a:prstGeom>
                                                                        </p:spPr>
                                                                      </p:pic>
                                                                      <p:grpSp>
                                                                        <p:nvGrpSpPr>
                                                                          <p:cNvPr id="293" name="Group 292"/>
                                                                          <p:cNvGrpSpPr/>
                                                                          <p:nvPr/>
                                                                        </p:nvGrpSpPr>
                                                                        <p:grpSpPr>
                                                                          <a:xfrm>
                                                                            <a:off x="3071664" y="763070"/>
                                                                            <a:ext cx="5871331" cy="3684254"/>
                                                                            <a:chOff x="3071664" y="763070"/>
                                                                            <a:chExt cx="5871331" cy="3684254"/>
                                                                          </a:xfrm>
                                                                        </p:grpSpPr>
                                                                        <p:sp>
                                                                          <p:nvSpPr>
                                                                            <p:cNvPr id="294" name="Rectangle 293"/>
                                                                            <p:cNvSpPr/>
                                                                            <p:nvPr/>
                                                                          </p:nvSpPr>
                                                                          <p:spPr>
                                                                            <a:xfrm>
                                                                              <a:off x="7753818" y="763070"/>
                                                                              <a:ext cx="1045898" cy="385190"/>
                                                                            </a:xfrm>
                                                                            <a:prstGeom prst="rect">
                                                                              <a:avLst/>
                                                                            </a:prstGeom>
                                                                          </p:spPr>
                                                                          <p:txBody>
                                                                            <a:bodyPr wrap="none">
                                                                              <a:spAutoFit/>
                                                                            </a:bodyPr>
                                                                            <a:lstStyle/>
                                                                            <a:p>
                                                                              <a:r>
                                                                                <a:rPr lang="tr-TR" sz="600" b="1" dirty="0" smtClean="0"/>
                                                                                <a:t>SHARMEL-SHEIKH</a:t>
                                                                              </a:r>
                                                                              <a:endParaRPr lang="tr-TR" sz="600" b="1" dirty="0"/>
                                                                            </a:p>
                                                                            <a:p>
                                                                              <a:endParaRPr lang="tr-TR" sz="600" b="1" u="sng" dirty="0"/>
                                                                            </a:p>
                                                                          </p:txBody>
                                                                        </p:sp>
                                                                        <p:grpSp>
                                                                          <p:nvGrpSpPr>
                                                                            <p:cNvPr id="295" name="Group 294"/>
                                                                            <p:cNvGrpSpPr/>
                                                                            <p:nvPr/>
                                                                          </p:nvGrpSpPr>
                                                                          <p:grpSpPr>
                                                                            <a:xfrm>
                                                                              <a:off x="3071664" y="768880"/>
                                                                              <a:ext cx="5871331" cy="3678444"/>
                                                                              <a:chOff x="3071664" y="768880"/>
                                                                              <a:chExt cx="5871331" cy="3678444"/>
                                                                            </a:xfrm>
                                                                          </p:grpSpPr>
                                                                          <p:pic>
                                                                            <p:nvPicPr>
                                                                              <p:cNvPr id="296" name="Picture 295"/>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7408666" y="768880"/>
                                                                                <a:ext cx="403737" cy="610531"/>
                                                                              </a:xfrm>
                                                                              <a:prstGeom prst="rect">
                                                                                <a:avLst/>
                                                                              </a:prstGeom>
                                                                            </p:spPr>
                                                                          </p:pic>
                                                                          <p:sp>
                                                                            <p:nvSpPr>
                                                                              <p:cNvPr id="297" name="Rectangle 296"/>
                                                                              <p:cNvSpPr/>
                                                                              <p:nvPr/>
                                                                            </p:nvSpPr>
                                                                            <p:spPr>
                                                                              <a:xfrm>
                                                                                <a:off x="7599390" y="961563"/>
                                                                                <a:ext cx="752771" cy="246221"/>
                                                                              </a:xfrm>
                                                                              <a:prstGeom prst="rect">
                                                                                <a:avLst/>
                                                                              </a:prstGeom>
                                                                            </p:spPr>
                                                                            <p:txBody>
                                                                              <a:bodyPr wrap="none">
                                                                                <a:spAutoFit/>
                                                                              </a:bodyPr>
                                                                              <a:lstStyle/>
                                                                              <a:p>
                                                                                <a:r>
                                                                                  <a:rPr lang="tr-TR" sz="600" b="1" dirty="0"/>
                                                                                  <a:t>HURGHADA</a:t>
                                                                                </a:r>
                                                                              </a:p>
                                                                            </p:txBody>
                                                                          </p:sp>
                                                                          <p:grpSp>
                                                                            <p:nvGrpSpPr>
                                                                              <p:cNvPr id="298" name="Group 297"/>
                                                                              <p:cNvGrpSpPr/>
                                                                              <p:nvPr/>
                                                                            </p:nvGrpSpPr>
                                                                            <p:grpSpPr>
                                                                              <a:xfrm>
                                                                                <a:off x="3071664" y="819460"/>
                                                                                <a:ext cx="5871331" cy="3627864"/>
                                                                                <a:chOff x="3071664" y="819460"/>
                                                                                <a:chExt cx="5871331" cy="3627864"/>
                                                                              </a:xfrm>
                                                                            </p:grpSpPr>
                                                                            <p:pic>
                                                                              <p:nvPicPr>
                                                                                <p:cNvPr id="299" name="Picture 298"/>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761838" y="819460"/>
                                                                                  <a:ext cx="403738" cy="610530"/>
                                                                                </a:xfrm>
                                                                                <a:prstGeom prst="rect">
                                                                                  <a:avLst/>
                                                                                </a:prstGeom>
                                                                              </p:spPr>
                                                                            </p:pic>
                                                                            <p:grpSp>
                                                                              <p:nvGrpSpPr>
                                                                                <p:cNvPr id="300" name="Group 299"/>
                                                                                <p:cNvGrpSpPr/>
                                                                                <p:nvPr/>
                                                                              </p:nvGrpSpPr>
                                                                              <p:grpSpPr>
                                                                                <a:xfrm>
                                                                                  <a:off x="3071664" y="1590341"/>
                                                                                  <a:ext cx="5871331" cy="2856983"/>
                                                                                  <a:chOff x="3071664" y="1590341"/>
                                                                                  <a:chExt cx="5871331" cy="2856983"/>
                                                                                </a:xfrm>
                                                                              </p:grpSpPr>
                                                                              <p:grpSp>
                                                                                <p:nvGrpSpPr>
                                                                                  <p:cNvPr id="302" name="Group 301"/>
                                                                                  <p:cNvGrpSpPr/>
                                                                                  <p:nvPr/>
                                                                                </p:nvGrpSpPr>
                                                                                <p:grpSpPr>
                                                                                  <a:xfrm>
                                                                                    <a:off x="5303912" y="2276872"/>
                                                                                    <a:ext cx="645864" cy="610530"/>
                                                                                    <a:chOff x="5303912" y="2276872"/>
                                                                                    <a:chExt cx="645864" cy="610530"/>
                                                                                  </a:xfrm>
                                                                                </p:grpSpPr>
                                                                                <p:pic>
                                                                                  <p:nvPicPr>
                                                                                    <p:cNvPr id="331" name="Picture 330"/>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303912" y="2276872"/>
                                                                                      <a:ext cx="403738" cy="610530"/>
                                                                                    </a:xfrm>
                                                                                    <a:prstGeom prst="rect">
                                                                                      <a:avLst/>
                                                                                    </a:prstGeom>
                                                                                  </p:spPr>
                                                                                </p:pic>
                                                                                <p:sp>
                                                                                  <p:nvSpPr>
                                                                                    <p:cNvPr id="332" name="Rectangle 331"/>
                                                                                    <p:cNvSpPr/>
                                                                                    <p:nvPr/>
                                                                                  </p:nvSpPr>
                                                                                  <p:spPr>
                                                                                    <a:xfrm>
                                                                                      <a:off x="5449210" y="2539308"/>
                                                                                      <a:ext cx="500566" cy="246222"/>
                                                                                    </a:xfrm>
                                                                                    <a:prstGeom prst="rect">
                                                                                      <a:avLst/>
                                                                                    </a:prstGeom>
                                                                                  </p:spPr>
                                                                                  <p:txBody>
                                                                                    <a:bodyPr wrap="none">
                                                                                      <a:spAutoFit/>
                                                                                    </a:bodyPr>
                                                                                    <a:lstStyle/>
                                                                                    <a:p>
                                                                                      <a:r>
                                                                                        <a:rPr lang="tr-TR" sz="600" b="1" dirty="0"/>
                                                                                        <a:t>KANO</a:t>
                                                                                      </a:r>
                                                                                    </a:p>
                                                                                  </p:txBody>
                                                                                </p:sp>
                                                                              </p:grpSp>
                                                                              <p:grpSp>
                                                                                <p:nvGrpSpPr>
                                                                                  <p:cNvPr id="303" name="Group 302"/>
                                                                                  <p:cNvGrpSpPr/>
                                                                                  <p:nvPr/>
                                                                                </p:nvGrpSpPr>
                                                                                <p:grpSpPr>
                                                                                  <a:xfrm>
                                                                                    <a:off x="3071664" y="1590341"/>
                                                                                    <a:ext cx="5871331" cy="2856983"/>
                                                                                    <a:chOff x="3071664" y="1590341"/>
                                                                                    <a:chExt cx="5871331" cy="2856983"/>
                                                                                  </a:xfrm>
                                                                                </p:grpSpPr>
                                                                                <p:pic>
                                                                                  <p:nvPicPr>
                                                                                    <p:cNvPr id="304" name="Picture 303"/>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5801140" y="2159874"/>
                                                                                      <a:ext cx="403737" cy="610529"/>
                                                                                    </a:xfrm>
                                                                                    <a:prstGeom prst="rect">
                                                                                      <a:avLst/>
                                                                                    </a:prstGeom>
                                                                                  </p:spPr>
                                                                                </p:pic>
                                                                                <p:sp>
                                                                                  <p:nvSpPr>
                                                                                    <p:cNvPr id="305" name="Rectangle 304"/>
                                                                                    <p:cNvSpPr/>
                                                                                    <p:nvPr/>
                                                                                  </p:nvSpPr>
                                                                                  <p:spPr>
                                                                                    <a:xfrm>
                                                                                      <a:off x="5944481" y="2492143"/>
                                                                                      <a:ext cx="772007" cy="246221"/>
                                                                                    </a:xfrm>
                                                                                    <a:prstGeom prst="rect">
                                                                                      <a:avLst/>
                                                                                    </a:prstGeom>
                                                                                  </p:spPr>
                                                                                  <p:txBody>
                                                                                    <a:bodyPr wrap="none">
                                                                                      <a:spAutoFit/>
                                                                                    </a:bodyPr>
                                                                                    <a:lstStyle/>
                                                                                    <a:p>
                                                                                      <a:r>
                                                                                        <a:rPr lang="tr-TR" sz="600" b="1" dirty="0"/>
                                                                                        <a:t>NDJAMENIA</a:t>
                                                                                      </a:r>
                                                                                    </a:p>
                                                                                  </p:txBody>
                                                                                </p:sp>
                                                                                <p:grpSp>
                                                                                  <p:nvGrpSpPr>
                                                                                    <p:cNvPr id="306" name="Group 305"/>
                                                                                    <p:cNvGrpSpPr/>
                                                                                    <p:nvPr/>
                                                                                  </p:nvGrpSpPr>
                                                                                  <p:grpSpPr>
                                                                                    <a:xfrm>
                                                                                      <a:off x="3071664" y="1590341"/>
                                                                                      <a:ext cx="5871331" cy="2856983"/>
                                                                                      <a:chOff x="3071664" y="1590341"/>
                                                                                      <a:chExt cx="5871331" cy="2856983"/>
                                                                                    </a:xfrm>
                                                                                  </p:grpSpPr>
                                                                                  <p:pic>
                                                                                    <p:nvPicPr>
                                                                                      <p:cNvPr id="307" name="Picture 306"/>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3139725" y="1590341"/>
                                                                                        <a:ext cx="403737" cy="610529"/>
                                                                                      </a:xfrm>
                                                                                      <a:prstGeom prst="rect">
                                                                                        <a:avLst/>
                                                                                      </a:prstGeom>
                                                                                    </p:spPr>
                                                                                  </p:pic>
                                                                                  <p:pic>
                                                                                    <p:nvPicPr>
                                                                                      <p:cNvPr id="308" name="Picture 307"/>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422564" y="2124230"/>
                                                                                        <a:ext cx="403738" cy="610530"/>
                                                                                      </a:xfrm>
                                                                                      <a:prstGeom prst="rect">
                                                                                        <a:avLst/>
                                                                                      </a:prstGeom>
                                                                                    </p:spPr>
                                                                                  </p:pic>
                                                                                  <p:pic>
                                                                                    <p:nvPicPr>
                                                                                      <p:cNvPr id="309" name="Picture 308"/>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727848" y="2048474"/>
                                                                                        <a:ext cx="403737" cy="610529"/>
                                                                                      </a:xfrm>
                                                                                      <a:prstGeom prst="rect">
                                                                                        <a:avLst/>
                                                                                      </a:prstGeom>
                                                                                    </p:spPr>
                                                                                  </p:pic>
                                                                                  <p:pic>
                                                                                    <p:nvPicPr>
                                                                                      <p:cNvPr id="310" name="Picture 309"/>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3071664" y="1916832"/>
                                                                                        <a:ext cx="403738" cy="610530"/>
                                                                                      </a:xfrm>
                                                                                      <a:prstGeom prst="rect">
                                                                                        <a:avLst/>
                                                                                      </a:prstGeom>
                                                                                    </p:spPr>
                                                                                  </p:pic>
                                                                                  <p:sp>
                                                                                    <p:nvSpPr>
                                                                                      <p:cNvPr id="311" name="Rectangle 310"/>
                                                                                      <p:cNvSpPr/>
                                                                                      <p:nvPr/>
                                                                                    </p:nvSpPr>
                                                                                    <p:spPr>
                                                                                      <a:xfrm>
                                                                                        <a:off x="3287688" y="1854704"/>
                                                                                        <a:ext cx="855363" cy="246221"/>
                                                                                      </a:xfrm>
                                                                                      <a:prstGeom prst="rect">
                                                                                        <a:avLst/>
                                                                                      </a:prstGeom>
                                                                                    </p:spPr>
                                                                                    <p:txBody>
                                                                                      <a:bodyPr wrap="none">
                                                                                        <a:spAutoFit/>
                                                                                      </a:bodyPr>
                                                                                      <a:lstStyle/>
                                                                                      <a:p>
                                                                                        <a:r>
                                                                                          <a:rPr lang="tr-TR" sz="600" b="1" dirty="0"/>
                                                                                          <a:t>NOUAKCHOTT</a:t>
                                                                                        </a:r>
                                                                                      </a:p>
                                                                                    </p:txBody>
                                                                                  </p:sp>
                                                                                  <p:sp>
                                                                                    <p:nvSpPr>
                                                                                      <p:cNvPr id="312" name="Rectangle 311"/>
                                                                                      <p:cNvSpPr/>
                                                                                      <p:nvPr/>
                                                                                    </p:nvSpPr>
                                                                                    <p:spPr>
                                                                                      <a:xfrm>
                                                                                        <a:off x="3114952" y="2276872"/>
                                                                                        <a:ext cx="547587" cy="246221"/>
                                                                                      </a:xfrm>
                                                                                      <a:prstGeom prst="rect">
                                                                                        <a:avLst/>
                                                                                      </a:prstGeom>
                                                                                    </p:spPr>
                                                                                    <p:txBody>
                                                                                      <a:bodyPr wrap="none">
                                                                                        <a:spAutoFit/>
                                                                                      </a:bodyPr>
                                                                                      <a:lstStyle/>
                                                                                      <a:p>
                                                                                        <a:r>
                                                                                          <a:rPr lang="tr-TR" sz="600" b="1" dirty="0"/>
                                                                                          <a:t>DAKAR</a:t>
                                                                                        </a:r>
                                                                                      </a:p>
                                                                                    </p:txBody>
                                                                                  </p:sp>
                                                                                  <p:sp>
                                                                                    <p:nvSpPr>
                                                                                      <p:cNvPr id="313" name="Rectangle 312"/>
                                                                                      <p:cNvSpPr/>
                                                                                      <p:nvPr/>
                                                                                    </p:nvSpPr>
                                                                                    <p:spPr>
                                                                                      <a:xfrm>
                                                                                        <a:off x="4949136" y="2176610"/>
                                                                                        <a:ext cx="568960" cy="246221"/>
                                                                                      </a:xfrm>
                                                                                      <a:prstGeom prst="rect">
                                                                                        <a:avLst/>
                                                                                      </a:prstGeom>
                                                                                    </p:spPr>
                                                                                    <p:txBody>
                                                                                      <a:bodyPr wrap="none">
                                                                                        <a:spAutoFit/>
                                                                                      </a:bodyPr>
                                                                                      <a:lstStyle/>
                                                                                      <a:p>
                                                                                        <a:r>
                                                                                          <a:rPr lang="tr-TR" sz="600" b="1" dirty="0"/>
                                                                                          <a:t>NAMEY</a:t>
                                                                                        </a:r>
                                                                                      </a:p>
                                                                                    </p:txBody>
                                                                                  </p:sp>
                                                                                  <p:sp>
                                                                                    <p:nvSpPr>
                                                                                      <p:cNvPr id="314" name="Rectangle 313"/>
                                                                                      <p:cNvSpPr/>
                                                                                      <p:nvPr/>
                                                                                    </p:nvSpPr>
                                                                                    <p:spPr>
                                                                                      <a:xfrm>
                                                                                        <a:off x="4257381" y="2485179"/>
                                                                                        <a:ext cx="908796" cy="246221"/>
                                                                                      </a:xfrm>
                                                                                      <a:prstGeom prst="rect">
                                                                                        <a:avLst/>
                                                                                      </a:prstGeom>
                                                                                    </p:spPr>
                                                                                    <p:txBody>
                                                                                      <a:bodyPr wrap="none">
                                                                                        <a:spAutoFit/>
                                                                                      </a:bodyPr>
                                                                                      <a:lstStyle/>
                                                                                      <a:p>
                                                                                        <a:r>
                                                                                          <a:rPr lang="tr-TR" sz="600" b="1" dirty="0"/>
                                                                                          <a:t>OUGADOUGOU</a:t>
                                                                                        </a:r>
                                                                                      </a:p>
                                                                                    </p:txBody>
                                                                                  </p:sp>
                                                                                  <p:grpSp>
                                                                                    <p:nvGrpSpPr>
                                                                                      <p:cNvPr id="315" name="Group 314"/>
                                                                                      <p:cNvGrpSpPr/>
                                                                                      <p:nvPr/>
                                                                                    </p:nvGrpSpPr>
                                                                                    <p:grpSpPr>
                                                                                      <a:xfrm>
                                                                                        <a:off x="3798711" y="2708920"/>
                                                                                        <a:ext cx="5144284" cy="1738404"/>
                                                                                        <a:chOff x="3798711" y="2708920"/>
                                                                                        <a:chExt cx="5144284" cy="1738404"/>
                                                                                      </a:xfrm>
                                                                                    </p:grpSpPr>
                                                                                    <p:pic>
                                                                                      <p:nvPicPr>
                                                                                        <p:cNvPr id="316" name="Picture 315"/>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177662" y="2708920"/>
                                                                                          <a:ext cx="403738" cy="610530"/>
                                                                                        </a:xfrm>
                                                                                        <a:prstGeom prst="rect">
                                                                                          <a:avLst/>
                                                                                        </a:prstGeom>
                                                                                      </p:spPr>
                                                                                    </p:pic>
                                                                                    <p:pic>
                                                                                      <p:nvPicPr>
                                                                                        <p:cNvPr id="317" name="Picture 316"/>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483249" y="2708920"/>
                                                                                          <a:ext cx="403738" cy="610530"/>
                                                                                        </a:xfrm>
                                                                                        <a:prstGeom prst="rect">
                                                                                          <a:avLst/>
                                                                                        </a:prstGeom>
                                                                                      </p:spPr>
                                                                                    </p:pic>
                                                                                    <p:pic>
                                                                                      <p:nvPicPr>
                                                                                        <p:cNvPr id="318" name="Picture 317"/>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7038651" y="3422311"/>
                                                                                          <a:ext cx="403738" cy="610530"/>
                                                                                        </a:xfrm>
                                                                                        <a:prstGeom prst="rect">
                                                                                          <a:avLst/>
                                                                                        </a:prstGeom>
                                                                                      </p:spPr>
                                                                                    </p:pic>
                                                                                    <p:pic>
                                                                                      <p:nvPicPr>
                                                                                        <p:cNvPr id="319" name="Picture 318"/>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7331734" y="3116228"/>
                                                                                          <a:ext cx="403738" cy="610530"/>
                                                                                        </a:xfrm>
                                                                                        <a:prstGeom prst="rect">
                                                                                          <a:avLst/>
                                                                                        </a:prstGeom>
                                                                                      </p:spPr>
                                                                                    </p:pic>
                                                                                    <p:pic>
                                                                                      <p:nvPicPr>
                                                                                        <p:cNvPr id="320" name="Picture 319"/>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8539257" y="2890478"/>
                                                                                          <a:ext cx="403738" cy="610530"/>
                                                                                        </a:xfrm>
                                                                                        <a:prstGeom prst="rect">
                                                                                          <a:avLst/>
                                                                                        </a:prstGeom>
                                                                                      </p:spPr>
                                                                                    </p:pic>
                                                                                    <p:pic>
                                                                                      <p:nvPicPr>
                                                                                        <p:cNvPr id="321" name="Picture 320"/>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7857772" y="3791969"/>
                                                                                          <a:ext cx="403738" cy="610530"/>
                                                                                        </a:xfrm>
                                                                                        <a:prstGeom prst="rect">
                                                                                          <a:avLst/>
                                                                                        </a:prstGeom>
                                                                                      </p:spPr>
                                                                                    </p:pic>
                                                                                    <p:pic>
                                                                                      <p:nvPicPr>
                                                                                        <p:cNvPr id="322" name="Picture 321"/>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7706054" y="3501008"/>
                                                                                          <a:ext cx="403738" cy="610530"/>
                                                                                        </a:xfrm>
                                                                                        <a:prstGeom prst="rect">
                                                                                          <a:avLst/>
                                                                                        </a:prstGeom>
                                                                                      </p:spPr>
                                                                                    </p:pic>
                                                                                    <p:sp>
                                                                                      <p:nvSpPr>
                                                                                        <p:cNvPr id="323" name="Rectangle 322"/>
                                                                                        <p:cNvSpPr/>
                                                                                        <p:nvPr/>
                                                                                      </p:nvSpPr>
                                                                                      <p:spPr>
                                                                                        <a:xfrm>
                                                                                          <a:off x="3798711" y="2985068"/>
                                                                                          <a:ext cx="622392" cy="246221"/>
                                                                                        </a:xfrm>
                                                                                        <a:prstGeom prst="rect">
                                                                                          <a:avLst/>
                                                                                        </a:prstGeom>
                                                                                      </p:spPr>
                                                                                      <p:txBody>
                                                                                        <a:bodyPr wrap="none">
                                                                                          <a:spAutoFit/>
                                                                                        </a:bodyPr>
                                                                                        <a:lstStyle/>
                                                                                        <a:p>
                                                                                          <a:r>
                                                                                            <a:rPr lang="tr-TR" sz="600" b="1" dirty="0"/>
                                                                                            <a:t>ABIDJAN</a:t>
                                                                                          </a:r>
                                                                                        </a:p>
                                                                                      </p:txBody>
                                                                                    </p:sp>
                                                                                    <p:sp>
                                                                                      <p:nvSpPr>
                                                                                        <p:cNvPr id="324" name="Rectangle 323"/>
                                                                                        <p:cNvSpPr/>
                                                                                        <p:nvPr/>
                                                                                      </p:nvSpPr>
                                                                                      <p:spPr>
                                                                                        <a:xfrm>
                                                                                          <a:off x="6829442" y="3835931"/>
                                                                                          <a:ext cx="528349" cy="246221"/>
                                                                                        </a:xfrm>
                                                                                        <a:prstGeom prst="rect">
                                                                                          <a:avLst/>
                                                                                        </a:prstGeom>
                                                                                      </p:spPr>
                                                                                      <p:txBody>
                                                                                        <a:bodyPr wrap="none">
                                                                                          <a:spAutoFit/>
                                                                                        </a:bodyPr>
                                                                                        <a:lstStyle/>
                                                                                        <a:p>
                                                                                          <a:r>
                                                                                            <a:rPr lang="tr-TR" sz="600" b="1" dirty="0"/>
                                                                                            <a:t>KIGALI</a:t>
                                                                                          </a:r>
                                                                                        </a:p>
                                                                                      </p:txBody>
                                                                                    </p:sp>
                                                                                    <p:sp>
                                                                                      <p:nvSpPr>
                                                                                        <p:cNvPr id="325" name="Rectangle 324"/>
                                                                                        <p:cNvSpPr/>
                                                                                        <p:nvPr/>
                                                                                      </p:nvSpPr>
                                                                                      <p:spPr>
                                                                                        <a:xfrm>
                                                                                          <a:off x="6886402" y="3299200"/>
                                                                                          <a:ext cx="628805" cy="246221"/>
                                                                                        </a:xfrm>
                                                                                        <a:prstGeom prst="rect">
                                                                                          <a:avLst/>
                                                                                        </a:prstGeom>
                                                                                      </p:spPr>
                                                                                      <p:txBody>
                                                                                        <a:bodyPr wrap="none">
                                                                                          <a:spAutoFit/>
                                                                                        </a:bodyPr>
                                                                                        <a:lstStyle/>
                                                                                        <a:p>
                                                                                          <a:r>
                                                                                            <a:rPr lang="tr-TR" sz="600" b="1" dirty="0"/>
                                                                                            <a:t>ENTEBBE</a:t>
                                                                                          </a:r>
                                                                                        </a:p>
                                                                                      </p:txBody>
                                                                                    </p:sp>
                                                                                    <p:sp>
                                                                                      <p:nvSpPr>
                                                                                        <p:cNvPr id="326" name="Rectangle 325"/>
                                                                                        <p:cNvSpPr/>
                                                                                        <p:nvPr/>
                                                                                      </p:nvSpPr>
                                                                                      <p:spPr>
                                                                                        <a:xfrm>
                                                                                          <a:off x="7923435" y="3461304"/>
                                                                                          <a:ext cx="615981" cy="246221"/>
                                                                                        </a:xfrm>
                                                                                        <a:prstGeom prst="rect">
                                                                                          <a:avLst/>
                                                                                        </a:prstGeom>
                                                                                      </p:spPr>
                                                                                      <p:txBody>
                                                                                        <a:bodyPr wrap="none">
                                                                                          <a:spAutoFit/>
                                                                                        </a:bodyPr>
                                                                                        <a:lstStyle/>
                                                                                        <a:p>
                                                                                          <a:r>
                                                                                            <a:rPr lang="tr-TR" sz="600" b="1" dirty="0"/>
                                                                                            <a:t>NAIROBI</a:t>
                                                                                          </a:r>
                                                                                        </a:p>
                                                                                      </p:txBody>
                                                                                    </p:sp>
                                                                                    <p:sp>
                                                                                      <p:nvSpPr>
                                                                                        <p:cNvPr id="327" name="Rectangle 326"/>
                                                                                        <p:cNvSpPr/>
                                                                                        <p:nvPr/>
                                                                                      </p:nvSpPr>
                                                                                      <p:spPr>
                                                                                        <a:xfrm>
                                                                                          <a:off x="7171500" y="3794704"/>
                                                                                          <a:ext cx="878715" cy="256793"/>
                                                                                        </a:xfrm>
                                                                                        <a:prstGeom prst="rect">
                                                                                          <a:avLst/>
                                                                                        </a:prstGeom>
                                                                                      </p:spPr>
                                                                                      <p:txBody>
                                                                                        <a:bodyPr wrap="none">
                                                                                          <a:spAutoFit/>
                                                                                        </a:bodyPr>
                                                                                        <a:lstStyle/>
                                                                                        <a:p>
                                                                                          <a:r>
                                                                                            <a:rPr lang="tr-TR" sz="600" b="1" dirty="0" smtClean="0"/>
                                                                                            <a:t>KILIMANJARO</a:t>
                                                                                          </a:r>
                                                                                          <a:endParaRPr lang="tr-TR" sz="600" b="1" dirty="0"/>
                                                                                        </a:p>
                                                                                      </p:txBody>
                                                                                    </p:sp>
                                                                                    <p:sp>
                                                                                      <p:nvSpPr>
                                                                                        <p:cNvPr id="328" name="Rectangle 327"/>
                                                                                        <p:cNvSpPr/>
                                                                                        <p:nvPr/>
                                                                                      </p:nvSpPr>
                                                                                      <p:spPr>
                                                                                        <a:xfrm>
                                                                                          <a:off x="8114394" y="3803694"/>
                                                                                          <a:ext cx="724985" cy="246221"/>
                                                                                        </a:xfrm>
                                                                                        <a:prstGeom prst="rect">
                                                                                          <a:avLst/>
                                                                                        </a:prstGeom>
                                                                                      </p:spPr>
                                                                                      <p:txBody>
                                                                                        <a:bodyPr wrap="none">
                                                                                          <a:spAutoFit/>
                                                                                        </a:bodyPr>
                                                                                        <a:lstStyle/>
                                                                                        <a:p>
                                                                                          <a:r>
                                                                                            <a:rPr lang="tr-TR" sz="600" b="1" dirty="0"/>
                                                                                            <a:t>MOMBASA</a:t>
                                                                                          </a:r>
                                                                                        </a:p>
                                                                                      </p:txBody>
                                                                                    </p:sp>
                                                                                    <p:sp>
                                                                                      <p:nvSpPr>
                                                                                        <p:cNvPr id="329" name="Rectangle 328"/>
                                                                                        <p:cNvSpPr/>
                                                                                        <p:nvPr/>
                                                                                      </p:nvSpPr>
                                                                                      <p:spPr>
                                                                                        <a:xfrm>
                                                                                          <a:off x="7662254" y="4190531"/>
                                                                                          <a:ext cx="983483" cy="256793"/>
                                                                                        </a:xfrm>
                                                                                        <a:prstGeom prst="rect">
                                                                                          <a:avLst/>
                                                                                        </a:prstGeom>
                                                                                      </p:spPr>
                                                                                      <p:txBody>
                                                                                        <a:bodyPr wrap="none">
                                                                                          <a:spAutoFit/>
                                                                                        </a:bodyPr>
                                                                                        <a:lstStyle/>
                                                                                        <a:p>
                                                                                          <a:r>
                                                                                            <a:rPr lang="tr-TR" sz="600" b="1" dirty="0"/>
                                                                                            <a:t>DAR ES </a:t>
                                                                                          </a:r>
                                                                                          <a:r>
                                                                                            <a:rPr lang="tr-TR" sz="600" b="1" dirty="0" smtClean="0"/>
                                                                                            <a:t>SALAAM</a:t>
                                                                                          </a:r>
                                                                                          <a:endParaRPr lang="tr-TR" sz="600" b="1" dirty="0"/>
                                                                                        </a:p>
                                                                                      </p:txBody>
                                                                                    </p:sp>
                                                                                    <p:sp>
                                                                                      <p:nvSpPr>
                                                                                        <p:cNvPr id="330" name="Rectangle 329"/>
                                                                                        <p:cNvSpPr/>
                                                                                        <p:nvPr/>
                                                                                      </p:nvSpPr>
                                                                                      <p:spPr>
                                                                                        <a:xfrm>
                                                                                          <a:off x="8098070" y="3214793"/>
                                                                                          <a:ext cx="804067" cy="246221"/>
                                                                                        </a:xfrm>
                                                                                        <a:prstGeom prst="rect">
                                                                                          <a:avLst/>
                                                                                        </a:prstGeom>
                                                                                      </p:spPr>
                                                                                      <p:txBody>
                                                                                        <a:bodyPr wrap="none">
                                                                                          <a:spAutoFit/>
                                                                                        </a:bodyPr>
                                                                                        <a:lstStyle/>
                                                                                        <a:p>
                                                                                          <a:r>
                                                                                            <a:rPr lang="tr-TR" sz="600" b="1" dirty="0"/>
                                                                                            <a:t>MOGADISHU</a:t>
                                                                                          </a:r>
                                                                                        </a:p>
                                                                                      </p:txBody>
                                                                                    </p:sp>
                                                                                  </p:grpSp>
                                                                                </p:grpSp>
                                                                              </p:grpSp>
                                                                            </p:grpSp>
                                                                            <p:sp>
                                                                              <p:nvSpPr>
                                                                                <p:cNvPr id="301" name="Rectangle 300"/>
                                                                                <p:cNvSpPr/>
                                                                                <p:nvPr/>
                                                                              </p:nvSpPr>
                                                                              <p:spPr>
                                                                                <a:xfrm>
                                                                                  <a:off x="5730309" y="1252252"/>
                                                                                  <a:ext cx="528349" cy="246221"/>
                                                                                </a:xfrm>
                                                                                <a:prstGeom prst="rect">
                                                                                  <a:avLst/>
                                                                                </a:prstGeom>
                                                                              </p:spPr>
                                                                              <p:txBody>
                                                                                <a:bodyPr wrap="none">
                                                                                  <a:spAutoFit/>
                                                                                </a:bodyPr>
                                                                                <a:lstStyle/>
                                                                                <a:p>
                                                                                  <a:r>
                                                                                    <a:rPr lang="tr-TR" sz="600" b="1" dirty="0"/>
                                                                                    <a:t>SEBHA</a:t>
                                                                                  </a:r>
                                                                                </a:p>
                                                                              </p:txBody>
                                                                            </p:sp>
                                                                          </p:grpSp>
                                                                        </p:grpSp>
                                                                      </p:grpSp>
                                                                    </p:grpSp>
                                                                  </p:grpSp>
                                                                </p:grpSp>
                                                              </p:grpSp>
                                                            </p:grpSp>
                                                          </p:grpSp>
                                                        </p:grpSp>
                                                      </p:grpSp>
                                                    </p:grpSp>
                                                  </p:grpSp>
                                                </p:grpSp>
                                              </p:grpSp>
                                            </p:grpSp>
                                          </p:grpSp>
                                        </p:grpSp>
                                      </p:grpSp>
                                    </p:grpSp>
                                  </p:grpSp>
                                </p:grpSp>
                              </p:grpSp>
                            </p:grpSp>
                          </p:grpSp>
                        </p:grpSp>
                      </p:grpSp>
                    </p:grpSp>
                  </p:grpSp>
                </p:grpSp>
              </p:grpSp>
            </p:grpSp>
            <p:sp>
              <p:nvSpPr>
                <p:cNvPr id="221" name="Rectangle 220"/>
                <p:cNvSpPr/>
                <p:nvPr/>
              </p:nvSpPr>
              <p:spPr>
                <a:xfrm>
                  <a:off x="3455122" y="454135"/>
                  <a:ext cx="410690" cy="184666"/>
                </a:xfrm>
                <a:prstGeom prst="rect">
                  <a:avLst/>
                </a:prstGeom>
              </p:spPr>
              <p:txBody>
                <a:bodyPr wrap="none">
                  <a:spAutoFit/>
                </a:bodyPr>
                <a:lstStyle/>
                <a:p>
                  <a:r>
                    <a:rPr lang="tr-TR" sz="600" b="1" dirty="0" smtClean="0"/>
                    <a:t>BATNA</a:t>
                  </a:r>
                  <a:endParaRPr lang="tr-TR" sz="600" b="1" dirty="0"/>
                </a:p>
              </p:txBody>
            </p:sp>
          </p:grpSp>
          <p:pic>
            <p:nvPicPr>
              <p:cNvPr id="219" name="Picture 218"/>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3884640" y="1893045"/>
                <a:ext cx="290336" cy="439045"/>
              </a:xfrm>
              <a:prstGeom prst="rect">
                <a:avLst/>
              </a:prstGeom>
            </p:spPr>
          </p:pic>
        </p:grpSp>
      </p:grpSp>
      <p:sp>
        <p:nvSpPr>
          <p:cNvPr id="2" name="Title 1"/>
          <p:cNvSpPr>
            <a:spLocks noGrp="1"/>
          </p:cNvSpPr>
          <p:nvPr>
            <p:ph type="title"/>
          </p:nvPr>
        </p:nvSpPr>
        <p:spPr/>
        <p:txBody>
          <a:bodyPr/>
          <a:lstStyle/>
          <a:p>
            <a:r>
              <a:rPr lang="tr-TR" dirty="0" smtClean="0"/>
              <a:t>Network</a:t>
            </a:r>
            <a:endParaRPr lang="tr-TR" dirty="0"/>
          </a:p>
        </p:txBody>
      </p:sp>
      <p:grpSp>
        <p:nvGrpSpPr>
          <p:cNvPr id="11" name="Group 10"/>
          <p:cNvGrpSpPr/>
          <p:nvPr/>
        </p:nvGrpSpPr>
        <p:grpSpPr>
          <a:xfrm>
            <a:off x="4101315" y="3180239"/>
            <a:ext cx="1853376" cy="1850624"/>
            <a:chOff x="2847340" y="1276119"/>
            <a:chExt cx="2958912" cy="2816907"/>
          </a:xfrm>
        </p:grpSpPr>
        <p:grpSp>
          <p:nvGrpSpPr>
            <p:cNvPr id="12" name="Group 11"/>
            <p:cNvGrpSpPr/>
            <p:nvPr/>
          </p:nvGrpSpPr>
          <p:grpSpPr>
            <a:xfrm>
              <a:off x="2937614" y="1276119"/>
              <a:ext cx="2868638" cy="2816907"/>
              <a:chOff x="2937614" y="1276119"/>
              <a:chExt cx="2868638" cy="2816907"/>
            </a:xfrm>
          </p:grpSpPr>
          <p:sp>
            <p:nvSpPr>
              <p:cNvPr id="14" name="Chord 13"/>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15"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13" name="TextBox 12"/>
            <p:cNvSpPr txBox="1"/>
            <p:nvPr/>
          </p:nvSpPr>
          <p:spPr>
            <a:xfrm>
              <a:off x="2847340" y="1992667"/>
              <a:ext cx="2930451" cy="960381"/>
            </a:xfrm>
            <a:prstGeom prst="rect">
              <a:avLst/>
            </a:prstGeom>
            <a:noFill/>
            <a:effectLst/>
          </p:spPr>
          <p:txBody>
            <a:bodyPr wrap="square" rtlCol="0">
              <a:spAutoFit/>
            </a:bodyPr>
            <a:lstStyle/>
            <a:p>
              <a:pPr algn="ctr">
                <a:lnSpc>
                  <a:spcPts val="2100"/>
                </a:lnSpc>
              </a:pPr>
              <a:r>
                <a:rPr lang="tr-TR" sz="2400" b="1" noProof="1" smtClean="0">
                  <a:solidFill>
                    <a:schemeClr val="bg1"/>
                  </a:solidFill>
                </a:rPr>
                <a:t>44 Destinations</a:t>
              </a:r>
              <a:endParaRPr lang="en-US" sz="2400" b="1" noProof="1">
                <a:solidFill>
                  <a:schemeClr val="bg1"/>
                </a:solidFill>
              </a:endParaRPr>
            </a:p>
          </p:txBody>
        </p:sp>
      </p:grpSp>
      <p:grpSp>
        <p:nvGrpSpPr>
          <p:cNvPr id="16" name="Group 15"/>
          <p:cNvGrpSpPr/>
          <p:nvPr/>
        </p:nvGrpSpPr>
        <p:grpSpPr>
          <a:xfrm>
            <a:off x="4113006" y="1576253"/>
            <a:ext cx="1785555" cy="1896677"/>
            <a:chOff x="2937614" y="1276119"/>
            <a:chExt cx="2868638" cy="2816907"/>
          </a:xfrm>
        </p:grpSpPr>
        <p:grpSp>
          <p:nvGrpSpPr>
            <p:cNvPr id="17" name="Group 16"/>
            <p:cNvGrpSpPr/>
            <p:nvPr/>
          </p:nvGrpSpPr>
          <p:grpSpPr>
            <a:xfrm>
              <a:off x="2937614" y="1276119"/>
              <a:ext cx="2868638" cy="2816907"/>
              <a:chOff x="2937614" y="1276119"/>
              <a:chExt cx="2868638" cy="2816907"/>
            </a:xfrm>
          </p:grpSpPr>
          <p:sp>
            <p:nvSpPr>
              <p:cNvPr id="19" name="Chord 18"/>
              <p:cNvSpPr/>
              <p:nvPr/>
            </p:nvSpPr>
            <p:spPr>
              <a:xfrm rot="4500000">
                <a:off x="2963479" y="1250254"/>
                <a:ext cx="2816907" cy="2868638"/>
              </a:xfrm>
              <a:prstGeom prst="chord">
                <a:avLst>
                  <a:gd name="adj1" fmla="val 21025280"/>
                  <a:gd name="adj2" fmla="val 17350758"/>
                </a:avLst>
              </a:prstGeom>
              <a:solidFill>
                <a:schemeClr val="accent4">
                  <a:lumMod val="75000"/>
                </a:schemeClr>
              </a:soli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20"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18" name="TextBox 17"/>
            <p:cNvSpPr txBox="1"/>
            <p:nvPr/>
          </p:nvSpPr>
          <p:spPr>
            <a:xfrm>
              <a:off x="3173492" y="2065877"/>
              <a:ext cx="2325321" cy="957729"/>
            </a:xfrm>
            <a:prstGeom prst="rect">
              <a:avLst/>
            </a:prstGeom>
            <a:noFill/>
            <a:effectLst/>
          </p:spPr>
          <p:txBody>
            <a:bodyPr wrap="square" rtlCol="0">
              <a:spAutoFit/>
            </a:bodyPr>
            <a:lstStyle/>
            <a:p>
              <a:pPr algn="ctr">
                <a:lnSpc>
                  <a:spcPts val="2100"/>
                </a:lnSpc>
              </a:pPr>
              <a:r>
                <a:rPr lang="tr-TR" sz="2400" b="1" noProof="1" smtClean="0">
                  <a:solidFill>
                    <a:schemeClr val="bg1"/>
                  </a:solidFill>
                </a:rPr>
                <a:t>28 Countries</a:t>
              </a:r>
              <a:endParaRPr lang="en-US" sz="2400" b="1" noProof="1">
                <a:solidFill>
                  <a:schemeClr val="bg1"/>
                </a:solidFill>
              </a:endParaRPr>
            </a:p>
          </p:txBody>
        </p:sp>
      </p:grpSp>
      <p:grpSp>
        <p:nvGrpSpPr>
          <p:cNvPr id="173" name="Group 172"/>
          <p:cNvGrpSpPr/>
          <p:nvPr/>
        </p:nvGrpSpPr>
        <p:grpSpPr>
          <a:xfrm>
            <a:off x="4673807" y="355235"/>
            <a:ext cx="3688142" cy="1432267"/>
            <a:chOff x="6310220" y="2004446"/>
            <a:chExt cx="2529972" cy="880926"/>
          </a:xfrm>
        </p:grpSpPr>
        <p:pic>
          <p:nvPicPr>
            <p:cNvPr id="174" name="Picture 173"/>
            <p:cNvPicPr>
              <a:picLocks noChangeAspect="1"/>
            </p:cNvPicPr>
            <p:nvPr/>
          </p:nvPicPr>
          <p:blipFill>
            <a:blip r:embed="rId7">
              <a:duotone>
                <a:prstClr val="black"/>
                <a:schemeClr val="accent3">
                  <a:tint val="45000"/>
                  <a:satMod val="400000"/>
                </a:schemeClr>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1196597">
              <a:off x="6693176" y="2004446"/>
              <a:ext cx="2147016" cy="880926"/>
            </a:xfrm>
            <a:prstGeom prst="rect">
              <a:avLst/>
            </a:prstGeom>
          </p:spPr>
        </p:pic>
        <p:sp>
          <p:nvSpPr>
            <p:cNvPr id="175" name="Rectangle 174"/>
            <p:cNvSpPr/>
            <p:nvPr/>
          </p:nvSpPr>
          <p:spPr>
            <a:xfrm rot="20982427">
              <a:off x="7010078" y="2190262"/>
              <a:ext cx="1703626" cy="553703"/>
            </a:xfrm>
            <a:prstGeom prst="rect">
              <a:avLst/>
            </a:prstGeom>
          </p:spPr>
          <p:txBody>
            <a:bodyPr wrap="square" lIns="68580" tIns="34290" rIns="68580" bIns="34290">
              <a:spAutoFit/>
            </a:bodyPr>
            <a:lstStyle/>
            <a:p>
              <a:pPr algn="ctr"/>
              <a:r>
                <a:rPr lang="tr-TR" sz="1800" b="1" dirty="0" smtClean="0">
                  <a:solidFill>
                    <a:schemeClr val="bg1"/>
                  </a:solidFill>
                  <a:effectLst>
                    <a:outerShdw blurRad="38100" dist="38100" dir="2700000" algn="tl">
                      <a:srgbClr val="000000">
                        <a:alpha val="43137"/>
                      </a:srgbClr>
                    </a:outerShdw>
                  </a:effectLst>
                </a:rPr>
                <a:t>Largest network in Africa among foreign carriers</a:t>
              </a:r>
              <a:endParaRPr lang="tr-TR" sz="1800" b="1" dirty="0">
                <a:solidFill>
                  <a:schemeClr val="bg1"/>
                </a:solidFill>
                <a:effectLst>
                  <a:outerShdw blurRad="38100" dist="38100" dir="2700000" algn="tl">
                    <a:srgbClr val="000000">
                      <a:alpha val="43137"/>
                    </a:srgbClr>
                  </a:outerShdw>
                </a:effectLst>
              </a:endParaRPr>
            </a:p>
          </p:txBody>
        </p:sp>
        <p:grpSp>
          <p:nvGrpSpPr>
            <p:cNvPr id="176" name="Group 175"/>
            <p:cNvGrpSpPr/>
            <p:nvPr/>
          </p:nvGrpSpPr>
          <p:grpSpPr>
            <a:xfrm>
              <a:off x="6310220" y="2444909"/>
              <a:ext cx="569756" cy="297935"/>
              <a:chOff x="6422943" y="1713163"/>
              <a:chExt cx="759675" cy="397246"/>
            </a:xfrm>
          </p:grpSpPr>
          <p:cxnSp>
            <p:nvCxnSpPr>
              <p:cNvPr id="177" name="Straight Connector 176"/>
              <p:cNvCxnSpPr/>
              <p:nvPr/>
            </p:nvCxnSpPr>
            <p:spPr>
              <a:xfrm flipV="1">
                <a:off x="6422943" y="1713163"/>
                <a:ext cx="607275" cy="134971"/>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7030218" y="1713163"/>
                <a:ext cx="0" cy="244846"/>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7030218" y="1958009"/>
                <a:ext cx="152400" cy="152400"/>
              </a:xfrm>
              <a:prstGeom prst="line">
                <a:avLst/>
              </a:prstGeom>
              <a:ln w="254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181" name="Picture 18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11808" y="850995"/>
            <a:ext cx="961999" cy="1003465"/>
          </a:xfrm>
          <a:prstGeom prst="rect">
            <a:avLst/>
          </a:prstGeom>
          <a:effectLst>
            <a:outerShdw blurRad="50800" dist="38100" dir="8100000" algn="tr" rotWithShape="0">
              <a:prstClr val="black">
                <a:alpha val="40000"/>
              </a:prstClr>
            </a:outerShdw>
          </a:effectLst>
        </p:spPr>
      </p:pic>
      <p:grpSp>
        <p:nvGrpSpPr>
          <p:cNvPr id="334" name="Group 333"/>
          <p:cNvGrpSpPr/>
          <p:nvPr/>
        </p:nvGrpSpPr>
        <p:grpSpPr>
          <a:xfrm>
            <a:off x="142599" y="4111166"/>
            <a:ext cx="2217348" cy="501706"/>
            <a:chOff x="-265488" y="-1177785"/>
            <a:chExt cx="2217348" cy="501706"/>
          </a:xfrm>
        </p:grpSpPr>
        <p:pic>
          <p:nvPicPr>
            <p:cNvPr id="335" name="Picture 334"/>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265488" y="-1177785"/>
              <a:ext cx="331774" cy="501706"/>
            </a:xfrm>
            <a:prstGeom prst="rect">
              <a:avLst/>
            </a:prstGeom>
          </p:spPr>
        </p:pic>
        <p:sp>
          <p:nvSpPr>
            <p:cNvPr id="336" name="Rectangle 335"/>
            <p:cNvSpPr/>
            <p:nvPr/>
          </p:nvSpPr>
          <p:spPr>
            <a:xfrm>
              <a:off x="-31375" y="-1044301"/>
              <a:ext cx="1983235" cy="230832"/>
            </a:xfrm>
            <a:prstGeom prst="rect">
              <a:avLst/>
            </a:prstGeom>
          </p:spPr>
          <p:txBody>
            <a:bodyPr wrap="none">
              <a:spAutoFit/>
            </a:bodyPr>
            <a:lstStyle/>
            <a:p>
              <a:r>
                <a:rPr lang="tr-TR" sz="900" b="1" dirty="0" smtClean="0"/>
                <a:t>2003 </a:t>
              </a:r>
              <a:r>
                <a:rPr lang="tr-TR" sz="900" b="1" dirty="0"/>
                <a:t>- </a:t>
              </a:r>
              <a:r>
                <a:rPr lang="tr-TR" sz="900" b="1" dirty="0" err="1" smtClean="0"/>
                <a:t>Current</a:t>
              </a:r>
              <a:r>
                <a:rPr lang="tr-TR" sz="900" b="1" dirty="0" smtClean="0"/>
                <a:t> (40  </a:t>
              </a:r>
              <a:r>
                <a:rPr lang="tr-TR" sz="900" b="1" dirty="0"/>
                <a:t>New Destinations)</a:t>
              </a:r>
            </a:p>
          </p:txBody>
        </p:sp>
      </p:grpSp>
      <p:grpSp>
        <p:nvGrpSpPr>
          <p:cNvPr id="337" name="Group 336"/>
          <p:cNvGrpSpPr/>
          <p:nvPr/>
        </p:nvGrpSpPr>
        <p:grpSpPr>
          <a:xfrm>
            <a:off x="142599" y="4464205"/>
            <a:ext cx="1611348" cy="412694"/>
            <a:chOff x="-265488" y="-846012"/>
            <a:chExt cx="1611348" cy="412694"/>
          </a:xfrm>
        </p:grpSpPr>
        <p:pic>
          <p:nvPicPr>
            <p:cNvPr id="338" name="Picture 337"/>
            <p:cNvPicPr>
              <a:picLocks noChangeAspect="1"/>
            </p:cNvPicPr>
            <p:nvPr/>
          </p:nvPicPr>
          <p:blipFill rotWithShape="1">
            <a:blip r:embed="rId5">
              <a:extLst>
                <a:ext uri="{28A0092B-C50C-407E-A947-70E740481C1C}">
                  <a14:useLocalDpi xmlns:a14="http://schemas.microsoft.com/office/drawing/2010/main" val="0"/>
                </a:ext>
              </a:extLst>
            </a:blip>
            <a:srcRect l="1651" t="75802" r="94367" b="16175"/>
            <a:stretch/>
          </p:blipFill>
          <p:spPr>
            <a:xfrm>
              <a:off x="-265488" y="-846012"/>
              <a:ext cx="364142" cy="412694"/>
            </a:xfrm>
            <a:prstGeom prst="rect">
              <a:avLst/>
            </a:prstGeom>
          </p:spPr>
        </p:pic>
        <p:sp>
          <p:nvSpPr>
            <p:cNvPr id="339" name="Rectangle 338"/>
            <p:cNvSpPr/>
            <p:nvPr/>
          </p:nvSpPr>
          <p:spPr>
            <a:xfrm>
              <a:off x="-17014" y="-733953"/>
              <a:ext cx="1362874" cy="230832"/>
            </a:xfrm>
            <a:prstGeom prst="rect">
              <a:avLst/>
            </a:prstGeom>
          </p:spPr>
          <p:txBody>
            <a:bodyPr wrap="none">
              <a:spAutoFit/>
            </a:bodyPr>
            <a:lstStyle/>
            <a:p>
              <a:r>
                <a:rPr lang="tr-TR" sz="900" b="1" dirty="0" err="1"/>
                <a:t>Planned</a:t>
              </a:r>
              <a:r>
                <a:rPr lang="tr-TR" sz="900" b="1" dirty="0"/>
                <a:t> </a:t>
              </a:r>
              <a:r>
                <a:rPr lang="tr-TR" sz="900" b="1" dirty="0" smtClean="0"/>
                <a:t>(9 </a:t>
              </a:r>
              <a:r>
                <a:rPr lang="tr-TR" sz="900" b="1" dirty="0"/>
                <a:t>Destinations)</a:t>
              </a:r>
            </a:p>
          </p:txBody>
        </p:sp>
      </p:grpSp>
      <p:grpSp>
        <p:nvGrpSpPr>
          <p:cNvPr id="340" name="Group 339"/>
          <p:cNvGrpSpPr/>
          <p:nvPr/>
        </p:nvGrpSpPr>
        <p:grpSpPr>
          <a:xfrm>
            <a:off x="150690" y="3711646"/>
            <a:ext cx="2125736" cy="477430"/>
            <a:chOff x="-257397" y="-1598571"/>
            <a:chExt cx="2125736" cy="477430"/>
          </a:xfrm>
        </p:grpSpPr>
        <p:pic>
          <p:nvPicPr>
            <p:cNvPr id="341" name="Picture 340"/>
            <p:cNvPicPr>
              <a:picLocks noChangeAspect="1"/>
            </p:cNvPicPr>
            <p:nvPr/>
          </p:nvPicPr>
          <p:blipFill rotWithShape="1">
            <a:blip r:embed="rId4">
              <a:extLst>
                <a:ext uri="{28A0092B-C50C-407E-A947-70E740481C1C}">
                  <a14:useLocalDpi xmlns:a14="http://schemas.microsoft.com/office/drawing/2010/main" val="0"/>
                </a:ext>
              </a:extLst>
            </a:blip>
            <a:srcRect l="1740" t="61170" r="94898" b="29548"/>
            <a:stretch/>
          </p:blipFill>
          <p:spPr>
            <a:xfrm>
              <a:off x="-257397" y="-1598571"/>
              <a:ext cx="307498" cy="477430"/>
            </a:xfrm>
            <a:prstGeom prst="rect">
              <a:avLst/>
            </a:prstGeom>
          </p:spPr>
        </p:pic>
        <p:sp>
          <p:nvSpPr>
            <p:cNvPr id="342" name="Rectangle 341"/>
            <p:cNvSpPr/>
            <p:nvPr/>
          </p:nvSpPr>
          <p:spPr>
            <a:xfrm>
              <a:off x="-50776" y="-1417062"/>
              <a:ext cx="1919115" cy="230832"/>
            </a:xfrm>
            <a:prstGeom prst="rect">
              <a:avLst/>
            </a:prstGeom>
          </p:spPr>
          <p:txBody>
            <a:bodyPr wrap="none">
              <a:spAutoFit/>
            </a:bodyPr>
            <a:lstStyle/>
            <a:p>
              <a:r>
                <a:rPr lang="tr-TR" sz="900" b="1" dirty="0"/>
                <a:t>2002 THY Network </a:t>
              </a:r>
              <a:r>
                <a:rPr lang="tr-TR" sz="900" b="1" dirty="0" smtClean="0"/>
                <a:t>(4 </a:t>
              </a:r>
              <a:r>
                <a:rPr lang="tr-TR" sz="900" b="1" dirty="0"/>
                <a:t>Destinations)</a:t>
              </a:r>
            </a:p>
          </p:txBody>
        </p:sp>
      </p:grpSp>
      <p:grpSp>
        <p:nvGrpSpPr>
          <p:cNvPr id="343" name="Group 342"/>
          <p:cNvGrpSpPr/>
          <p:nvPr/>
        </p:nvGrpSpPr>
        <p:grpSpPr>
          <a:xfrm>
            <a:off x="6690077" y="1551355"/>
            <a:ext cx="2446434" cy="925170"/>
            <a:chOff x="88275" y="3653589"/>
            <a:chExt cx="2446434" cy="925170"/>
          </a:xfrm>
        </p:grpSpPr>
        <p:grpSp>
          <p:nvGrpSpPr>
            <p:cNvPr id="344" name="Group 343"/>
            <p:cNvGrpSpPr/>
            <p:nvPr/>
          </p:nvGrpSpPr>
          <p:grpSpPr>
            <a:xfrm>
              <a:off x="88275" y="3653589"/>
              <a:ext cx="2446434" cy="925170"/>
              <a:chOff x="156322" y="2307177"/>
              <a:chExt cx="2446434" cy="527079"/>
            </a:xfrm>
          </p:grpSpPr>
          <p:sp>
            <p:nvSpPr>
              <p:cNvPr id="346" name="Freeform 345"/>
              <p:cNvSpPr/>
              <p:nvPr/>
            </p:nvSpPr>
            <p:spPr>
              <a:xfrm>
                <a:off x="156322" y="2307177"/>
                <a:ext cx="2446434" cy="525929"/>
              </a:xfrm>
              <a:custGeom>
                <a:avLst/>
                <a:gdLst>
                  <a:gd name="connsiteX0" fmla="*/ 0 w 2127623"/>
                  <a:gd name="connsiteY0" fmla="*/ 83670 h 525929"/>
                  <a:gd name="connsiteX1" fmla="*/ 2121647 w 2127623"/>
                  <a:gd name="connsiteY1" fmla="*/ 0 h 525929"/>
                  <a:gd name="connsiteX2" fmla="*/ 2127623 w 2127623"/>
                  <a:gd name="connsiteY2" fmla="*/ 460188 h 525929"/>
                  <a:gd name="connsiteX3" fmla="*/ 233082 w 2127623"/>
                  <a:gd name="connsiteY3" fmla="*/ 525929 h 525929"/>
                  <a:gd name="connsiteX4" fmla="*/ 11953 w 2127623"/>
                  <a:gd name="connsiteY4" fmla="*/ 298823 h 525929"/>
                  <a:gd name="connsiteX5" fmla="*/ 0 w 2127623"/>
                  <a:gd name="connsiteY5" fmla="*/ 83670 h 52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7623" h="525929">
                    <a:moveTo>
                      <a:pt x="0" y="83670"/>
                    </a:moveTo>
                    <a:lnTo>
                      <a:pt x="2121647" y="0"/>
                    </a:lnTo>
                    <a:lnTo>
                      <a:pt x="2127623" y="460188"/>
                    </a:lnTo>
                    <a:lnTo>
                      <a:pt x="233082" y="525929"/>
                    </a:lnTo>
                    <a:lnTo>
                      <a:pt x="11953" y="298823"/>
                    </a:lnTo>
                    <a:lnTo>
                      <a:pt x="0" y="83670"/>
                    </a:lnTo>
                    <a:close/>
                  </a:path>
                </a:pathLst>
              </a:custGeom>
              <a:solidFill>
                <a:srgbClr val="FAB300"/>
              </a:solidFill>
              <a:ln>
                <a:noFill/>
              </a:ln>
              <a:effectLst>
                <a:outerShdw blurRad="50800" dist="50800" dir="660000" sx="97000" sy="97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Freeform 346"/>
              <p:cNvSpPr/>
              <p:nvPr/>
            </p:nvSpPr>
            <p:spPr>
              <a:xfrm>
                <a:off x="177706" y="2612408"/>
                <a:ext cx="253782" cy="221848"/>
              </a:xfrm>
              <a:custGeom>
                <a:avLst/>
                <a:gdLst>
                  <a:gd name="connsiteX0" fmla="*/ 0 w 256988"/>
                  <a:gd name="connsiteY0" fmla="*/ 0 h 227106"/>
                  <a:gd name="connsiteX1" fmla="*/ 256988 w 256988"/>
                  <a:gd name="connsiteY1" fmla="*/ 227106 h 227106"/>
                  <a:gd name="connsiteX2" fmla="*/ 203200 w 256988"/>
                  <a:gd name="connsiteY2" fmla="*/ 41835 h 227106"/>
                  <a:gd name="connsiteX3" fmla="*/ 0 w 256988"/>
                  <a:gd name="connsiteY3" fmla="*/ 0 h 227106"/>
                  <a:gd name="connsiteX0" fmla="*/ 0 w 226769"/>
                  <a:gd name="connsiteY0" fmla="*/ 0 h 196485"/>
                  <a:gd name="connsiteX1" fmla="*/ 226769 w 226769"/>
                  <a:gd name="connsiteY1" fmla="*/ 196485 h 196485"/>
                  <a:gd name="connsiteX2" fmla="*/ 203200 w 226769"/>
                  <a:gd name="connsiteY2" fmla="*/ 41835 h 196485"/>
                  <a:gd name="connsiteX3" fmla="*/ 0 w 226769"/>
                  <a:gd name="connsiteY3" fmla="*/ 0 h 196485"/>
                  <a:gd name="connsiteX0" fmla="*/ 0 w 253782"/>
                  <a:gd name="connsiteY0" fmla="*/ 0 h 221848"/>
                  <a:gd name="connsiteX1" fmla="*/ 253782 w 253782"/>
                  <a:gd name="connsiteY1" fmla="*/ 221848 h 221848"/>
                  <a:gd name="connsiteX2" fmla="*/ 203200 w 253782"/>
                  <a:gd name="connsiteY2" fmla="*/ 41835 h 221848"/>
                  <a:gd name="connsiteX3" fmla="*/ 0 w 253782"/>
                  <a:gd name="connsiteY3" fmla="*/ 0 h 221848"/>
                </a:gdLst>
                <a:ahLst/>
                <a:cxnLst>
                  <a:cxn ang="0">
                    <a:pos x="connsiteX0" y="connsiteY0"/>
                  </a:cxn>
                  <a:cxn ang="0">
                    <a:pos x="connsiteX1" y="connsiteY1"/>
                  </a:cxn>
                  <a:cxn ang="0">
                    <a:pos x="connsiteX2" y="connsiteY2"/>
                  </a:cxn>
                  <a:cxn ang="0">
                    <a:pos x="connsiteX3" y="connsiteY3"/>
                  </a:cxn>
                </a:cxnLst>
                <a:rect l="l" t="t" r="r" b="b"/>
                <a:pathLst>
                  <a:path w="253782" h="221848">
                    <a:moveTo>
                      <a:pt x="0" y="0"/>
                    </a:moveTo>
                    <a:lnTo>
                      <a:pt x="253782" y="221848"/>
                    </a:lnTo>
                    <a:lnTo>
                      <a:pt x="203200" y="41835"/>
                    </a:lnTo>
                    <a:lnTo>
                      <a:pt x="0" y="0"/>
                    </a:lnTo>
                    <a:close/>
                  </a:path>
                </a:pathLst>
              </a:custGeom>
              <a:solidFill>
                <a:srgbClr val="FFC333"/>
              </a:solidFill>
              <a:ln>
                <a:noFill/>
              </a:ln>
              <a:effectLst>
                <a:outerShdw blurRad="50800" dist="25400" dir="1860000" sx="82000" sy="82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5" name="Rectangle 344"/>
            <p:cNvSpPr/>
            <p:nvPr/>
          </p:nvSpPr>
          <p:spPr>
            <a:xfrm rot="21447448">
              <a:off x="360550" y="3832422"/>
              <a:ext cx="2084801" cy="553998"/>
            </a:xfrm>
            <a:prstGeom prst="rect">
              <a:avLst/>
            </a:prstGeom>
          </p:spPr>
          <p:txBody>
            <a:bodyPr wrap="none">
              <a:spAutoFit/>
            </a:bodyPr>
            <a:lstStyle/>
            <a:p>
              <a:pPr algn="ctr" eaLnBrk="0" hangingPunct="0">
                <a:lnSpc>
                  <a:spcPts val="1800"/>
                </a:lnSpc>
                <a:defRPr/>
              </a:pPr>
              <a:r>
                <a:rPr lang="tr-TR" sz="2800" dirty="0" smtClean="0"/>
                <a:t>9 </a:t>
              </a:r>
              <a:r>
                <a:rPr lang="tr-TR" sz="1800" b="1" dirty="0" smtClean="0"/>
                <a:t>new destinations</a:t>
              </a:r>
            </a:p>
            <a:p>
              <a:pPr algn="ctr" eaLnBrk="0" hangingPunct="0">
                <a:lnSpc>
                  <a:spcPts val="1800"/>
                </a:lnSpc>
                <a:defRPr/>
              </a:pPr>
              <a:r>
                <a:rPr lang="tr-TR" sz="1200" dirty="0" smtClean="0"/>
                <a:t>planned</a:t>
              </a:r>
              <a:endParaRPr lang="tr-TR" sz="1200" dirty="0">
                <a:cs typeface="Arial" charset="0"/>
              </a:endParaRPr>
            </a:p>
          </p:txBody>
        </p:sp>
      </p:grpSp>
      <p:graphicFrame>
        <p:nvGraphicFramePr>
          <p:cNvPr id="348" name="Table 347"/>
          <p:cNvGraphicFramePr>
            <a:graphicFrameLocks noGrp="1"/>
          </p:cNvGraphicFramePr>
          <p:nvPr>
            <p:extLst>
              <p:ext uri="{D42A27DB-BD31-4B8C-83A1-F6EECF244321}">
                <p14:modId xmlns:p14="http://schemas.microsoft.com/office/powerpoint/2010/main" val="93806091"/>
              </p:ext>
            </p:extLst>
          </p:nvPr>
        </p:nvGraphicFramePr>
        <p:xfrm>
          <a:off x="6701883" y="2360601"/>
          <a:ext cx="2191794" cy="2516298"/>
        </p:xfrm>
        <a:graphic>
          <a:graphicData uri="http://schemas.openxmlformats.org/drawingml/2006/table">
            <a:tbl>
              <a:tblPr>
                <a:tableStyleId>{2D5ABB26-0587-4C30-8999-92F81FD0307C}</a:tableStyleId>
              </a:tblPr>
              <a:tblGrid>
                <a:gridCol w="2191794"/>
              </a:tblGrid>
              <a:tr h="265806">
                <a:tc>
                  <a:txBody>
                    <a:bodyPr/>
                    <a:lstStyle/>
                    <a:p>
                      <a:pPr algn="ctr" fontAlgn="b"/>
                      <a:r>
                        <a:rPr lang="tr-TR" sz="1800" u="none" strike="noStrike" kern="1200" dirty="0" smtClean="0">
                          <a:solidFill>
                            <a:schemeClr val="tx1"/>
                          </a:solidFill>
                          <a:effectLst>
                            <a:glow rad="228600">
                              <a:schemeClr val="accent1">
                                <a:satMod val="175000"/>
                                <a:alpha val="40000"/>
                              </a:schemeClr>
                            </a:glow>
                          </a:effectLst>
                          <a:latin typeface="+mn-lt"/>
                          <a:ea typeface="+mn-ea"/>
                          <a:cs typeface="+mn-cs"/>
                        </a:rPr>
                        <a:t>             Durban – </a:t>
                      </a:r>
                      <a:r>
                        <a:rPr lang="tr-TR" sz="1400" b="1" kern="1200" dirty="0" smtClean="0">
                          <a:solidFill>
                            <a:schemeClr val="tx1"/>
                          </a:solidFill>
                          <a:latin typeface="+mn-lt"/>
                          <a:ea typeface="+mn-ea"/>
                          <a:cs typeface="+mn-cs"/>
                        </a:rPr>
                        <a:t>5 Nov.</a:t>
                      </a:r>
                      <a:endParaRPr lang="tr-TR" sz="1400" b="1" kern="1200" dirty="0">
                        <a:solidFill>
                          <a:schemeClr val="tx1"/>
                        </a:solidFill>
                        <a:latin typeface="+mn-lt"/>
                        <a:ea typeface="+mn-ea"/>
                        <a:cs typeface="+mn-cs"/>
                      </a:endParaRPr>
                    </a:p>
                  </a:txBody>
                  <a:tcPr marL="9032" marR="9032" marT="6774" marB="0" anchor="b"/>
                </a:tc>
              </a:tr>
              <a:tr h="217480">
                <a:tc>
                  <a:txBody>
                    <a:bodyPr/>
                    <a:lstStyle/>
                    <a:p>
                      <a:pPr marL="0" algn="ctr" defTabSz="914400" rtl="0" eaLnBrk="1" fontAlgn="b" latinLnBrk="0" hangingPunct="1"/>
                      <a:r>
                        <a:rPr lang="tr-TR" sz="1800" u="none" strike="noStrike" kern="1200" dirty="0" smtClean="0">
                          <a:effectLst>
                            <a:glow rad="228600">
                              <a:schemeClr val="accent1">
                                <a:satMod val="175000"/>
                                <a:alpha val="40000"/>
                              </a:schemeClr>
                            </a:glow>
                          </a:effectLst>
                        </a:rPr>
                        <a:t>Conakry</a:t>
                      </a:r>
                      <a:endParaRPr lang="tr-TR" sz="1800" b="0" u="none" strike="noStrike" kern="1200" dirty="0">
                        <a:solidFill>
                          <a:schemeClr val="bg1"/>
                        </a:solidFill>
                        <a:effectLst>
                          <a:glow rad="228600">
                            <a:schemeClr val="accent1">
                              <a:satMod val="175000"/>
                              <a:alpha val="40000"/>
                            </a:schemeClr>
                          </a:glow>
                        </a:effectLst>
                        <a:latin typeface="+mn-lt"/>
                        <a:ea typeface="+mn-ea"/>
                        <a:cs typeface="+mn-cs"/>
                      </a:endParaRPr>
                    </a:p>
                  </a:txBody>
                  <a:tcPr marL="9032" marR="9032" marT="6774" marB="0" anchor="b"/>
                </a:tc>
              </a:tr>
              <a:tr h="217480">
                <a:tc>
                  <a:txBody>
                    <a:bodyPr/>
                    <a:lstStyle/>
                    <a:p>
                      <a:pPr marL="0" algn="ctr" defTabSz="914400" rtl="0" eaLnBrk="1" fontAlgn="b" latinLnBrk="0" hangingPunct="1"/>
                      <a:r>
                        <a:rPr lang="tr-TR" sz="1800" u="none" strike="noStrike" kern="1200" dirty="0" smtClean="0">
                          <a:effectLst>
                            <a:glow rad="228600">
                              <a:schemeClr val="accent1">
                                <a:satMod val="175000"/>
                                <a:alpha val="40000"/>
                              </a:schemeClr>
                            </a:glow>
                          </a:effectLst>
                        </a:rPr>
                        <a:t>Luanda</a:t>
                      </a:r>
                      <a:endParaRPr lang="tr-TR" sz="1800" b="0" u="none" strike="noStrike" kern="1200" dirty="0">
                        <a:solidFill>
                          <a:schemeClr val="bg1"/>
                        </a:solidFill>
                        <a:effectLst>
                          <a:glow rad="228600">
                            <a:schemeClr val="accent1">
                              <a:satMod val="175000"/>
                              <a:alpha val="40000"/>
                            </a:schemeClr>
                          </a:glow>
                        </a:effectLst>
                        <a:latin typeface="+mn-lt"/>
                        <a:ea typeface="+mn-ea"/>
                        <a:cs typeface="+mn-cs"/>
                      </a:endParaRPr>
                    </a:p>
                  </a:txBody>
                  <a:tcPr marL="9032" marR="9032" marT="6774" marB="0" anchor="b"/>
                </a:tc>
              </a:tr>
              <a:tr h="217480">
                <a:tc>
                  <a:txBody>
                    <a:bodyPr/>
                    <a:lstStyle/>
                    <a:p>
                      <a:pPr marL="0" algn="ctr" defTabSz="914400" rtl="0" eaLnBrk="1" fontAlgn="b" latinLnBrk="0" hangingPunct="1"/>
                      <a:r>
                        <a:rPr lang="tr-TR" sz="1800" u="none" strike="noStrike" kern="1200" dirty="0" smtClean="0">
                          <a:effectLst>
                            <a:glow rad="228600">
                              <a:schemeClr val="accent1">
                                <a:satMod val="175000"/>
                                <a:alpha val="40000"/>
                              </a:schemeClr>
                            </a:glow>
                          </a:effectLst>
                        </a:rPr>
                        <a:t>Juba</a:t>
                      </a:r>
                      <a:endParaRPr lang="tr-TR" sz="1800" b="0" u="none" strike="noStrike" kern="1200" dirty="0">
                        <a:solidFill>
                          <a:schemeClr val="bg1"/>
                        </a:solidFill>
                        <a:effectLst>
                          <a:glow rad="228600">
                            <a:schemeClr val="accent1">
                              <a:satMod val="175000"/>
                              <a:alpha val="40000"/>
                            </a:schemeClr>
                          </a:glow>
                        </a:effectLst>
                        <a:latin typeface="+mn-lt"/>
                        <a:ea typeface="+mn-ea"/>
                        <a:cs typeface="+mn-cs"/>
                      </a:endParaRPr>
                    </a:p>
                  </a:txBody>
                  <a:tcPr marL="9032" marR="9032" marT="6774" marB="0" anchor="b"/>
                </a:tc>
              </a:tr>
              <a:tr h="217480">
                <a:tc>
                  <a:txBody>
                    <a:bodyPr/>
                    <a:lstStyle/>
                    <a:p>
                      <a:pPr marL="0" algn="r" defTabSz="914400" rtl="0" eaLnBrk="1" fontAlgn="b" latinLnBrk="0" hangingPunct="1"/>
                      <a:r>
                        <a:rPr lang="tr-TR" sz="1800" u="none" strike="noStrike" kern="1200" dirty="0" smtClean="0">
                          <a:effectLst>
                            <a:glow rad="228600">
                              <a:schemeClr val="accent1">
                                <a:satMod val="175000"/>
                                <a:alpha val="40000"/>
                              </a:schemeClr>
                            </a:glow>
                          </a:effectLst>
                        </a:rPr>
                        <a:t>Maputo – </a:t>
                      </a:r>
                      <a:r>
                        <a:rPr lang="tr-TR" sz="1400" b="1" kern="1200" dirty="0" smtClean="0">
                          <a:solidFill>
                            <a:schemeClr val="tx1"/>
                          </a:solidFill>
                          <a:latin typeface="+mn-lt"/>
                          <a:ea typeface="+mn-ea"/>
                          <a:cs typeface="+mn-cs"/>
                        </a:rPr>
                        <a:t>28 Oct. </a:t>
                      </a:r>
                      <a:endParaRPr lang="tr-TR" sz="900" b="1" kern="1200" dirty="0">
                        <a:solidFill>
                          <a:schemeClr val="tx1"/>
                        </a:solidFill>
                        <a:latin typeface="+mn-lt"/>
                        <a:ea typeface="+mn-ea"/>
                        <a:cs typeface="+mn-cs"/>
                      </a:endParaRPr>
                    </a:p>
                  </a:txBody>
                  <a:tcPr marL="9032" marR="9032" marT="6774" marB="0" anchor="b"/>
                </a:tc>
              </a:tr>
              <a:tr h="217480">
                <a:tc>
                  <a:txBody>
                    <a:bodyPr/>
                    <a:lstStyle/>
                    <a:p>
                      <a:pPr marL="0" algn="ctr" defTabSz="914400" rtl="0" eaLnBrk="1" fontAlgn="b" latinLnBrk="0" hangingPunct="1"/>
                      <a:r>
                        <a:rPr lang="tr-TR" sz="1800" u="none" strike="noStrike" kern="1200" dirty="0" smtClean="0">
                          <a:effectLst>
                            <a:glow rad="228600">
                              <a:schemeClr val="accent1">
                                <a:satMod val="175000"/>
                                <a:alpha val="40000"/>
                              </a:schemeClr>
                            </a:glow>
                          </a:effectLst>
                        </a:rPr>
                        <a:t>Aswan</a:t>
                      </a:r>
                      <a:endParaRPr lang="tr-TR" sz="1800" b="0" u="none" strike="noStrike" kern="1200" dirty="0">
                        <a:solidFill>
                          <a:schemeClr val="bg1"/>
                        </a:solidFill>
                        <a:effectLst>
                          <a:glow rad="228600">
                            <a:schemeClr val="accent1">
                              <a:satMod val="175000"/>
                              <a:alpha val="40000"/>
                            </a:schemeClr>
                          </a:glow>
                        </a:effectLst>
                        <a:latin typeface="+mn-lt"/>
                        <a:ea typeface="+mn-ea"/>
                        <a:cs typeface="+mn-cs"/>
                      </a:endParaRPr>
                    </a:p>
                  </a:txBody>
                  <a:tcPr marL="9032" marR="9032" marT="6774" marB="0" anchor="b"/>
                </a:tc>
              </a:tr>
              <a:tr h="218394">
                <a:tc>
                  <a:txBody>
                    <a:bodyPr/>
                    <a:lstStyle/>
                    <a:p>
                      <a:pPr marL="0" algn="ctr" defTabSz="914400" rtl="0" eaLnBrk="1" fontAlgn="b" latinLnBrk="0" hangingPunct="1"/>
                      <a:r>
                        <a:rPr lang="tr-TR" sz="1800" u="none" strike="noStrike" kern="1200" dirty="0" err="1" smtClean="0">
                          <a:solidFill>
                            <a:schemeClr val="tx1"/>
                          </a:solidFill>
                          <a:effectLst>
                            <a:glow rad="228600">
                              <a:schemeClr val="accent1">
                                <a:satMod val="175000"/>
                                <a:alpha val="40000"/>
                              </a:schemeClr>
                            </a:glow>
                          </a:effectLst>
                          <a:latin typeface="+mn-lt"/>
                          <a:ea typeface="+mn-ea"/>
                          <a:cs typeface="+mn-cs"/>
                        </a:rPr>
                        <a:t>Luxor</a:t>
                      </a:r>
                      <a:endParaRPr lang="tr-TR" sz="1800" u="none" strike="noStrike" kern="1200" dirty="0" smtClean="0">
                        <a:solidFill>
                          <a:schemeClr val="tx1"/>
                        </a:solidFill>
                        <a:effectLst>
                          <a:glow rad="228600">
                            <a:schemeClr val="accent1">
                              <a:satMod val="175000"/>
                              <a:alpha val="40000"/>
                            </a:schemeClr>
                          </a:glow>
                        </a:effectLst>
                        <a:latin typeface="+mn-lt"/>
                        <a:ea typeface="+mn-ea"/>
                        <a:cs typeface="+mn-cs"/>
                      </a:endParaRPr>
                    </a:p>
                    <a:p>
                      <a:pPr marL="0" algn="ctr" defTabSz="914400" rtl="0" eaLnBrk="1" fontAlgn="b" latinLnBrk="0" hangingPunct="1"/>
                      <a:r>
                        <a:rPr lang="tr-TR" sz="1800" u="none" strike="noStrike" kern="1200" dirty="0" err="1" smtClean="0">
                          <a:solidFill>
                            <a:schemeClr val="tx1"/>
                          </a:solidFill>
                          <a:effectLst>
                            <a:glow rad="228600">
                              <a:schemeClr val="accent1">
                                <a:satMod val="175000"/>
                                <a:alpha val="40000"/>
                              </a:schemeClr>
                            </a:glow>
                          </a:effectLst>
                          <a:latin typeface="+mn-lt"/>
                          <a:ea typeface="+mn-ea"/>
                          <a:cs typeface="+mn-cs"/>
                        </a:rPr>
                        <a:t>Antananarivo</a:t>
                      </a:r>
                      <a:endParaRPr lang="tr-TR" sz="1800" u="none" strike="noStrike" kern="1200" dirty="0" smtClean="0">
                        <a:solidFill>
                          <a:schemeClr val="tx1"/>
                        </a:solidFill>
                        <a:effectLst>
                          <a:glow rad="228600">
                            <a:schemeClr val="accent1">
                              <a:satMod val="175000"/>
                              <a:alpha val="40000"/>
                            </a:schemeClr>
                          </a:glow>
                        </a:effectLst>
                        <a:latin typeface="+mn-lt"/>
                        <a:ea typeface="+mn-ea"/>
                        <a:cs typeface="+mn-cs"/>
                      </a:endParaRPr>
                    </a:p>
                    <a:p>
                      <a:pPr marL="0" algn="ctr" defTabSz="914400" rtl="0" eaLnBrk="1" fontAlgn="b" latinLnBrk="0" hangingPunct="1"/>
                      <a:r>
                        <a:rPr lang="tr-TR" sz="1800" u="none" strike="noStrike" kern="1200" dirty="0" err="1" smtClean="0">
                          <a:solidFill>
                            <a:schemeClr val="tx1"/>
                          </a:solidFill>
                          <a:effectLst>
                            <a:glow rad="228600">
                              <a:schemeClr val="accent1">
                                <a:satMod val="175000"/>
                                <a:alpha val="40000"/>
                              </a:schemeClr>
                            </a:glow>
                          </a:effectLst>
                          <a:latin typeface="+mn-lt"/>
                          <a:ea typeface="+mn-ea"/>
                          <a:cs typeface="+mn-cs"/>
                        </a:rPr>
                        <a:t>Mauritius</a:t>
                      </a:r>
                      <a:endParaRPr lang="tr-TR" sz="1800" u="none" strike="noStrike" kern="1200" dirty="0">
                        <a:solidFill>
                          <a:schemeClr val="tx1"/>
                        </a:solidFill>
                        <a:effectLst>
                          <a:glow rad="228600">
                            <a:schemeClr val="accent1">
                              <a:satMod val="175000"/>
                              <a:alpha val="40000"/>
                            </a:schemeClr>
                          </a:glow>
                        </a:effectLst>
                        <a:latin typeface="+mn-lt"/>
                        <a:ea typeface="+mn-ea"/>
                        <a:cs typeface="+mn-cs"/>
                      </a:endParaRPr>
                    </a:p>
                  </a:txBody>
                  <a:tcPr marL="9032" marR="9032" marT="6774" marB="0" anchor="b"/>
                </a:tc>
              </a:tr>
            </a:tbl>
          </a:graphicData>
        </a:graphic>
      </p:graphicFrame>
      <p:pic>
        <p:nvPicPr>
          <p:cNvPr id="333" name="Picture 332"/>
          <p:cNvPicPr>
            <a:picLocks noChangeAspect="1"/>
          </p:cNvPicPr>
          <p:nvPr/>
        </p:nvPicPr>
        <p:blipFill rotWithShape="1">
          <a:blip r:embed="rId5">
            <a:extLst>
              <a:ext uri="{28A0092B-C50C-407E-A947-70E740481C1C}">
                <a14:useLocalDpi xmlns:a14="http://schemas.microsoft.com/office/drawing/2010/main" val="0"/>
              </a:ext>
            </a:extLst>
          </a:blip>
          <a:srcRect l="1651" t="75802" r="94367" b="16175"/>
          <a:stretch/>
        </p:blipFill>
        <p:spPr>
          <a:xfrm>
            <a:off x="3650504" y="3985361"/>
            <a:ext cx="332346" cy="376658"/>
          </a:xfrm>
          <a:prstGeom prst="rect">
            <a:avLst/>
          </a:prstGeom>
        </p:spPr>
      </p:pic>
      <p:sp>
        <p:nvSpPr>
          <p:cNvPr id="349" name="Rectangle 348"/>
          <p:cNvSpPr/>
          <p:nvPr/>
        </p:nvSpPr>
        <p:spPr>
          <a:xfrm>
            <a:off x="3737258" y="4203185"/>
            <a:ext cx="558166" cy="184666"/>
          </a:xfrm>
          <a:prstGeom prst="rect">
            <a:avLst/>
          </a:prstGeom>
        </p:spPr>
        <p:txBody>
          <a:bodyPr wrap="none">
            <a:spAutoFit/>
          </a:bodyPr>
          <a:lstStyle/>
          <a:p>
            <a:r>
              <a:rPr lang="tr-TR" sz="600" b="1" dirty="0" smtClean="0"/>
              <a:t>MAURITIUS</a:t>
            </a:r>
            <a:endParaRPr lang="tr-TR" sz="600" b="1" dirty="0"/>
          </a:p>
        </p:txBody>
      </p:sp>
      <p:pic>
        <p:nvPicPr>
          <p:cNvPr id="350" name="Picture 349"/>
          <p:cNvPicPr>
            <a:picLocks noChangeAspect="1"/>
          </p:cNvPicPr>
          <p:nvPr/>
        </p:nvPicPr>
        <p:blipFill rotWithShape="1">
          <a:blip r:embed="rId5">
            <a:extLst>
              <a:ext uri="{28A0092B-C50C-407E-A947-70E740481C1C}">
                <a14:useLocalDpi xmlns:a14="http://schemas.microsoft.com/office/drawing/2010/main" val="0"/>
              </a:ext>
            </a:extLst>
          </a:blip>
          <a:srcRect l="1651" t="75802" r="94367" b="16175"/>
          <a:stretch/>
        </p:blipFill>
        <p:spPr>
          <a:xfrm>
            <a:off x="3368807" y="3734508"/>
            <a:ext cx="332346" cy="376658"/>
          </a:xfrm>
          <a:prstGeom prst="rect">
            <a:avLst/>
          </a:prstGeom>
        </p:spPr>
      </p:pic>
      <p:sp>
        <p:nvSpPr>
          <p:cNvPr id="351" name="Rectangle 350"/>
          <p:cNvSpPr/>
          <p:nvPr/>
        </p:nvSpPr>
        <p:spPr>
          <a:xfrm>
            <a:off x="3455561" y="3952332"/>
            <a:ext cx="723275" cy="184666"/>
          </a:xfrm>
          <a:prstGeom prst="rect">
            <a:avLst/>
          </a:prstGeom>
        </p:spPr>
        <p:txBody>
          <a:bodyPr wrap="none">
            <a:spAutoFit/>
          </a:bodyPr>
          <a:lstStyle/>
          <a:p>
            <a:r>
              <a:rPr lang="tr-TR" sz="600" b="1" dirty="0" smtClean="0"/>
              <a:t>ANTANANARIVO</a:t>
            </a:r>
            <a:endParaRPr lang="tr-TR" sz="600" b="1" dirty="0"/>
          </a:p>
        </p:txBody>
      </p:sp>
      <p:pic>
        <p:nvPicPr>
          <p:cNvPr id="352" name="Picture 351"/>
          <p:cNvPicPr>
            <a:picLocks noChangeAspect="1"/>
          </p:cNvPicPr>
          <p:nvPr/>
        </p:nvPicPr>
        <p:blipFill rotWithShape="1">
          <a:blip r:embed="rId5">
            <a:extLst>
              <a:ext uri="{28A0092B-C50C-407E-A947-70E740481C1C}">
                <a14:useLocalDpi xmlns:a14="http://schemas.microsoft.com/office/drawing/2010/main" val="0"/>
              </a:ext>
            </a:extLst>
          </a:blip>
          <a:srcRect l="1651" t="75802" r="94367" b="16175"/>
          <a:stretch/>
        </p:blipFill>
        <p:spPr>
          <a:xfrm>
            <a:off x="2509415" y="4510770"/>
            <a:ext cx="332346" cy="376658"/>
          </a:xfrm>
          <a:prstGeom prst="rect">
            <a:avLst/>
          </a:prstGeom>
        </p:spPr>
      </p:pic>
      <p:sp>
        <p:nvSpPr>
          <p:cNvPr id="353" name="Rectangle 352"/>
          <p:cNvSpPr/>
          <p:nvPr/>
        </p:nvSpPr>
        <p:spPr>
          <a:xfrm>
            <a:off x="2708018" y="4680121"/>
            <a:ext cx="466794" cy="184666"/>
          </a:xfrm>
          <a:prstGeom prst="rect">
            <a:avLst/>
          </a:prstGeom>
        </p:spPr>
        <p:txBody>
          <a:bodyPr wrap="none">
            <a:spAutoFit/>
          </a:bodyPr>
          <a:lstStyle/>
          <a:p>
            <a:r>
              <a:rPr lang="tr-TR" sz="600" b="1" dirty="0" smtClean="0"/>
              <a:t>DURBAN</a:t>
            </a:r>
            <a:endParaRPr lang="tr-TR" sz="600" b="1" dirty="0"/>
          </a:p>
        </p:txBody>
      </p:sp>
      <p:pic>
        <p:nvPicPr>
          <p:cNvPr id="354" name="Picture 353"/>
          <p:cNvPicPr>
            <a:picLocks noChangeAspect="1"/>
          </p:cNvPicPr>
          <p:nvPr/>
        </p:nvPicPr>
        <p:blipFill rotWithShape="1">
          <a:blip r:embed="rId6">
            <a:extLst>
              <a:ext uri="{28A0092B-C50C-407E-A947-70E740481C1C}">
                <a14:useLocalDpi xmlns:a14="http://schemas.microsoft.com/office/drawing/2010/main" val="0"/>
              </a:ext>
            </a:extLst>
          </a:blip>
          <a:srcRect l="1651" t="69351" r="94720" b="20895"/>
          <a:stretch/>
        </p:blipFill>
        <p:spPr>
          <a:xfrm>
            <a:off x="488030" y="2023198"/>
            <a:ext cx="248068" cy="398524"/>
          </a:xfrm>
          <a:prstGeom prst="rect">
            <a:avLst/>
          </a:prstGeom>
        </p:spPr>
      </p:pic>
    </p:spTree>
    <p:extLst>
      <p:ext uri="{BB962C8B-B14F-4D97-AF65-F5344CB8AC3E}">
        <p14:creationId xmlns:p14="http://schemas.microsoft.com/office/powerpoint/2010/main" val="30421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par>
                                <p:cTn id="9" presetID="22" presetClass="entr" presetSubtype="8" fill="hold" nodeType="withEffect">
                                  <p:stCondLst>
                                    <p:cond delay="250"/>
                                  </p:stCondLst>
                                  <p:childTnLst>
                                    <p:set>
                                      <p:cBhvr>
                                        <p:cTn id="10" dur="1" fill="hold">
                                          <p:stCondLst>
                                            <p:cond delay="0"/>
                                          </p:stCondLst>
                                        </p:cTn>
                                        <p:tgtEl>
                                          <p:spTgt spid="334"/>
                                        </p:tgtEl>
                                        <p:attrNameLst>
                                          <p:attrName>style.visibility</p:attrName>
                                        </p:attrNameLst>
                                      </p:cBhvr>
                                      <p:to>
                                        <p:strVal val="visible"/>
                                      </p:to>
                                    </p:set>
                                    <p:animEffect transition="in" filter="wipe(left)">
                                      <p:cBhvr>
                                        <p:cTn id="11" dur="250"/>
                                        <p:tgtEl>
                                          <p:spTgt spid="334"/>
                                        </p:tgtEl>
                                      </p:cBhvr>
                                    </p:animEffect>
                                  </p:childTnLst>
                                </p:cTn>
                              </p:par>
                              <p:par>
                                <p:cTn id="12" presetID="22" presetClass="entr" presetSubtype="8" fill="hold" nodeType="withEffect">
                                  <p:stCondLst>
                                    <p:cond delay="250"/>
                                  </p:stCondLst>
                                  <p:childTnLst>
                                    <p:set>
                                      <p:cBhvr>
                                        <p:cTn id="13" dur="1" fill="hold">
                                          <p:stCondLst>
                                            <p:cond delay="0"/>
                                          </p:stCondLst>
                                        </p:cTn>
                                        <p:tgtEl>
                                          <p:spTgt spid="337"/>
                                        </p:tgtEl>
                                        <p:attrNameLst>
                                          <p:attrName>style.visibility</p:attrName>
                                        </p:attrNameLst>
                                      </p:cBhvr>
                                      <p:to>
                                        <p:strVal val="visible"/>
                                      </p:to>
                                    </p:set>
                                    <p:animEffect transition="in" filter="wipe(left)">
                                      <p:cBhvr>
                                        <p:cTn id="14" dur="250"/>
                                        <p:tgtEl>
                                          <p:spTgt spid="337"/>
                                        </p:tgtEl>
                                      </p:cBhvr>
                                    </p:animEffect>
                                  </p:childTnLst>
                                </p:cTn>
                              </p:par>
                              <p:par>
                                <p:cTn id="15" presetID="22" presetClass="entr" presetSubtype="8" fill="hold" nodeType="withEffect">
                                  <p:stCondLst>
                                    <p:cond delay="250"/>
                                  </p:stCondLst>
                                  <p:childTnLst>
                                    <p:set>
                                      <p:cBhvr>
                                        <p:cTn id="16" dur="1" fill="hold">
                                          <p:stCondLst>
                                            <p:cond delay="0"/>
                                          </p:stCondLst>
                                        </p:cTn>
                                        <p:tgtEl>
                                          <p:spTgt spid="340"/>
                                        </p:tgtEl>
                                        <p:attrNameLst>
                                          <p:attrName>style.visibility</p:attrName>
                                        </p:attrNameLst>
                                      </p:cBhvr>
                                      <p:to>
                                        <p:strVal val="visible"/>
                                      </p:to>
                                    </p:set>
                                    <p:animEffect transition="in" filter="wipe(left)">
                                      <p:cBhvr>
                                        <p:cTn id="17" dur="250"/>
                                        <p:tgtEl>
                                          <p:spTgt spid="340"/>
                                        </p:tgtEl>
                                      </p:cBhvr>
                                    </p:animEffect>
                                  </p:childTnLst>
                                </p:cTn>
                              </p:par>
                            </p:childTnLst>
                          </p:cTn>
                        </p:par>
                        <p:par>
                          <p:cTn id="18" fill="hold">
                            <p:stCondLst>
                              <p:cond delay="750"/>
                            </p:stCondLst>
                            <p:childTnLst>
                              <p:par>
                                <p:cTn id="19" presetID="26" presetClass="emph" presetSubtype="0" fill="hold" nodeType="afterEffect">
                                  <p:stCondLst>
                                    <p:cond delay="25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cTn>
                              </p:par>
                            </p:childTnLst>
                          </p:cTn>
                        </p:par>
                        <p:par>
                          <p:cTn id="22" fill="hold">
                            <p:stCondLst>
                              <p:cond delay="1500"/>
                            </p:stCondLst>
                            <p:childTnLst>
                              <p:par>
                                <p:cTn id="23" presetID="23" presetClass="entr" presetSubtype="32" fill="hold" nodeType="afterEffect">
                                  <p:stCondLst>
                                    <p:cond delay="25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strVal val="4*#ppt_w"/>
                                          </p:val>
                                        </p:tav>
                                        <p:tav tm="100000">
                                          <p:val>
                                            <p:strVal val="#ppt_w"/>
                                          </p:val>
                                        </p:tav>
                                      </p:tavLst>
                                    </p:anim>
                                    <p:anim calcmode="lin" valueType="num">
                                      <p:cBhvr>
                                        <p:cTn id="26" dur="500" fill="hold"/>
                                        <p:tgtEl>
                                          <p:spTgt spid="16"/>
                                        </p:tgtEl>
                                        <p:attrNameLst>
                                          <p:attrName>ppt_h</p:attrName>
                                        </p:attrNameLst>
                                      </p:cBhvr>
                                      <p:tavLst>
                                        <p:tav tm="0">
                                          <p:val>
                                            <p:strVal val="4*#ppt_h"/>
                                          </p:val>
                                        </p:tav>
                                        <p:tav tm="100000">
                                          <p:val>
                                            <p:strVal val="#ppt_h"/>
                                          </p:val>
                                        </p:tav>
                                      </p:tavLst>
                                    </p:anim>
                                  </p:childTnLst>
                                </p:cTn>
                              </p:par>
                            </p:childTnLst>
                          </p:cTn>
                        </p:par>
                        <p:par>
                          <p:cTn id="27" fill="hold">
                            <p:stCondLst>
                              <p:cond delay="2250"/>
                            </p:stCondLst>
                            <p:childTnLst>
                              <p:par>
                                <p:cTn id="28" presetID="26" presetClass="emph" presetSubtype="0" fill="hold" nodeType="afterEffect">
                                  <p:stCondLst>
                                    <p:cond delay="250"/>
                                  </p:stCondLst>
                                  <p:childTnLst>
                                    <p:animEffect transition="out" filter="fade">
                                      <p:cBhvr>
                                        <p:cTn id="29" dur="500" tmFilter="0, 0; .2, .5; .8, .5; 1, 0"/>
                                        <p:tgtEl>
                                          <p:spTgt spid="16"/>
                                        </p:tgtEl>
                                      </p:cBhvr>
                                    </p:animEffect>
                                    <p:animScale>
                                      <p:cBhvr>
                                        <p:cTn id="30" dur="250" autoRev="1" fill="hold"/>
                                        <p:tgtEl>
                                          <p:spTgt spid="16"/>
                                        </p:tgtEl>
                                      </p:cBhvr>
                                      <p:by x="105000" y="105000"/>
                                    </p:animScale>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173"/>
                                        </p:tgtEl>
                                        <p:attrNameLst>
                                          <p:attrName>style.visibility</p:attrName>
                                        </p:attrNameLst>
                                      </p:cBhvr>
                                      <p:to>
                                        <p:strVal val="visible"/>
                                      </p:to>
                                    </p:set>
                                    <p:animEffect transition="in" filter="wipe(left)">
                                      <p:cBhvr>
                                        <p:cTn id="34" dur="500"/>
                                        <p:tgtEl>
                                          <p:spTgt spid="173"/>
                                        </p:tgtEl>
                                      </p:cBhvr>
                                    </p:animEffect>
                                  </p:childTnLst>
                                </p:cTn>
                              </p:par>
                              <p:par>
                                <p:cTn id="35" presetID="31" presetClass="entr" presetSubtype="0" fill="hold" nodeType="withEffect">
                                  <p:stCondLst>
                                    <p:cond delay="0"/>
                                  </p:stCondLst>
                                  <p:childTnLst>
                                    <p:set>
                                      <p:cBhvr>
                                        <p:cTn id="36" dur="1" fill="hold">
                                          <p:stCondLst>
                                            <p:cond delay="0"/>
                                          </p:stCondLst>
                                        </p:cTn>
                                        <p:tgtEl>
                                          <p:spTgt spid="181"/>
                                        </p:tgtEl>
                                        <p:attrNameLst>
                                          <p:attrName>style.visibility</p:attrName>
                                        </p:attrNameLst>
                                      </p:cBhvr>
                                      <p:to>
                                        <p:strVal val="visible"/>
                                      </p:to>
                                    </p:set>
                                    <p:anim calcmode="lin" valueType="num">
                                      <p:cBhvr>
                                        <p:cTn id="37" dur="750" fill="hold"/>
                                        <p:tgtEl>
                                          <p:spTgt spid="181"/>
                                        </p:tgtEl>
                                        <p:attrNameLst>
                                          <p:attrName>ppt_w</p:attrName>
                                        </p:attrNameLst>
                                      </p:cBhvr>
                                      <p:tavLst>
                                        <p:tav tm="0">
                                          <p:val>
                                            <p:fltVal val="0"/>
                                          </p:val>
                                        </p:tav>
                                        <p:tav tm="100000">
                                          <p:val>
                                            <p:strVal val="#ppt_w"/>
                                          </p:val>
                                        </p:tav>
                                      </p:tavLst>
                                    </p:anim>
                                    <p:anim calcmode="lin" valueType="num">
                                      <p:cBhvr>
                                        <p:cTn id="38" dur="750" fill="hold"/>
                                        <p:tgtEl>
                                          <p:spTgt spid="181"/>
                                        </p:tgtEl>
                                        <p:attrNameLst>
                                          <p:attrName>ppt_h</p:attrName>
                                        </p:attrNameLst>
                                      </p:cBhvr>
                                      <p:tavLst>
                                        <p:tav tm="0">
                                          <p:val>
                                            <p:fltVal val="0"/>
                                          </p:val>
                                        </p:tav>
                                        <p:tav tm="100000">
                                          <p:val>
                                            <p:strVal val="#ppt_h"/>
                                          </p:val>
                                        </p:tav>
                                      </p:tavLst>
                                    </p:anim>
                                    <p:anim calcmode="lin" valueType="num">
                                      <p:cBhvr>
                                        <p:cTn id="39" dur="750" fill="hold"/>
                                        <p:tgtEl>
                                          <p:spTgt spid="181"/>
                                        </p:tgtEl>
                                        <p:attrNameLst>
                                          <p:attrName>style.rotation</p:attrName>
                                        </p:attrNameLst>
                                      </p:cBhvr>
                                      <p:tavLst>
                                        <p:tav tm="0">
                                          <p:val>
                                            <p:fltVal val="90"/>
                                          </p:val>
                                        </p:tav>
                                        <p:tav tm="100000">
                                          <p:val>
                                            <p:fltVal val="0"/>
                                          </p:val>
                                        </p:tav>
                                      </p:tavLst>
                                    </p:anim>
                                    <p:animEffect transition="in" filter="fade">
                                      <p:cBhvr>
                                        <p:cTn id="40" dur="750"/>
                                        <p:tgtEl>
                                          <p:spTgt spid="181"/>
                                        </p:tgtEl>
                                      </p:cBhvr>
                                    </p:animEffect>
                                  </p:childTnLst>
                                </p:cTn>
                              </p:par>
                              <p:par>
                                <p:cTn id="41" presetID="22" presetClass="entr" presetSubtype="8" fill="hold" nodeType="withEffect">
                                  <p:stCondLst>
                                    <p:cond delay="0"/>
                                  </p:stCondLst>
                                  <p:childTnLst>
                                    <p:set>
                                      <p:cBhvr>
                                        <p:cTn id="42" dur="1" fill="hold">
                                          <p:stCondLst>
                                            <p:cond delay="0"/>
                                          </p:stCondLst>
                                        </p:cTn>
                                        <p:tgtEl>
                                          <p:spTgt spid="343"/>
                                        </p:tgtEl>
                                        <p:attrNameLst>
                                          <p:attrName>style.visibility</p:attrName>
                                        </p:attrNameLst>
                                      </p:cBhvr>
                                      <p:to>
                                        <p:strVal val="visible"/>
                                      </p:to>
                                    </p:set>
                                    <p:animEffect transition="in" filter="wipe(left)">
                                      <p:cBhvr>
                                        <p:cTn id="43" dur="500"/>
                                        <p:tgtEl>
                                          <p:spTgt spid="343"/>
                                        </p:tgtEl>
                                      </p:cBhvr>
                                    </p:animEffect>
                                  </p:childTnLst>
                                </p:cTn>
                              </p:par>
                              <p:par>
                                <p:cTn id="44" presetID="42" presetClass="entr" presetSubtype="0" fill="hold" nodeType="withEffect">
                                  <p:stCondLst>
                                    <p:cond delay="0"/>
                                  </p:stCondLst>
                                  <p:childTnLst>
                                    <p:set>
                                      <p:cBhvr>
                                        <p:cTn id="45" dur="1" fill="hold">
                                          <p:stCondLst>
                                            <p:cond delay="0"/>
                                          </p:stCondLst>
                                        </p:cTn>
                                        <p:tgtEl>
                                          <p:spTgt spid="348"/>
                                        </p:tgtEl>
                                        <p:attrNameLst>
                                          <p:attrName>style.visibility</p:attrName>
                                        </p:attrNameLst>
                                      </p:cBhvr>
                                      <p:to>
                                        <p:strVal val="visible"/>
                                      </p:to>
                                    </p:set>
                                    <p:animEffect transition="in" filter="fade">
                                      <p:cBhvr>
                                        <p:cTn id="46" dur="750"/>
                                        <p:tgtEl>
                                          <p:spTgt spid="348"/>
                                        </p:tgtEl>
                                      </p:cBhvr>
                                    </p:animEffect>
                                    <p:anim calcmode="lin" valueType="num">
                                      <p:cBhvr>
                                        <p:cTn id="47" dur="750" fill="hold"/>
                                        <p:tgtEl>
                                          <p:spTgt spid="348"/>
                                        </p:tgtEl>
                                        <p:attrNameLst>
                                          <p:attrName>ppt_x</p:attrName>
                                        </p:attrNameLst>
                                      </p:cBhvr>
                                      <p:tavLst>
                                        <p:tav tm="0">
                                          <p:val>
                                            <p:strVal val="#ppt_x"/>
                                          </p:val>
                                        </p:tav>
                                        <p:tav tm="100000">
                                          <p:val>
                                            <p:strVal val="#ppt_x"/>
                                          </p:val>
                                        </p:tav>
                                      </p:tavLst>
                                    </p:anim>
                                    <p:anim calcmode="lin" valueType="num">
                                      <p:cBhvr>
                                        <p:cTn id="48" dur="750" fill="hold"/>
                                        <p:tgtEl>
                                          <p:spTgt spid="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996" b="11538"/>
          <a:stretch/>
        </p:blipFill>
        <p:spPr>
          <a:xfrm>
            <a:off x="71250" y="545506"/>
            <a:ext cx="8616950" cy="4241598"/>
          </a:xfrm>
          <a:prstGeom prst="rect">
            <a:avLst/>
          </a:prstGeom>
          <a:effectLst/>
        </p:spPr>
      </p:pic>
      <p:pic>
        <p:nvPicPr>
          <p:cNvPr id="27" name="Picture 26"/>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359966" y="2480668"/>
            <a:ext cx="2794381" cy="2591307"/>
          </a:xfrm>
          <a:prstGeom prst="rect">
            <a:avLst/>
          </a:prstGeom>
          <a:effectLst>
            <a:outerShdw blurRad="50800" dist="38100" dir="8100000" algn="tr" rotWithShape="0">
              <a:prstClr val="black">
                <a:alpha val="40000"/>
              </a:prstClr>
            </a:outerShdw>
          </a:effec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4202" y="1978936"/>
            <a:ext cx="937120" cy="1003464"/>
          </a:xfrm>
          <a:prstGeom prst="rect">
            <a:avLst/>
          </a:prstGeom>
          <a:effectLst>
            <a:outerShdw blurRad="50800" dist="38100" dir="8100000" algn="tr" rotWithShape="0">
              <a:prstClr val="black">
                <a:alpha val="40000"/>
              </a:prstClr>
            </a:outerShdw>
          </a:effectLst>
        </p:spPr>
      </p:pic>
      <p:graphicFrame>
        <p:nvGraphicFramePr>
          <p:cNvPr id="41" name="Table 40"/>
          <p:cNvGraphicFramePr>
            <a:graphicFrameLocks noGrp="1"/>
          </p:cNvGraphicFramePr>
          <p:nvPr>
            <p:extLst/>
          </p:nvPr>
        </p:nvGraphicFramePr>
        <p:xfrm>
          <a:off x="3639259" y="3093203"/>
          <a:ext cx="2235793" cy="1571600"/>
        </p:xfrm>
        <a:graphic>
          <a:graphicData uri="http://schemas.openxmlformats.org/drawingml/2006/table">
            <a:tbl>
              <a:tblPr>
                <a:tableStyleId>{08FB837D-C827-4EFA-A057-4D05807E0F7C}</a:tableStyleId>
              </a:tblPr>
              <a:tblGrid>
                <a:gridCol w="1276500"/>
                <a:gridCol w="959293"/>
              </a:tblGrid>
              <a:tr h="265806">
                <a:tc>
                  <a:txBody>
                    <a:bodyPr/>
                    <a:lstStyle/>
                    <a:p>
                      <a:pPr algn="l" fontAlgn="b"/>
                      <a:r>
                        <a:rPr lang="tr-TR" sz="1100" b="1" u="none" strike="noStrike" dirty="0" smtClean="0">
                          <a:effectLst/>
                        </a:rPr>
                        <a:t>  </a:t>
                      </a:r>
                      <a:r>
                        <a:rPr lang="tr-TR" sz="1100" b="1" u="none" strike="noStrike" dirty="0" err="1" smtClean="0">
                          <a:effectLst/>
                        </a:rPr>
                        <a:t>Africa</a:t>
                      </a:r>
                      <a:endParaRPr lang="tr-TR" sz="1100" b="1" i="0" u="none" strike="noStrike" dirty="0">
                        <a:solidFill>
                          <a:schemeClr val="bg1"/>
                        </a:solidFill>
                        <a:effectLst/>
                        <a:latin typeface="Arial"/>
                      </a:endParaRPr>
                    </a:p>
                  </a:txBody>
                  <a:tcPr marL="9032" marR="9032" marT="6774" marB="0" anchor="b">
                    <a:solidFill>
                      <a:schemeClr val="bg1"/>
                    </a:solidFill>
                  </a:tcPr>
                </a:tc>
                <a:tc>
                  <a:txBody>
                    <a:bodyPr/>
                    <a:lstStyle/>
                    <a:p>
                      <a:pPr algn="ctr" fontAlgn="b"/>
                      <a:r>
                        <a:rPr lang="tr-TR" sz="1100" b="1" u="none" strike="noStrike" dirty="0" smtClean="0">
                          <a:effectLst/>
                        </a:rPr>
                        <a:t>O&amp;D </a:t>
                      </a:r>
                      <a:r>
                        <a:rPr lang="tr-TR" sz="1100" b="1" u="none" strike="noStrike" dirty="0" err="1" smtClean="0">
                          <a:effectLst/>
                        </a:rPr>
                        <a:t>Pair</a:t>
                      </a:r>
                      <a:endParaRPr lang="tr-TR" sz="1100" b="1" i="0" u="none" strike="noStrike" dirty="0">
                        <a:solidFill>
                          <a:schemeClr val="bg1"/>
                        </a:solidFill>
                        <a:effectLst/>
                        <a:latin typeface="Arial"/>
                      </a:endParaRPr>
                    </a:p>
                  </a:txBody>
                  <a:tcPr marL="9032" marR="9032" marT="6774"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Africa – Europe</a:t>
                      </a:r>
                      <a:endParaRPr lang="tr-TR" sz="1100" u="none" strike="noStrike" kern="120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4664</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Africa – Domestic</a:t>
                      </a:r>
                      <a:endParaRPr lang="tr-TR" sz="1100" u="none" strike="noStrike" kern="120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2200</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Africa – Middle</a:t>
                      </a:r>
                      <a:r>
                        <a:rPr lang="tr-TR" sz="1100" u="none" strike="noStrike" kern="1200" baseline="0" dirty="0" smtClean="0">
                          <a:effectLst/>
                        </a:rPr>
                        <a:t> East</a:t>
                      </a:r>
                      <a:endParaRPr lang="tr-TR" sz="1100" u="none" strike="noStrike" kern="120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1496</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Africa – Far</a:t>
                      </a:r>
                      <a:r>
                        <a:rPr lang="tr-TR" sz="1100" u="none" strike="noStrike" kern="1200" baseline="0" dirty="0" smtClean="0">
                          <a:effectLst/>
                        </a:rPr>
                        <a:t> East</a:t>
                      </a:r>
                      <a:endParaRPr lang="tr-TR" sz="1100" u="none" strike="noStrike" kern="120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1452</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Africa – America</a:t>
                      </a:r>
                      <a:endParaRPr lang="tr-TR" sz="1100" u="none" strike="noStrike" kern="120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484</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8394">
                <a:tc>
                  <a:txBody>
                    <a:bodyPr/>
                    <a:lstStyle/>
                    <a:p>
                      <a:pPr marL="0" algn="l" defTabSz="914400" rtl="0" eaLnBrk="1" fontAlgn="b" latinLnBrk="0" hangingPunct="1"/>
                      <a:r>
                        <a:rPr lang="tr-TR" sz="1100" b="1" u="none" strike="noStrike" kern="1200" baseline="0" dirty="0" smtClean="0">
                          <a:effectLst/>
                        </a:rPr>
                        <a:t>  Africa – Total</a:t>
                      </a:r>
                      <a:endParaRPr lang="tr-TR" sz="1100" b="1" u="none" strike="noStrike" kern="1200" baseline="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1" i="0" u="none" strike="noStrike" dirty="0" smtClean="0">
                          <a:solidFill>
                            <a:srgbClr val="000000"/>
                          </a:solidFill>
                          <a:effectLst/>
                          <a:latin typeface="Calibri" panose="020F0502020204030204" pitchFamily="34" charset="0"/>
                        </a:rPr>
                        <a:t>10296</a:t>
                      </a:r>
                      <a:endParaRPr lang="tr-TR" sz="11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bl>
          </a:graphicData>
        </a:graphic>
      </p:graphicFrame>
      <p:sp>
        <p:nvSpPr>
          <p:cNvPr id="3" name="Title 2"/>
          <p:cNvSpPr>
            <a:spLocks noGrp="1"/>
          </p:cNvSpPr>
          <p:nvPr>
            <p:ph type="title"/>
          </p:nvPr>
        </p:nvSpPr>
        <p:spPr>
          <a:xfrm>
            <a:off x="150013" y="0"/>
            <a:ext cx="8614736" cy="784672"/>
          </a:xfrm>
        </p:spPr>
        <p:txBody>
          <a:bodyPr/>
          <a:lstStyle/>
          <a:p>
            <a:r>
              <a:rPr lang="tr-TR" sz="2400" dirty="0"/>
              <a:t>Origin &amp; Destination Opportunities</a:t>
            </a:r>
            <a:endParaRPr lang="tr-TR" dirty="0"/>
          </a:p>
        </p:txBody>
      </p:sp>
      <p:grpSp>
        <p:nvGrpSpPr>
          <p:cNvPr id="30" name="Group 29"/>
          <p:cNvGrpSpPr/>
          <p:nvPr/>
        </p:nvGrpSpPr>
        <p:grpSpPr>
          <a:xfrm>
            <a:off x="4017954" y="2194919"/>
            <a:ext cx="2412152" cy="1211640"/>
            <a:chOff x="6288706" y="1345235"/>
            <a:chExt cx="2412152" cy="1211640"/>
          </a:xfrm>
        </p:grpSpPr>
        <p:pic>
          <p:nvPicPr>
            <p:cNvPr id="45" name="Picture 44"/>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6302074" y="1345235"/>
              <a:ext cx="2322730" cy="1211640"/>
            </a:xfrm>
            <a:prstGeom prst="rect">
              <a:avLst/>
            </a:prstGeom>
            <a:noFill/>
            <a:ln>
              <a:noFill/>
            </a:ln>
            <a:effectLst>
              <a:outerShdw blurRad="508000" dist="38100" dir="13500000" algn="br" rotWithShape="0">
                <a:prstClr val="black">
                  <a:alpha val="40000"/>
                </a:prstClr>
              </a:outerShdw>
            </a:effectLst>
          </p:spPr>
        </p:pic>
        <p:sp>
          <p:nvSpPr>
            <p:cNvPr id="47" name="Rectangle 46"/>
            <p:cNvSpPr/>
            <p:nvPr/>
          </p:nvSpPr>
          <p:spPr>
            <a:xfrm rot="779791">
              <a:off x="6288706" y="1503119"/>
              <a:ext cx="2412152" cy="646329"/>
            </a:xfrm>
            <a:prstGeom prst="rect">
              <a:avLst/>
            </a:prstGeom>
            <a:noFill/>
          </p:spPr>
          <p:txBody>
            <a:bodyPr wrap="square" lIns="91438" tIns="45719" rIns="91438" bIns="45719" rtlCol="0">
              <a:spAutoFit/>
            </a:bodyPr>
            <a:lstStyle/>
            <a:p>
              <a:pPr algn="ctr"/>
              <a:r>
                <a:rPr lang="en-US" sz="1800" b="1" dirty="0">
                  <a:solidFill>
                    <a:srgbClr val="C00000"/>
                  </a:solidFill>
                </a:rPr>
                <a:t>We offer the largest number of O&amp;D’s</a:t>
              </a:r>
            </a:p>
          </p:txBody>
        </p:sp>
      </p:grpSp>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18558">
            <a:off x="1497268" y="2006265"/>
            <a:ext cx="1689016" cy="684991"/>
          </a:xfrm>
          <a:prstGeom prst="rect">
            <a:avLst/>
          </a:prstGeom>
        </p:spPr>
      </p:pic>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658988">
            <a:off x="3766926" y="1372624"/>
            <a:ext cx="1225595" cy="684991"/>
          </a:xfrm>
          <a:prstGeom prst="rect">
            <a:avLst/>
          </a:prstGeom>
        </p:spPr>
      </p:pic>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9186014">
            <a:off x="5452743" y="1850675"/>
            <a:ext cx="1225595" cy="649862"/>
          </a:xfrm>
          <a:prstGeom prst="rect">
            <a:avLst/>
          </a:prstGeom>
        </p:spPr>
      </p:pic>
      <p:grpSp>
        <p:nvGrpSpPr>
          <p:cNvPr id="55" name="Group 54"/>
          <p:cNvGrpSpPr/>
          <p:nvPr/>
        </p:nvGrpSpPr>
        <p:grpSpPr>
          <a:xfrm>
            <a:off x="6759042" y="2731682"/>
            <a:ext cx="1796831" cy="1850624"/>
            <a:chOff x="2937614" y="1276119"/>
            <a:chExt cx="2868638" cy="2816907"/>
          </a:xfrm>
        </p:grpSpPr>
        <p:grpSp>
          <p:nvGrpSpPr>
            <p:cNvPr id="56" name="Group 55"/>
            <p:cNvGrpSpPr/>
            <p:nvPr/>
          </p:nvGrpSpPr>
          <p:grpSpPr>
            <a:xfrm>
              <a:off x="2937614" y="1276119"/>
              <a:ext cx="2868638" cy="2816907"/>
              <a:chOff x="2937614" y="1276119"/>
              <a:chExt cx="2868638" cy="2816907"/>
            </a:xfrm>
          </p:grpSpPr>
          <p:sp>
            <p:nvSpPr>
              <p:cNvPr id="58" name="Chord 57"/>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59"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57" name="TextBox 56"/>
            <p:cNvSpPr txBox="1"/>
            <p:nvPr/>
          </p:nvSpPr>
          <p:spPr>
            <a:xfrm>
              <a:off x="3016569" y="1645375"/>
              <a:ext cx="2596976" cy="1780219"/>
            </a:xfrm>
            <a:prstGeom prst="rect">
              <a:avLst/>
            </a:prstGeom>
            <a:noFill/>
            <a:effectLst/>
          </p:spPr>
          <p:txBody>
            <a:bodyPr wrap="square" rtlCol="0">
              <a:spAutoFit/>
            </a:bodyPr>
            <a:lstStyle/>
            <a:p>
              <a:pPr algn="ctr">
                <a:lnSpc>
                  <a:spcPts val="2100"/>
                </a:lnSpc>
              </a:pPr>
              <a:r>
                <a:rPr lang="tr-TR" sz="2400" b="1" noProof="1" smtClean="0">
                  <a:solidFill>
                    <a:schemeClr val="bg1"/>
                  </a:solidFill>
                </a:rPr>
                <a:t>O&amp;D options more than 10000</a:t>
              </a:r>
              <a:endParaRPr lang="en-US" sz="2400" b="1" noProof="1">
                <a:solidFill>
                  <a:schemeClr val="bg1"/>
                </a:solidFill>
              </a:endParaRPr>
            </a:p>
          </p:txBody>
        </p:sp>
      </p:grpSp>
      <p:grpSp>
        <p:nvGrpSpPr>
          <p:cNvPr id="18" name="Group 17"/>
          <p:cNvGrpSpPr/>
          <p:nvPr/>
        </p:nvGrpSpPr>
        <p:grpSpPr>
          <a:xfrm>
            <a:off x="149305" y="2907018"/>
            <a:ext cx="2005707" cy="2051623"/>
            <a:chOff x="2937615" y="1276119"/>
            <a:chExt cx="2868638" cy="2816907"/>
          </a:xfrm>
        </p:grpSpPr>
        <p:grpSp>
          <p:nvGrpSpPr>
            <p:cNvPr id="20" name="Group 19"/>
            <p:cNvGrpSpPr/>
            <p:nvPr/>
          </p:nvGrpSpPr>
          <p:grpSpPr>
            <a:xfrm>
              <a:off x="2937615" y="1276119"/>
              <a:ext cx="2868638" cy="2816907"/>
              <a:chOff x="2937615" y="1276119"/>
              <a:chExt cx="2868638" cy="2816907"/>
            </a:xfrm>
          </p:grpSpPr>
          <p:sp>
            <p:nvSpPr>
              <p:cNvPr id="22" name="Chord 21"/>
              <p:cNvSpPr/>
              <p:nvPr/>
            </p:nvSpPr>
            <p:spPr>
              <a:xfrm rot="4500000">
                <a:off x="2963480"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23"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21" name="TextBox 20"/>
            <p:cNvSpPr txBox="1"/>
            <p:nvPr/>
          </p:nvSpPr>
          <p:spPr>
            <a:xfrm>
              <a:off x="3085835" y="1637825"/>
              <a:ext cx="2436353" cy="2190137"/>
            </a:xfrm>
            <a:prstGeom prst="rect">
              <a:avLst/>
            </a:prstGeom>
            <a:noFill/>
            <a:effectLst/>
          </p:spPr>
          <p:txBody>
            <a:bodyPr wrap="square" rtlCol="0">
              <a:spAutoFit/>
            </a:bodyPr>
            <a:lstStyle/>
            <a:p>
              <a:pPr algn="ctr">
                <a:lnSpc>
                  <a:spcPts val="2100"/>
                </a:lnSpc>
              </a:pPr>
              <a:r>
                <a:rPr lang="tr-TR" sz="1800" b="1" noProof="1" smtClean="0">
                  <a:solidFill>
                    <a:schemeClr val="bg1"/>
                  </a:solidFill>
                </a:rPr>
                <a:t>Carry Africa to World with strongest network and best airline</a:t>
              </a:r>
              <a:endParaRPr lang="en-US" sz="1800" b="1" noProof="1">
                <a:solidFill>
                  <a:schemeClr val="bg1"/>
                </a:solidFill>
              </a:endParaRPr>
            </a:p>
          </p:txBody>
        </p:sp>
      </p:grpSp>
    </p:spTree>
    <p:extLst>
      <p:ext uri="{BB962C8B-B14F-4D97-AF65-F5344CB8AC3E}">
        <p14:creationId xmlns:p14="http://schemas.microsoft.com/office/powerpoint/2010/main" val="31730584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circle(in)">
                                      <p:cBhvr>
                                        <p:cTn id="7" dur="750"/>
                                        <p:tgtEl>
                                          <p:spTgt spid="50"/>
                                        </p:tgtEl>
                                      </p:cBhvr>
                                    </p:animEffect>
                                  </p:childTnLst>
                                </p:cTn>
                              </p:par>
                              <p:par>
                                <p:cTn id="8" presetID="6" presetClass="entr" presetSubtype="16"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circle(in)">
                                      <p:cBhvr>
                                        <p:cTn id="10" dur="750"/>
                                        <p:tgtEl>
                                          <p:spTgt spid="53"/>
                                        </p:tgtEl>
                                      </p:cBhvr>
                                    </p:animEffect>
                                  </p:childTnLst>
                                </p:cTn>
                              </p:par>
                              <p:par>
                                <p:cTn id="11" presetID="6" presetClass="entr" presetSubtype="16"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circle(in)">
                                      <p:cBhvr>
                                        <p:cTn id="13" dur="750"/>
                                        <p:tgtEl>
                                          <p:spTgt spid="54"/>
                                        </p:tgtEl>
                                      </p:cBhvr>
                                    </p:animEffect>
                                  </p:childTnLst>
                                </p:cTn>
                              </p:par>
                            </p:childTnLst>
                          </p:cTn>
                        </p:par>
                        <p:par>
                          <p:cTn id="14" fill="hold">
                            <p:stCondLst>
                              <p:cond delay="750"/>
                            </p:stCondLst>
                            <p:childTnLst>
                              <p:par>
                                <p:cTn id="15" presetID="31"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 calcmode="lin" valueType="num">
                                      <p:cBhvr>
                                        <p:cTn id="19" dur="750" fill="hold"/>
                                        <p:tgtEl>
                                          <p:spTgt spid="19"/>
                                        </p:tgtEl>
                                        <p:attrNameLst>
                                          <p:attrName>style.rotation</p:attrName>
                                        </p:attrNameLst>
                                      </p:cBhvr>
                                      <p:tavLst>
                                        <p:tav tm="0">
                                          <p:val>
                                            <p:fltVal val="90"/>
                                          </p:val>
                                        </p:tav>
                                        <p:tav tm="100000">
                                          <p:val>
                                            <p:fltVal val="0"/>
                                          </p:val>
                                        </p:tav>
                                      </p:tavLst>
                                    </p:anim>
                                    <p:animEffect transition="in" filter="fade">
                                      <p:cBhvr>
                                        <p:cTn id="20" dur="750"/>
                                        <p:tgtEl>
                                          <p:spTgt spid="19"/>
                                        </p:tgtEl>
                                      </p:cBhvr>
                                    </p:animEffect>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750"/>
                                        <p:tgtEl>
                                          <p:spTgt spid="27"/>
                                        </p:tgtEl>
                                      </p:cBhvr>
                                    </p:animEffect>
                                    <p:anim calcmode="lin" valueType="num">
                                      <p:cBhvr>
                                        <p:cTn id="24" dur="750" fill="hold"/>
                                        <p:tgtEl>
                                          <p:spTgt spid="27"/>
                                        </p:tgtEl>
                                        <p:attrNameLst>
                                          <p:attrName>ppt_x</p:attrName>
                                        </p:attrNameLst>
                                      </p:cBhvr>
                                      <p:tavLst>
                                        <p:tav tm="0">
                                          <p:val>
                                            <p:strVal val="#ppt_x"/>
                                          </p:val>
                                        </p:tav>
                                        <p:tav tm="100000">
                                          <p:val>
                                            <p:strVal val="#ppt_x"/>
                                          </p:val>
                                        </p:tav>
                                      </p:tavLst>
                                    </p:anim>
                                    <p:anim calcmode="lin" valueType="num">
                                      <p:cBhvr>
                                        <p:cTn id="25" dur="750" fill="hold"/>
                                        <p:tgtEl>
                                          <p:spTgt spid="2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750"/>
                                        <p:tgtEl>
                                          <p:spTgt spid="41"/>
                                        </p:tgtEl>
                                      </p:cBhvr>
                                    </p:animEffect>
                                    <p:anim calcmode="lin" valueType="num">
                                      <p:cBhvr>
                                        <p:cTn id="29" dur="750" fill="hold"/>
                                        <p:tgtEl>
                                          <p:spTgt spid="41"/>
                                        </p:tgtEl>
                                        <p:attrNameLst>
                                          <p:attrName>ppt_x</p:attrName>
                                        </p:attrNameLst>
                                      </p:cBhvr>
                                      <p:tavLst>
                                        <p:tav tm="0">
                                          <p:val>
                                            <p:strVal val="#ppt_x"/>
                                          </p:val>
                                        </p:tav>
                                        <p:tav tm="100000">
                                          <p:val>
                                            <p:strVal val="#ppt_x"/>
                                          </p:val>
                                        </p:tav>
                                      </p:tavLst>
                                    </p:anim>
                                    <p:anim calcmode="lin" valueType="num">
                                      <p:cBhvr>
                                        <p:cTn id="30" dur="750" fill="hold"/>
                                        <p:tgtEl>
                                          <p:spTgt spid="41"/>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right)">
                                      <p:cBhvr>
                                        <p:cTn id="33" dur="450"/>
                                        <p:tgtEl>
                                          <p:spTgt spid="30"/>
                                        </p:tgtEl>
                                      </p:cBhvr>
                                    </p:animEffect>
                                  </p:childTnLst>
                                </p:cTn>
                              </p:par>
                            </p:childTnLst>
                          </p:cTn>
                        </p:par>
                        <p:par>
                          <p:cTn id="34" fill="hold">
                            <p:stCondLst>
                              <p:cond delay="1500"/>
                            </p:stCondLst>
                            <p:childTnLst>
                              <p:par>
                                <p:cTn id="35" presetID="23" presetClass="entr" presetSubtype="32" fill="hold" nodeType="afterEffect">
                                  <p:stCondLst>
                                    <p:cond delay="25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strVal val="4*#ppt_w"/>
                                          </p:val>
                                        </p:tav>
                                        <p:tav tm="100000">
                                          <p:val>
                                            <p:strVal val="#ppt_w"/>
                                          </p:val>
                                        </p:tav>
                                      </p:tavLst>
                                    </p:anim>
                                    <p:anim calcmode="lin" valueType="num">
                                      <p:cBhvr>
                                        <p:cTn id="38" dur="500" fill="hold"/>
                                        <p:tgtEl>
                                          <p:spTgt spid="55"/>
                                        </p:tgtEl>
                                        <p:attrNameLst>
                                          <p:attrName>ppt_h</p:attrName>
                                        </p:attrNameLst>
                                      </p:cBhvr>
                                      <p:tavLst>
                                        <p:tav tm="0">
                                          <p:val>
                                            <p:strVal val="4*#ppt_h"/>
                                          </p:val>
                                        </p:tav>
                                        <p:tav tm="100000">
                                          <p:val>
                                            <p:strVal val="#ppt_h"/>
                                          </p:val>
                                        </p:tav>
                                      </p:tavLst>
                                    </p:anim>
                                  </p:childTnLst>
                                </p:cTn>
                              </p:par>
                            </p:childTnLst>
                          </p:cTn>
                        </p:par>
                        <p:par>
                          <p:cTn id="39" fill="hold">
                            <p:stCondLst>
                              <p:cond delay="2250"/>
                            </p:stCondLst>
                            <p:childTnLst>
                              <p:par>
                                <p:cTn id="40" presetID="26" presetClass="emph" presetSubtype="0" fill="hold" nodeType="afterEffect">
                                  <p:stCondLst>
                                    <p:cond delay="250"/>
                                  </p:stCondLst>
                                  <p:childTnLst>
                                    <p:animEffect transition="out" filter="fade">
                                      <p:cBhvr>
                                        <p:cTn id="41" dur="500" tmFilter="0, 0; .2, .5; .8, .5; 1, 0"/>
                                        <p:tgtEl>
                                          <p:spTgt spid="55"/>
                                        </p:tgtEl>
                                      </p:cBhvr>
                                    </p:animEffect>
                                    <p:animScale>
                                      <p:cBhvr>
                                        <p:cTn id="42" dur="250" autoRev="1" fill="hold"/>
                                        <p:tgtEl>
                                          <p:spTgt spid="55"/>
                                        </p:tgtEl>
                                      </p:cBhvr>
                                      <p:by x="105000" y="105000"/>
                                    </p:animScale>
                                  </p:childTnLst>
                                </p:cTn>
                              </p:par>
                            </p:childTnLst>
                          </p:cTn>
                        </p:par>
                        <p:par>
                          <p:cTn id="43" fill="hold">
                            <p:stCondLst>
                              <p:cond delay="3000"/>
                            </p:stCondLst>
                            <p:childTnLst>
                              <p:par>
                                <p:cTn id="44" presetID="23" presetClass="entr" presetSubtype="32" fill="hold" nodeType="afterEffect">
                                  <p:stCondLst>
                                    <p:cond delay="25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strVal val="4*#ppt_w"/>
                                          </p:val>
                                        </p:tav>
                                        <p:tav tm="100000">
                                          <p:val>
                                            <p:strVal val="#ppt_w"/>
                                          </p:val>
                                        </p:tav>
                                      </p:tavLst>
                                    </p:anim>
                                    <p:anim calcmode="lin" valueType="num">
                                      <p:cBhvr>
                                        <p:cTn id="47" dur="500" fill="hold"/>
                                        <p:tgtEl>
                                          <p:spTgt spid="18"/>
                                        </p:tgtEl>
                                        <p:attrNameLst>
                                          <p:attrName>ppt_h</p:attrName>
                                        </p:attrNameLst>
                                      </p:cBhvr>
                                      <p:tavLst>
                                        <p:tav tm="0">
                                          <p:val>
                                            <p:strVal val="4*#ppt_h"/>
                                          </p:val>
                                        </p:tav>
                                        <p:tav tm="100000">
                                          <p:val>
                                            <p:strVal val="#ppt_h"/>
                                          </p:val>
                                        </p:tav>
                                      </p:tavLst>
                                    </p:anim>
                                  </p:childTnLst>
                                </p:cTn>
                              </p:par>
                            </p:childTnLst>
                          </p:cTn>
                        </p:par>
                        <p:par>
                          <p:cTn id="48" fill="hold">
                            <p:stCondLst>
                              <p:cond delay="3750"/>
                            </p:stCondLst>
                            <p:childTnLst>
                              <p:par>
                                <p:cTn id="49" presetID="26" presetClass="emph" presetSubtype="0" fill="hold" nodeType="afterEffect">
                                  <p:stCondLst>
                                    <p:cond delay="250"/>
                                  </p:stCondLst>
                                  <p:childTnLst>
                                    <p:animEffect transition="out" filter="fade">
                                      <p:cBhvr>
                                        <p:cTn id="50" dur="500" tmFilter="0, 0; .2, .5; .8, .5; 1, 0"/>
                                        <p:tgtEl>
                                          <p:spTgt spid="18"/>
                                        </p:tgtEl>
                                      </p:cBhvr>
                                    </p:animEffect>
                                    <p:animScale>
                                      <p:cBhvr>
                                        <p:cTn id="51"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800" y="853041"/>
            <a:ext cx="8534400" cy="3763502"/>
            <a:chOff x="304800" y="853041"/>
            <a:chExt cx="8534400" cy="3763502"/>
          </a:xfrm>
        </p:grpSpPr>
        <p:sp>
          <p:nvSpPr>
            <p:cNvPr id="9" name="Rounded Rectangle 8"/>
            <p:cNvSpPr/>
            <p:nvPr/>
          </p:nvSpPr>
          <p:spPr>
            <a:xfrm>
              <a:off x="304800" y="877663"/>
              <a:ext cx="8534400" cy="3738880"/>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27" name="Picture 26"/>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642" t="8289" r="13744" b="26404"/>
            <a:stretch/>
          </p:blipFill>
          <p:spPr>
            <a:xfrm>
              <a:off x="304800" y="853041"/>
              <a:ext cx="8463720" cy="3763502"/>
            </a:xfrm>
            <a:prstGeom prst="rect">
              <a:avLst/>
            </a:prstGeom>
          </p:spPr>
        </p:pic>
        <p:grpSp>
          <p:nvGrpSpPr>
            <p:cNvPr id="13" name="Group 12"/>
            <p:cNvGrpSpPr/>
            <p:nvPr/>
          </p:nvGrpSpPr>
          <p:grpSpPr>
            <a:xfrm>
              <a:off x="2185709" y="4278506"/>
              <a:ext cx="4772582" cy="338037"/>
              <a:chOff x="1874596" y="4320496"/>
              <a:chExt cx="4309427" cy="305232"/>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35984" t="48928" b="-7142"/>
              <a:stretch/>
            </p:blipFill>
            <p:spPr>
              <a:xfrm rot="10800000">
                <a:off x="1874596" y="4320496"/>
                <a:ext cx="1970935" cy="305232"/>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69" t="48930" r="7844" b="-2157"/>
              <a:stretch/>
            </p:blipFill>
            <p:spPr>
              <a:xfrm rot="10800000">
                <a:off x="3338411" y="4346643"/>
                <a:ext cx="2845612" cy="279085"/>
              </a:xfrm>
              <a:prstGeom prst="rect">
                <a:avLst/>
              </a:prstGeom>
            </p:spPr>
          </p:pic>
        </p:gr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48928"/>
            <a:stretch/>
          </p:blipFill>
          <p:spPr>
            <a:xfrm>
              <a:off x="2733066" y="877663"/>
              <a:ext cx="3675427" cy="267787"/>
            </a:xfrm>
            <a:prstGeom prst="rect">
              <a:avLst/>
            </a:prstGeom>
          </p:spPr>
        </p:pic>
      </p:grpSp>
      <p:graphicFrame>
        <p:nvGraphicFramePr>
          <p:cNvPr id="26" name="Content Placeholder 7"/>
          <p:cNvGraphicFramePr>
            <a:graphicFrameLocks/>
          </p:cNvGraphicFramePr>
          <p:nvPr>
            <p:extLst>
              <p:ext uri="{D42A27DB-BD31-4B8C-83A1-F6EECF244321}">
                <p14:modId xmlns:p14="http://schemas.microsoft.com/office/powerpoint/2010/main" val="3001059811"/>
              </p:ext>
            </p:extLst>
          </p:nvPr>
        </p:nvGraphicFramePr>
        <p:xfrm>
          <a:off x="-13030" y="686634"/>
          <a:ext cx="8763000" cy="3977657"/>
        </p:xfrm>
        <a:graphic>
          <a:graphicData uri="http://schemas.openxmlformats.org/drawingml/2006/chart">
            <c:chart xmlns:c="http://schemas.openxmlformats.org/drawingml/2006/chart" xmlns:r="http://schemas.openxmlformats.org/officeDocument/2006/relationships" r:id="rId7"/>
          </a:graphicData>
        </a:graphic>
      </p:graphicFrame>
      <p:sp>
        <p:nvSpPr>
          <p:cNvPr id="20" name="Oval 19"/>
          <p:cNvSpPr/>
          <p:nvPr/>
        </p:nvSpPr>
        <p:spPr>
          <a:xfrm>
            <a:off x="1272844" y="1182481"/>
            <a:ext cx="1232869" cy="1232869"/>
          </a:xfrm>
          <a:prstGeom prst="ellipse">
            <a:avLst/>
          </a:prstGeom>
          <a:solidFill>
            <a:srgbClr val="29859C"/>
          </a:solidFill>
          <a:ln w="38100">
            <a:solidFill>
              <a:srgbClr val="18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55241" y="1546312"/>
            <a:ext cx="1268073" cy="523220"/>
          </a:xfrm>
          <a:prstGeom prst="rect">
            <a:avLst/>
          </a:prstGeom>
        </p:spPr>
        <p:txBody>
          <a:bodyPr wrap="square">
            <a:spAutoFit/>
          </a:bodyPr>
          <a:lstStyle/>
          <a:p>
            <a:pPr algn="ctr"/>
            <a:r>
              <a:rPr lang="tr-TR" dirty="0">
                <a:solidFill>
                  <a:schemeClr val="bg1"/>
                </a:solidFill>
              </a:rPr>
              <a:t>2004 -</a:t>
            </a:r>
            <a:r>
              <a:rPr lang="tr-TR" dirty="0" smtClean="0">
                <a:solidFill>
                  <a:schemeClr val="bg1"/>
                </a:solidFill>
              </a:rPr>
              <a:t> 2014</a:t>
            </a:r>
          </a:p>
          <a:p>
            <a:pPr algn="ctr"/>
            <a:r>
              <a:rPr lang="tr-TR" b="1" dirty="0" smtClean="0">
                <a:solidFill>
                  <a:schemeClr val="bg1"/>
                </a:solidFill>
              </a:rPr>
              <a:t>CAGR = 17%</a:t>
            </a:r>
            <a:endParaRPr lang="en-US" b="1" dirty="0">
              <a:solidFill>
                <a:schemeClr val="bg1"/>
              </a:solidFill>
            </a:endParaRPr>
          </a:p>
        </p:txBody>
      </p:sp>
      <p:sp>
        <p:nvSpPr>
          <p:cNvPr id="17" name="TextBox 16"/>
          <p:cNvSpPr txBox="1"/>
          <p:nvPr/>
        </p:nvSpPr>
        <p:spPr>
          <a:xfrm>
            <a:off x="2805622" y="853042"/>
            <a:ext cx="3785184" cy="307777"/>
          </a:xfrm>
          <a:prstGeom prst="rect">
            <a:avLst/>
          </a:prstGeom>
          <a:noFill/>
        </p:spPr>
        <p:txBody>
          <a:bodyPr wrap="square" rtlCol="0">
            <a:spAutoFit/>
          </a:bodyPr>
          <a:lstStyle/>
          <a:p>
            <a:pPr algn="ctr"/>
            <a:r>
              <a:rPr lang="tr-TR" b="1" dirty="0" smtClean="0"/>
              <a:t>Turkish Airlines’ </a:t>
            </a:r>
            <a:r>
              <a:rPr lang="tr-TR" b="1" dirty="0" err="1" smtClean="0"/>
              <a:t>Passenger</a:t>
            </a:r>
            <a:r>
              <a:rPr lang="tr-TR" b="1" dirty="0" smtClean="0"/>
              <a:t> </a:t>
            </a:r>
            <a:r>
              <a:rPr lang="tr-TR" b="1" dirty="0" err="1" smtClean="0"/>
              <a:t>Numbers</a:t>
            </a:r>
            <a:r>
              <a:rPr lang="tr-TR" b="1" dirty="0" smtClean="0"/>
              <a:t> (in </a:t>
            </a:r>
            <a:r>
              <a:rPr lang="tr-TR" b="1" dirty="0" err="1" smtClean="0"/>
              <a:t>millions</a:t>
            </a:r>
            <a:r>
              <a:rPr lang="tr-TR" b="1" dirty="0" smtClean="0"/>
              <a:t>)</a:t>
            </a:r>
            <a:endParaRPr lang="tr-TR" b="1" dirty="0"/>
          </a:p>
        </p:txBody>
      </p:sp>
      <p:sp>
        <p:nvSpPr>
          <p:cNvPr id="2" name="Title 1"/>
          <p:cNvSpPr>
            <a:spLocks noGrp="1"/>
          </p:cNvSpPr>
          <p:nvPr>
            <p:ph type="title"/>
          </p:nvPr>
        </p:nvSpPr>
        <p:spPr/>
        <p:txBody>
          <a:bodyPr/>
          <a:lstStyle/>
          <a:p>
            <a:r>
              <a:rPr lang="tr-TR" dirty="0" err="1" smtClean="0"/>
              <a:t>Turkish</a:t>
            </a:r>
            <a:r>
              <a:rPr lang="tr-TR" dirty="0" smtClean="0"/>
              <a:t> </a:t>
            </a:r>
            <a:r>
              <a:rPr lang="tr-TR" dirty="0" err="1" smtClean="0"/>
              <a:t>Airlines</a:t>
            </a:r>
            <a:r>
              <a:rPr lang="tr-TR" dirty="0" smtClean="0"/>
              <a:t>’ </a:t>
            </a:r>
            <a:r>
              <a:rPr lang="tr-TR" dirty="0" err="1" smtClean="0"/>
              <a:t>Passenger</a:t>
            </a:r>
            <a:r>
              <a:rPr lang="tr-TR" dirty="0" smtClean="0"/>
              <a:t> Volume Development</a:t>
            </a:r>
            <a:endParaRPr lang="tr-TR" dirty="0"/>
          </a:p>
        </p:txBody>
      </p:sp>
      <p:cxnSp>
        <p:nvCxnSpPr>
          <p:cNvPr id="42" name="Straight Arrow Connector 41"/>
          <p:cNvCxnSpPr/>
          <p:nvPr/>
        </p:nvCxnSpPr>
        <p:spPr>
          <a:xfrm rot="165281" flipV="1">
            <a:off x="1372353" y="1188409"/>
            <a:ext cx="6612941" cy="1726387"/>
          </a:xfrm>
          <a:prstGeom prst="straightConnector1">
            <a:avLst/>
          </a:prstGeom>
          <a:ln w="38100">
            <a:gradFill>
              <a:gsLst>
                <a:gs pos="0">
                  <a:srgbClr val="FF9E01"/>
                </a:gs>
                <a:gs pos="100000">
                  <a:schemeClr val="bg1">
                    <a:alpha val="0"/>
                  </a:schemeClr>
                </a:gs>
              </a:gsLst>
              <a:lin ang="10800000" scaled="0"/>
            </a:gradFill>
            <a:prstDash val="dash"/>
            <a:tailEnd type="none"/>
          </a:ln>
        </p:spPr>
        <p:style>
          <a:lnRef idx="1">
            <a:schemeClr val="accent1"/>
          </a:lnRef>
          <a:fillRef idx="0">
            <a:schemeClr val="accent1"/>
          </a:fillRef>
          <a:effectRef idx="0">
            <a:schemeClr val="accent1"/>
          </a:effectRef>
          <a:fontRef idx="minor">
            <a:schemeClr val="tx1"/>
          </a:fontRef>
        </p:style>
      </p:cxnSp>
      <p:pic>
        <p:nvPicPr>
          <p:cNvPr id="43" name="Layer 72"/>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7933309" y="1062673"/>
            <a:ext cx="540601" cy="500556"/>
          </a:xfrm>
          <a:prstGeom prst="rect">
            <a:avLst/>
          </a:prstGeom>
          <a:noFill/>
          <a:ln>
            <a:noFill/>
          </a:ln>
        </p:spPr>
      </p:pic>
      <p:sp>
        <p:nvSpPr>
          <p:cNvPr id="44" name="TextBox 43"/>
          <p:cNvSpPr txBox="1"/>
          <p:nvPr/>
        </p:nvSpPr>
        <p:spPr>
          <a:xfrm rot="20901891">
            <a:off x="2786436" y="1567105"/>
            <a:ext cx="4938525" cy="312906"/>
          </a:xfrm>
          <a:prstGeom prst="rect">
            <a:avLst/>
          </a:prstGeom>
          <a:noFill/>
        </p:spPr>
        <p:txBody>
          <a:bodyPr wrap="square" lIns="68580" tIns="34290" rIns="68580" bIns="34290" rtlCol="0">
            <a:spAutoFit/>
          </a:bodyPr>
          <a:lstStyle/>
          <a:p>
            <a:pPr>
              <a:lnSpc>
                <a:spcPts val="1875"/>
              </a:lnSpc>
            </a:pPr>
            <a:r>
              <a:rPr lang="tr-TR" sz="1800" b="1" dirty="0" smtClean="0">
                <a:solidFill>
                  <a:srgbClr val="505050"/>
                </a:solidFill>
              </a:rPr>
              <a:t>Grew more than 3 times faster than the world</a:t>
            </a:r>
            <a:endParaRPr lang="en-US" sz="1800" b="1" dirty="0">
              <a:solidFill>
                <a:srgbClr val="505050"/>
              </a:solidFill>
            </a:endParaRPr>
          </a:p>
        </p:txBody>
      </p:sp>
    </p:spTree>
    <p:extLst>
      <p:ext uri="{BB962C8B-B14F-4D97-AF65-F5344CB8AC3E}">
        <p14:creationId xmlns:p14="http://schemas.microsoft.com/office/powerpoint/2010/main" val="21828164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7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22" presetClass="entr" presetSubtype="4" fill="hold" grpId="0" nodeType="withEffect">
                                  <p:stCondLst>
                                    <p:cond delay="750"/>
                                  </p:stCondLst>
                                  <p:childTnLst>
                                    <p:set>
                                      <p:cBhvr>
                                        <p:cTn id="14"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wipe(down)">
                                      <p:cBhvr>
                                        <p:cTn id="15" dur="10"/>
                                        <p:tgtEl>
                                          <p:spTgt spid="26">
                                            <p:graphicEl>
                                              <a:chart seriesIdx="-3" categoryIdx="-3" bldStep="gridLegend"/>
                                            </p:graphicEl>
                                          </p:spTgt>
                                        </p:tgtEl>
                                      </p:cBhvr>
                                    </p:animEffect>
                                  </p:childTnLst>
                                </p:cTn>
                              </p:par>
                              <p:par>
                                <p:cTn id="16" presetID="22" presetClass="entr" presetSubtype="4" fill="hold" grpId="0" nodeType="withEffect">
                                  <p:stCondLst>
                                    <p:cond delay="900"/>
                                  </p:stCondLst>
                                  <p:childTnLst>
                                    <p:set>
                                      <p:cBhvr>
                                        <p:cTn id="17" dur="1" fill="hold">
                                          <p:stCondLst>
                                            <p:cond delay="0"/>
                                          </p:stCondLst>
                                        </p:cTn>
                                        <p:tgtEl>
                                          <p:spTgt spid="26">
                                            <p:graphicEl>
                                              <a:chart seriesIdx="-4" categoryIdx="0" bldStep="category"/>
                                            </p:graphicEl>
                                          </p:spTgt>
                                        </p:tgtEl>
                                        <p:attrNameLst>
                                          <p:attrName>style.visibility</p:attrName>
                                        </p:attrNameLst>
                                      </p:cBhvr>
                                      <p:to>
                                        <p:strVal val="visible"/>
                                      </p:to>
                                    </p:set>
                                    <p:animEffect transition="in" filter="wipe(down)">
                                      <p:cBhvr>
                                        <p:cTn id="18" dur="10"/>
                                        <p:tgtEl>
                                          <p:spTgt spid="26">
                                            <p:graphicEl>
                                              <a:chart seriesIdx="-4" categoryIdx="0" bldStep="category"/>
                                            </p:graphicEl>
                                          </p:spTgt>
                                        </p:tgtEl>
                                      </p:cBhvr>
                                    </p:animEffect>
                                  </p:childTnLst>
                                </p:cTn>
                              </p:par>
                              <p:par>
                                <p:cTn id="19" presetID="22" presetClass="entr" presetSubtype="4" fill="hold" grpId="0" nodeType="withEffect">
                                  <p:stCondLst>
                                    <p:cond delay="1050"/>
                                  </p:stCondLst>
                                  <p:childTnLst>
                                    <p:set>
                                      <p:cBhvr>
                                        <p:cTn id="20" dur="1" fill="hold">
                                          <p:stCondLst>
                                            <p:cond delay="0"/>
                                          </p:stCondLst>
                                        </p:cTn>
                                        <p:tgtEl>
                                          <p:spTgt spid="26">
                                            <p:graphicEl>
                                              <a:chart seriesIdx="-4" categoryIdx="1" bldStep="category"/>
                                            </p:graphicEl>
                                          </p:spTgt>
                                        </p:tgtEl>
                                        <p:attrNameLst>
                                          <p:attrName>style.visibility</p:attrName>
                                        </p:attrNameLst>
                                      </p:cBhvr>
                                      <p:to>
                                        <p:strVal val="visible"/>
                                      </p:to>
                                    </p:set>
                                    <p:animEffect transition="in" filter="wipe(down)">
                                      <p:cBhvr>
                                        <p:cTn id="21" dur="10"/>
                                        <p:tgtEl>
                                          <p:spTgt spid="26">
                                            <p:graphicEl>
                                              <a:chart seriesIdx="-4" categoryIdx="1" bldStep="category"/>
                                            </p:graphicEl>
                                          </p:spTgt>
                                        </p:tgtEl>
                                      </p:cBhvr>
                                    </p:animEffect>
                                  </p:childTnLst>
                                </p:cTn>
                              </p:par>
                              <p:par>
                                <p:cTn id="22" presetID="22" presetClass="entr" presetSubtype="4" fill="hold" grpId="0" nodeType="withEffect">
                                  <p:stCondLst>
                                    <p:cond delay="1200"/>
                                  </p:stCondLst>
                                  <p:childTnLst>
                                    <p:set>
                                      <p:cBhvr>
                                        <p:cTn id="23" dur="1" fill="hold">
                                          <p:stCondLst>
                                            <p:cond delay="0"/>
                                          </p:stCondLst>
                                        </p:cTn>
                                        <p:tgtEl>
                                          <p:spTgt spid="26">
                                            <p:graphicEl>
                                              <a:chart seriesIdx="-4" categoryIdx="2" bldStep="category"/>
                                            </p:graphicEl>
                                          </p:spTgt>
                                        </p:tgtEl>
                                        <p:attrNameLst>
                                          <p:attrName>style.visibility</p:attrName>
                                        </p:attrNameLst>
                                      </p:cBhvr>
                                      <p:to>
                                        <p:strVal val="visible"/>
                                      </p:to>
                                    </p:set>
                                    <p:animEffect transition="in" filter="wipe(down)">
                                      <p:cBhvr>
                                        <p:cTn id="24" dur="10"/>
                                        <p:tgtEl>
                                          <p:spTgt spid="26">
                                            <p:graphicEl>
                                              <a:chart seriesIdx="-4" categoryIdx="2" bldStep="category"/>
                                            </p:graphicEl>
                                          </p:spTgt>
                                        </p:tgtEl>
                                      </p:cBhvr>
                                    </p:animEffect>
                                  </p:childTnLst>
                                </p:cTn>
                              </p:par>
                              <p:par>
                                <p:cTn id="25" presetID="22" presetClass="entr" presetSubtype="4" fill="hold" grpId="0" nodeType="withEffect">
                                  <p:stCondLst>
                                    <p:cond delay="1350"/>
                                  </p:stCondLst>
                                  <p:childTnLst>
                                    <p:set>
                                      <p:cBhvr>
                                        <p:cTn id="26" dur="1" fill="hold">
                                          <p:stCondLst>
                                            <p:cond delay="0"/>
                                          </p:stCondLst>
                                        </p:cTn>
                                        <p:tgtEl>
                                          <p:spTgt spid="26">
                                            <p:graphicEl>
                                              <a:chart seriesIdx="-4" categoryIdx="3" bldStep="category"/>
                                            </p:graphicEl>
                                          </p:spTgt>
                                        </p:tgtEl>
                                        <p:attrNameLst>
                                          <p:attrName>style.visibility</p:attrName>
                                        </p:attrNameLst>
                                      </p:cBhvr>
                                      <p:to>
                                        <p:strVal val="visible"/>
                                      </p:to>
                                    </p:set>
                                    <p:animEffect transition="in" filter="wipe(down)">
                                      <p:cBhvr>
                                        <p:cTn id="27" dur="10"/>
                                        <p:tgtEl>
                                          <p:spTgt spid="26">
                                            <p:graphicEl>
                                              <a:chart seriesIdx="-4" categoryIdx="3" bldStep="category"/>
                                            </p:graphicEl>
                                          </p:spTgt>
                                        </p:tgtEl>
                                      </p:cBhvr>
                                    </p:animEffect>
                                  </p:childTnLst>
                                </p:cTn>
                              </p:par>
                              <p:par>
                                <p:cTn id="28" presetID="22" presetClass="entr" presetSubtype="4" fill="hold" grpId="0" nodeType="withEffect">
                                  <p:stCondLst>
                                    <p:cond delay="1500"/>
                                  </p:stCondLst>
                                  <p:childTnLst>
                                    <p:set>
                                      <p:cBhvr>
                                        <p:cTn id="29" dur="1" fill="hold">
                                          <p:stCondLst>
                                            <p:cond delay="0"/>
                                          </p:stCondLst>
                                        </p:cTn>
                                        <p:tgtEl>
                                          <p:spTgt spid="26">
                                            <p:graphicEl>
                                              <a:chart seriesIdx="-4" categoryIdx="4" bldStep="category"/>
                                            </p:graphicEl>
                                          </p:spTgt>
                                        </p:tgtEl>
                                        <p:attrNameLst>
                                          <p:attrName>style.visibility</p:attrName>
                                        </p:attrNameLst>
                                      </p:cBhvr>
                                      <p:to>
                                        <p:strVal val="visible"/>
                                      </p:to>
                                    </p:set>
                                    <p:animEffect transition="in" filter="wipe(down)">
                                      <p:cBhvr>
                                        <p:cTn id="30" dur="10"/>
                                        <p:tgtEl>
                                          <p:spTgt spid="26">
                                            <p:graphicEl>
                                              <a:chart seriesIdx="-4" categoryIdx="4" bldStep="category"/>
                                            </p:graphicEl>
                                          </p:spTgt>
                                        </p:tgtEl>
                                      </p:cBhvr>
                                    </p:animEffect>
                                  </p:childTnLst>
                                </p:cTn>
                              </p:par>
                              <p:par>
                                <p:cTn id="31" presetID="22" presetClass="entr" presetSubtype="4" fill="hold" grpId="0" nodeType="withEffect">
                                  <p:stCondLst>
                                    <p:cond delay="1650"/>
                                  </p:stCondLst>
                                  <p:childTnLst>
                                    <p:set>
                                      <p:cBhvr>
                                        <p:cTn id="32" dur="1" fill="hold">
                                          <p:stCondLst>
                                            <p:cond delay="0"/>
                                          </p:stCondLst>
                                        </p:cTn>
                                        <p:tgtEl>
                                          <p:spTgt spid="26">
                                            <p:graphicEl>
                                              <a:chart seriesIdx="-4" categoryIdx="5" bldStep="category"/>
                                            </p:graphicEl>
                                          </p:spTgt>
                                        </p:tgtEl>
                                        <p:attrNameLst>
                                          <p:attrName>style.visibility</p:attrName>
                                        </p:attrNameLst>
                                      </p:cBhvr>
                                      <p:to>
                                        <p:strVal val="visible"/>
                                      </p:to>
                                    </p:set>
                                    <p:animEffect transition="in" filter="wipe(down)">
                                      <p:cBhvr>
                                        <p:cTn id="33" dur="10"/>
                                        <p:tgtEl>
                                          <p:spTgt spid="26">
                                            <p:graphicEl>
                                              <a:chart seriesIdx="-4" categoryIdx="5" bldStep="category"/>
                                            </p:graphicEl>
                                          </p:spTgt>
                                        </p:tgtEl>
                                      </p:cBhvr>
                                    </p:animEffect>
                                  </p:childTnLst>
                                </p:cTn>
                              </p:par>
                              <p:par>
                                <p:cTn id="34" presetID="22" presetClass="entr" presetSubtype="4" fill="hold" grpId="0" nodeType="withEffect">
                                  <p:stCondLst>
                                    <p:cond delay="1800"/>
                                  </p:stCondLst>
                                  <p:childTnLst>
                                    <p:set>
                                      <p:cBhvr>
                                        <p:cTn id="35" dur="1" fill="hold">
                                          <p:stCondLst>
                                            <p:cond delay="0"/>
                                          </p:stCondLst>
                                        </p:cTn>
                                        <p:tgtEl>
                                          <p:spTgt spid="26">
                                            <p:graphicEl>
                                              <a:chart seriesIdx="-4" categoryIdx="6" bldStep="category"/>
                                            </p:graphicEl>
                                          </p:spTgt>
                                        </p:tgtEl>
                                        <p:attrNameLst>
                                          <p:attrName>style.visibility</p:attrName>
                                        </p:attrNameLst>
                                      </p:cBhvr>
                                      <p:to>
                                        <p:strVal val="visible"/>
                                      </p:to>
                                    </p:set>
                                    <p:animEffect transition="in" filter="wipe(down)">
                                      <p:cBhvr>
                                        <p:cTn id="36" dur="10"/>
                                        <p:tgtEl>
                                          <p:spTgt spid="26">
                                            <p:graphicEl>
                                              <a:chart seriesIdx="-4" categoryIdx="6" bldStep="category"/>
                                            </p:graphicEl>
                                          </p:spTgt>
                                        </p:tgtEl>
                                      </p:cBhvr>
                                    </p:animEffect>
                                  </p:childTnLst>
                                </p:cTn>
                              </p:par>
                              <p:par>
                                <p:cTn id="37" presetID="22" presetClass="entr" presetSubtype="4" fill="hold" grpId="0" nodeType="withEffect">
                                  <p:stCondLst>
                                    <p:cond delay="1950"/>
                                  </p:stCondLst>
                                  <p:childTnLst>
                                    <p:set>
                                      <p:cBhvr>
                                        <p:cTn id="38" dur="1" fill="hold">
                                          <p:stCondLst>
                                            <p:cond delay="0"/>
                                          </p:stCondLst>
                                        </p:cTn>
                                        <p:tgtEl>
                                          <p:spTgt spid="26">
                                            <p:graphicEl>
                                              <a:chart seriesIdx="-4" categoryIdx="7" bldStep="category"/>
                                            </p:graphicEl>
                                          </p:spTgt>
                                        </p:tgtEl>
                                        <p:attrNameLst>
                                          <p:attrName>style.visibility</p:attrName>
                                        </p:attrNameLst>
                                      </p:cBhvr>
                                      <p:to>
                                        <p:strVal val="visible"/>
                                      </p:to>
                                    </p:set>
                                    <p:animEffect transition="in" filter="wipe(down)">
                                      <p:cBhvr>
                                        <p:cTn id="39" dur="10"/>
                                        <p:tgtEl>
                                          <p:spTgt spid="26">
                                            <p:graphicEl>
                                              <a:chart seriesIdx="-4" categoryIdx="7" bldStep="category"/>
                                            </p:graphicEl>
                                          </p:spTgt>
                                        </p:tgtEl>
                                      </p:cBhvr>
                                    </p:animEffect>
                                  </p:childTnLst>
                                </p:cTn>
                              </p:par>
                              <p:par>
                                <p:cTn id="40" presetID="22" presetClass="entr" presetSubtype="4" fill="hold" grpId="0" nodeType="withEffect">
                                  <p:stCondLst>
                                    <p:cond delay="2100"/>
                                  </p:stCondLst>
                                  <p:childTnLst>
                                    <p:set>
                                      <p:cBhvr>
                                        <p:cTn id="41" dur="1" fill="hold">
                                          <p:stCondLst>
                                            <p:cond delay="0"/>
                                          </p:stCondLst>
                                        </p:cTn>
                                        <p:tgtEl>
                                          <p:spTgt spid="26">
                                            <p:graphicEl>
                                              <a:chart seriesIdx="-4" categoryIdx="8" bldStep="category"/>
                                            </p:graphicEl>
                                          </p:spTgt>
                                        </p:tgtEl>
                                        <p:attrNameLst>
                                          <p:attrName>style.visibility</p:attrName>
                                        </p:attrNameLst>
                                      </p:cBhvr>
                                      <p:to>
                                        <p:strVal val="visible"/>
                                      </p:to>
                                    </p:set>
                                    <p:animEffect transition="in" filter="wipe(down)">
                                      <p:cBhvr>
                                        <p:cTn id="42" dur="10"/>
                                        <p:tgtEl>
                                          <p:spTgt spid="26">
                                            <p:graphicEl>
                                              <a:chart seriesIdx="-4" categoryIdx="8" bldStep="category"/>
                                            </p:graphicEl>
                                          </p:spTgt>
                                        </p:tgtEl>
                                      </p:cBhvr>
                                    </p:animEffect>
                                  </p:childTnLst>
                                </p:cTn>
                              </p:par>
                              <p:par>
                                <p:cTn id="43" presetID="22" presetClass="entr" presetSubtype="4" fill="hold" grpId="0" nodeType="withEffect">
                                  <p:stCondLst>
                                    <p:cond delay="2250"/>
                                  </p:stCondLst>
                                  <p:childTnLst>
                                    <p:set>
                                      <p:cBhvr>
                                        <p:cTn id="44" dur="1" fill="hold">
                                          <p:stCondLst>
                                            <p:cond delay="0"/>
                                          </p:stCondLst>
                                        </p:cTn>
                                        <p:tgtEl>
                                          <p:spTgt spid="26">
                                            <p:graphicEl>
                                              <a:chart seriesIdx="-4" categoryIdx="9" bldStep="category"/>
                                            </p:graphicEl>
                                          </p:spTgt>
                                        </p:tgtEl>
                                        <p:attrNameLst>
                                          <p:attrName>style.visibility</p:attrName>
                                        </p:attrNameLst>
                                      </p:cBhvr>
                                      <p:to>
                                        <p:strVal val="visible"/>
                                      </p:to>
                                    </p:set>
                                    <p:animEffect transition="in" filter="wipe(down)">
                                      <p:cBhvr>
                                        <p:cTn id="45" dur="10"/>
                                        <p:tgtEl>
                                          <p:spTgt spid="26">
                                            <p:graphicEl>
                                              <a:chart seriesIdx="-4" categoryIdx="9" bldStep="category"/>
                                            </p:graphicEl>
                                          </p:spTgt>
                                        </p:tgtEl>
                                      </p:cBhvr>
                                    </p:animEffect>
                                  </p:childTnLst>
                                </p:cTn>
                              </p:par>
                              <p:par>
                                <p:cTn id="46" presetID="22" presetClass="entr" presetSubtype="4" fill="hold" grpId="0" nodeType="withEffect">
                                  <p:stCondLst>
                                    <p:cond delay="2400"/>
                                  </p:stCondLst>
                                  <p:childTnLst>
                                    <p:set>
                                      <p:cBhvr>
                                        <p:cTn id="47" dur="1" fill="hold">
                                          <p:stCondLst>
                                            <p:cond delay="0"/>
                                          </p:stCondLst>
                                        </p:cTn>
                                        <p:tgtEl>
                                          <p:spTgt spid="26">
                                            <p:graphicEl>
                                              <a:chart seriesIdx="-4" categoryIdx="10" bldStep="category"/>
                                            </p:graphicEl>
                                          </p:spTgt>
                                        </p:tgtEl>
                                        <p:attrNameLst>
                                          <p:attrName>style.visibility</p:attrName>
                                        </p:attrNameLst>
                                      </p:cBhvr>
                                      <p:to>
                                        <p:strVal val="visible"/>
                                      </p:to>
                                    </p:set>
                                    <p:animEffect transition="in" filter="wipe(down)">
                                      <p:cBhvr>
                                        <p:cTn id="48" dur="10"/>
                                        <p:tgtEl>
                                          <p:spTgt spid="26">
                                            <p:graphicEl>
                                              <a:chart seriesIdx="-4" categoryIdx="10" bldStep="category"/>
                                            </p:graphicEl>
                                          </p:spTgt>
                                        </p:tgtEl>
                                      </p:cBhvr>
                                    </p:animEffect>
                                  </p:childTnLst>
                                </p:cTn>
                              </p:par>
                              <p:par>
                                <p:cTn id="49" presetID="22" presetClass="entr" presetSubtype="4" fill="hold" grpId="0" nodeType="withEffect">
                                  <p:stCondLst>
                                    <p:cond delay="2550"/>
                                  </p:stCondLst>
                                  <p:childTnLst>
                                    <p:set>
                                      <p:cBhvr>
                                        <p:cTn id="50" dur="1" fill="hold">
                                          <p:stCondLst>
                                            <p:cond delay="0"/>
                                          </p:stCondLst>
                                        </p:cTn>
                                        <p:tgtEl>
                                          <p:spTgt spid="26">
                                            <p:graphicEl>
                                              <a:chart seriesIdx="-4" categoryIdx="11" bldStep="category"/>
                                            </p:graphicEl>
                                          </p:spTgt>
                                        </p:tgtEl>
                                        <p:attrNameLst>
                                          <p:attrName>style.visibility</p:attrName>
                                        </p:attrNameLst>
                                      </p:cBhvr>
                                      <p:to>
                                        <p:strVal val="visible"/>
                                      </p:to>
                                    </p:set>
                                    <p:animEffect transition="in" filter="wipe(down)">
                                      <p:cBhvr>
                                        <p:cTn id="51" dur="10"/>
                                        <p:tgtEl>
                                          <p:spTgt spid="26">
                                            <p:graphicEl>
                                              <a:chart seriesIdx="-4" categoryIdx="11" bldStep="category"/>
                                            </p:graphicEl>
                                          </p:spTgt>
                                        </p:tgtEl>
                                      </p:cBhvr>
                                    </p:animEffect>
                                  </p:childTnLst>
                                </p:cTn>
                              </p:par>
                              <p:par>
                                <p:cTn id="52" presetID="22" presetClass="entr" presetSubtype="4" fill="hold" grpId="0" nodeType="withEffect">
                                  <p:stCondLst>
                                    <p:cond delay="2700"/>
                                  </p:stCondLst>
                                  <p:childTnLst>
                                    <p:set>
                                      <p:cBhvr>
                                        <p:cTn id="53" dur="1" fill="hold">
                                          <p:stCondLst>
                                            <p:cond delay="0"/>
                                          </p:stCondLst>
                                        </p:cTn>
                                        <p:tgtEl>
                                          <p:spTgt spid="26">
                                            <p:graphicEl>
                                              <a:chart seriesIdx="-4" categoryIdx="12" bldStep="category"/>
                                            </p:graphicEl>
                                          </p:spTgt>
                                        </p:tgtEl>
                                        <p:attrNameLst>
                                          <p:attrName>style.visibility</p:attrName>
                                        </p:attrNameLst>
                                      </p:cBhvr>
                                      <p:to>
                                        <p:strVal val="visible"/>
                                      </p:to>
                                    </p:set>
                                    <p:animEffect transition="in" filter="wipe(down)">
                                      <p:cBhvr>
                                        <p:cTn id="54" dur="10"/>
                                        <p:tgtEl>
                                          <p:spTgt spid="26">
                                            <p:graphicEl>
                                              <a:chart seriesIdx="-4" categoryIdx="12" bldStep="category"/>
                                            </p:graphicEl>
                                          </p:spTgt>
                                        </p:tgtEl>
                                      </p:cBhvr>
                                    </p:animEffect>
                                  </p:childTnLst>
                                </p:cTn>
                              </p:par>
                              <p:par>
                                <p:cTn id="55" presetID="22" presetClass="entr" presetSubtype="4" fill="hold" grpId="0" nodeType="withEffect">
                                  <p:stCondLst>
                                    <p:cond delay="2700"/>
                                  </p:stCondLst>
                                  <p:childTnLst>
                                    <p:set>
                                      <p:cBhvr>
                                        <p:cTn id="56" dur="1" fill="hold">
                                          <p:stCondLst>
                                            <p:cond delay="0"/>
                                          </p:stCondLst>
                                        </p:cTn>
                                        <p:tgtEl>
                                          <p:spTgt spid="26">
                                            <p:graphicEl>
                                              <a:chart seriesIdx="-4" categoryIdx="13" bldStep="category"/>
                                            </p:graphicEl>
                                          </p:spTgt>
                                        </p:tgtEl>
                                        <p:attrNameLst>
                                          <p:attrName>style.visibility</p:attrName>
                                        </p:attrNameLst>
                                      </p:cBhvr>
                                      <p:to>
                                        <p:strVal val="visible"/>
                                      </p:to>
                                    </p:set>
                                    <p:animEffect transition="in" filter="wipe(down)">
                                      <p:cBhvr>
                                        <p:cTn id="57" dur="10"/>
                                        <p:tgtEl>
                                          <p:spTgt spid="26">
                                            <p:graphicEl>
                                              <a:chart seriesIdx="-4" categoryIdx="13" bldStep="category"/>
                                            </p:graphicEl>
                                          </p:spTgt>
                                        </p:tgtEl>
                                      </p:cBhvr>
                                    </p:animEffect>
                                  </p:childTnLst>
                                </p:cTn>
                              </p:par>
                              <p:par>
                                <p:cTn id="58" presetID="53" presetClass="entr" presetSubtype="16" fill="hold" grpId="0" nodeType="withEffect">
                                  <p:stCondLst>
                                    <p:cond delay="1500"/>
                                  </p:stCondLst>
                                  <p:childTnLst>
                                    <p:set>
                                      <p:cBhvr>
                                        <p:cTn id="59" dur="1" fill="hold">
                                          <p:stCondLst>
                                            <p:cond delay="0"/>
                                          </p:stCondLst>
                                        </p:cTn>
                                        <p:tgtEl>
                                          <p:spTgt spid="20"/>
                                        </p:tgtEl>
                                        <p:attrNameLst>
                                          <p:attrName>style.visibility</p:attrName>
                                        </p:attrNameLst>
                                      </p:cBhvr>
                                      <p:to>
                                        <p:strVal val="visible"/>
                                      </p:to>
                                    </p:set>
                                    <p:anim calcmode="lin" valueType="num">
                                      <p:cBhvr>
                                        <p:cTn id="60" dur="750" fill="hold"/>
                                        <p:tgtEl>
                                          <p:spTgt spid="20"/>
                                        </p:tgtEl>
                                        <p:attrNameLst>
                                          <p:attrName>ppt_w</p:attrName>
                                        </p:attrNameLst>
                                      </p:cBhvr>
                                      <p:tavLst>
                                        <p:tav tm="0">
                                          <p:val>
                                            <p:fltVal val="0"/>
                                          </p:val>
                                        </p:tav>
                                        <p:tav tm="100000">
                                          <p:val>
                                            <p:strVal val="#ppt_w"/>
                                          </p:val>
                                        </p:tav>
                                      </p:tavLst>
                                    </p:anim>
                                    <p:anim calcmode="lin" valueType="num">
                                      <p:cBhvr>
                                        <p:cTn id="61" dur="750" fill="hold"/>
                                        <p:tgtEl>
                                          <p:spTgt spid="20"/>
                                        </p:tgtEl>
                                        <p:attrNameLst>
                                          <p:attrName>ppt_h</p:attrName>
                                        </p:attrNameLst>
                                      </p:cBhvr>
                                      <p:tavLst>
                                        <p:tav tm="0">
                                          <p:val>
                                            <p:fltVal val="0"/>
                                          </p:val>
                                        </p:tav>
                                        <p:tav tm="100000">
                                          <p:val>
                                            <p:strVal val="#ppt_h"/>
                                          </p:val>
                                        </p:tav>
                                      </p:tavLst>
                                    </p:anim>
                                    <p:animEffect transition="in" filter="fade">
                                      <p:cBhvr>
                                        <p:cTn id="62" dur="750"/>
                                        <p:tgtEl>
                                          <p:spTgt spid="20"/>
                                        </p:tgtEl>
                                      </p:cBhvr>
                                    </p:animEffect>
                                  </p:childTnLst>
                                </p:cTn>
                              </p:par>
                              <p:par>
                                <p:cTn id="63" presetID="10" presetClass="entr" presetSubtype="0" fill="hold" grpId="0" nodeType="withEffect">
                                  <p:stCondLst>
                                    <p:cond delay="150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grpId="0" nodeType="withEffect">
                                  <p:stCondLst>
                                    <p:cond delay="225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22" presetClass="entr" presetSubtype="4" fill="hold" nodeType="withEffect">
                                  <p:stCondLst>
                                    <p:cond delay="1500"/>
                                  </p:stCondLst>
                                  <p:childTnLst>
                                    <p:set>
                                      <p:cBhvr>
                                        <p:cTn id="70" dur="1" fill="hold">
                                          <p:stCondLst>
                                            <p:cond delay="0"/>
                                          </p:stCondLst>
                                        </p:cTn>
                                        <p:tgtEl>
                                          <p:spTgt spid="42"/>
                                        </p:tgtEl>
                                        <p:attrNameLst>
                                          <p:attrName>style.visibility</p:attrName>
                                        </p:attrNameLst>
                                      </p:cBhvr>
                                      <p:to>
                                        <p:strVal val="visible"/>
                                      </p:to>
                                    </p:set>
                                    <p:animEffect transition="in" filter="wipe(down)">
                                      <p:cBhvr>
                                        <p:cTn id="71" dur="750"/>
                                        <p:tgtEl>
                                          <p:spTgt spid="42"/>
                                        </p:tgtEl>
                                      </p:cBhvr>
                                    </p:animEffect>
                                  </p:childTnLst>
                                </p:cTn>
                              </p:par>
                              <p:par>
                                <p:cTn id="72" presetID="10" presetClass="entr" presetSubtype="0" fill="hold" nodeType="withEffect">
                                  <p:stCondLst>
                                    <p:cond delay="50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par>
                                <p:cTn id="75" presetID="42" presetClass="path" presetSubtype="0" accel="50000" decel="50000" fill="hold" nodeType="withEffect">
                                  <p:stCondLst>
                                    <p:cond delay="500"/>
                                  </p:stCondLst>
                                  <p:childTnLst>
                                    <p:animMotion origin="layout" path="M -0.78021 0.29651 L 1.38889E-6 5.61555E-7 " pathEditMode="relative" rAng="0" ptsTypes="AA">
                                      <p:cBhvr>
                                        <p:cTn id="76" dur="2000" fill="hold"/>
                                        <p:tgtEl>
                                          <p:spTgt spid="43"/>
                                        </p:tgtEl>
                                        <p:attrNameLst>
                                          <p:attrName>ppt_x</p:attrName>
                                          <p:attrName>ppt_y</p:attrName>
                                        </p:attrNameLst>
                                      </p:cBhvr>
                                      <p:rCtr x="39010" y="-148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uiExpand="1">
        <p:bldSub>
          <a:bldChart bld="category"/>
        </p:bldSub>
      </p:bldGraphic>
      <p:bldP spid="20" grpId="0" animBg="1"/>
      <p:bldP spid="24" grpId="0"/>
      <p:bldP spid="17"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1050" y="877663"/>
            <a:ext cx="8534400" cy="3740381"/>
            <a:chOff x="304800" y="877663"/>
            <a:chExt cx="8534400" cy="3740381"/>
          </a:xfrm>
        </p:grpSpPr>
        <p:sp>
          <p:nvSpPr>
            <p:cNvPr id="9" name="Rounded Rectangle 8"/>
            <p:cNvSpPr/>
            <p:nvPr/>
          </p:nvSpPr>
          <p:spPr>
            <a:xfrm>
              <a:off x="304800" y="877663"/>
              <a:ext cx="8534400" cy="3738880"/>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grpSp>
          <p:nvGrpSpPr>
            <p:cNvPr id="13" name="Group 12"/>
            <p:cNvGrpSpPr/>
            <p:nvPr/>
          </p:nvGrpSpPr>
          <p:grpSpPr>
            <a:xfrm>
              <a:off x="2185709" y="4280007"/>
              <a:ext cx="4772582" cy="338037"/>
              <a:chOff x="1874596" y="4320496"/>
              <a:chExt cx="4309427" cy="305232"/>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5984" t="48928" b="-7142"/>
              <a:stretch/>
            </p:blipFill>
            <p:spPr>
              <a:xfrm rot="10800000">
                <a:off x="1874596" y="4320496"/>
                <a:ext cx="1970935" cy="30523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69" t="48930" r="7844" b="-2157"/>
              <a:stretch/>
            </p:blipFill>
            <p:spPr>
              <a:xfrm rot="10800000">
                <a:off x="3338411" y="4346643"/>
                <a:ext cx="2845612" cy="279085"/>
              </a:xfrm>
              <a:prstGeom prst="rect">
                <a:avLst/>
              </a:prstGeom>
            </p:spPr>
          </p:pic>
        </p:gr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48928"/>
            <a:stretch/>
          </p:blipFill>
          <p:spPr>
            <a:xfrm>
              <a:off x="1959430" y="877663"/>
              <a:ext cx="4998862" cy="307845"/>
            </a:xfrm>
            <a:prstGeom prst="rect">
              <a:avLst/>
            </a:prstGeom>
          </p:spPr>
        </p:pic>
      </p:grpSp>
      <p:sp>
        <p:nvSpPr>
          <p:cNvPr id="2" name="Title 1"/>
          <p:cNvSpPr>
            <a:spLocks noGrp="1"/>
          </p:cNvSpPr>
          <p:nvPr>
            <p:ph type="title"/>
          </p:nvPr>
        </p:nvSpPr>
        <p:spPr/>
        <p:txBody>
          <a:bodyPr/>
          <a:lstStyle/>
          <a:p>
            <a:r>
              <a:rPr lang="tr-TR" dirty="0" err="1"/>
              <a:t>Annual</a:t>
            </a:r>
            <a:r>
              <a:rPr lang="tr-TR" dirty="0"/>
              <a:t> </a:t>
            </a:r>
            <a:r>
              <a:rPr lang="tr-TR" dirty="0" err="1"/>
              <a:t>Revenue</a:t>
            </a:r>
            <a:r>
              <a:rPr lang="tr-TR" dirty="0"/>
              <a:t> </a:t>
            </a:r>
            <a:r>
              <a:rPr lang="tr-TR" dirty="0" err="1"/>
              <a:t>Passenger</a:t>
            </a:r>
            <a:r>
              <a:rPr lang="tr-TR" dirty="0"/>
              <a:t> Km </a:t>
            </a:r>
            <a:r>
              <a:rPr lang="tr-TR" dirty="0" err="1"/>
              <a:t>Growth</a:t>
            </a:r>
            <a:r>
              <a:rPr lang="tr-TR" dirty="0"/>
              <a:t> (RPK)</a:t>
            </a:r>
          </a:p>
        </p:txBody>
      </p:sp>
      <p:graphicFrame>
        <p:nvGraphicFramePr>
          <p:cNvPr id="41" name="Chart 40"/>
          <p:cNvGraphicFramePr/>
          <p:nvPr>
            <p:extLst>
              <p:ext uri="{D42A27DB-BD31-4B8C-83A1-F6EECF244321}">
                <p14:modId xmlns:p14="http://schemas.microsoft.com/office/powerpoint/2010/main" val="801468826"/>
              </p:ext>
            </p:extLst>
          </p:nvPr>
        </p:nvGraphicFramePr>
        <p:xfrm>
          <a:off x="14303" y="1061622"/>
          <a:ext cx="8049042" cy="3817854"/>
        </p:xfrm>
        <a:graphic>
          <a:graphicData uri="http://schemas.openxmlformats.org/drawingml/2006/chart">
            <c:chart xmlns:c="http://schemas.openxmlformats.org/drawingml/2006/chart" xmlns:r="http://schemas.openxmlformats.org/officeDocument/2006/relationships" r:id="rId4"/>
          </a:graphicData>
        </a:graphic>
      </p:graphicFrame>
      <p:sp>
        <p:nvSpPr>
          <p:cNvPr id="47" name="TextBox 46"/>
          <p:cNvSpPr txBox="1"/>
          <p:nvPr/>
        </p:nvSpPr>
        <p:spPr>
          <a:xfrm>
            <a:off x="478716" y="907734"/>
            <a:ext cx="312906" cy="307777"/>
          </a:xfrm>
          <a:prstGeom prst="rect">
            <a:avLst/>
          </a:prstGeom>
          <a:noFill/>
        </p:spPr>
        <p:txBody>
          <a:bodyPr wrap="none" rtlCol="0">
            <a:spAutoFit/>
          </a:bodyPr>
          <a:lstStyle/>
          <a:p>
            <a:r>
              <a:rPr lang="tr-TR" dirty="0" smtClean="0">
                <a:solidFill>
                  <a:schemeClr val="tx1">
                    <a:lumMod val="50000"/>
                    <a:lumOff val="50000"/>
                  </a:schemeClr>
                </a:solidFill>
              </a:rPr>
              <a:t>%</a:t>
            </a:r>
            <a:endParaRPr lang="tr-TR" dirty="0">
              <a:solidFill>
                <a:schemeClr val="tx1">
                  <a:lumMod val="50000"/>
                  <a:lumOff val="50000"/>
                </a:schemeClr>
              </a:solidFill>
            </a:endParaRPr>
          </a:p>
        </p:txBody>
      </p:sp>
      <p:sp>
        <p:nvSpPr>
          <p:cNvPr id="17" name="TextBox 16"/>
          <p:cNvSpPr txBox="1"/>
          <p:nvPr/>
        </p:nvSpPr>
        <p:spPr>
          <a:xfrm>
            <a:off x="2185708" y="877663"/>
            <a:ext cx="4597863" cy="275460"/>
          </a:xfrm>
          <a:prstGeom prst="rect">
            <a:avLst/>
          </a:prstGeom>
          <a:noFill/>
        </p:spPr>
        <p:txBody>
          <a:bodyPr wrap="square" rtlCol="0">
            <a:spAutoFit/>
          </a:bodyPr>
          <a:lstStyle/>
          <a:p>
            <a:pPr algn="ctr" eaLnBrk="0" hangingPunct="0">
              <a:lnSpc>
                <a:spcPct val="85000"/>
              </a:lnSpc>
              <a:spcBef>
                <a:spcPct val="40000"/>
              </a:spcBef>
              <a:spcAft>
                <a:spcPct val="40000"/>
              </a:spcAft>
              <a:buSzPct val="90000"/>
              <a:defRPr/>
            </a:pPr>
            <a:r>
              <a:rPr lang="tr-TR" b="1" dirty="0" err="1">
                <a:cs typeface="Arial" charset="0"/>
              </a:rPr>
              <a:t>Turkish</a:t>
            </a:r>
            <a:r>
              <a:rPr lang="tr-TR" b="1" dirty="0">
                <a:cs typeface="Arial" charset="0"/>
              </a:rPr>
              <a:t> </a:t>
            </a:r>
            <a:r>
              <a:rPr lang="tr-TR" b="1" dirty="0" err="1">
                <a:cs typeface="Arial" charset="0"/>
              </a:rPr>
              <a:t>Airlines</a:t>
            </a:r>
            <a:r>
              <a:rPr lang="tr-TR" b="1" dirty="0">
                <a:cs typeface="Arial" charset="0"/>
              </a:rPr>
              <a:t> Vs. World </a:t>
            </a:r>
            <a:r>
              <a:rPr lang="tr-TR" b="1" dirty="0" err="1">
                <a:cs typeface="Arial" charset="0"/>
              </a:rPr>
              <a:t>Revenue</a:t>
            </a:r>
            <a:r>
              <a:rPr lang="tr-TR" b="1" dirty="0">
                <a:cs typeface="Arial" charset="0"/>
              </a:rPr>
              <a:t> </a:t>
            </a:r>
            <a:r>
              <a:rPr lang="tr-TR" b="1" dirty="0" err="1">
                <a:cs typeface="Arial" charset="0"/>
              </a:rPr>
              <a:t>Passenger</a:t>
            </a:r>
            <a:r>
              <a:rPr lang="tr-TR" b="1" dirty="0">
                <a:cs typeface="Arial" charset="0"/>
              </a:rPr>
              <a:t> km </a:t>
            </a:r>
            <a:r>
              <a:rPr lang="tr-TR" b="1" dirty="0" err="1">
                <a:cs typeface="Arial" charset="0"/>
              </a:rPr>
              <a:t>Growth</a:t>
            </a:r>
            <a:r>
              <a:rPr lang="tr-TR" b="1" dirty="0">
                <a:cs typeface="Arial" charset="0"/>
              </a:rPr>
              <a:t> %</a:t>
            </a:r>
            <a:endParaRPr lang="en-US" b="1" dirty="0">
              <a:cs typeface="Arial" charset="0"/>
            </a:endParaRPr>
          </a:p>
        </p:txBody>
      </p:sp>
      <p:grpSp>
        <p:nvGrpSpPr>
          <p:cNvPr id="6" name="Group 5"/>
          <p:cNvGrpSpPr/>
          <p:nvPr/>
        </p:nvGrpSpPr>
        <p:grpSpPr>
          <a:xfrm>
            <a:off x="7905044" y="2137162"/>
            <a:ext cx="943626" cy="899810"/>
            <a:chOff x="7653998" y="1999317"/>
            <a:chExt cx="1128515" cy="1128515"/>
          </a:xfrm>
        </p:grpSpPr>
        <p:grpSp>
          <p:nvGrpSpPr>
            <p:cNvPr id="4" name="Group 3"/>
            <p:cNvGrpSpPr/>
            <p:nvPr/>
          </p:nvGrpSpPr>
          <p:grpSpPr>
            <a:xfrm>
              <a:off x="7653998" y="1999317"/>
              <a:ext cx="1128515" cy="1128515"/>
              <a:chOff x="7562948" y="1546311"/>
              <a:chExt cx="1232869" cy="1232869"/>
            </a:xfrm>
          </p:grpSpPr>
          <p:sp>
            <p:nvSpPr>
              <p:cNvPr id="18" name="Oval 17"/>
              <p:cNvSpPr/>
              <p:nvPr/>
            </p:nvSpPr>
            <p:spPr>
              <a:xfrm>
                <a:off x="7562948" y="1546311"/>
                <a:ext cx="1232869" cy="1232869"/>
              </a:xfrm>
              <a:prstGeom prst="ellipse">
                <a:avLst/>
              </a:prstGeom>
              <a:solidFill>
                <a:srgbClr val="29859C"/>
              </a:solidFill>
              <a:ln w="38100">
                <a:solidFill>
                  <a:srgbClr val="18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Up-Down Arrow 43"/>
              <p:cNvSpPr/>
              <p:nvPr/>
            </p:nvSpPr>
            <p:spPr bwMode="auto">
              <a:xfrm>
                <a:off x="8025348" y="1603557"/>
                <a:ext cx="335363" cy="1141450"/>
              </a:xfrm>
              <a:prstGeom prst="upDownArrow">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20" name="Oval 19"/>
              <p:cNvSpPr/>
              <p:nvPr/>
            </p:nvSpPr>
            <p:spPr>
              <a:xfrm>
                <a:off x="7962061" y="1953464"/>
                <a:ext cx="448377" cy="448377"/>
              </a:xfrm>
              <a:prstGeom prst="ellipse">
                <a:avLst/>
              </a:prstGeom>
              <a:solidFill>
                <a:srgbClr val="29859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7940562" y="2400937"/>
              <a:ext cx="580370" cy="347404"/>
            </a:xfrm>
            <a:prstGeom prst="rect">
              <a:avLst/>
            </a:prstGeom>
          </p:spPr>
          <p:txBody>
            <a:bodyPr wrap="square">
              <a:spAutoFit/>
            </a:bodyPr>
            <a:lstStyle/>
            <a:p>
              <a:pPr algn="ctr"/>
              <a:r>
                <a:rPr lang="tr-TR" sz="1200" b="1" dirty="0" smtClean="0">
                  <a:solidFill>
                    <a:schemeClr val="bg1"/>
                  </a:solidFill>
                </a:rPr>
                <a:t>10p</a:t>
              </a:r>
              <a:endParaRPr lang="en-US" sz="1200" b="1" dirty="0">
                <a:solidFill>
                  <a:schemeClr val="bg1"/>
                </a:solidFill>
              </a:endParaRPr>
            </a:p>
          </p:txBody>
        </p:sp>
      </p:grpSp>
      <p:sp>
        <p:nvSpPr>
          <p:cNvPr id="21" name="TextBox 20"/>
          <p:cNvSpPr txBox="1"/>
          <p:nvPr/>
        </p:nvSpPr>
        <p:spPr>
          <a:xfrm>
            <a:off x="173082" y="4771933"/>
            <a:ext cx="5070763" cy="192360"/>
          </a:xfrm>
          <a:prstGeom prst="rect">
            <a:avLst/>
          </a:prstGeom>
          <a:noFill/>
        </p:spPr>
        <p:txBody>
          <a:bodyPr wrap="square" lIns="68580" tIns="34290" rIns="68580" bIns="34290" rtlCol="0">
            <a:spAutoFit/>
          </a:bodyPr>
          <a:lstStyle>
            <a:defPPr>
              <a:defRPr lang="en-US"/>
            </a:defPPr>
            <a:lvl1pPr algn="just">
              <a:defRPr sz="800" i="1">
                <a:solidFill>
                  <a:schemeClr val="tx1">
                    <a:lumMod val="50000"/>
                    <a:lumOff val="50000"/>
                  </a:schemeClr>
                </a:solidFill>
              </a:defRPr>
            </a:lvl1pPr>
          </a:lstStyle>
          <a:p>
            <a:r>
              <a:rPr lang="tr-TR" dirty="0" smtClean="0"/>
              <a:t>Source: World RPK </a:t>
            </a:r>
            <a:r>
              <a:rPr lang="tr-TR" dirty="0" err="1" smtClean="0"/>
              <a:t>growth</a:t>
            </a:r>
            <a:r>
              <a:rPr lang="tr-TR" dirty="0" smtClean="0"/>
              <a:t> </a:t>
            </a:r>
            <a:r>
              <a:rPr lang="tr-TR" dirty="0" err="1" smtClean="0"/>
              <a:t>values</a:t>
            </a:r>
            <a:r>
              <a:rPr lang="tr-TR" dirty="0" smtClean="0"/>
              <a:t> </a:t>
            </a:r>
            <a:r>
              <a:rPr lang="tr-TR" dirty="0" err="1" smtClean="0"/>
              <a:t>are</a:t>
            </a:r>
            <a:r>
              <a:rPr lang="tr-TR" dirty="0" smtClean="0"/>
              <a:t> </a:t>
            </a:r>
            <a:r>
              <a:rPr lang="tr-TR" dirty="0" err="1" smtClean="0"/>
              <a:t>from</a:t>
            </a:r>
            <a:r>
              <a:rPr lang="tr-TR" dirty="0" smtClean="0"/>
              <a:t> IATA. </a:t>
            </a:r>
            <a:endParaRPr lang="tr-TR" dirty="0"/>
          </a:p>
        </p:txBody>
      </p:sp>
    </p:spTree>
    <p:extLst>
      <p:ext uri="{BB962C8B-B14F-4D97-AF65-F5344CB8AC3E}">
        <p14:creationId xmlns:p14="http://schemas.microsoft.com/office/powerpoint/2010/main" val="22007044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anim calcmode="lin" valueType="num">
                                      <p:cBhvr>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75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par>
                          <p:cTn id="21" fill="hold">
                            <p:stCondLst>
                              <p:cond delay="125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1" grpId="0">
        <p:bldAsOne/>
      </p:bldGraphic>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676894"/>
            <a:ext cx="9144000" cy="3948893"/>
            <a:chOff x="304800" y="877663"/>
            <a:chExt cx="8534400" cy="3738880"/>
          </a:xfrm>
        </p:grpSpPr>
        <p:sp>
          <p:nvSpPr>
            <p:cNvPr id="9" name="Rounded Rectangle 8"/>
            <p:cNvSpPr/>
            <p:nvPr/>
          </p:nvSpPr>
          <p:spPr>
            <a:xfrm>
              <a:off x="304800" y="877663"/>
              <a:ext cx="8534400" cy="3738880"/>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48928"/>
            <a:stretch/>
          </p:blipFill>
          <p:spPr>
            <a:xfrm>
              <a:off x="2733066" y="877663"/>
              <a:ext cx="3675427" cy="267787"/>
            </a:xfrm>
            <a:prstGeom prst="rect">
              <a:avLst/>
            </a:prstGeom>
          </p:spPr>
        </p:pic>
      </p:grpSp>
      <p:graphicFrame>
        <p:nvGraphicFramePr>
          <p:cNvPr id="18" name="Chart 17"/>
          <p:cNvGraphicFramePr>
            <a:graphicFrameLocks/>
          </p:cNvGraphicFramePr>
          <p:nvPr>
            <p:extLst>
              <p:ext uri="{D42A27DB-BD31-4B8C-83A1-F6EECF244321}">
                <p14:modId xmlns:p14="http://schemas.microsoft.com/office/powerpoint/2010/main" val="3425801810"/>
              </p:ext>
            </p:extLst>
          </p:nvPr>
        </p:nvGraphicFramePr>
        <p:xfrm>
          <a:off x="14451" y="916463"/>
          <a:ext cx="5477438" cy="370932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tr-TR" dirty="0"/>
              <a:t>World </a:t>
            </a:r>
            <a:r>
              <a:rPr lang="tr-TR" dirty="0" err="1"/>
              <a:t>Passenger</a:t>
            </a:r>
            <a:r>
              <a:rPr lang="tr-TR" dirty="0"/>
              <a:t> </a:t>
            </a:r>
            <a:r>
              <a:rPr lang="tr-TR" dirty="0" err="1"/>
              <a:t>Capacity</a:t>
            </a:r>
            <a:r>
              <a:rPr lang="tr-TR" dirty="0"/>
              <a:t> </a:t>
            </a:r>
            <a:r>
              <a:rPr lang="tr-TR" dirty="0" err="1"/>
              <a:t>Share</a:t>
            </a:r>
            <a:r>
              <a:rPr lang="tr-TR" dirty="0"/>
              <a:t> Development - ASK</a:t>
            </a:r>
          </a:p>
        </p:txBody>
      </p:sp>
      <p:sp>
        <p:nvSpPr>
          <p:cNvPr id="17" name="TextBox 16"/>
          <p:cNvSpPr txBox="1"/>
          <p:nvPr/>
        </p:nvSpPr>
        <p:spPr>
          <a:xfrm>
            <a:off x="2820636" y="680245"/>
            <a:ext cx="3415456" cy="250710"/>
          </a:xfrm>
          <a:prstGeom prst="rect">
            <a:avLst/>
          </a:prstGeom>
          <a:noFill/>
        </p:spPr>
        <p:txBody>
          <a:bodyPr wrap="square" rtlCol="0">
            <a:spAutoFit/>
          </a:bodyPr>
          <a:lstStyle/>
          <a:p>
            <a:pPr algn="ctr" eaLnBrk="0" hangingPunct="0">
              <a:lnSpc>
                <a:spcPct val="85000"/>
              </a:lnSpc>
              <a:spcBef>
                <a:spcPct val="40000"/>
              </a:spcBef>
              <a:spcAft>
                <a:spcPct val="40000"/>
              </a:spcAft>
              <a:buSzPct val="90000"/>
              <a:defRPr/>
            </a:pPr>
            <a:r>
              <a:rPr lang="tr-TR" sz="1200" b="1" dirty="0" err="1">
                <a:cs typeface="Arial" charset="0"/>
              </a:rPr>
              <a:t>Available</a:t>
            </a:r>
            <a:r>
              <a:rPr lang="tr-TR" sz="1200" b="1" dirty="0">
                <a:cs typeface="Arial" charset="0"/>
              </a:rPr>
              <a:t> </a:t>
            </a:r>
            <a:r>
              <a:rPr lang="tr-TR" sz="1200" b="1" dirty="0" err="1">
                <a:cs typeface="Arial" charset="0"/>
              </a:rPr>
              <a:t>Seat</a:t>
            </a:r>
            <a:r>
              <a:rPr lang="tr-TR" sz="1200" b="1" dirty="0">
                <a:cs typeface="Arial" charset="0"/>
              </a:rPr>
              <a:t> Km (</a:t>
            </a:r>
            <a:r>
              <a:rPr lang="tr-TR" sz="1200" b="1" dirty="0" err="1">
                <a:cs typeface="Arial" charset="0"/>
              </a:rPr>
              <a:t>Capacity</a:t>
            </a:r>
            <a:r>
              <a:rPr lang="tr-TR" sz="1200" b="1" dirty="0">
                <a:cs typeface="Arial" charset="0"/>
              </a:rPr>
              <a:t>) Market </a:t>
            </a:r>
            <a:r>
              <a:rPr lang="tr-TR" sz="1200" b="1" dirty="0" err="1">
                <a:cs typeface="Arial" charset="0"/>
              </a:rPr>
              <a:t>Share</a:t>
            </a:r>
            <a:endParaRPr lang="en-US" sz="1200" b="1" dirty="0">
              <a:cs typeface="Arial" charset="0"/>
            </a:endParaRPr>
          </a:p>
        </p:txBody>
      </p:sp>
      <p:sp>
        <p:nvSpPr>
          <p:cNvPr id="7" name="Rectangle 6"/>
          <p:cNvSpPr/>
          <p:nvPr/>
        </p:nvSpPr>
        <p:spPr>
          <a:xfrm>
            <a:off x="4596662" y="1245167"/>
            <a:ext cx="370478" cy="2208028"/>
          </a:xfrm>
          <a:prstGeom prst="rect">
            <a:avLst/>
          </a:prstGeom>
          <a:gradFill>
            <a:gsLst>
              <a:gs pos="0">
                <a:srgbClr val="FE522E">
                  <a:alpha val="27000"/>
                </a:srgb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351974" y="1245167"/>
            <a:ext cx="500458" cy="1226377"/>
            <a:chOff x="694899" y="1277825"/>
            <a:chExt cx="500458" cy="1226377"/>
          </a:xfrm>
        </p:grpSpPr>
        <p:cxnSp>
          <p:nvCxnSpPr>
            <p:cNvPr id="6" name="Straight Connector 5"/>
            <p:cNvCxnSpPr/>
            <p:nvPr/>
          </p:nvCxnSpPr>
          <p:spPr>
            <a:xfrm flipH="1">
              <a:off x="950583" y="1627776"/>
              <a:ext cx="23" cy="876426"/>
            </a:xfrm>
            <a:prstGeom prst="line">
              <a:avLst/>
            </a:prstGeom>
            <a:ln w="19050">
              <a:gradFill>
                <a:gsLst>
                  <a:gs pos="0">
                    <a:schemeClr val="tx1">
                      <a:lumMod val="50000"/>
                      <a:lumOff val="50000"/>
                    </a:schemeClr>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94899" y="1277825"/>
              <a:ext cx="500458" cy="361665"/>
              <a:chOff x="694899" y="1277825"/>
              <a:chExt cx="500458" cy="361665"/>
            </a:xfrm>
          </p:grpSpPr>
          <p:sp>
            <p:nvSpPr>
              <p:cNvPr id="3" name="Oval 2"/>
              <p:cNvSpPr/>
              <p:nvPr/>
            </p:nvSpPr>
            <p:spPr>
              <a:xfrm>
                <a:off x="769773" y="1277825"/>
                <a:ext cx="361665" cy="361665"/>
              </a:xfrm>
              <a:prstGeom prst="ellipse">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 name="Rectangle 3"/>
              <p:cNvSpPr/>
              <p:nvPr/>
            </p:nvSpPr>
            <p:spPr>
              <a:xfrm>
                <a:off x="694899" y="1332064"/>
                <a:ext cx="500458" cy="246221"/>
              </a:xfrm>
              <a:prstGeom prst="rect">
                <a:avLst/>
              </a:prstGeom>
              <a:effectLst/>
            </p:spPr>
            <p:txBody>
              <a:bodyPr wrap="none">
                <a:spAutoFit/>
              </a:bodyPr>
              <a:lstStyle/>
              <a:p>
                <a:r>
                  <a:rPr lang="tr-TR" sz="1000" b="1" dirty="0" smtClean="0">
                    <a:solidFill>
                      <a:srgbClr val="182349"/>
                    </a:solidFill>
                  </a:rPr>
                  <a:t>  4.9%</a:t>
                </a:r>
                <a:endParaRPr lang="en-US" sz="1000" b="1" dirty="0">
                  <a:solidFill>
                    <a:srgbClr val="182349"/>
                  </a:solidFill>
                </a:endParaRPr>
              </a:p>
            </p:txBody>
          </p:sp>
        </p:grpSp>
      </p:grpSp>
      <p:grpSp>
        <p:nvGrpSpPr>
          <p:cNvPr id="71" name="Group 70"/>
          <p:cNvGrpSpPr/>
          <p:nvPr/>
        </p:nvGrpSpPr>
        <p:grpSpPr>
          <a:xfrm>
            <a:off x="820841" y="1255523"/>
            <a:ext cx="442750" cy="1226377"/>
            <a:chOff x="1305774" y="1277825"/>
            <a:chExt cx="442750" cy="1226377"/>
          </a:xfrm>
        </p:grpSpPr>
        <p:cxnSp>
          <p:nvCxnSpPr>
            <p:cNvPr id="45" name="Straight Connector 44"/>
            <p:cNvCxnSpPr/>
            <p:nvPr/>
          </p:nvCxnSpPr>
          <p:spPr>
            <a:xfrm flipH="1">
              <a:off x="1529213" y="1627776"/>
              <a:ext cx="23" cy="876426"/>
            </a:xfrm>
            <a:prstGeom prst="line">
              <a:avLst/>
            </a:prstGeom>
            <a:ln w="19050">
              <a:gradFill>
                <a:gsLst>
                  <a:gs pos="0">
                    <a:schemeClr val="tx1">
                      <a:lumMod val="50000"/>
                      <a:lumOff val="50000"/>
                    </a:schemeClr>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305774" y="1277825"/>
              <a:ext cx="442750" cy="361665"/>
              <a:chOff x="1305774" y="1277825"/>
              <a:chExt cx="442750" cy="361665"/>
            </a:xfrm>
          </p:grpSpPr>
          <p:sp>
            <p:nvSpPr>
              <p:cNvPr id="13" name="Oval 12"/>
              <p:cNvSpPr/>
              <p:nvPr/>
            </p:nvSpPr>
            <p:spPr>
              <a:xfrm>
                <a:off x="1344714" y="1277825"/>
                <a:ext cx="361665" cy="361665"/>
              </a:xfrm>
              <a:prstGeom prst="ellipse">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tangle 31"/>
              <p:cNvSpPr/>
              <p:nvPr/>
            </p:nvSpPr>
            <p:spPr>
              <a:xfrm>
                <a:off x="1305774" y="1332064"/>
                <a:ext cx="442750" cy="246221"/>
              </a:xfrm>
              <a:prstGeom prst="rect">
                <a:avLst/>
              </a:prstGeom>
              <a:effectLst/>
            </p:spPr>
            <p:txBody>
              <a:bodyPr wrap="none">
                <a:spAutoFit/>
              </a:bodyPr>
              <a:lstStyle/>
              <a:p>
                <a:r>
                  <a:rPr lang="tr-TR" sz="1000" b="1" dirty="0" smtClean="0">
                    <a:solidFill>
                      <a:srgbClr val="182349"/>
                    </a:solidFill>
                  </a:rPr>
                  <a:t>4.4%</a:t>
                </a:r>
                <a:endParaRPr lang="en-US" sz="1000" b="1" dirty="0">
                  <a:solidFill>
                    <a:srgbClr val="182349"/>
                  </a:solidFill>
                </a:endParaRPr>
              </a:p>
            </p:txBody>
          </p:sp>
        </p:grpSp>
      </p:grpSp>
      <p:grpSp>
        <p:nvGrpSpPr>
          <p:cNvPr id="72" name="Group 71"/>
          <p:cNvGrpSpPr/>
          <p:nvPr/>
        </p:nvGrpSpPr>
        <p:grpSpPr>
          <a:xfrm>
            <a:off x="1234470" y="1255523"/>
            <a:ext cx="442750" cy="1226377"/>
            <a:chOff x="1879112" y="1277825"/>
            <a:chExt cx="442750" cy="1226377"/>
          </a:xfrm>
        </p:grpSpPr>
        <p:cxnSp>
          <p:nvCxnSpPr>
            <p:cNvPr id="46" name="Straight Connector 45"/>
            <p:cNvCxnSpPr/>
            <p:nvPr/>
          </p:nvCxnSpPr>
          <p:spPr>
            <a:xfrm flipH="1">
              <a:off x="2100464" y="1627776"/>
              <a:ext cx="23" cy="876426"/>
            </a:xfrm>
            <a:prstGeom prst="line">
              <a:avLst/>
            </a:prstGeom>
            <a:ln w="19050">
              <a:gradFill>
                <a:gsLst>
                  <a:gs pos="0">
                    <a:schemeClr val="tx1">
                      <a:lumMod val="50000"/>
                      <a:lumOff val="50000"/>
                    </a:schemeClr>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1879112" y="1277825"/>
              <a:ext cx="442750" cy="361665"/>
              <a:chOff x="1879112" y="1277825"/>
              <a:chExt cx="442750" cy="361665"/>
            </a:xfrm>
          </p:grpSpPr>
          <p:sp>
            <p:nvSpPr>
              <p:cNvPr id="14" name="Oval 13"/>
              <p:cNvSpPr/>
              <p:nvPr/>
            </p:nvSpPr>
            <p:spPr>
              <a:xfrm>
                <a:off x="1919655" y="1277825"/>
                <a:ext cx="361665" cy="361665"/>
              </a:xfrm>
              <a:prstGeom prst="ellipse">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Rectangle 32"/>
              <p:cNvSpPr/>
              <p:nvPr/>
            </p:nvSpPr>
            <p:spPr>
              <a:xfrm>
                <a:off x="1879112" y="1332064"/>
                <a:ext cx="442750" cy="246221"/>
              </a:xfrm>
              <a:prstGeom prst="rect">
                <a:avLst/>
              </a:prstGeom>
              <a:effectLst/>
            </p:spPr>
            <p:txBody>
              <a:bodyPr wrap="none">
                <a:spAutoFit/>
              </a:bodyPr>
              <a:lstStyle/>
              <a:p>
                <a:r>
                  <a:rPr lang="tr-TR" sz="1000" b="1" dirty="0" smtClean="0">
                    <a:solidFill>
                      <a:srgbClr val="182349"/>
                    </a:solidFill>
                  </a:rPr>
                  <a:t>4.3%</a:t>
                </a:r>
                <a:endParaRPr lang="en-US" sz="1000" b="1" dirty="0">
                  <a:solidFill>
                    <a:srgbClr val="182349"/>
                  </a:solidFill>
                </a:endParaRPr>
              </a:p>
            </p:txBody>
          </p:sp>
        </p:grpSp>
      </p:grpSp>
      <p:grpSp>
        <p:nvGrpSpPr>
          <p:cNvPr id="73" name="Group 72"/>
          <p:cNvGrpSpPr/>
          <p:nvPr/>
        </p:nvGrpSpPr>
        <p:grpSpPr>
          <a:xfrm>
            <a:off x="1616143" y="1277825"/>
            <a:ext cx="442750" cy="1226377"/>
            <a:chOff x="2454053" y="1277825"/>
            <a:chExt cx="442750" cy="1226377"/>
          </a:xfrm>
        </p:grpSpPr>
        <p:cxnSp>
          <p:nvCxnSpPr>
            <p:cNvPr id="47" name="Straight Connector 46"/>
            <p:cNvCxnSpPr/>
            <p:nvPr/>
          </p:nvCxnSpPr>
          <p:spPr>
            <a:xfrm flipH="1">
              <a:off x="2670645" y="1627776"/>
              <a:ext cx="23" cy="876426"/>
            </a:xfrm>
            <a:prstGeom prst="line">
              <a:avLst/>
            </a:prstGeom>
            <a:ln w="19050">
              <a:gradFill>
                <a:gsLst>
                  <a:gs pos="0">
                    <a:schemeClr val="tx1">
                      <a:lumMod val="50000"/>
                      <a:lumOff val="50000"/>
                    </a:schemeClr>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454053" y="1277825"/>
              <a:ext cx="442750" cy="361665"/>
              <a:chOff x="2454053" y="1277825"/>
              <a:chExt cx="442750" cy="361665"/>
            </a:xfrm>
          </p:grpSpPr>
          <p:sp>
            <p:nvSpPr>
              <p:cNvPr id="15" name="Oval 14"/>
              <p:cNvSpPr/>
              <p:nvPr/>
            </p:nvSpPr>
            <p:spPr>
              <a:xfrm>
                <a:off x="2494596" y="1277825"/>
                <a:ext cx="361665" cy="361665"/>
              </a:xfrm>
              <a:prstGeom prst="ellipse">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 name="Rectangle 33"/>
              <p:cNvSpPr/>
              <p:nvPr/>
            </p:nvSpPr>
            <p:spPr>
              <a:xfrm>
                <a:off x="2454053" y="1332064"/>
                <a:ext cx="442750" cy="246221"/>
              </a:xfrm>
              <a:prstGeom prst="rect">
                <a:avLst/>
              </a:prstGeom>
              <a:effectLst/>
            </p:spPr>
            <p:txBody>
              <a:bodyPr wrap="none">
                <a:spAutoFit/>
              </a:bodyPr>
              <a:lstStyle/>
              <a:p>
                <a:r>
                  <a:rPr lang="tr-TR" sz="1000" b="1" dirty="0" smtClean="0">
                    <a:solidFill>
                      <a:srgbClr val="182349"/>
                    </a:solidFill>
                  </a:rPr>
                  <a:t>3.9%</a:t>
                </a:r>
                <a:endParaRPr lang="en-US" sz="1000" b="1" dirty="0">
                  <a:solidFill>
                    <a:srgbClr val="182349"/>
                  </a:solidFill>
                </a:endParaRPr>
              </a:p>
            </p:txBody>
          </p:sp>
        </p:grpSp>
      </p:grpSp>
      <p:grpSp>
        <p:nvGrpSpPr>
          <p:cNvPr id="74" name="Group 73"/>
          <p:cNvGrpSpPr/>
          <p:nvPr/>
        </p:nvGrpSpPr>
        <p:grpSpPr>
          <a:xfrm>
            <a:off x="2065845" y="1277825"/>
            <a:ext cx="375540" cy="1226377"/>
            <a:chOff x="3055662" y="1277825"/>
            <a:chExt cx="375540" cy="1226377"/>
          </a:xfrm>
        </p:grpSpPr>
        <p:cxnSp>
          <p:nvCxnSpPr>
            <p:cNvPr id="48" name="Straight Connector 47"/>
            <p:cNvCxnSpPr/>
            <p:nvPr/>
          </p:nvCxnSpPr>
          <p:spPr>
            <a:xfrm flipH="1">
              <a:off x="3249275" y="1627776"/>
              <a:ext cx="23" cy="876426"/>
            </a:xfrm>
            <a:prstGeom prst="line">
              <a:avLst/>
            </a:prstGeom>
            <a:ln w="19050">
              <a:gradFill>
                <a:gsLst>
                  <a:gs pos="0">
                    <a:schemeClr val="tx1">
                      <a:lumMod val="50000"/>
                      <a:lumOff val="50000"/>
                    </a:schemeClr>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3055662" y="1277825"/>
              <a:ext cx="375540" cy="361665"/>
              <a:chOff x="3055662" y="1277825"/>
              <a:chExt cx="375540" cy="361665"/>
            </a:xfrm>
          </p:grpSpPr>
          <p:sp>
            <p:nvSpPr>
              <p:cNvPr id="22" name="Oval 21"/>
              <p:cNvSpPr/>
              <p:nvPr/>
            </p:nvSpPr>
            <p:spPr>
              <a:xfrm>
                <a:off x="3069537" y="1277825"/>
                <a:ext cx="361665" cy="361665"/>
              </a:xfrm>
              <a:prstGeom prst="ellipse">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ectangle 34"/>
              <p:cNvSpPr/>
              <p:nvPr/>
            </p:nvSpPr>
            <p:spPr>
              <a:xfrm>
                <a:off x="3055662" y="1332063"/>
                <a:ext cx="343364" cy="246221"/>
              </a:xfrm>
              <a:prstGeom prst="rect">
                <a:avLst/>
              </a:prstGeom>
              <a:effectLst/>
            </p:spPr>
            <p:txBody>
              <a:bodyPr wrap="none">
                <a:spAutoFit/>
              </a:bodyPr>
              <a:lstStyle/>
              <a:p>
                <a:r>
                  <a:rPr lang="tr-TR" sz="1000" b="1" dirty="0" smtClean="0">
                    <a:solidFill>
                      <a:srgbClr val="182349"/>
                    </a:solidFill>
                  </a:rPr>
                  <a:t>3%</a:t>
                </a:r>
                <a:endParaRPr lang="en-US" sz="1000" b="1" dirty="0">
                  <a:solidFill>
                    <a:srgbClr val="182349"/>
                  </a:solidFill>
                </a:endParaRPr>
              </a:p>
            </p:txBody>
          </p:sp>
        </p:grpSp>
      </p:grpSp>
      <p:grpSp>
        <p:nvGrpSpPr>
          <p:cNvPr id="75" name="Group 74"/>
          <p:cNvGrpSpPr/>
          <p:nvPr/>
        </p:nvGrpSpPr>
        <p:grpSpPr>
          <a:xfrm>
            <a:off x="2438023" y="1277825"/>
            <a:ext cx="442750" cy="1226377"/>
            <a:chOff x="3603935" y="1277825"/>
            <a:chExt cx="442750" cy="1226377"/>
          </a:xfrm>
        </p:grpSpPr>
        <p:cxnSp>
          <p:nvCxnSpPr>
            <p:cNvPr id="49" name="Straight Connector 48"/>
            <p:cNvCxnSpPr/>
            <p:nvPr/>
          </p:nvCxnSpPr>
          <p:spPr>
            <a:xfrm flipH="1">
              <a:off x="3820526" y="1627776"/>
              <a:ext cx="23" cy="876426"/>
            </a:xfrm>
            <a:prstGeom prst="line">
              <a:avLst/>
            </a:prstGeom>
            <a:ln w="19050">
              <a:gradFill>
                <a:gsLst>
                  <a:gs pos="0">
                    <a:schemeClr val="tx1">
                      <a:lumMod val="50000"/>
                      <a:lumOff val="50000"/>
                    </a:schemeClr>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3603935" y="1277825"/>
              <a:ext cx="442750" cy="361665"/>
              <a:chOff x="3603935" y="1277825"/>
              <a:chExt cx="442750" cy="361665"/>
            </a:xfrm>
          </p:grpSpPr>
          <p:sp>
            <p:nvSpPr>
              <p:cNvPr id="23" name="Oval 22"/>
              <p:cNvSpPr/>
              <p:nvPr/>
            </p:nvSpPr>
            <p:spPr>
              <a:xfrm>
                <a:off x="3644478" y="1277825"/>
                <a:ext cx="361665" cy="361665"/>
              </a:xfrm>
              <a:prstGeom prst="ellipse">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Rectangle 35"/>
              <p:cNvSpPr/>
              <p:nvPr/>
            </p:nvSpPr>
            <p:spPr>
              <a:xfrm>
                <a:off x="3603935" y="1332064"/>
                <a:ext cx="442750" cy="246221"/>
              </a:xfrm>
              <a:prstGeom prst="rect">
                <a:avLst/>
              </a:prstGeom>
              <a:effectLst/>
            </p:spPr>
            <p:txBody>
              <a:bodyPr wrap="none">
                <a:spAutoFit/>
              </a:bodyPr>
              <a:lstStyle/>
              <a:p>
                <a:r>
                  <a:rPr lang="tr-TR" sz="1000" b="1" dirty="0" smtClean="0">
                    <a:solidFill>
                      <a:srgbClr val="182349"/>
                    </a:solidFill>
                  </a:rPr>
                  <a:t>2.8%</a:t>
                </a:r>
                <a:endParaRPr lang="en-US" sz="1000" b="1" dirty="0">
                  <a:solidFill>
                    <a:srgbClr val="182349"/>
                  </a:solidFill>
                </a:endParaRPr>
              </a:p>
            </p:txBody>
          </p:sp>
        </p:grpSp>
      </p:grpSp>
      <p:grpSp>
        <p:nvGrpSpPr>
          <p:cNvPr id="76" name="Group 75"/>
          <p:cNvGrpSpPr/>
          <p:nvPr/>
        </p:nvGrpSpPr>
        <p:grpSpPr>
          <a:xfrm>
            <a:off x="2865769" y="1277825"/>
            <a:ext cx="442750" cy="1226377"/>
            <a:chOff x="4178876" y="1277825"/>
            <a:chExt cx="442750" cy="1226377"/>
          </a:xfrm>
        </p:grpSpPr>
        <p:cxnSp>
          <p:nvCxnSpPr>
            <p:cNvPr id="50" name="Straight Connector 49"/>
            <p:cNvCxnSpPr/>
            <p:nvPr/>
          </p:nvCxnSpPr>
          <p:spPr>
            <a:xfrm flipH="1">
              <a:off x="4387070" y="1627776"/>
              <a:ext cx="23" cy="876426"/>
            </a:xfrm>
            <a:prstGeom prst="line">
              <a:avLst/>
            </a:prstGeom>
            <a:ln w="19050">
              <a:gradFill>
                <a:gsLst>
                  <a:gs pos="0">
                    <a:schemeClr val="tx1">
                      <a:lumMod val="50000"/>
                      <a:lumOff val="50000"/>
                    </a:schemeClr>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4178876" y="1277825"/>
              <a:ext cx="442750" cy="361665"/>
              <a:chOff x="4178876" y="1277825"/>
              <a:chExt cx="442750" cy="361665"/>
            </a:xfrm>
          </p:grpSpPr>
          <p:sp>
            <p:nvSpPr>
              <p:cNvPr id="24" name="Oval 23"/>
              <p:cNvSpPr/>
              <p:nvPr/>
            </p:nvSpPr>
            <p:spPr>
              <a:xfrm>
                <a:off x="4219419" y="1277825"/>
                <a:ext cx="361665" cy="361665"/>
              </a:xfrm>
              <a:prstGeom prst="ellipse">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Rectangle 36"/>
              <p:cNvSpPr/>
              <p:nvPr/>
            </p:nvSpPr>
            <p:spPr>
              <a:xfrm>
                <a:off x="4178876" y="1332064"/>
                <a:ext cx="442750" cy="246221"/>
              </a:xfrm>
              <a:prstGeom prst="rect">
                <a:avLst/>
              </a:prstGeom>
              <a:effectLst/>
            </p:spPr>
            <p:txBody>
              <a:bodyPr wrap="none">
                <a:spAutoFit/>
              </a:bodyPr>
              <a:lstStyle/>
              <a:p>
                <a:r>
                  <a:rPr lang="tr-TR" sz="1000" b="1" dirty="0" smtClean="0">
                    <a:solidFill>
                      <a:srgbClr val="182349"/>
                    </a:solidFill>
                  </a:rPr>
                  <a:t>2.4%</a:t>
                </a:r>
                <a:endParaRPr lang="en-US" sz="1000" b="1" dirty="0">
                  <a:solidFill>
                    <a:srgbClr val="182349"/>
                  </a:solidFill>
                </a:endParaRPr>
              </a:p>
            </p:txBody>
          </p:sp>
        </p:grpSp>
      </p:grpSp>
      <p:grpSp>
        <p:nvGrpSpPr>
          <p:cNvPr id="77" name="Group 76"/>
          <p:cNvGrpSpPr/>
          <p:nvPr/>
        </p:nvGrpSpPr>
        <p:grpSpPr>
          <a:xfrm>
            <a:off x="3256457" y="1277825"/>
            <a:ext cx="442750" cy="1226377"/>
            <a:chOff x="4753817" y="1277825"/>
            <a:chExt cx="442750" cy="1226377"/>
          </a:xfrm>
        </p:grpSpPr>
        <p:cxnSp>
          <p:nvCxnSpPr>
            <p:cNvPr id="51" name="Straight Connector 50"/>
            <p:cNvCxnSpPr/>
            <p:nvPr/>
          </p:nvCxnSpPr>
          <p:spPr>
            <a:xfrm flipH="1">
              <a:off x="4965700" y="1627776"/>
              <a:ext cx="23" cy="876426"/>
            </a:xfrm>
            <a:prstGeom prst="line">
              <a:avLst/>
            </a:prstGeom>
            <a:ln w="19050">
              <a:gradFill>
                <a:gsLst>
                  <a:gs pos="0">
                    <a:schemeClr val="tx1">
                      <a:lumMod val="50000"/>
                      <a:lumOff val="50000"/>
                    </a:schemeClr>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a:off x="4753817" y="1277825"/>
              <a:ext cx="442750" cy="361665"/>
              <a:chOff x="4753817" y="1277825"/>
              <a:chExt cx="442750" cy="361665"/>
            </a:xfrm>
          </p:grpSpPr>
          <p:sp>
            <p:nvSpPr>
              <p:cNvPr id="25" name="Oval 24"/>
              <p:cNvSpPr/>
              <p:nvPr/>
            </p:nvSpPr>
            <p:spPr>
              <a:xfrm>
                <a:off x="4794360" y="1277825"/>
                <a:ext cx="361665" cy="361665"/>
              </a:xfrm>
              <a:prstGeom prst="ellipse">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Rectangle 37"/>
              <p:cNvSpPr/>
              <p:nvPr/>
            </p:nvSpPr>
            <p:spPr>
              <a:xfrm>
                <a:off x="4753817" y="1332064"/>
                <a:ext cx="442750" cy="246221"/>
              </a:xfrm>
              <a:prstGeom prst="rect">
                <a:avLst/>
              </a:prstGeom>
              <a:effectLst/>
            </p:spPr>
            <p:txBody>
              <a:bodyPr wrap="none">
                <a:spAutoFit/>
              </a:bodyPr>
              <a:lstStyle/>
              <a:p>
                <a:r>
                  <a:rPr lang="tr-TR" sz="1000" b="1" dirty="0" smtClean="0">
                    <a:solidFill>
                      <a:srgbClr val="182349"/>
                    </a:solidFill>
                  </a:rPr>
                  <a:t>2.2%</a:t>
                </a:r>
                <a:endParaRPr lang="en-US" sz="1000" b="1" dirty="0">
                  <a:solidFill>
                    <a:srgbClr val="182349"/>
                  </a:solidFill>
                </a:endParaRPr>
              </a:p>
            </p:txBody>
          </p:sp>
        </p:grpSp>
      </p:grpSp>
      <p:grpSp>
        <p:nvGrpSpPr>
          <p:cNvPr id="78" name="Group 77"/>
          <p:cNvGrpSpPr/>
          <p:nvPr/>
        </p:nvGrpSpPr>
        <p:grpSpPr>
          <a:xfrm>
            <a:off x="3734433" y="1277825"/>
            <a:ext cx="442750" cy="1226377"/>
            <a:chOff x="5328758" y="1277825"/>
            <a:chExt cx="442750" cy="1226377"/>
          </a:xfrm>
        </p:grpSpPr>
        <p:cxnSp>
          <p:nvCxnSpPr>
            <p:cNvPr id="52" name="Straight Connector 51"/>
            <p:cNvCxnSpPr/>
            <p:nvPr/>
          </p:nvCxnSpPr>
          <p:spPr>
            <a:xfrm flipH="1">
              <a:off x="5536951" y="1627776"/>
              <a:ext cx="23" cy="876426"/>
            </a:xfrm>
            <a:prstGeom prst="line">
              <a:avLst/>
            </a:prstGeom>
            <a:ln w="19050">
              <a:gradFill>
                <a:gsLst>
                  <a:gs pos="0">
                    <a:schemeClr val="tx1">
                      <a:lumMod val="50000"/>
                      <a:lumOff val="50000"/>
                    </a:schemeClr>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5328758" y="1277825"/>
              <a:ext cx="442750" cy="361665"/>
              <a:chOff x="5328758" y="1277825"/>
              <a:chExt cx="442750" cy="361665"/>
            </a:xfrm>
          </p:grpSpPr>
          <p:sp>
            <p:nvSpPr>
              <p:cNvPr id="26" name="Oval 25"/>
              <p:cNvSpPr/>
              <p:nvPr/>
            </p:nvSpPr>
            <p:spPr>
              <a:xfrm>
                <a:off x="5369301" y="1277825"/>
                <a:ext cx="361665" cy="361665"/>
              </a:xfrm>
              <a:prstGeom prst="ellipse">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Rectangle 38"/>
              <p:cNvSpPr/>
              <p:nvPr/>
            </p:nvSpPr>
            <p:spPr>
              <a:xfrm>
                <a:off x="5328758" y="1332064"/>
                <a:ext cx="442750" cy="246221"/>
              </a:xfrm>
              <a:prstGeom prst="rect">
                <a:avLst/>
              </a:prstGeom>
              <a:effectLst/>
            </p:spPr>
            <p:txBody>
              <a:bodyPr wrap="none">
                <a:spAutoFit/>
              </a:bodyPr>
              <a:lstStyle/>
              <a:p>
                <a:r>
                  <a:rPr lang="tr-TR" sz="1000" b="1" dirty="0" smtClean="0">
                    <a:solidFill>
                      <a:srgbClr val="182349"/>
                    </a:solidFill>
                  </a:rPr>
                  <a:t>2.1%</a:t>
                </a:r>
                <a:endParaRPr lang="en-US" sz="1000" b="1" dirty="0">
                  <a:solidFill>
                    <a:srgbClr val="182349"/>
                  </a:solidFill>
                </a:endParaRPr>
              </a:p>
            </p:txBody>
          </p:sp>
        </p:grpSp>
      </p:grpSp>
      <p:grpSp>
        <p:nvGrpSpPr>
          <p:cNvPr id="79" name="Group 78"/>
          <p:cNvGrpSpPr/>
          <p:nvPr/>
        </p:nvGrpSpPr>
        <p:grpSpPr>
          <a:xfrm>
            <a:off x="4125005" y="1277825"/>
            <a:ext cx="442750" cy="1226377"/>
            <a:chOff x="5903699" y="1277825"/>
            <a:chExt cx="442750" cy="1226377"/>
          </a:xfrm>
        </p:grpSpPr>
        <p:cxnSp>
          <p:nvCxnSpPr>
            <p:cNvPr id="53" name="Straight Connector 52"/>
            <p:cNvCxnSpPr/>
            <p:nvPr/>
          </p:nvCxnSpPr>
          <p:spPr>
            <a:xfrm flipH="1">
              <a:off x="6123900" y="1627776"/>
              <a:ext cx="23" cy="876426"/>
            </a:xfrm>
            <a:prstGeom prst="line">
              <a:avLst/>
            </a:prstGeom>
            <a:ln w="19050">
              <a:gradFill>
                <a:gsLst>
                  <a:gs pos="0">
                    <a:schemeClr val="tx1">
                      <a:lumMod val="50000"/>
                      <a:lumOff val="50000"/>
                    </a:schemeClr>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5903699" y="1277825"/>
              <a:ext cx="442750" cy="361665"/>
              <a:chOff x="5903699" y="1277825"/>
              <a:chExt cx="442750" cy="361665"/>
            </a:xfrm>
          </p:grpSpPr>
          <p:sp>
            <p:nvSpPr>
              <p:cNvPr id="27" name="Oval 26"/>
              <p:cNvSpPr/>
              <p:nvPr/>
            </p:nvSpPr>
            <p:spPr>
              <a:xfrm>
                <a:off x="5944242" y="1277825"/>
                <a:ext cx="361665" cy="361665"/>
              </a:xfrm>
              <a:prstGeom prst="ellipse">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tangle 39"/>
              <p:cNvSpPr/>
              <p:nvPr/>
            </p:nvSpPr>
            <p:spPr>
              <a:xfrm>
                <a:off x="5903699" y="1332064"/>
                <a:ext cx="442750" cy="246221"/>
              </a:xfrm>
              <a:prstGeom prst="rect">
                <a:avLst/>
              </a:prstGeom>
              <a:effectLst/>
            </p:spPr>
            <p:txBody>
              <a:bodyPr wrap="none">
                <a:spAutoFit/>
              </a:bodyPr>
              <a:lstStyle/>
              <a:p>
                <a:r>
                  <a:rPr lang="tr-TR" sz="1000" b="1" dirty="0" smtClean="0">
                    <a:solidFill>
                      <a:srgbClr val="182349"/>
                    </a:solidFill>
                  </a:rPr>
                  <a:t>2.0%</a:t>
                </a:r>
                <a:endParaRPr lang="en-US" sz="1000" b="1" dirty="0">
                  <a:solidFill>
                    <a:srgbClr val="182349"/>
                  </a:solidFill>
                </a:endParaRPr>
              </a:p>
            </p:txBody>
          </p:sp>
        </p:grpSp>
      </p:grpSp>
      <p:grpSp>
        <p:nvGrpSpPr>
          <p:cNvPr id="80" name="Group 79"/>
          <p:cNvGrpSpPr/>
          <p:nvPr/>
        </p:nvGrpSpPr>
        <p:grpSpPr>
          <a:xfrm>
            <a:off x="4525801" y="1277825"/>
            <a:ext cx="442750" cy="1226377"/>
            <a:chOff x="6478640" y="1277825"/>
            <a:chExt cx="442750" cy="1226377"/>
          </a:xfrm>
        </p:grpSpPr>
        <p:cxnSp>
          <p:nvCxnSpPr>
            <p:cNvPr id="54" name="Straight Connector 53"/>
            <p:cNvCxnSpPr/>
            <p:nvPr/>
          </p:nvCxnSpPr>
          <p:spPr>
            <a:xfrm flipH="1">
              <a:off x="6702530" y="1627776"/>
              <a:ext cx="23" cy="876426"/>
            </a:xfrm>
            <a:prstGeom prst="line">
              <a:avLst/>
            </a:prstGeom>
            <a:ln w="19050">
              <a:gradFill>
                <a:gsLst>
                  <a:gs pos="0">
                    <a:srgbClr val="FF0000"/>
                  </a:gs>
                  <a:gs pos="50000">
                    <a:schemeClr val="accent1">
                      <a:tint val="44500"/>
                      <a:satMod val="160000"/>
                    </a:schemeClr>
                  </a:gs>
                  <a:gs pos="100000">
                    <a:schemeClr val="accent5">
                      <a:lumMod val="20000"/>
                      <a:lumOff val="8000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6478640" y="1277825"/>
              <a:ext cx="442750" cy="361665"/>
              <a:chOff x="6478640" y="1277825"/>
              <a:chExt cx="442750" cy="361665"/>
            </a:xfrm>
          </p:grpSpPr>
          <p:sp>
            <p:nvSpPr>
              <p:cNvPr id="28" name="Oval 27"/>
              <p:cNvSpPr/>
              <p:nvPr/>
            </p:nvSpPr>
            <p:spPr>
              <a:xfrm>
                <a:off x="6519183" y="1277825"/>
                <a:ext cx="361665" cy="361665"/>
              </a:xfrm>
              <a:prstGeom prst="ellipse">
                <a:avLst/>
              </a:prstGeom>
              <a:solidFill>
                <a:srgbClr val="FF00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tangle 40"/>
              <p:cNvSpPr/>
              <p:nvPr/>
            </p:nvSpPr>
            <p:spPr>
              <a:xfrm>
                <a:off x="6478640" y="1332064"/>
                <a:ext cx="442750" cy="246221"/>
              </a:xfrm>
              <a:prstGeom prst="rect">
                <a:avLst/>
              </a:prstGeom>
              <a:effectLst/>
            </p:spPr>
            <p:txBody>
              <a:bodyPr wrap="none">
                <a:spAutoFit/>
              </a:bodyPr>
              <a:lstStyle/>
              <a:p>
                <a:r>
                  <a:rPr lang="tr-TR" sz="1000" b="1" dirty="0" smtClean="0">
                    <a:solidFill>
                      <a:schemeClr val="bg1"/>
                    </a:solidFill>
                  </a:rPr>
                  <a:t>1.9%</a:t>
                </a:r>
                <a:endParaRPr lang="en-US" sz="1000" b="1" dirty="0">
                  <a:solidFill>
                    <a:schemeClr val="bg1"/>
                  </a:solidFill>
                </a:endParaRPr>
              </a:p>
            </p:txBody>
          </p:sp>
        </p:grpSp>
      </p:grpSp>
      <p:grpSp>
        <p:nvGrpSpPr>
          <p:cNvPr id="81" name="Group 80"/>
          <p:cNvGrpSpPr/>
          <p:nvPr/>
        </p:nvGrpSpPr>
        <p:grpSpPr>
          <a:xfrm>
            <a:off x="4928810" y="1277825"/>
            <a:ext cx="442750" cy="1103796"/>
            <a:chOff x="7053581" y="1277825"/>
            <a:chExt cx="442750" cy="1103796"/>
          </a:xfrm>
        </p:grpSpPr>
        <p:cxnSp>
          <p:nvCxnSpPr>
            <p:cNvPr id="55" name="Straight Connector 54"/>
            <p:cNvCxnSpPr/>
            <p:nvPr/>
          </p:nvCxnSpPr>
          <p:spPr>
            <a:xfrm>
              <a:off x="7273805" y="1627776"/>
              <a:ext cx="1151" cy="753845"/>
            </a:xfrm>
            <a:prstGeom prst="line">
              <a:avLst/>
            </a:prstGeom>
            <a:ln w="19050">
              <a:gradFill>
                <a:gsLst>
                  <a:gs pos="0">
                    <a:schemeClr val="bg1">
                      <a:lumMod val="50000"/>
                    </a:schemeClr>
                  </a:gs>
                  <a:gs pos="50000">
                    <a:schemeClr val="accent1">
                      <a:tint val="44500"/>
                      <a:satMod val="160000"/>
                    </a:schemeClr>
                  </a:gs>
                  <a:gs pos="100000">
                    <a:schemeClr val="bg1">
                      <a:lumMod val="50000"/>
                      <a:lumOff val="5000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7053581" y="1277825"/>
              <a:ext cx="442750" cy="361665"/>
              <a:chOff x="7053581" y="1277825"/>
              <a:chExt cx="442750" cy="361665"/>
            </a:xfrm>
          </p:grpSpPr>
          <p:sp>
            <p:nvSpPr>
              <p:cNvPr id="29" name="Oval 28"/>
              <p:cNvSpPr/>
              <p:nvPr/>
            </p:nvSpPr>
            <p:spPr>
              <a:xfrm>
                <a:off x="7094124" y="1277825"/>
                <a:ext cx="361665" cy="361665"/>
              </a:xfrm>
              <a:prstGeom prst="ellipse">
                <a:avLst/>
              </a:prstGeom>
              <a:no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lumMod val="50000"/>
                    </a:schemeClr>
                  </a:solidFill>
                </a:endParaRPr>
              </a:p>
            </p:txBody>
          </p:sp>
          <p:sp>
            <p:nvSpPr>
              <p:cNvPr id="42" name="Rectangle 41"/>
              <p:cNvSpPr/>
              <p:nvPr/>
            </p:nvSpPr>
            <p:spPr>
              <a:xfrm>
                <a:off x="7053581" y="1332064"/>
                <a:ext cx="442750" cy="246221"/>
              </a:xfrm>
              <a:prstGeom prst="rect">
                <a:avLst/>
              </a:prstGeom>
              <a:effectLst/>
            </p:spPr>
            <p:txBody>
              <a:bodyPr wrap="none">
                <a:spAutoFit/>
              </a:bodyPr>
              <a:lstStyle/>
              <a:p>
                <a:r>
                  <a:rPr lang="tr-TR" sz="1000" b="1" dirty="0" smtClean="0">
                    <a:solidFill>
                      <a:srgbClr val="182349"/>
                    </a:solidFill>
                  </a:rPr>
                  <a:t>1.9%</a:t>
                </a:r>
                <a:endParaRPr lang="en-US" sz="1000" b="1" dirty="0">
                  <a:solidFill>
                    <a:srgbClr val="182349"/>
                  </a:solidFill>
                </a:endParaRPr>
              </a:p>
            </p:txBody>
          </p:sp>
        </p:grpSp>
      </p:grpSp>
      <p:sp>
        <p:nvSpPr>
          <p:cNvPr id="99" name="TextBox 98"/>
          <p:cNvSpPr txBox="1"/>
          <p:nvPr/>
        </p:nvSpPr>
        <p:spPr>
          <a:xfrm>
            <a:off x="276458" y="4678896"/>
            <a:ext cx="6848447" cy="315471"/>
          </a:xfrm>
          <a:prstGeom prst="rect">
            <a:avLst/>
          </a:prstGeom>
          <a:noFill/>
        </p:spPr>
        <p:txBody>
          <a:bodyPr wrap="square" lIns="68580" tIns="34290" rIns="68580" bIns="34290" rtlCol="0">
            <a:spAutoFit/>
          </a:bodyPr>
          <a:lstStyle/>
          <a:p>
            <a:pPr fontAlgn="base">
              <a:spcBef>
                <a:spcPct val="0"/>
              </a:spcBef>
              <a:spcAft>
                <a:spcPct val="0"/>
              </a:spcAft>
              <a:defRPr/>
            </a:pPr>
            <a:r>
              <a:rPr lang="tr-TR" sz="800" b="1" dirty="0" err="1" smtClean="0">
                <a:solidFill>
                  <a:srgbClr val="53565A"/>
                </a:solidFill>
                <a:cs typeface="Arial" pitchFamily="34" charset="0"/>
              </a:rPr>
              <a:t>Notes</a:t>
            </a:r>
            <a:r>
              <a:rPr lang="tr-TR" sz="800" b="1" dirty="0" smtClean="0">
                <a:solidFill>
                  <a:srgbClr val="53565A"/>
                </a:solidFill>
                <a:cs typeface="Arial" pitchFamily="34" charset="0"/>
              </a:rPr>
              <a:t>: </a:t>
            </a:r>
            <a:r>
              <a:rPr lang="tr-TR" sz="800" b="1" dirty="0" err="1" smtClean="0">
                <a:solidFill>
                  <a:srgbClr val="53565A"/>
                </a:solidFill>
                <a:cs typeface="Arial" pitchFamily="34" charset="0"/>
              </a:rPr>
              <a:t>For</a:t>
            </a:r>
            <a:r>
              <a:rPr lang="tr-TR" sz="800" b="1" dirty="0" smtClean="0">
                <a:solidFill>
                  <a:srgbClr val="53565A"/>
                </a:solidFill>
                <a:cs typeface="Arial" pitchFamily="34" charset="0"/>
              </a:rPr>
              <a:t> US </a:t>
            </a:r>
            <a:r>
              <a:rPr lang="tr-TR" sz="800" b="1" dirty="0" err="1" smtClean="0">
                <a:solidFill>
                  <a:srgbClr val="53565A"/>
                </a:solidFill>
                <a:cs typeface="Arial" pitchFamily="34" charset="0"/>
              </a:rPr>
              <a:t>carriers</a:t>
            </a:r>
            <a:r>
              <a:rPr lang="tr-TR" sz="800" b="1" dirty="0" smtClean="0">
                <a:solidFill>
                  <a:srgbClr val="53565A"/>
                </a:solidFill>
                <a:cs typeface="Arial" pitchFamily="34" charset="0"/>
              </a:rPr>
              <a:t> </a:t>
            </a:r>
            <a:r>
              <a:rPr lang="tr-TR" sz="800" b="1" dirty="0" err="1" smtClean="0">
                <a:solidFill>
                  <a:srgbClr val="53565A"/>
                </a:solidFill>
                <a:cs typeface="Arial" pitchFamily="34" charset="0"/>
              </a:rPr>
              <a:t>only</a:t>
            </a:r>
            <a:r>
              <a:rPr lang="tr-TR" sz="800" b="1" dirty="0" smtClean="0">
                <a:solidFill>
                  <a:srgbClr val="53565A"/>
                </a:solidFill>
                <a:cs typeface="Arial" pitchFamily="34" charset="0"/>
              </a:rPr>
              <a:t> </a:t>
            </a:r>
            <a:r>
              <a:rPr lang="tr-TR" sz="800" b="1" dirty="0" err="1" smtClean="0">
                <a:solidFill>
                  <a:srgbClr val="53565A"/>
                </a:solidFill>
                <a:cs typeface="Arial" pitchFamily="34" charset="0"/>
              </a:rPr>
              <a:t>the</a:t>
            </a:r>
            <a:r>
              <a:rPr lang="tr-TR" sz="800" b="1" dirty="0" smtClean="0">
                <a:solidFill>
                  <a:srgbClr val="53565A"/>
                </a:solidFill>
                <a:cs typeface="Arial" pitchFamily="34" charset="0"/>
              </a:rPr>
              <a:t> </a:t>
            </a:r>
            <a:r>
              <a:rPr lang="tr-TR" sz="800" b="1" dirty="0" err="1" smtClean="0">
                <a:solidFill>
                  <a:srgbClr val="53565A"/>
                </a:solidFill>
                <a:cs typeface="Arial" pitchFamily="34" charset="0"/>
              </a:rPr>
              <a:t>mainland</a:t>
            </a:r>
            <a:r>
              <a:rPr lang="tr-TR" sz="800" b="1" dirty="0" smtClean="0">
                <a:solidFill>
                  <a:srgbClr val="53565A"/>
                </a:solidFill>
                <a:cs typeface="Arial" pitchFamily="34" charset="0"/>
              </a:rPr>
              <a:t> </a:t>
            </a:r>
            <a:r>
              <a:rPr lang="tr-TR" sz="800" b="1" dirty="0" err="1" smtClean="0">
                <a:solidFill>
                  <a:srgbClr val="53565A"/>
                </a:solidFill>
                <a:cs typeface="Arial" pitchFamily="34" charset="0"/>
              </a:rPr>
              <a:t>traffic</a:t>
            </a:r>
            <a:r>
              <a:rPr lang="tr-TR" sz="800" b="1" dirty="0" smtClean="0">
                <a:solidFill>
                  <a:srgbClr val="53565A"/>
                </a:solidFill>
                <a:cs typeface="Arial" pitchFamily="34" charset="0"/>
              </a:rPr>
              <a:t> is </a:t>
            </a:r>
            <a:r>
              <a:rPr lang="tr-TR" sz="800" b="1" dirty="0" err="1" smtClean="0">
                <a:solidFill>
                  <a:srgbClr val="53565A"/>
                </a:solidFill>
                <a:cs typeface="Arial" pitchFamily="34" charset="0"/>
              </a:rPr>
              <a:t>taken</a:t>
            </a:r>
            <a:r>
              <a:rPr lang="tr-TR" sz="800" b="1" dirty="0" smtClean="0">
                <a:solidFill>
                  <a:srgbClr val="53565A"/>
                </a:solidFill>
                <a:cs typeface="Arial" pitchFamily="34" charset="0"/>
              </a:rPr>
              <a:t> </a:t>
            </a:r>
            <a:r>
              <a:rPr lang="tr-TR" sz="800" b="1" dirty="0" err="1" smtClean="0">
                <a:solidFill>
                  <a:srgbClr val="53565A"/>
                </a:solidFill>
                <a:cs typeface="Arial" pitchFamily="34" charset="0"/>
              </a:rPr>
              <a:t>into</a:t>
            </a:r>
            <a:r>
              <a:rPr lang="tr-TR" sz="800" b="1" dirty="0" smtClean="0">
                <a:solidFill>
                  <a:srgbClr val="53565A"/>
                </a:solidFill>
                <a:cs typeface="Arial" pitchFamily="34" charset="0"/>
              </a:rPr>
              <a:t> </a:t>
            </a:r>
            <a:r>
              <a:rPr lang="tr-TR" sz="800" b="1" dirty="0" err="1" smtClean="0">
                <a:solidFill>
                  <a:srgbClr val="53565A"/>
                </a:solidFill>
                <a:cs typeface="Arial" pitchFamily="34" charset="0"/>
              </a:rPr>
              <a:t>consideration</a:t>
            </a:r>
            <a:r>
              <a:rPr lang="tr-TR" sz="800" b="1" dirty="0" smtClean="0">
                <a:solidFill>
                  <a:srgbClr val="53565A"/>
                </a:solidFill>
                <a:cs typeface="Arial" pitchFamily="34" charset="0"/>
              </a:rPr>
              <a:t>. </a:t>
            </a:r>
            <a:r>
              <a:rPr lang="tr-TR" sz="800" dirty="0" smtClean="0">
                <a:solidFill>
                  <a:srgbClr val="53565A"/>
                </a:solidFill>
                <a:cs typeface="Arial" pitchFamily="34" charset="0"/>
              </a:rPr>
              <a:t>100 % </a:t>
            </a:r>
            <a:r>
              <a:rPr lang="tr-TR" sz="800" dirty="0" err="1" smtClean="0">
                <a:solidFill>
                  <a:srgbClr val="53565A"/>
                </a:solidFill>
                <a:cs typeface="Arial" pitchFamily="34" charset="0"/>
              </a:rPr>
              <a:t>owned</a:t>
            </a:r>
            <a:r>
              <a:rPr lang="tr-TR" sz="800" dirty="0" smtClean="0">
                <a:solidFill>
                  <a:srgbClr val="53565A"/>
                </a:solidFill>
                <a:cs typeface="Arial" pitchFamily="34" charset="0"/>
              </a:rPr>
              <a:t> </a:t>
            </a:r>
            <a:r>
              <a:rPr lang="tr-TR" sz="800" dirty="0" err="1" smtClean="0">
                <a:solidFill>
                  <a:srgbClr val="53565A"/>
                </a:solidFill>
                <a:cs typeface="Arial" pitchFamily="34" charset="0"/>
              </a:rPr>
              <a:t>companies</a:t>
            </a:r>
            <a:r>
              <a:rPr lang="tr-TR" sz="800" dirty="0" smtClean="0">
                <a:solidFill>
                  <a:srgbClr val="53565A"/>
                </a:solidFill>
                <a:cs typeface="Arial" pitchFamily="34" charset="0"/>
              </a:rPr>
              <a:t> </a:t>
            </a:r>
            <a:r>
              <a:rPr lang="tr-TR" sz="800" dirty="0" err="1" smtClean="0">
                <a:solidFill>
                  <a:srgbClr val="53565A"/>
                </a:solidFill>
                <a:cs typeface="Arial" pitchFamily="34" charset="0"/>
              </a:rPr>
              <a:t>are</a:t>
            </a:r>
            <a:r>
              <a:rPr lang="tr-TR" sz="800" dirty="0" smtClean="0">
                <a:solidFill>
                  <a:srgbClr val="53565A"/>
                </a:solidFill>
                <a:cs typeface="Arial" pitchFamily="34" charset="0"/>
              </a:rPr>
              <a:t> </a:t>
            </a:r>
            <a:r>
              <a:rPr lang="tr-TR" sz="800" dirty="0" err="1" smtClean="0">
                <a:solidFill>
                  <a:srgbClr val="53565A"/>
                </a:solidFill>
                <a:cs typeface="Arial" pitchFamily="34" charset="0"/>
              </a:rPr>
              <a:t>included</a:t>
            </a:r>
            <a:r>
              <a:rPr lang="tr-TR" sz="800" dirty="0" smtClean="0">
                <a:solidFill>
                  <a:srgbClr val="53565A"/>
                </a:solidFill>
                <a:cs typeface="Arial" pitchFamily="34" charset="0"/>
              </a:rPr>
              <a:t>. 2015 </a:t>
            </a:r>
            <a:r>
              <a:rPr lang="tr-TR" sz="800" dirty="0" err="1" smtClean="0">
                <a:solidFill>
                  <a:srgbClr val="53565A"/>
                </a:solidFill>
                <a:cs typeface="Arial" pitchFamily="34" charset="0"/>
              </a:rPr>
              <a:t>forecast</a:t>
            </a:r>
            <a:r>
              <a:rPr lang="tr-TR" sz="800" dirty="0" smtClean="0">
                <a:solidFill>
                  <a:srgbClr val="53565A"/>
                </a:solidFill>
                <a:cs typeface="Arial" pitchFamily="34" charset="0"/>
              </a:rPr>
              <a:t> is </a:t>
            </a:r>
            <a:r>
              <a:rPr lang="tr-TR" sz="800" dirty="0" err="1" smtClean="0">
                <a:solidFill>
                  <a:srgbClr val="53565A"/>
                </a:solidFill>
                <a:cs typeface="Arial" pitchFamily="34" charset="0"/>
              </a:rPr>
              <a:t>based</a:t>
            </a:r>
            <a:r>
              <a:rPr lang="tr-TR" sz="800" dirty="0" smtClean="0">
                <a:solidFill>
                  <a:srgbClr val="53565A"/>
                </a:solidFill>
                <a:cs typeface="Arial" pitchFamily="34" charset="0"/>
              </a:rPr>
              <a:t> on 5 </a:t>
            </a:r>
            <a:r>
              <a:rPr lang="tr-TR" sz="800" dirty="0" err="1" smtClean="0">
                <a:solidFill>
                  <a:srgbClr val="53565A"/>
                </a:solidFill>
                <a:cs typeface="Arial" pitchFamily="34" charset="0"/>
              </a:rPr>
              <a:t>August</a:t>
            </a:r>
            <a:r>
              <a:rPr lang="tr-TR" sz="800" dirty="0" smtClean="0">
                <a:solidFill>
                  <a:srgbClr val="53565A"/>
                </a:solidFill>
                <a:cs typeface="Arial" pitchFamily="34" charset="0"/>
              </a:rPr>
              <a:t> 2015 OAG data. Source: 2002 </a:t>
            </a:r>
            <a:r>
              <a:rPr lang="tr-TR" sz="800" dirty="0">
                <a:solidFill>
                  <a:srgbClr val="53565A"/>
                </a:solidFill>
                <a:cs typeface="Arial" pitchFamily="34" charset="0"/>
              </a:rPr>
              <a:t>ICAO, 2003- 2014 </a:t>
            </a:r>
            <a:r>
              <a:rPr lang="tr-TR" sz="800" dirty="0" smtClean="0">
                <a:solidFill>
                  <a:srgbClr val="53565A"/>
                </a:solidFill>
                <a:cs typeface="Arial" pitchFamily="34" charset="0"/>
              </a:rPr>
              <a:t> IATA</a:t>
            </a:r>
            <a:r>
              <a:rPr lang="tr-TR" sz="800" dirty="0">
                <a:solidFill>
                  <a:srgbClr val="53565A"/>
                </a:solidFill>
                <a:cs typeface="Arial" pitchFamily="34" charset="0"/>
              </a:rPr>
              <a:t>, 2015F </a:t>
            </a:r>
            <a:r>
              <a:rPr lang="tr-TR" sz="800" dirty="0" err="1" smtClean="0">
                <a:solidFill>
                  <a:srgbClr val="53565A"/>
                </a:solidFill>
                <a:cs typeface="Arial" pitchFamily="34" charset="0"/>
              </a:rPr>
              <a:t>based</a:t>
            </a:r>
            <a:r>
              <a:rPr lang="tr-TR" sz="800" dirty="0" smtClean="0">
                <a:solidFill>
                  <a:srgbClr val="53565A"/>
                </a:solidFill>
                <a:cs typeface="Arial" pitchFamily="34" charset="0"/>
              </a:rPr>
              <a:t> on OAG</a:t>
            </a:r>
            <a:r>
              <a:rPr lang="tr-TR" sz="800" dirty="0">
                <a:solidFill>
                  <a:srgbClr val="53565A"/>
                </a:solidFill>
                <a:cs typeface="Arial" pitchFamily="34" charset="0"/>
              </a:rPr>
              <a:t>, 2015 </a:t>
            </a:r>
            <a:r>
              <a:rPr lang="tr-TR" sz="800" dirty="0" err="1" smtClean="0">
                <a:solidFill>
                  <a:srgbClr val="53565A"/>
                </a:solidFill>
                <a:cs typeface="Arial" pitchFamily="34" charset="0"/>
              </a:rPr>
              <a:t>company</a:t>
            </a:r>
            <a:r>
              <a:rPr lang="tr-TR" sz="800" dirty="0" smtClean="0">
                <a:solidFill>
                  <a:srgbClr val="53565A"/>
                </a:solidFill>
                <a:cs typeface="Arial" pitchFamily="34" charset="0"/>
              </a:rPr>
              <a:t> </a:t>
            </a:r>
            <a:r>
              <a:rPr lang="tr-TR" sz="800" dirty="0" err="1" smtClean="0">
                <a:solidFill>
                  <a:srgbClr val="53565A"/>
                </a:solidFill>
                <a:cs typeface="Arial" pitchFamily="34" charset="0"/>
              </a:rPr>
              <a:t>reports</a:t>
            </a:r>
            <a:r>
              <a:rPr lang="tr-TR" sz="800" dirty="0" smtClean="0">
                <a:solidFill>
                  <a:srgbClr val="53565A"/>
                </a:solidFill>
                <a:cs typeface="Arial" pitchFamily="34" charset="0"/>
              </a:rPr>
              <a:t>, </a:t>
            </a:r>
            <a:r>
              <a:rPr lang="tr-TR" sz="800" dirty="0" err="1" smtClean="0">
                <a:solidFill>
                  <a:srgbClr val="53565A"/>
                </a:solidFill>
                <a:cs typeface="Arial" pitchFamily="34" charset="0"/>
              </a:rPr>
              <a:t>ranked</a:t>
            </a:r>
            <a:r>
              <a:rPr lang="tr-TR" sz="800" dirty="0" smtClean="0">
                <a:solidFill>
                  <a:srgbClr val="53565A"/>
                </a:solidFill>
                <a:cs typeface="Arial" pitchFamily="34" charset="0"/>
              </a:rPr>
              <a:t> </a:t>
            </a:r>
            <a:r>
              <a:rPr lang="tr-TR" sz="800" dirty="0" err="1" smtClean="0">
                <a:solidFill>
                  <a:srgbClr val="53565A"/>
                </a:solidFill>
                <a:cs typeface="Arial" pitchFamily="34" charset="0"/>
              </a:rPr>
              <a:t>based</a:t>
            </a:r>
            <a:r>
              <a:rPr lang="tr-TR" sz="800" dirty="0" smtClean="0">
                <a:solidFill>
                  <a:srgbClr val="53565A"/>
                </a:solidFill>
                <a:cs typeface="Arial" pitchFamily="34" charset="0"/>
              </a:rPr>
              <a:t> on 2015F market </a:t>
            </a:r>
            <a:r>
              <a:rPr lang="tr-TR" sz="800" dirty="0" err="1" smtClean="0">
                <a:solidFill>
                  <a:srgbClr val="53565A"/>
                </a:solidFill>
                <a:cs typeface="Arial" pitchFamily="34" charset="0"/>
              </a:rPr>
              <a:t>share</a:t>
            </a:r>
            <a:r>
              <a:rPr lang="tr-TR" sz="800" dirty="0" smtClean="0">
                <a:solidFill>
                  <a:srgbClr val="53565A"/>
                </a:solidFill>
                <a:cs typeface="Arial" pitchFamily="34" charset="0"/>
              </a:rPr>
              <a:t>. </a:t>
            </a:r>
            <a:endParaRPr lang="tr-TR" sz="800" dirty="0">
              <a:solidFill>
                <a:srgbClr val="53565A"/>
              </a:solidFill>
              <a:cs typeface="Arial" pitchFamily="34" charset="0"/>
            </a:endParaRPr>
          </a:p>
        </p:txBody>
      </p:sp>
      <p:graphicFrame>
        <p:nvGraphicFramePr>
          <p:cNvPr id="105" name="Chart 104"/>
          <p:cNvGraphicFramePr>
            <a:graphicFrameLocks/>
          </p:cNvGraphicFramePr>
          <p:nvPr>
            <p:extLst>
              <p:ext uri="{D42A27DB-BD31-4B8C-83A1-F6EECF244321}">
                <p14:modId xmlns:p14="http://schemas.microsoft.com/office/powerpoint/2010/main" val="2038261861"/>
              </p:ext>
            </p:extLst>
          </p:nvPr>
        </p:nvGraphicFramePr>
        <p:xfrm>
          <a:off x="5463796" y="1012832"/>
          <a:ext cx="3452228" cy="3070610"/>
        </p:xfrm>
        <a:graphic>
          <a:graphicData uri="http://schemas.openxmlformats.org/drawingml/2006/chart">
            <c:chart xmlns:c="http://schemas.openxmlformats.org/drawingml/2006/chart" xmlns:r="http://schemas.openxmlformats.org/officeDocument/2006/relationships" r:id="rId5"/>
          </a:graphicData>
        </a:graphic>
      </p:graphicFrame>
      <p:sp>
        <p:nvSpPr>
          <p:cNvPr id="106" name="Rectangle 105"/>
          <p:cNvSpPr/>
          <p:nvPr/>
        </p:nvSpPr>
        <p:spPr>
          <a:xfrm>
            <a:off x="5363707" y="1249796"/>
            <a:ext cx="2231746" cy="458587"/>
          </a:xfrm>
          <a:prstGeom prst="rect">
            <a:avLst/>
          </a:prstGeom>
        </p:spPr>
        <p:txBody>
          <a:bodyPr wrap="square">
            <a:spAutoFit/>
          </a:bodyPr>
          <a:lstStyle/>
          <a:p>
            <a:pPr algn="ctr" eaLnBrk="0" hangingPunct="0">
              <a:lnSpc>
                <a:spcPct val="85000"/>
              </a:lnSpc>
              <a:spcBef>
                <a:spcPct val="40000"/>
              </a:spcBef>
              <a:spcAft>
                <a:spcPct val="40000"/>
              </a:spcAft>
              <a:buSzPct val="90000"/>
              <a:defRPr/>
            </a:pPr>
            <a:r>
              <a:rPr lang="tr-TR" b="1" dirty="0" smtClean="0">
                <a:cs typeface="Arial" charset="0"/>
              </a:rPr>
              <a:t>Turkish Airlines’ ASK </a:t>
            </a:r>
            <a:r>
              <a:rPr lang="tr-TR" b="1" dirty="0">
                <a:cs typeface="Arial" charset="0"/>
              </a:rPr>
              <a:t>Market Share</a:t>
            </a:r>
            <a:endParaRPr lang="en-US" b="1" dirty="0">
              <a:cs typeface="Arial" charset="0"/>
            </a:endParaRPr>
          </a:p>
        </p:txBody>
      </p:sp>
      <p:grpSp>
        <p:nvGrpSpPr>
          <p:cNvPr id="87" name="Group 86"/>
          <p:cNvGrpSpPr/>
          <p:nvPr/>
        </p:nvGrpSpPr>
        <p:grpSpPr>
          <a:xfrm>
            <a:off x="6829756" y="405548"/>
            <a:ext cx="2352128" cy="1211640"/>
            <a:chOff x="6272676" y="1345235"/>
            <a:chExt cx="2352128" cy="1211640"/>
          </a:xfrm>
        </p:grpSpPr>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02074" y="1345235"/>
              <a:ext cx="2322730" cy="1211640"/>
            </a:xfrm>
            <a:prstGeom prst="rect">
              <a:avLst/>
            </a:prstGeom>
            <a:noFill/>
            <a:ln>
              <a:noFill/>
            </a:ln>
            <a:effectLst>
              <a:outerShdw blurRad="508000" dist="38100" dir="13500000" algn="br" rotWithShape="0">
                <a:prstClr val="black">
                  <a:alpha val="40000"/>
                </a:prstClr>
              </a:outerShdw>
            </a:effectLst>
          </p:spPr>
        </p:pic>
        <p:sp>
          <p:nvSpPr>
            <p:cNvPr id="89" name="Rectangle 88"/>
            <p:cNvSpPr/>
            <p:nvPr/>
          </p:nvSpPr>
          <p:spPr>
            <a:xfrm rot="779791">
              <a:off x="6272676" y="1536134"/>
              <a:ext cx="2211626" cy="523218"/>
            </a:xfrm>
            <a:prstGeom prst="rect">
              <a:avLst/>
            </a:prstGeom>
            <a:noFill/>
          </p:spPr>
          <p:txBody>
            <a:bodyPr wrap="square" lIns="91438" tIns="45719" rIns="91438" bIns="45719" rtlCol="0">
              <a:spAutoFit/>
            </a:bodyPr>
            <a:lstStyle/>
            <a:p>
              <a:pPr algn="r"/>
              <a:r>
                <a:rPr lang="tr-TR" b="1" dirty="0">
                  <a:solidFill>
                    <a:schemeClr val="bg1"/>
                  </a:solidFill>
                  <a:effectLst>
                    <a:outerShdw blurRad="38100" dist="38100" dir="2700000" algn="tl">
                      <a:srgbClr val="000000">
                        <a:alpha val="43137"/>
                      </a:srgbClr>
                    </a:outerShdw>
                  </a:effectLst>
                </a:rPr>
                <a:t>TK is </a:t>
              </a:r>
              <a:r>
                <a:rPr lang="tr-TR" b="1" dirty="0" err="1" smtClean="0">
                  <a:solidFill>
                    <a:schemeClr val="bg1"/>
                  </a:solidFill>
                  <a:effectLst>
                    <a:outerShdw blurRad="38100" dist="38100" dir="2700000" algn="tl">
                      <a:srgbClr val="000000">
                        <a:alpha val="43137"/>
                      </a:srgbClr>
                    </a:outerShdw>
                  </a:effectLst>
                </a:rPr>
                <a:t>forecasted</a:t>
              </a:r>
              <a:r>
                <a:rPr lang="tr-TR" b="1" dirty="0" smtClean="0">
                  <a:solidFill>
                    <a:schemeClr val="bg1"/>
                  </a:solidFill>
                  <a:effectLst>
                    <a:outerShdw blurRad="38100" dist="38100" dir="2700000" algn="tl">
                      <a:srgbClr val="000000">
                        <a:alpha val="43137"/>
                      </a:srgbClr>
                    </a:outerShdw>
                  </a:effectLst>
                </a:rPr>
                <a:t> </a:t>
              </a:r>
              <a:r>
                <a:rPr lang="tr-TR" b="1" dirty="0" err="1" smtClean="0">
                  <a:solidFill>
                    <a:schemeClr val="bg1"/>
                  </a:solidFill>
                  <a:effectLst>
                    <a:outerShdw blurRad="38100" dist="38100" dir="2700000" algn="tl">
                      <a:srgbClr val="000000">
                        <a:alpha val="43137"/>
                      </a:srgbClr>
                    </a:outerShdw>
                  </a:effectLst>
                </a:rPr>
                <a:t>to</a:t>
              </a:r>
              <a:r>
                <a:rPr lang="tr-TR" b="1" dirty="0" smtClean="0">
                  <a:solidFill>
                    <a:schemeClr val="bg1"/>
                  </a:solidFill>
                  <a:effectLst>
                    <a:outerShdw blurRad="38100" dist="38100" dir="2700000" algn="tl">
                      <a:srgbClr val="000000">
                        <a:alpha val="43137"/>
                      </a:srgbClr>
                    </a:outerShdw>
                  </a:effectLst>
                </a:rPr>
                <a:t> be </a:t>
              </a:r>
              <a:r>
                <a:rPr lang="tr-TR" b="1" dirty="0" err="1" smtClean="0">
                  <a:solidFill>
                    <a:schemeClr val="bg1"/>
                  </a:solidFill>
                  <a:effectLst>
                    <a:outerShdw blurRad="38100" dist="38100" dir="2700000" algn="tl">
                      <a:srgbClr val="000000">
                        <a:alpha val="43137"/>
                      </a:srgbClr>
                    </a:outerShdw>
                  </a:effectLst>
                </a:rPr>
                <a:t>the</a:t>
              </a:r>
              <a:r>
                <a:rPr lang="tr-TR" b="1" dirty="0" smtClean="0">
                  <a:solidFill>
                    <a:schemeClr val="bg1"/>
                  </a:solidFill>
                  <a:effectLst>
                    <a:outerShdw blurRad="38100" dist="38100" dir="2700000" algn="tl">
                      <a:srgbClr val="000000">
                        <a:alpha val="43137"/>
                      </a:srgbClr>
                    </a:outerShdw>
                  </a:effectLst>
                </a:rPr>
                <a:t> 11th </a:t>
              </a:r>
              <a:r>
                <a:rPr lang="tr-TR" b="1" dirty="0" err="1">
                  <a:solidFill>
                    <a:schemeClr val="bg1"/>
                  </a:solidFill>
                  <a:effectLst>
                    <a:outerShdw blurRad="38100" dist="38100" dir="2700000" algn="tl">
                      <a:srgbClr val="000000">
                        <a:alpha val="43137"/>
                      </a:srgbClr>
                    </a:outerShdw>
                  </a:effectLst>
                </a:rPr>
                <a:t>largest</a:t>
              </a:r>
              <a:r>
                <a:rPr lang="tr-TR" b="1" dirty="0">
                  <a:solidFill>
                    <a:schemeClr val="bg1"/>
                  </a:solidFill>
                  <a:effectLst>
                    <a:outerShdw blurRad="38100" dist="38100" dir="2700000" algn="tl">
                      <a:srgbClr val="000000">
                        <a:alpha val="43137"/>
                      </a:srgbClr>
                    </a:outerShdw>
                  </a:effectLst>
                </a:rPr>
                <a:t> </a:t>
              </a:r>
              <a:r>
                <a:rPr lang="tr-TR" b="1" dirty="0" err="1">
                  <a:solidFill>
                    <a:schemeClr val="bg1"/>
                  </a:solidFill>
                  <a:effectLst>
                    <a:outerShdw blurRad="38100" dist="38100" dir="2700000" algn="tl">
                      <a:srgbClr val="000000">
                        <a:alpha val="43137"/>
                      </a:srgbClr>
                    </a:outerShdw>
                  </a:effectLst>
                </a:rPr>
                <a:t>airline</a:t>
              </a:r>
              <a:endParaRPr lang="en-US"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5456520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750"/>
                                  </p:stCondLst>
                                  <p:childTnLst>
                                    <p:set>
                                      <p:cBhvr>
                                        <p:cTn id="11" dur="1" fill="hold">
                                          <p:stCondLst>
                                            <p:cond delay="0"/>
                                          </p:stCondLst>
                                        </p:cTn>
                                        <p:tgtEl>
                                          <p:spTgt spid="18">
                                            <p:graphicEl>
                                              <a:chart seriesIdx="-3" categoryIdx="-3" bldStep="gridLegend"/>
                                            </p:graphicEl>
                                          </p:spTgt>
                                        </p:tgtEl>
                                        <p:attrNameLst>
                                          <p:attrName>style.visibility</p:attrName>
                                        </p:attrNameLst>
                                      </p:cBhvr>
                                      <p:to>
                                        <p:strVal val="visible"/>
                                      </p:to>
                                    </p:set>
                                    <p:animEffect transition="in" filter="wipe(down)">
                                      <p:cBhvr>
                                        <p:cTn id="12" dur="350"/>
                                        <p:tgtEl>
                                          <p:spTgt spid="18">
                                            <p:graphicEl>
                                              <a:chart seriesIdx="-3" categoryIdx="-3" bldStep="gridLegend"/>
                                            </p:graphicEl>
                                          </p:spTgt>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47" presetClass="entr" presetSubtype="0" fill="hold" nodeType="withEffect">
                                  <p:stCondLst>
                                    <p:cond delay="100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anim calcmode="lin" valueType="num">
                                      <p:cBhvr>
                                        <p:cTn id="19" dur="500" fill="hold"/>
                                        <p:tgtEl>
                                          <p:spTgt spid="70"/>
                                        </p:tgtEl>
                                        <p:attrNameLst>
                                          <p:attrName>ppt_x</p:attrName>
                                        </p:attrNameLst>
                                      </p:cBhvr>
                                      <p:tavLst>
                                        <p:tav tm="0">
                                          <p:val>
                                            <p:strVal val="#ppt_x"/>
                                          </p:val>
                                        </p:tav>
                                        <p:tav tm="100000">
                                          <p:val>
                                            <p:strVal val="#ppt_x"/>
                                          </p:val>
                                        </p:tav>
                                      </p:tavLst>
                                    </p:anim>
                                    <p:anim calcmode="lin" valueType="num">
                                      <p:cBhvr>
                                        <p:cTn id="20" dur="500" fill="hold"/>
                                        <p:tgtEl>
                                          <p:spTgt spid="70"/>
                                        </p:tgtEl>
                                        <p:attrNameLst>
                                          <p:attrName>ppt_y</p:attrName>
                                        </p:attrNameLst>
                                      </p:cBhvr>
                                      <p:tavLst>
                                        <p:tav tm="0">
                                          <p:val>
                                            <p:strVal val="#ppt_y-.1"/>
                                          </p:val>
                                        </p:tav>
                                        <p:tav tm="100000">
                                          <p:val>
                                            <p:strVal val="#ppt_y"/>
                                          </p:val>
                                        </p:tav>
                                      </p:tavLst>
                                    </p:anim>
                                  </p:childTnLst>
                                </p:cTn>
                              </p:par>
                              <p:par>
                                <p:cTn id="21" presetID="22" presetClass="entr" presetSubtype="4" fill="hold" grpId="0" nodeType="withEffect">
                                  <p:stCondLst>
                                    <p:cond delay="950"/>
                                  </p:stCondLst>
                                  <p:childTnLst>
                                    <p:set>
                                      <p:cBhvr>
                                        <p:cTn id="22" dur="1" fill="hold">
                                          <p:stCondLst>
                                            <p:cond delay="0"/>
                                          </p:stCondLst>
                                        </p:cTn>
                                        <p:tgtEl>
                                          <p:spTgt spid="18">
                                            <p:graphicEl>
                                              <a:chart seriesIdx="-4" categoryIdx="0" bldStep="category"/>
                                            </p:graphicEl>
                                          </p:spTgt>
                                        </p:tgtEl>
                                        <p:attrNameLst>
                                          <p:attrName>style.visibility</p:attrName>
                                        </p:attrNameLst>
                                      </p:cBhvr>
                                      <p:to>
                                        <p:strVal val="visible"/>
                                      </p:to>
                                    </p:set>
                                    <p:animEffect transition="in" filter="wipe(down)">
                                      <p:cBhvr>
                                        <p:cTn id="23" dur="350"/>
                                        <p:tgtEl>
                                          <p:spTgt spid="18">
                                            <p:graphicEl>
                                              <a:chart seriesIdx="-4" categoryIdx="0" bldStep="category"/>
                                            </p:graphicEl>
                                          </p:spTgt>
                                        </p:tgtEl>
                                      </p:cBhvr>
                                    </p:animEffect>
                                  </p:childTnLst>
                                </p:cTn>
                              </p:par>
                              <p:par>
                                <p:cTn id="24" presetID="47" presetClass="entr" presetSubtype="0" fill="hold" nodeType="withEffect">
                                  <p:stCondLst>
                                    <p:cond delay="125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anim calcmode="lin" valueType="num">
                                      <p:cBhvr>
                                        <p:cTn id="27" dur="500" fill="hold"/>
                                        <p:tgtEl>
                                          <p:spTgt spid="71"/>
                                        </p:tgtEl>
                                        <p:attrNameLst>
                                          <p:attrName>ppt_x</p:attrName>
                                        </p:attrNameLst>
                                      </p:cBhvr>
                                      <p:tavLst>
                                        <p:tav tm="0">
                                          <p:val>
                                            <p:strVal val="#ppt_x"/>
                                          </p:val>
                                        </p:tav>
                                        <p:tav tm="100000">
                                          <p:val>
                                            <p:strVal val="#ppt_x"/>
                                          </p:val>
                                        </p:tav>
                                      </p:tavLst>
                                    </p:anim>
                                    <p:anim calcmode="lin" valueType="num">
                                      <p:cBhvr>
                                        <p:cTn id="28" dur="500" fill="hold"/>
                                        <p:tgtEl>
                                          <p:spTgt spid="71"/>
                                        </p:tgtEl>
                                        <p:attrNameLst>
                                          <p:attrName>ppt_y</p:attrName>
                                        </p:attrNameLst>
                                      </p:cBhvr>
                                      <p:tavLst>
                                        <p:tav tm="0">
                                          <p:val>
                                            <p:strVal val="#ppt_y-.1"/>
                                          </p:val>
                                        </p:tav>
                                        <p:tav tm="100000">
                                          <p:val>
                                            <p:strVal val="#ppt_y"/>
                                          </p:val>
                                        </p:tav>
                                      </p:tavLst>
                                    </p:anim>
                                  </p:childTnLst>
                                </p:cTn>
                              </p:par>
                              <p:par>
                                <p:cTn id="29" presetID="22" presetClass="entr" presetSubtype="4" fill="hold" grpId="0" nodeType="withEffect">
                                  <p:stCondLst>
                                    <p:cond delay="1150"/>
                                  </p:stCondLst>
                                  <p:childTnLst>
                                    <p:set>
                                      <p:cBhvr>
                                        <p:cTn id="30" dur="1" fill="hold">
                                          <p:stCondLst>
                                            <p:cond delay="0"/>
                                          </p:stCondLst>
                                        </p:cTn>
                                        <p:tgtEl>
                                          <p:spTgt spid="18">
                                            <p:graphicEl>
                                              <a:chart seriesIdx="-4" categoryIdx="1" bldStep="category"/>
                                            </p:graphicEl>
                                          </p:spTgt>
                                        </p:tgtEl>
                                        <p:attrNameLst>
                                          <p:attrName>style.visibility</p:attrName>
                                        </p:attrNameLst>
                                      </p:cBhvr>
                                      <p:to>
                                        <p:strVal val="visible"/>
                                      </p:to>
                                    </p:set>
                                    <p:animEffect transition="in" filter="wipe(down)">
                                      <p:cBhvr>
                                        <p:cTn id="31" dur="350"/>
                                        <p:tgtEl>
                                          <p:spTgt spid="18">
                                            <p:graphicEl>
                                              <a:chart seriesIdx="-4" categoryIdx="1" bldStep="category"/>
                                            </p:graphicEl>
                                          </p:spTgt>
                                        </p:tgtEl>
                                      </p:cBhvr>
                                    </p:animEffect>
                                  </p:childTnLst>
                                </p:cTn>
                              </p:par>
                              <p:par>
                                <p:cTn id="32" presetID="47" presetClass="entr" presetSubtype="0" fill="hold" nodeType="withEffect">
                                  <p:stCondLst>
                                    <p:cond delay="130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500"/>
                                        <p:tgtEl>
                                          <p:spTgt spid="72"/>
                                        </p:tgtEl>
                                      </p:cBhvr>
                                    </p:animEffect>
                                    <p:anim calcmode="lin" valueType="num">
                                      <p:cBhvr>
                                        <p:cTn id="35" dur="500" fill="hold"/>
                                        <p:tgtEl>
                                          <p:spTgt spid="72"/>
                                        </p:tgtEl>
                                        <p:attrNameLst>
                                          <p:attrName>ppt_x</p:attrName>
                                        </p:attrNameLst>
                                      </p:cBhvr>
                                      <p:tavLst>
                                        <p:tav tm="0">
                                          <p:val>
                                            <p:strVal val="#ppt_x"/>
                                          </p:val>
                                        </p:tav>
                                        <p:tav tm="100000">
                                          <p:val>
                                            <p:strVal val="#ppt_x"/>
                                          </p:val>
                                        </p:tav>
                                      </p:tavLst>
                                    </p:anim>
                                    <p:anim calcmode="lin" valueType="num">
                                      <p:cBhvr>
                                        <p:cTn id="36" dur="500" fill="hold"/>
                                        <p:tgtEl>
                                          <p:spTgt spid="72"/>
                                        </p:tgtEl>
                                        <p:attrNameLst>
                                          <p:attrName>ppt_y</p:attrName>
                                        </p:attrNameLst>
                                      </p:cBhvr>
                                      <p:tavLst>
                                        <p:tav tm="0">
                                          <p:val>
                                            <p:strVal val="#ppt_y-.1"/>
                                          </p:val>
                                        </p:tav>
                                        <p:tav tm="100000">
                                          <p:val>
                                            <p:strVal val="#ppt_y"/>
                                          </p:val>
                                        </p:tav>
                                      </p:tavLst>
                                    </p:anim>
                                  </p:childTnLst>
                                </p:cTn>
                              </p:par>
                              <p:par>
                                <p:cTn id="37" presetID="22" presetClass="entr" presetSubtype="4" fill="hold" grpId="0" nodeType="withEffect">
                                  <p:stCondLst>
                                    <p:cond delay="1350"/>
                                  </p:stCondLst>
                                  <p:childTnLst>
                                    <p:set>
                                      <p:cBhvr>
                                        <p:cTn id="38" dur="1" fill="hold">
                                          <p:stCondLst>
                                            <p:cond delay="0"/>
                                          </p:stCondLst>
                                        </p:cTn>
                                        <p:tgtEl>
                                          <p:spTgt spid="18">
                                            <p:graphicEl>
                                              <a:chart seriesIdx="-4" categoryIdx="2" bldStep="category"/>
                                            </p:graphicEl>
                                          </p:spTgt>
                                        </p:tgtEl>
                                        <p:attrNameLst>
                                          <p:attrName>style.visibility</p:attrName>
                                        </p:attrNameLst>
                                      </p:cBhvr>
                                      <p:to>
                                        <p:strVal val="visible"/>
                                      </p:to>
                                    </p:set>
                                    <p:animEffect transition="in" filter="wipe(down)">
                                      <p:cBhvr>
                                        <p:cTn id="39" dur="350"/>
                                        <p:tgtEl>
                                          <p:spTgt spid="18">
                                            <p:graphicEl>
                                              <a:chart seriesIdx="-4" categoryIdx="2" bldStep="category"/>
                                            </p:graphicEl>
                                          </p:spTgt>
                                        </p:tgtEl>
                                      </p:cBhvr>
                                    </p:animEffect>
                                  </p:childTnLst>
                                </p:cTn>
                              </p:par>
                              <p:par>
                                <p:cTn id="40" presetID="47" presetClass="entr" presetSubtype="0" fill="hold" nodeType="withEffect">
                                  <p:stCondLst>
                                    <p:cond delay="150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anim calcmode="lin" valueType="num">
                                      <p:cBhvr>
                                        <p:cTn id="43" dur="500" fill="hold"/>
                                        <p:tgtEl>
                                          <p:spTgt spid="73"/>
                                        </p:tgtEl>
                                        <p:attrNameLst>
                                          <p:attrName>ppt_x</p:attrName>
                                        </p:attrNameLst>
                                      </p:cBhvr>
                                      <p:tavLst>
                                        <p:tav tm="0">
                                          <p:val>
                                            <p:strVal val="#ppt_x"/>
                                          </p:val>
                                        </p:tav>
                                        <p:tav tm="100000">
                                          <p:val>
                                            <p:strVal val="#ppt_x"/>
                                          </p:val>
                                        </p:tav>
                                      </p:tavLst>
                                    </p:anim>
                                    <p:anim calcmode="lin" valueType="num">
                                      <p:cBhvr>
                                        <p:cTn id="44" dur="500" fill="hold"/>
                                        <p:tgtEl>
                                          <p:spTgt spid="73"/>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1550"/>
                                  </p:stCondLst>
                                  <p:childTnLst>
                                    <p:set>
                                      <p:cBhvr>
                                        <p:cTn id="46" dur="1" fill="hold">
                                          <p:stCondLst>
                                            <p:cond delay="0"/>
                                          </p:stCondLst>
                                        </p:cTn>
                                        <p:tgtEl>
                                          <p:spTgt spid="18">
                                            <p:graphicEl>
                                              <a:chart seriesIdx="-4" categoryIdx="3" bldStep="category"/>
                                            </p:graphicEl>
                                          </p:spTgt>
                                        </p:tgtEl>
                                        <p:attrNameLst>
                                          <p:attrName>style.visibility</p:attrName>
                                        </p:attrNameLst>
                                      </p:cBhvr>
                                      <p:to>
                                        <p:strVal val="visible"/>
                                      </p:to>
                                    </p:set>
                                    <p:animEffect transition="in" filter="wipe(down)">
                                      <p:cBhvr>
                                        <p:cTn id="47" dur="350"/>
                                        <p:tgtEl>
                                          <p:spTgt spid="18">
                                            <p:graphicEl>
                                              <a:chart seriesIdx="-4" categoryIdx="3" bldStep="category"/>
                                            </p:graphicEl>
                                          </p:spTgt>
                                        </p:tgtEl>
                                      </p:cBhvr>
                                    </p:animEffect>
                                  </p:childTnLst>
                                </p:cTn>
                              </p:par>
                              <p:par>
                                <p:cTn id="48" presetID="47" presetClass="entr" presetSubtype="0" fill="hold" nodeType="withEffect">
                                  <p:stCondLst>
                                    <p:cond delay="175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500"/>
                                        <p:tgtEl>
                                          <p:spTgt spid="74"/>
                                        </p:tgtEl>
                                      </p:cBhvr>
                                    </p:animEffect>
                                    <p:anim calcmode="lin" valueType="num">
                                      <p:cBhvr>
                                        <p:cTn id="51" dur="500" fill="hold"/>
                                        <p:tgtEl>
                                          <p:spTgt spid="74"/>
                                        </p:tgtEl>
                                        <p:attrNameLst>
                                          <p:attrName>ppt_x</p:attrName>
                                        </p:attrNameLst>
                                      </p:cBhvr>
                                      <p:tavLst>
                                        <p:tav tm="0">
                                          <p:val>
                                            <p:strVal val="#ppt_x"/>
                                          </p:val>
                                        </p:tav>
                                        <p:tav tm="100000">
                                          <p:val>
                                            <p:strVal val="#ppt_x"/>
                                          </p:val>
                                        </p:tav>
                                      </p:tavLst>
                                    </p:anim>
                                    <p:anim calcmode="lin" valueType="num">
                                      <p:cBhvr>
                                        <p:cTn id="52" dur="500" fill="hold"/>
                                        <p:tgtEl>
                                          <p:spTgt spid="74"/>
                                        </p:tgtEl>
                                        <p:attrNameLst>
                                          <p:attrName>ppt_y</p:attrName>
                                        </p:attrNameLst>
                                      </p:cBhvr>
                                      <p:tavLst>
                                        <p:tav tm="0">
                                          <p:val>
                                            <p:strVal val="#ppt_y-.1"/>
                                          </p:val>
                                        </p:tav>
                                        <p:tav tm="100000">
                                          <p:val>
                                            <p:strVal val="#ppt_y"/>
                                          </p:val>
                                        </p:tav>
                                      </p:tavLst>
                                    </p:anim>
                                  </p:childTnLst>
                                </p:cTn>
                              </p:par>
                              <p:par>
                                <p:cTn id="53" presetID="22" presetClass="entr" presetSubtype="4" fill="hold" grpId="0" nodeType="withEffect">
                                  <p:stCondLst>
                                    <p:cond delay="1750"/>
                                  </p:stCondLst>
                                  <p:childTnLst>
                                    <p:set>
                                      <p:cBhvr>
                                        <p:cTn id="54" dur="1" fill="hold">
                                          <p:stCondLst>
                                            <p:cond delay="0"/>
                                          </p:stCondLst>
                                        </p:cTn>
                                        <p:tgtEl>
                                          <p:spTgt spid="18">
                                            <p:graphicEl>
                                              <a:chart seriesIdx="-4" categoryIdx="4" bldStep="category"/>
                                            </p:graphicEl>
                                          </p:spTgt>
                                        </p:tgtEl>
                                        <p:attrNameLst>
                                          <p:attrName>style.visibility</p:attrName>
                                        </p:attrNameLst>
                                      </p:cBhvr>
                                      <p:to>
                                        <p:strVal val="visible"/>
                                      </p:to>
                                    </p:set>
                                    <p:animEffect transition="in" filter="wipe(down)">
                                      <p:cBhvr>
                                        <p:cTn id="55" dur="350"/>
                                        <p:tgtEl>
                                          <p:spTgt spid="18">
                                            <p:graphicEl>
                                              <a:chart seriesIdx="-4" categoryIdx="4" bldStep="category"/>
                                            </p:graphicEl>
                                          </p:spTgt>
                                        </p:tgtEl>
                                      </p:cBhvr>
                                    </p:animEffect>
                                  </p:childTnLst>
                                </p:cTn>
                              </p:par>
                              <p:par>
                                <p:cTn id="56" presetID="47" presetClass="entr" presetSubtype="0" fill="hold" nodeType="withEffect">
                                  <p:stCondLst>
                                    <p:cond delay="200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anim calcmode="lin" valueType="num">
                                      <p:cBhvr>
                                        <p:cTn id="59" dur="500" fill="hold"/>
                                        <p:tgtEl>
                                          <p:spTgt spid="75"/>
                                        </p:tgtEl>
                                        <p:attrNameLst>
                                          <p:attrName>ppt_x</p:attrName>
                                        </p:attrNameLst>
                                      </p:cBhvr>
                                      <p:tavLst>
                                        <p:tav tm="0">
                                          <p:val>
                                            <p:strVal val="#ppt_x"/>
                                          </p:val>
                                        </p:tav>
                                        <p:tav tm="100000">
                                          <p:val>
                                            <p:strVal val="#ppt_x"/>
                                          </p:val>
                                        </p:tav>
                                      </p:tavLst>
                                    </p:anim>
                                    <p:anim calcmode="lin" valueType="num">
                                      <p:cBhvr>
                                        <p:cTn id="60" dur="500" fill="hold"/>
                                        <p:tgtEl>
                                          <p:spTgt spid="75"/>
                                        </p:tgtEl>
                                        <p:attrNameLst>
                                          <p:attrName>ppt_y</p:attrName>
                                        </p:attrNameLst>
                                      </p:cBhvr>
                                      <p:tavLst>
                                        <p:tav tm="0">
                                          <p:val>
                                            <p:strVal val="#ppt_y-.1"/>
                                          </p:val>
                                        </p:tav>
                                        <p:tav tm="100000">
                                          <p:val>
                                            <p:strVal val="#ppt_y"/>
                                          </p:val>
                                        </p:tav>
                                      </p:tavLst>
                                    </p:anim>
                                  </p:childTnLst>
                                </p:cTn>
                              </p:par>
                              <p:par>
                                <p:cTn id="61" presetID="22" presetClass="entr" presetSubtype="4" fill="hold" grpId="0" nodeType="withEffect">
                                  <p:stCondLst>
                                    <p:cond delay="1950"/>
                                  </p:stCondLst>
                                  <p:childTnLst>
                                    <p:set>
                                      <p:cBhvr>
                                        <p:cTn id="62" dur="1" fill="hold">
                                          <p:stCondLst>
                                            <p:cond delay="0"/>
                                          </p:stCondLst>
                                        </p:cTn>
                                        <p:tgtEl>
                                          <p:spTgt spid="18">
                                            <p:graphicEl>
                                              <a:chart seriesIdx="-4" categoryIdx="5" bldStep="category"/>
                                            </p:graphicEl>
                                          </p:spTgt>
                                        </p:tgtEl>
                                        <p:attrNameLst>
                                          <p:attrName>style.visibility</p:attrName>
                                        </p:attrNameLst>
                                      </p:cBhvr>
                                      <p:to>
                                        <p:strVal val="visible"/>
                                      </p:to>
                                    </p:set>
                                    <p:animEffect transition="in" filter="wipe(down)">
                                      <p:cBhvr>
                                        <p:cTn id="63" dur="350"/>
                                        <p:tgtEl>
                                          <p:spTgt spid="18">
                                            <p:graphicEl>
                                              <a:chart seriesIdx="-4" categoryIdx="5" bldStep="category"/>
                                            </p:graphicEl>
                                          </p:spTgt>
                                        </p:tgtEl>
                                      </p:cBhvr>
                                    </p:animEffect>
                                  </p:childTnLst>
                                </p:cTn>
                              </p:par>
                              <p:par>
                                <p:cTn id="64" presetID="47" presetClass="entr" presetSubtype="0" fill="hold" nodeType="withEffect">
                                  <p:stCondLst>
                                    <p:cond delay="225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anim calcmode="lin" valueType="num">
                                      <p:cBhvr>
                                        <p:cTn id="67" dur="500" fill="hold"/>
                                        <p:tgtEl>
                                          <p:spTgt spid="76"/>
                                        </p:tgtEl>
                                        <p:attrNameLst>
                                          <p:attrName>ppt_x</p:attrName>
                                        </p:attrNameLst>
                                      </p:cBhvr>
                                      <p:tavLst>
                                        <p:tav tm="0">
                                          <p:val>
                                            <p:strVal val="#ppt_x"/>
                                          </p:val>
                                        </p:tav>
                                        <p:tav tm="100000">
                                          <p:val>
                                            <p:strVal val="#ppt_x"/>
                                          </p:val>
                                        </p:tav>
                                      </p:tavLst>
                                    </p:anim>
                                    <p:anim calcmode="lin" valueType="num">
                                      <p:cBhvr>
                                        <p:cTn id="68" dur="500" fill="hold"/>
                                        <p:tgtEl>
                                          <p:spTgt spid="76"/>
                                        </p:tgtEl>
                                        <p:attrNameLst>
                                          <p:attrName>ppt_y</p:attrName>
                                        </p:attrNameLst>
                                      </p:cBhvr>
                                      <p:tavLst>
                                        <p:tav tm="0">
                                          <p:val>
                                            <p:strVal val="#ppt_y-.1"/>
                                          </p:val>
                                        </p:tav>
                                        <p:tav tm="100000">
                                          <p:val>
                                            <p:strVal val="#ppt_y"/>
                                          </p:val>
                                        </p:tav>
                                      </p:tavLst>
                                    </p:anim>
                                  </p:childTnLst>
                                </p:cTn>
                              </p:par>
                              <p:par>
                                <p:cTn id="69" presetID="22" presetClass="entr" presetSubtype="4" fill="hold" grpId="0" nodeType="withEffect">
                                  <p:stCondLst>
                                    <p:cond delay="2150"/>
                                  </p:stCondLst>
                                  <p:childTnLst>
                                    <p:set>
                                      <p:cBhvr>
                                        <p:cTn id="70" dur="1" fill="hold">
                                          <p:stCondLst>
                                            <p:cond delay="0"/>
                                          </p:stCondLst>
                                        </p:cTn>
                                        <p:tgtEl>
                                          <p:spTgt spid="18">
                                            <p:graphicEl>
                                              <a:chart seriesIdx="-4" categoryIdx="6" bldStep="category"/>
                                            </p:graphicEl>
                                          </p:spTgt>
                                        </p:tgtEl>
                                        <p:attrNameLst>
                                          <p:attrName>style.visibility</p:attrName>
                                        </p:attrNameLst>
                                      </p:cBhvr>
                                      <p:to>
                                        <p:strVal val="visible"/>
                                      </p:to>
                                    </p:set>
                                    <p:animEffect transition="in" filter="wipe(down)">
                                      <p:cBhvr>
                                        <p:cTn id="71" dur="350"/>
                                        <p:tgtEl>
                                          <p:spTgt spid="18">
                                            <p:graphicEl>
                                              <a:chart seriesIdx="-4" categoryIdx="6" bldStep="category"/>
                                            </p:graphicEl>
                                          </p:spTgt>
                                        </p:tgtEl>
                                      </p:cBhvr>
                                    </p:animEffect>
                                  </p:childTnLst>
                                </p:cTn>
                              </p:par>
                              <p:par>
                                <p:cTn id="72" presetID="47" presetClass="entr" presetSubtype="0" fill="hold" nodeType="withEffect">
                                  <p:stCondLst>
                                    <p:cond delay="250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anim calcmode="lin" valueType="num">
                                      <p:cBhvr>
                                        <p:cTn id="75" dur="500" fill="hold"/>
                                        <p:tgtEl>
                                          <p:spTgt spid="77"/>
                                        </p:tgtEl>
                                        <p:attrNameLst>
                                          <p:attrName>ppt_x</p:attrName>
                                        </p:attrNameLst>
                                      </p:cBhvr>
                                      <p:tavLst>
                                        <p:tav tm="0">
                                          <p:val>
                                            <p:strVal val="#ppt_x"/>
                                          </p:val>
                                        </p:tav>
                                        <p:tav tm="100000">
                                          <p:val>
                                            <p:strVal val="#ppt_x"/>
                                          </p:val>
                                        </p:tav>
                                      </p:tavLst>
                                    </p:anim>
                                    <p:anim calcmode="lin" valueType="num">
                                      <p:cBhvr>
                                        <p:cTn id="76" dur="500" fill="hold"/>
                                        <p:tgtEl>
                                          <p:spTgt spid="77"/>
                                        </p:tgtEl>
                                        <p:attrNameLst>
                                          <p:attrName>ppt_y</p:attrName>
                                        </p:attrNameLst>
                                      </p:cBhvr>
                                      <p:tavLst>
                                        <p:tav tm="0">
                                          <p:val>
                                            <p:strVal val="#ppt_y-.1"/>
                                          </p:val>
                                        </p:tav>
                                        <p:tav tm="100000">
                                          <p:val>
                                            <p:strVal val="#ppt_y"/>
                                          </p:val>
                                        </p:tav>
                                      </p:tavLst>
                                    </p:anim>
                                  </p:childTnLst>
                                </p:cTn>
                              </p:par>
                              <p:par>
                                <p:cTn id="77" presetID="22" presetClass="entr" presetSubtype="4" fill="hold" grpId="0" nodeType="withEffect">
                                  <p:stCondLst>
                                    <p:cond delay="2350"/>
                                  </p:stCondLst>
                                  <p:childTnLst>
                                    <p:set>
                                      <p:cBhvr>
                                        <p:cTn id="78" dur="1" fill="hold">
                                          <p:stCondLst>
                                            <p:cond delay="0"/>
                                          </p:stCondLst>
                                        </p:cTn>
                                        <p:tgtEl>
                                          <p:spTgt spid="18">
                                            <p:graphicEl>
                                              <a:chart seriesIdx="-4" categoryIdx="7" bldStep="category"/>
                                            </p:graphicEl>
                                          </p:spTgt>
                                        </p:tgtEl>
                                        <p:attrNameLst>
                                          <p:attrName>style.visibility</p:attrName>
                                        </p:attrNameLst>
                                      </p:cBhvr>
                                      <p:to>
                                        <p:strVal val="visible"/>
                                      </p:to>
                                    </p:set>
                                    <p:animEffect transition="in" filter="wipe(down)">
                                      <p:cBhvr>
                                        <p:cTn id="79" dur="350"/>
                                        <p:tgtEl>
                                          <p:spTgt spid="18">
                                            <p:graphicEl>
                                              <a:chart seriesIdx="-4" categoryIdx="7" bldStep="category"/>
                                            </p:graphicEl>
                                          </p:spTgt>
                                        </p:tgtEl>
                                      </p:cBhvr>
                                    </p:animEffect>
                                  </p:childTnLst>
                                </p:cTn>
                              </p:par>
                              <p:par>
                                <p:cTn id="80" presetID="47" presetClass="entr" presetSubtype="0" fill="hold" nodeType="withEffect">
                                  <p:stCondLst>
                                    <p:cond delay="250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500"/>
                                        <p:tgtEl>
                                          <p:spTgt spid="78"/>
                                        </p:tgtEl>
                                      </p:cBhvr>
                                    </p:animEffect>
                                    <p:anim calcmode="lin" valueType="num">
                                      <p:cBhvr>
                                        <p:cTn id="83" dur="500" fill="hold"/>
                                        <p:tgtEl>
                                          <p:spTgt spid="78"/>
                                        </p:tgtEl>
                                        <p:attrNameLst>
                                          <p:attrName>ppt_x</p:attrName>
                                        </p:attrNameLst>
                                      </p:cBhvr>
                                      <p:tavLst>
                                        <p:tav tm="0">
                                          <p:val>
                                            <p:strVal val="#ppt_x"/>
                                          </p:val>
                                        </p:tav>
                                        <p:tav tm="100000">
                                          <p:val>
                                            <p:strVal val="#ppt_x"/>
                                          </p:val>
                                        </p:tav>
                                      </p:tavLst>
                                    </p:anim>
                                    <p:anim calcmode="lin" valueType="num">
                                      <p:cBhvr>
                                        <p:cTn id="84" dur="500" fill="hold"/>
                                        <p:tgtEl>
                                          <p:spTgt spid="78"/>
                                        </p:tgtEl>
                                        <p:attrNameLst>
                                          <p:attrName>ppt_y</p:attrName>
                                        </p:attrNameLst>
                                      </p:cBhvr>
                                      <p:tavLst>
                                        <p:tav tm="0">
                                          <p:val>
                                            <p:strVal val="#ppt_y-.1"/>
                                          </p:val>
                                        </p:tav>
                                        <p:tav tm="100000">
                                          <p:val>
                                            <p:strVal val="#ppt_y"/>
                                          </p:val>
                                        </p:tav>
                                      </p:tavLst>
                                    </p:anim>
                                  </p:childTnLst>
                                </p:cTn>
                              </p:par>
                              <p:par>
                                <p:cTn id="85" presetID="22" presetClass="entr" presetSubtype="4" fill="hold" grpId="0" nodeType="withEffect">
                                  <p:stCondLst>
                                    <p:cond delay="2550"/>
                                  </p:stCondLst>
                                  <p:childTnLst>
                                    <p:set>
                                      <p:cBhvr>
                                        <p:cTn id="86" dur="1" fill="hold">
                                          <p:stCondLst>
                                            <p:cond delay="0"/>
                                          </p:stCondLst>
                                        </p:cTn>
                                        <p:tgtEl>
                                          <p:spTgt spid="18">
                                            <p:graphicEl>
                                              <a:chart seriesIdx="-4" categoryIdx="8" bldStep="category"/>
                                            </p:graphicEl>
                                          </p:spTgt>
                                        </p:tgtEl>
                                        <p:attrNameLst>
                                          <p:attrName>style.visibility</p:attrName>
                                        </p:attrNameLst>
                                      </p:cBhvr>
                                      <p:to>
                                        <p:strVal val="visible"/>
                                      </p:to>
                                    </p:set>
                                    <p:animEffect transition="in" filter="wipe(down)">
                                      <p:cBhvr>
                                        <p:cTn id="87" dur="350"/>
                                        <p:tgtEl>
                                          <p:spTgt spid="18">
                                            <p:graphicEl>
                                              <a:chart seriesIdx="-4" categoryIdx="8" bldStep="category"/>
                                            </p:graphicEl>
                                          </p:spTgt>
                                        </p:tgtEl>
                                      </p:cBhvr>
                                    </p:animEffect>
                                  </p:childTnLst>
                                </p:cTn>
                              </p:par>
                              <p:par>
                                <p:cTn id="88" presetID="47" presetClass="entr" presetSubtype="0" fill="hold" nodeType="withEffect">
                                  <p:stCondLst>
                                    <p:cond delay="2750"/>
                                  </p:stCondLst>
                                  <p:childTnLst>
                                    <p:set>
                                      <p:cBhvr>
                                        <p:cTn id="89" dur="1" fill="hold">
                                          <p:stCondLst>
                                            <p:cond delay="0"/>
                                          </p:stCondLst>
                                        </p:cTn>
                                        <p:tgtEl>
                                          <p:spTgt spid="79"/>
                                        </p:tgtEl>
                                        <p:attrNameLst>
                                          <p:attrName>style.visibility</p:attrName>
                                        </p:attrNameLst>
                                      </p:cBhvr>
                                      <p:to>
                                        <p:strVal val="visible"/>
                                      </p:to>
                                    </p:set>
                                    <p:animEffect transition="in" filter="fade">
                                      <p:cBhvr>
                                        <p:cTn id="90" dur="500"/>
                                        <p:tgtEl>
                                          <p:spTgt spid="79"/>
                                        </p:tgtEl>
                                      </p:cBhvr>
                                    </p:animEffect>
                                    <p:anim calcmode="lin" valueType="num">
                                      <p:cBhvr>
                                        <p:cTn id="91" dur="500" fill="hold"/>
                                        <p:tgtEl>
                                          <p:spTgt spid="79"/>
                                        </p:tgtEl>
                                        <p:attrNameLst>
                                          <p:attrName>ppt_x</p:attrName>
                                        </p:attrNameLst>
                                      </p:cBhvr>
                                      <p:tavLst>
                                        <p:tav tm="0">
                                          <p:val>
                                            <p:strVal val="#ppt_x"/>
                                          </p:val>
                                        </p:tav>
                                        <p:tav tm="100000">
                                          <p:val>
                                            <p:strVal val="#ppt_x"/>
                                          </p:val>
                                        </p:tav>
                                      </p:tavLst>
                                    </p:anim>
                                    <p:anim calcmode="lin" valueType="num">
                                      <p:cBhvr>
                                        <p:cTn id="92" dur="500" fill="hold"/>
                                        <p:tgtEl>
                                          <p:spTgt spid="79"/>
                                        </p:tgtEl>
                                        <p:attrNameLst>
                                          <p:attrName>ppt_y</p:attrName>
                                        </p:attrNameLst>
                                      </p:cBhvr>
                                      <p:tavLst>
                                        <p:tav tm="0">
                                          <p:val>
                                            <p:strVal val="#ppt_y-.1"/>
                                          </p:val>
                                        </p:tav>
                                        <p:tav tm="100000">
                                          <p:val>
                                            <p:strVal val="#ppt_y"/>
                                          </p:val>
                                        </p:tav>
                                      </p:tavLst>
                                    </p:anim>
                                  </p:childTnLst>
                                </p:cTn>
                              </p:par>
                              <p:par>
                                <p:cTn id="93" presetID="22" presetClass="entr" presetSubtype="4" fill="hold" grpId="0" nodeType="withEffect">
                                  <p:stCondLst>
                                    <p:cond delay="2750"/>
                                  </p:stCondLst>
                                  <p:childTnLst>
                                    <p:set>
                                      <p:cBhvr>
                                        <p:cTn id="94" dur="1" fill="hold">
                                          <p:stCondLst>
                                            <p:cond delay="0"/>
                                          </p:stCondLst>
                                        </p:cTn>
                                        <p:tgtEl>
                                          <p:spTgt spid="18">
                                            <p:graphicEl>
                                              <a:chart seriesIdx="-4" categoryIdx="9" bldStep="category"/>
                                            </p:graphicEl>
                                          </p:spTgt>
                                        </p:tgtEl>
                                        <p:attrNameLst>
                                          <p:attrName>style.visibility</p:attrName>
                                        </p:attrNameLst>
                                      </p:cBhvr>
                                      <p:to>
                                        <p:strVal val="visible"/>
                                      </p:to>
                                    </p:set>
                                    <p:animEffect transition="in" filter="wipe(down)">
                                      <p:cBhvr>
                                        <p:cTn id="95" dur="350"/>
                                        <p:tgtEl>
                                          <p:spTgt spid="18">
                                            <p:graphicEl>
                                              <a:chart seriesIdx="-4" categoryIdx="9" bldStep="category"/>
                                            </p:graphicEl>
                                          </p:spTgt>
                                        </p:tgtEl>
                                      </p:cBhvr>
                                    </p:animEffect>
                                  </p:childTnLst>
                                </p:cTn>
                              </p:par>
                              <p:par>
                                <p:cTn id="96" presetID="47" presetClass="entr" presetSubtype="0" fill="hold" nodeType="withEffect">
                                  <p:stCondLst>
                                    <p:cond delay="3000"/>
                                  </p:stCondLst>
                                  <p:childTnLst>
                                    <p:set>
                                      <p:cBhvr>
                                        <p:cTn id="97" dur="1" fill="hold">
                                          <p:stCondLst>
                                            <p:cond delay="0"/>
                                          </p:stCondLst>
                                        </p:cTn>
                                        <p:tgtEl>
                                          <p:spTgt spid="80"/>
                                        </p:tgtEl>
                                        <p:attrNameLst>
                                          <p:attrName>style.visibility</p:attrName>
                                        </p:attrNameLst>
                                      </p:cBhvr>
                                      <p:to>
                                        <p:strVal val="visible"/>
                                      </p:to>
                                    </p:set>
                                    <p:animEffect transition="in" filter="fade">
                                      <p:cBhvr>
                                        <p:cTn id="98" dur="500"/>
                                        <p:tgtEl>
                                          <p:spTgt spid="80"/>
                                        </p:tgtEl>
                                      </p:cBhvr>
                                    </p:animEffect>
                                    <p:anim calcmode="lin" valueType="num">
                                      <p:cBhvr>
                                        <p:cTn id="99" dur="500" fill="hold"/>
                                        <p:tgtEl>
                                          <p:spTgt spid="80"/>
                                        </p:tgtEl>
                                        <p:attrNameLst>
                                          <p:attrName>ppt_x</p:attrName>
                                        </p:attrNameLst>
                                      </p:cBhvr>
                                      <p:tavLst>
                                        <p:tav tm="0">
                                          <p:val>
                                            <p:strVal val="#ppt_x"/>
                                          </p:val>
                                        </p:tav>
                                        <p:tav tm="100000">
                                          <p:val>
                                            <p:strVal val="#ppt_x"/>
                                          </p:val>
                                        </p:tav>
                                      </p:tavLst>
                                    </p:anim>
                                    <p:anim calcmode="lin" valueType="num">
                                      <p:cBhvr>
                                        <p:cTn id="100" dur="500" fill="hold"/>
                                        <p:tgtEl>
                                          <p:spTgt spid="80"/>
                                        </p:tgtEl>
                                        <p:attrNameLst>
                                          <p:attrName>ppt_y</p:attrName>
                                        </p:attrNameLst>
                                      </p:cBhvr>
                                      <p:tavLst>
                                        <p:tav tm="0">
                                          <p:val>
                                            <p:strVal val="#ppt_y-.1"/>
                                          </p:val>
                                        </p:tav>
                                        <p:tav tm="100000">
                                          <p:val>
                                            <p:strVal val="#ppt_y"/>
                                          </p:val>
                                        </p:tav>
                                      </p:tavLst>
                                    </p:anim>
                                  </p:childTnLst>
                                </p:cTn>
                              </p:par>
                              <p:par>
                                <p:cTn id="101" presetID="22" presetClass="entr" presetSubtype="4" fill="hold" grpId="0" nodeType="withEffect">
                                  <p:stCondLst>
                                    <p:cond delay="2950"/>
                                  </p:stCondLst>
                                  <p:childTnLst>
                                    <p:set>
                                      <p:cBhvr>
                                        <p:cTn id="102" dur="1" fill="hold">
                                          <p:stCondLst>
                                            <p:cond delay="0"/>
                                          </p:stCondLst>
                                        </p:cTn>
                                        <p:tgtEl>
                                          <p:spTgt spid="18">
                                            <p:graphicEl>
                                              <a:chart seriesIdx="-4" categoryIdx="10" bldStep="category"/>
                                            </p:graphicEl>
                                          </p:spTgt>
                                        </p:tgtEl>
                                        <p:attrNameLst>
                                          <p:attrName>style.visibility</p:attrName>
                                        </p:attrNameLst>
                                      </p:cBhvr>
                                      <p:to>
                                        <p:strVal val="visible"/>
                                      </p:to>
                                    </p:set>
                                    <p:animEffect transition="in" filter="wipe(down)">
                                      <p:cBhvr>
                                        <p:cTn id="103" dur="350"/>
                                        <p:tgtEl>
                                          <p:spTgt spid="18">
                                            <p:graphicEl>
                                              <a:chart seriesIdx="-4" categoryIdx="10" bldStep="category"/>
                                            </p:graphicEl>
                                          </p:spTgt>
                                        </p:tgtEl>
                                      </p:cBhvr>
                                    </p:animEffect>
                                  </p:childTnLst>
                                </p:cTn>
                              </p:par>
                              <p:par>
                                <p:cTn id="104" presetID="47" presetClass="entr" presetSubtype="0" fill="hold" nodeType="withEffect">
                                  <p:stCondLst>
                                    <p:cond delay="3250"/>
                                  </p:stCondLst>
                                  <p:childTnLst>
                                    <p:set>
                                      <p:cBhvr>
                                        <p:cTn id="105" dur="1" fill="hold">
                                          <p:stCondLst>
                                            <p:cond delay="0"/>
                                          </p:stCondLst>
                                        </p:cTn>
                                        <p:tgtEl>
                                          <p:spTgt spid="81"/>
                                        </p:tgtEl>
                                        <p:attrNameLst>
                                          <p:attrName>style.visibility</p:attrName>
                                        </p:attrNameLst>
                                      </p:cBhvr>
                                      <p:to>
                                        <p:strVal val="visible"/>
                                      </p:to>
                                    </p:set>
                                    <p:animEffect transition="in" filter="fade">
                                      <p:cBhvr>
                                        <p:cTn id="106" dur="500"/>
                                        <p:tgtEl>
                                          <p:spTgt spid="81"/>
                                        </p:tgtEl>
                                      </p:cBhvr>
                                    </p:animEffect>
                                    <p:anim calcmode="lin" valueType="num">
                                      <p:cBhvr>
                                        <p:cTn id="107" dur="500" fill="hold"/>
                                        <p:tgtEl>
                                          <p:spTgt spid="81"/>
                                        </p:tgtEl>
                                        <p:attrNameLst>
                                          <p:attrName>ppt_x</p:attrName>
                                        </p:attrNameLst>
                                      </p:cBhvr>
                                      <p:tavLst>
                                        <p:tav tm="0">
                                          <p:val>
                                            <p:strVal val="#ppt_x"/>
                                          </p:val>
                                        </p:tav>
                                        <p:tav tm="100000">
                                          <p:val>
                                            <p:strVal val="#ppt_x"/>
                                          </p:val>
                                        </p:tav>
                                      </p:tavLst>
                                    </p:anim>
                                    <p:anim calcmode="lin" valueType="num">
                                      <p:cBhvr>
                                        <p:cTn id="108" dur="500" fill="hold"/>
                                        <p:tgtEl>
                                          <p:spTgt spid="81"/>
                                        </p:tgtEl>
                                        <p:attrNameLst>
                                          <p:attrName>ppt_y</p:attrName>
                                        </p:attrNameLst>
                                      </p:cBhvr>
                                      <p:tavLst>
                                        <p:tav tm="0">
                                          <p:val>
                                            <p:strVal val="#ppt_y-.1"/>
                                          </p:val>
                                        </p:tav>
                                        <p:tav tm="100000">
                                          <p:val>
                                            <p:strVal val="#ppt_y"/>
                                          </p:val>
                                        </p:tav>
                                      </p:tavLst>
                                    </p:anim>
                                  </p:childTnLst>
                                </p:cTn>
                              </p:par>
                              <p:par>
                                <p:cTn id="109" presetID="22" presetClass="entr" presetSubtype="4" fill="hold" grpId="0" nodeType="withEffect">
                                  <p:stCondLst>
                                    <p:cond delay="3150"/>
                                  </p:stCondLst>
                                  <p:childTnLst>
                                    <p:set>
                                      <p:cBhvr>
                                        <p:cTn id="110" dur="1" fill="hold">
                                          <p:stCondLst>
                                            <p:cond delay="0"/>
                                          </p:stCondLst>
                                        </p:cTn>
                                        <p:tgtEl>
                                          <p:spTgt spid="18">
                                            <p:graphicEl>
                                              <a:chart seriesIdx="-4" categoryIdx="11" bldStep="category"/>
                                            </p:graphicEl>
                                          </p:spTgt>
                                        </p:tgtEl>
                                        <p:attrNameLst>
                                          <p:attrName>style.visibility</p:attrName>
                                        </p:attrNameLst>
                                      </p:cBhvr>
                                      <p:to>
                                        <p:strVal val="visible"/>
                                      </p:to>
                                    </p:set>
                                    <p:animEffect transition="in" filter="wipe(down)">
                                      <p:cBhvr>
                                        <p:cTn id="111" dur="350"/>
                                        <p:tgtEl>
                                          <p:spTgt spid="18">
                                            <p:graphicEl>
                                              <a:chart seriesIdx="-4" categoryIdx="11" bldStep="category"/>
                                            </p:graphicEl>
                                          </p:spTgt>
                                        </p:tgtEl>
                                      </p:cBhvr>
                                    </p:animEffect>
                                  </p:childTnLst>
                                </p:cTn>
                              </p:par>
                              <p:par>
                                <p:cTn id="112" presetID="22" presetClass="entr" presetSubtype="2" fill="hold" nodeType="withEffect">
                                  <p:stCondLst>
                                    <p:cond delay="0"/>
                                  </p:stCondLst>
                                  <p:childTnLst>
                                    <p:set>
                                      <p:cBhvr>
                                        <p:cTn id="113" dur="1" fill="hold">
                                          <p:stCondLst>
                                            <p:cond delay="0"/>
                                          </p:stCondLst>
                                        </p:cTn>
                                        <p:tgtEl>
                                          <p:spTgt spid="87"/>
                                        </p:tgtEl>
                                        <p:attrNameLst>
                                          <p:attrName>style.visibility</p:attrName>
                                        </p:attrNameLst>
                                      </p:cBhvr>
                                      <p:to>
                                        <p:strVal val="visible"/>
                                      </p:to>
                                    </p:set>
                                    <p:animEffect transition="in" filter="wipe(right)">
                                      <p:cBhvr>
                                        <p:cTn id="114" dur="450"/>
                                        <p:tgtEl>
                                          <p:spTgt spid="87"/>
                                        </p:tgtEl>
                                      </p:cBhvr>
                                    </p:animEffect>
                                  </p:childTnLst>
                                </p:cTn>
                              </p:par>
                            </p:childTnLst>
                          </p:cTn>
                        </p:par>
                        <p:par>
                          <p:cTn id="115" fill="hold">
                            <p:stCondLst>
                              <p:cond delay="3750"/>
                            </p:stCondLst>
                            <p:childTnLst>
                              <p:par>
                                <p:cTn id="116" presetID="22" presetClass="entr" presetSubtype="4" fill="hold" grpId="0" nodeType="afterEffect">
                                  <p:stCondLst>
                                    <p:cond delay="0"/>
                                  </p:stCondLst>
                                  <p:childTnLst>
                                    <p:set>
                                      <p:cBhvr>
                                        <p:cTn id="117" dur="1" fill="hold">
                                          <p:stCondLst>
                                            <p:cond delay="0"/>
                                          </p:stCondLst>
                                        </p:cTn>
                                        <p:tgtEl>
                                          <p:spTgt spid="7"/>
                                        </p:tgtEl>
                                        <p:attrNameLst>
                                          <p:attrName>style.visibility</p:attrName>
                                        </p:attrNameLst>
                                      </p:cBhvr>
                                      <p:to>
                                        <p:strVal val="visible"/>
                                      </p:to>
                                    </p:set>
                                    <p:animEffect transition="in" filter="wipe(down)">
                                      <p:cBhvr>
                                        <p:cTn id="118" dur="500"/>
                                        <p:tgtEl>
                                          <p:spTgt spid="7"/>
                                        </p:tgtEl>
                                      </p:cBhvr>
                                    </p:animEffect>
                                  </p:childTnLst>
                                </p:cTn>
                              </p:par>
                            </p:childTnLst>
                          </p:cTn>
                        </p:par>
                        <p:par>
                          <p:cTn id="119" fill="hold">
                            <p:stCondLst>
                              <p:cond delay="4250"/>
                            </p:stCondLst>
                            <p:childTnLst>
                              <p:par>
                                <p:cTn id="120" presetID="10" presetClass="exit" presetSubtype="0" fill="hold" grpId="1" nodeType="afterEffect">
                                  <p:stCondLst>
                                    <p:cond delay="0"/>
                                  </p:stCondLst>
                                  <p:childTnLst>
                                    <p:animEffect transition="out" filter="fade">
                                      <p:cBhvr>
                                        <p:cTn id="121" dur="300"/>
                                        <p:tgtEl>
                                          <p:spTgt spid="7"/>
                                        </p:tgtEl>
                                      </p:cBhvr>
                                    </p:animEffect>
                                    <p:set>
                                      <p:cBhvr>
                                        <p:cTn id="122" dur="1" fill="hold">
                                          <p:stCondLst>
                                            <p:cond delay="299"/>
                                          </p:stCondLst>
                                        </p:cTn>
                                        <p:tgtEl>
                                          <p:spTgt spid="7"/>
                                        </p:tgtEl>
                                        <p:attrNameLst>
                                          <p:attrName>style.visibility</p:attrName>
                                        </p:attrNameLst>
                                      </p:cBhvr>
                                      <p:to>
                                        <p:strVal val="hidden"/>
                                      </p:to>
                                    </p:set>
                                  </p:childTnLst>
                                </p:cTn>
                              </p:par>
                            </p:childTnLst>
                          </p:cTn>
                        </p:par>
                        <p:par>
                          <p:cTn id="123" fill="hold">
                            <p:stCondLst>
                              <p:cond delay="4550"/>
                            </p:stCondLst>
                            <p:childTnLst>
                              <p:par>
                                <p:cTn id="124" presetID="10" presetClass="entr" presetSubtype="0" fill="hold" grpId="2" nodeType="afterEffect">
                                  <p:stCondLst>
                                    <p:cond delay="0"/>
                                  </p:stCondLst>
                                  <p:childTnLst>
                                    <p:set>
                                      <p:cBhvr>
                                        <p:cTn id="125" dur="1" fill="hold">
                                          <p:stCondLst>
                                            <p:cond delay="0"/>
                                          </p:stCondLst>
                                        </p:cTn>
                                        <p:tgtEl>
                                          <p:spTgt spid="7"/>
                                        </p:tgtEl>
                                        <p:attrNameLst>
                                          <p:attrName>style.visibility</p:attrName>
                                        </p:attrNameLst>
                                      </p:cBhvr>
                                      <p:to>
                                        <p:strVal val="visible"/>
                                      </p:to>
                                    </p:set>
                                    <p:animEffect transition="in" filter="fade">
                                      <p:cBhvr>
                                        <p:cTn id="126" dur="300"/>
                                        <p:tgtEl>
                                          <p:spTgt spid="7"/>
                                        </p:tgtEl>
                                      </p:cBhvr>
                                    </p:animEffect>
                                  </p:childTnLst>
                                </p:cTn>
                              </p:par>
                            </p:childTnLst>
                          </p:cTn>
                        </p:par>
                        <p:par>
                          <p:cTn id="127" fill="hold">
                            <p:stCondLst>
                              <p:cond delay="4850"/>
                            </p:stCondLst>
                            <p:childTnLst>
                              <p:par>
                                <p:cTn id="128" presetID="10" presetClass="exit" presetSubtype="0" fill="hold" grpId="3" nodeType="afterEffect">
                                  <p:stCondLst>
                                    <p:cond delay="0"/>
                                  </p:stCondLst>
                                  <p:childTnLst>
                                    <p:animEffect transition="out" filter="fade">
                                      <p:cBhvr>
                                        <p:cTn id="129" dur="300"/>
                                        <p:tgtEl>
                                          <p:spTgt spid="7"/>
                                        </p:tgtEl>
                                      </p:cBhvr>
                                    </p:animEffect>
                                    <p:set>
                                      <p:cBhvr>
                                        <p:cTn id="130" dur="1" fill="hold">
                                          <p:stCondLst>
                                            <p:cond delay="299"/>
                                          </p:stCondLst>
                                        </p:cTn>
                                        <p:tgtEl>
                                          <p:spTgt spid="7"/>
                                        </p:tgtEl>
                                        <p:attrNameLst>
                                          <p:attrName>style.visibility</p:attrName>
                                        </p:attrNameLst>
                                      </p:cBhvr>
                                      <p:to>
                                        <p:strVal val="hidden"/>
                                      </p:to>
                                    </p:set>
                                  </p:childTnLst>
                                </p:cTn>
                              </p:par>
                            </p:childTnLst>
                          </p:cTn>
                        </p:par>
                        <p:par>
                          <p:cTn id="131" fill="hold">
                            <p:stCondLst>
                              <p:cond delay="5150"/>
                            </p:stCondLst>
                            <p:childTnLst>
                              <p:par>
                                <p:cTn id="132" presetID="10" presetClass="entr" presetSubtype="0" fill="hold" grpId="4" nodeType="afterEffect">
                                  <p:stCondLst>
                                    <p:cond delay="0"/>
                                  </p:stCondLst>
                                  <p:childTnLst>
                                    <p:set>
                                      <p:cBhvr>
                                        <p:cTn id="133" dur="1" fill="hold">
                                          <p:stCondLst>
                                            <p:cond delay="0"/>
                                          </p:stCondLst>
                                        </p:cTn>
                                        <p:tgtEl>
                                          <p:spTgt spid="7"/>
                                        </p:tgtEl>
                                        <p:attrNameLst>
                                          <p:attrName>style.visibility</p:attrName>
                                        </p:attrNameLst>
                                      </p:cBhvr>
                                      <p:to>
                                        <p:strVal val="visible"/>
                                      </p:to>
                                    </p:set>
                                    <p:animEffect transition="in" filter="fade">
                                      <p:cBhvr>
                                        <p:cTn id="134" dur="300"/>
                                        <p:tgtEl>
                                          <p:spTgt spid="7"/>
                                        </p:tgtEl>
                                      </p:cBhvr>
                                    </p:animEffect>
                                  </p:childTnLst>
                                </p:cTn>
                              </p:par>
                            </p:childTnLst>
                          </p:cTn>
                        </p:par>
                        <p:par>
                          <p:cTn id="135" fill="hold">
                            <p:stCondLst>
                              <p:cond delay="5450"/>
                            </p:stCondLst>
                            <p:childTnLst>
                              <p:par>
                                <p:cTn id="136" presetID="10" presetClass="entr" presetSubtype="0" fill="hold" grpId="0" nodeType="afterEffect">
                                  <p:stCondLst>
                                    <p:cond delay="0"/>
                                  </p:stCondLst>
                                  <p:childTnLst>
                                    <p:set>
                                      <p:cBhvr>
                                        <p:cTn id="137" dur="1" fill="hold">
                                          <p:stCondLst>
                                            <p:cond delay="0"/>
                                          </p:stCondLst>
                                        </p:cTn>
                                        <p:tgtEl>
                                          <p:spTgt spid="99"/>
                                        </p:tgtEl>
                                        <p:attrNameLst>
                                          <p:attrName>style.visibility</p:attrName>
                                        </p:attrNameLst>
                                      </p:cBhvr>
                                      <p:to>
                                        <p:strVal val="visible"/>
                                      </p:to>
                                    </p:set>
                                    <p:animEffect transition="in" filter="fade">
                                      <p:cBhvr>
                                        <p:cTn id="138" dur="500"/>
                                        <p:tgtEl>
                                          <p:spTgt spid="99"/>
                                        </p:tgtEl>
                                      </p:cBhvr>
                                    </p:animEffect>
                                  </p:childTnLst>
                                </p:cTn>
                              </p:par>
                            </p:childTnLst>
                          </p:cTn>
                        </p:par>
                        <p:par>
                          <p:cTn id="139" fill="hold">
                            <p:stCondLst>
                              <p:cond delay="5950"/>
                            </p:stCondLst>
                            <p:childTnLst>
                              <p:par>
                                <p:cTn id="140" presetID="42" presetClass="entr" presetSubtype="0" fill="hold" grpId="0" nodeType="after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fade">
                                      <p:cBhvr>
                                        <p:cTn id="142" dur="850"/>
                                        <p:tgtEl>
                                          <p:spTgt spid="105"/>
                                        </p:tgtEl>
                                      </p:cBhvr>
                                    </p:animEffect>
                                    <p:anim calcmode="lin" valueType="num">
                                      <p:cBhvr>
                                        <p:cTn id="143" dur="850" fill="hold"/>
                                        <p:tgtEl>
                                          <p:spTgt spid="105"/>
                                        </p:tgtEl>
                                        <p:attrNameLst>
                                          <p:attrName>ppt_x</p:attrName>
                                        </p:attrNameLst>
                                      </p:cBhvr>
                                      <p:tavLst>
                                        <p:tav tm="0">
                                          <p:val>
                                            <p:strVal val="#ppt_x"/>
                                          </p:val>
                                        </p:tav>
                                        <p:tav tm="100000">
                                          <p:val>
                                            <p:strVal val="#ppt_x"/>
                                          </p:val>
                                        </p:tav>
                                      </p:tavLst>
                                    </p:anim>
                                    <p:anim calcmode="lin" valueType="num">
                                      <p:cBhvr>
                                        <p:cTn id="144" dur="850" fill="hold"/>
                                        <p:tgtEl>
                                          <p:spTgt spid="105"/>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fade">
                                      <p:cBhvr>
                                        <p:cTn id="147" dur="750"/>
                                        <p:tgtEl>
                                          <p:spTgt spid="106"/>
                                        </p:tgtEl>
                                      </p:cBhvr>
                                    </p:animEffect>
                                    <p:anim calcmode="lin" valueType="num">
                                      <p:cBhvr>
                                        <p:cTn id="148" dur="750" fill="hold"/>
                                        <p:tgtEl>
                                          <p:spTgt spid="106"/>
                                        </p:tgtEl>
                                        <p:attrNameLst>
                                          <p:attrName>ppt_x</p:attrName>
                                        </p:attrNameLst>
                                      </p:cBhvr>
                                      <p:tavLst>
                                        <p:tav tm="0">
                                          <p:val>
                                            <p:strVal val="#ppt_x"/>
                                          </p:val>
                                        </p:tav>
                                        <p:tav tm="100000">
                                          <p:val>
                                            <p:strVal val="#ppt_x"/>
                                          </p:val>
                                        </p:tav>
                                      </p:tavLst>
                                    </p:anim>
                                    <p:anim calcmode="lin" valueType="num">
                                      <p:cBhvr>
                                        <p:cTn id="149" dur="75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Chart bld="category"/>
        </p:bldSub>
      </p:bldGraphic>
      <p:bldP spid="17" grpId="0"/>
      <p:bldP spid="7" grpId="0" animBg="1"/>
      <p:bldP spid="7" grpId="1" animBg="1"/>
      <p:bldP spid="7" grpId="2" animBg="1"/>
      <p:bldP spid="7" grpId="3" animBg="1"/>
      <p:bldP spid="7" grpId="4" animBg="1"/>
      <p:bldP spid="99" grpId="0"/>
      <p:bldGraphic spid="105" grpId="0">
        <p:bldAsOne/>
      </p:bldGraphic>
      <p:bldP spid="10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43029" y="877663"/>
            <a:ext cx="8534400" cy="3738880"/>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22" name="Picture 2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 t="55618" r="47691"/>
          <a:stretch/>
        </p:blipFill>
        <p:spPr>
          <a:xfrm>
            <a:off x="304801" y="1805795"/>
            <a:ext cx="5972746" cy="2812250"/>
          </a:xfrm>
          <a:prstGeom prst="roundRect">
            <a:avLst>
              <a:gd name="adj" fmla="val 4833"/>
            </a:avLst>
          </a:prstGeom>
        </p:spPr>
      </p:pic>
      <p:graphicFrame>
        <p:nvGraphicFramePr>
          <p:cNvPr id="26" name="Content Placeholder 8"/>
          <p:cNvGraphicFramePr>
            <a:graphicFrameLocks noGrp="1"/>
          </p:cNvGraphicFramePr>
          <p:nvPr>
            <p:ph idx="1"/>
            <p:extLst>
              <p:ext uri="{D42A27DB-BD31-4B8C-83A1-F6EECF244321}">
                <p14:modId xmlns:p14="http://schemas.microsoft.com/office/powerpoint/2010/main" val="2813471407"/>
              </p:ext>
            </p:extLst>
          </p:nvPr>
        </p:nvGraphicFramePr>
        <p:xfrm>
          <a:off x="411130" y="1125997"/>
          <a:ext cx="5431439" cy="327894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tr-TR" dirty="0"/>
              <a:t>International </a:t>
            </a:r>
            <a:r>
              <a:rPr lang="tr-TR" dirty="0" err="1" smtClean="0"/>
              <a:t>To</a:t>
            </a:r>
            <a:r>
              <a:rPr lang="tr-TR" dirty="0" smtClean="0"/>
              <a:t> </a:t>
            </a:r>
            <a:r>
              <a:rPr lang="tr-TR" dirty="0"/>
              <a:t>International Transfer </a:t>
            </a:r>
            <a:r>
              <a:rPr lang="tr-TR" dirty="0" err="1"/>
              <a:t>Passengers</a:t>
            </a:r>
            <a:endParaRPr lang="tr-TR" dirty="0"/>
          </a:p>
        </p:txBody>
      </p:sp>
      <p:sp>
        <p:nvSpPr>
          <p:cNvPr id="37" name="Oval 36"/>
          <p:cNvSpPr/>
          <p:nvPr/>
        </p:nvSpPr>
        <p:spPr>
          <a:xfrm>
            <a:off x="2302788" y="2213453"/>
            <a:ext cx="1232869" cy="1232869"/>
          </a:xfrm>
          <a:prstGeom prst="ellipse">
            <a:avLst/>
          </a:prstGeom>
          <a:solidFill>
            <a:srgbClr val="00206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285185" y="2577284"/>
            <a:ext cx="1268073" cy="523220"/>
          </a:xfrm>
          <a:prstGeom prst="rect">
            <a:avLst/>
          </a:prstGeom>
        </p:spPr>
        <p:txBody>
          <a:bodyPr wrap="square">
            <a:spAutoFit/>
          </a:bodyPr>
          <a:lstStyle/>
          <a:p>
            <a:pPr algn="ctr"/>
            <a:r>
              <a:rPr lang="tr-TR" dirty="0" smtClean="0">
                <a:solidFill>
                  <a:schemeClr val="bg1"/>
                </a:solidFill>
              </a:rPr>
              <a:t>2005 </a:t>
            </a:r>
            <a:r>
              <a:rPr lang="tr-TR" dirty="0">
                <a:solidFill>
                  <a:schemeClr val="bg1"/>
                </a:solidFill>
              </a:rPr>
              <a:t>-</a:t>
            </a:r>
            <a:r>
              <a:rPr lang="tr-TR" dirty="0" smtClean="0">
                <a:solidFill>
                  <a:schemeClr val="bg1"/>
                </a:solidFill>
              </a:rPr>
              <a:t> 2014</a:t>
            </a:r>
          </a:p>
          <a:p>
            <a:pPr algn="ctr"/>
            <a:r>
              <a:rPr lang="tr-TR" b="1" dirty="0" smtClean="0">
                <a:solidFill>
                  <a:schemeClr val="bg1"/>
                </a:solidFill>
              </a:rPr>
              <a:t>CAGR = 33%</a:t>
            </a:r>
            <a:endParaRPr lang="en-US" b="1" dirty="0">
              <a:solidFill>
                <a:schemeClr val="bg1"/>
              </a:solidFill>
            </a:endParaRPr>
          </a:p>
        </p:txBody>
      </p:sp>
      <p:grpSp>
        <p:nvGrpSpPr>
          <p:cNvPr id="5" name="Group 4"/>
          <p:cNvGrpSpPr/>
          <p:nvPr/>
        </p:nvGrpSpPr>
        <p:grpSpPr>
          <a:xfrm rot="21132623">
            <a:off x="703175" y="1922835"/>
            <a:ext cx="4176074" cy="930498"/>
            <a:chOff x="2235132" y="1482644"/>
            <a:chExt cx="4176074" cy="930498"/>
          </a:xfrm>
        </p:grpSpPr>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311345">
              <a:off x="2214558" y="2038926"/>
              <a:ext cx="198882" cy="157734"/>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124519">
              <a:off x="2541512" y="1926224"/>
              <a:ext cx="994410" cy="486918"/>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960749">
              <a:off x="3592014" y="1953740"/>
              <a:ext cx="198882" cy="157734"/>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173678">
              <a:off x="3828379" y="1499159"/>
              <a:ext cx="994410" cy="486918"/>
            </a:xfrm>
            <a:prstGeom prst="rect">
              <a:avLst/>
            </a:prstGeom>
          </p:spPr>
        </p:pic>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124519">
              <a:off x="5200317" y="1482644"/>
              <a:ext cx="994410" cy="486918"/>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311345">
              <a:off x="4911762" y="1622387"/>
              <a:ext cx="198882" cy="157734"/>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960749">
              <a:off x="6212324" y="1535706"/>
              <a:ext cx="198882" cy="157734"/>
            </a:xfrm>
            <a:prstGeom prst="rect">
              <a:avLst/>
            </a:prstGeom>
          </p:spPr>
        </p:pic>
      </p:grpSp>
      <p:grpSp>
        <p:nvGrpSpPr>
          <p:cNvPr id="8" name="Group 7"/>
          <p:cNvGrpSpPr/>
          <p:nvPr/>
        </p:nvGrpSpPr>
        <p:grpSpPr>
          <a:xfrm rot="18999237">
            <a:off x="4929546" y="1299360"/>
            <a:ext cx="409086" cy="594400"/>
            <a:chOff x="5179955" y="1535000"/>
            <a:chExt cx="409086" cy="594400"/>
          </a:xfrm>
        </p:grpSpPr>
        <p:sp>
          <p:nvSpPr>
            <p:cNvPr id="57" name="Oval 56"/>
            <p:cNvSpPr/>
            <p:nvPr/>
          </p:nvSpPr>
          <p:spPr>
            <a:xfrm>
              <a:off x="5201736" y="1535000"/>
              <a:ext cx="361665" cy="361665"/>
            </a:xfrm>
            <a:prstGeom prst="ellipse">
              <a:avLst/>
            </a:prstGeom>
            <a:solidFill>
              <a:srgbClr val="FE52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2600763">
              <a:off x="5179955" y="1597957"/>
              <a:ext cx="409086" cy="246221"/>
            </a:xfrm>
            <a:prstGeom prst="rect">
              <a:avLst/>
            </a:prstGeom>
            <a:effectLst/>
          </p:spPr>
          <p:txBody>
            <a:bodyPr wrap="none">
              <a:spAutoFit/>
            </a:bodyPr>
            <a:lstStyle/>
            <a:p>
              <a:r>
                <a:rPr lang="tr-TR" sz="1000" b="1" dirty="0" smtClean="0">
                  <a:solidFill>
                    <a:schemeClr val="bg1"/>
                  </a:solidFill>
                </a:rPr>
                <a:t>17%</a:t>
              </a:r>
              <a:endParaRPr lang="en-US" sz="1000" b="1" dirty="0">
                <a:solidFill>
                  <a:schemeClr val="bg1"/>
                </a:solidFill>
              </a:endParaRPr>
            </a:p>
          </p:txBody>
        </p:sp>
        <p:cxnSp>
          <p:nvCxnSpPr>
            <p:cNvPr id="59" name="Straight Connector 58"/>
            <p:cNvCxnSpPr/>
            <p:nvPr/>
          </p:nvCxnSpPr>
          <p:spPr>
            <a:xfrm rot="2600763" flipH="1">
              <a:off x="5283453" y="1903039"/>
              <a:ext cx="87346" cy="226361"/>
            </a:xfrm>
            <a:prstGeom prst="line">
              <a:avLst/>
            </a:prstGeom>
            <a:ln w="19050">
              <a:gradFill>
                <a:gsLst>
                  <a:gs pos="0">
                    <a:srgbClr val="FE522E"/>
                  </a:gs>
                  <a:gs pos="100000">
                    <a:schemeClr val="bg1">
                      <a:alpha val="0"/>
                    </a:schemeClr>
                  </a:gs>
                </a:gsLst>
                <a:lin ang="5400000" scaled="0"/>
              </a:gradFill>
              <a:prstDash val="sysDash"/>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953913" y="882276"/>
            <a:ext cx="2925124" cy="3712518"/>
            <a:chOff x="5953913" y="882276"/>
            <a:chExt cx="2925124" cy="3712518"/>
          </a:xfrm>
        </p:grpSpPr>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t="48928"/>
            <a:stretch/>
          </p:blipFill>
          <p:spPr>
            <a:xfrm>
              <a:off x="6342278" y="882276"/>
              <a:ext cx="2366500" cy="329411"/>
            </a:xfrm>
            <a:prstGeom prst="rect">
              <a:avLst/>
            </a:prstGeom>
          </p:spPr>
        </p:pic>
        <p:sp>
          <p:nvSpPr>
            <p:cNvPr id="17" name="TextBox 16"/>
            <p:cNvSpPr txBox="1"/>
            <p:nvPr/>
          </p:nvSpPr>
          <p:spPr>
            <a:xfrm>
              <a:off x="6378015" y="894833"/>
              <a:ext cx="2330764" cy="276999"/>
            </a:xfrm>
            <a:prstGeom prst="rect">
              <a:avLst/>
            </a:prstGeom>
            <a:noFill/>
          </p:spPr>
          <p:txBody>
            <a:bodyPr wrap="square" rtlCol="0">
              <a:spAutoFit/>
            </a:bodyPr>
            <a:lstStyle/>
            <a:p>
              <a:pPr algn="ctr"/>
              <a:r>
                <a:rPr lang="tr-TR" sz="1200" b="1" dirty="0" err="1" smtClean="0">
                  <a:solidFill>
                    <a:schemeClr val="accent1"/>
                  </a:solidFill>
                </a:rPr>
                <a:t>Passenger</a:t>
              </a:r>
              <a:r>
                <a:rPr lang="tr-TR" sz="1200" b="1" dirty="0" smtClean="0">
                  <a:solidFill>
                    <a:schemeClr val="accent1"/>
                  </a:solidFill>
                </a:rPr>
                <a:t> </a:t>
              </a:r>
              <a:r>
                <a:rPr lang="tr-TR" sz="1200" b="1" dirty="0" err="1" smtClean="0">
                  <a:solidFill>
                    <a:schemeClr val="accent1"/>
                  </a:solidFill>
                </a:rPr>
                <a:t>Breakdown</a:t>
              </a:r>
              <a:r>
                <a:rPr lang="tr-TR" sz="1200" b="1" dirty="0" smtClean="0">
                  <a:solidFill>
                    <a:schemeClr val="accent1"/>
                  </a:solidFill>
                </a:rPr>
                <a:t> (2014)</a:t>
              </a:r>
              <a:endParaRPr lang="en-US" sz="1200" b="1" dirty="0">
                <a:solidFill>
                  <a:schemeClr val="accent1"/>
                </a:solidFill>
              </a:endParaRPr>
            </a:p>
          </p:txBody>
        </p:sp>
        <p:pic>
          <p:nvPicPr>
            <p:cNvPr id="61" name="Picture 60"/>
            <p:cNvPicPr>
              <a:picLocks noChangeAspect="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t="77805"/>
            <a:stretch/>
          </p:blipFill>
          <p:spPr>
            <a:xfrm rot="16200000" flipV="1">
              <a:off x="4348603" y="2803351"/>
              <a:ext cx="3396753" cy="186133"/>
            </a:xfrm>
            <a:prstGeom prst="rect">
              <a:avLst/>
            </a:prstGeom>
          </p:spPr>
        </p:pic>
        <p:grpSp>
          <p:nvGrpSpPr>
            <p:cNvPr id="12" name="Group 11"/>
            <p:cNvGrpSpPr/>
            <p:nvPr/>
          </p:nvGrpSpPr>
          <p:grpSpPr>
            <a:xfrm>
              <a:off x="6228879" y="1953089"/>
              <a:ext cx="2650158" cy="2064205"/>
              <a:chOff x="6108183" y="1733858"/>
              <a:chExt cx="2940717" cy="2290521"/>
            </a:xfrm>
          </p:grpSpPr>
          <p:pic>
            <p:nvPicPr>
              <p:cNvPr id="6" name="Picture 5"/>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08183" y="3490978"/>
                <a:ext cx="2601219" cy="533401"/>
              </a:xfrm>
              <a:prstGeom prst="rect">
                <a:avLst/>
              </a:prstGeom>
            </p:spPr>
          </p:pic>
          <p:sp>
            <p:nvSpPr>
              <p:cNvPr id="31" name="TextBox 30"/>
              <p:cNvSpPr txBox="1"/>
              <p:nvPr/>
            </p:nvSpPr>
            <p:spPr>
              <a:xfrm>
                <a:off x="6557771" y="3466694"/>
                <a:ext cx="947261" cy="246221"/>
              </a:xfrm>
              <a:prstGeom prst="rect">
                <a:avLst/>
              </a:prstGeom>
              <a:noFill/>
            </p:spPr>
            <p:txBody>
              <a:bodyPr wrap="square" rtlCol="0">
                <a:spAutoFit/>
              </a:bodyPr>
              <a:lstStyle/>
              <a:p>
                <a:r>
                  <a:rPr lang="tr-TR" sz="1000" b="1" dirty="0" smtClean="0"/>
                  <a:t>Domestic</a:t>
                </a:r>
                <a:endParaRPr lang="tr-TR" sz="1000" b="1" dirty="0"/>
              </a:p>
            </p:txBody>
          </p:sp>
          <p:sp>
            <p:nvSpPr>
              <p:cNvPr id="32" name="TextBox 31"/>
              <p:cNvSpPr txBox="1"/>
              <p:nvPr/>
            </p:nvSpPr>
            <p:spPr>
              <a:xfrm>
                <a:off x="6132905" y="1829779"/>
                <a:ext cx="791912" cy="369332"/>
              </a:xfrm>
              <a:prstGeom prst="rect">
                <a:avLst/>
              </a:prstGeom>
              <a:noFill/>
            </p:spPr>
            <p:txBody>
              <a:bodyPr wrap="square" rtlCol="0">
                <a:spAutoFit/>
              </a:bodyPr>
              <a:lstStyle/>
              <a:p>
                <a:pPr algn="ctr"/>
                <a:r>
                  <a:rPr lang="tr-TR" sz="900" b="1" dirty="0" smtClean="0"/>
                  <a:t>Int’l-Int’l</a:t>
                </a:r>
              </a:p>
              <a:p>
                <a:pPr algn="ctr"/>
                <a:r>
                  <a:rPr lang="tr-TR" sz="900" b="1" dirty="0" smtClean="0"/>
                  <a:t>Transfer</a:t>
                </a:r>
                <a:endParaRPr lang="tr-TR" sz="900" b="1" dirty="0"/>
              </a:p>
            </p:txBody>
          </p:sp>
          <p:sp>
            <p:nvSpPr>
              <p:cNvPr id="33" name="TextBox 32"/>
              <p:cNvSpPr txBox="1"/>
              <p:nvPr/>
            </p:nvSpPr>
            <p:spPr>
              <a:xfrm>
                <a:off x="7351258" y="1733858"/>
                <a:ext cx="848822" cy="369332"/>
              </a:xfrm>
              <a:prstGeom prst="rect">
                <a:avLst/>
              </a:prstGeom>
              <a:noFill/>
            </p:spPr>
            <p:txBody>
              <a:bodyPr wrap="square" rtlCol="0">
                <a:spAutoFit/>
              </a:bodyPr>
              <a:lstStyle/>
              <a:p>
                <a:pPr algn="ctr"/>
                <a:r>
                  <a:rPr lang="tr-TR" sz="900" b="1" dirty="0" smtClean="0"/>
                  <a:t>Int’l-Dom</a:t>
                </a:r>
              </a:p>
              <a:p>
                <a:pPr algn="ctr"/>
                <a:r>
                  <a:rPr lang="tr-TR" sz="900" b="1" dirty="0"/>
                  <a:t>T</a:t>
                </a:r>
                <a:r>
                  <a:rPr lang="tr-TR" sz="900" b="1" dirty="0" smtClean="0"/>
                  <a:t>ransfer</a:t>
                </a:r>
              </a:p>
            </p:txBody>
          </p:sp>
          <p:sp>
            <p:nvSpPr>
              <p:cNvPr id="34" name="TextBox 33"/>
              <p:cNvSpPr txBox="1"/>
              <p:nvPr/>
            </p:nvSpPr>
            <p:spPr>
              <a:xfrm>
                <a:off x="8200080" y="2088786"/>
                <a:ext cx="848820" cy="230833"/>
              </a:xfrm>
              <a:prstGeom prst="rect">
                <a:avLst/>
              </a:prstGeom>
              <a:noFill/>
            </p:spPr>
            <p:txBody>
              <a:bodyPr wrap="square" rtlCol="0">
                <a:spAutoFit/>
              </a:bodyPr>
              <a:lstStyle/>
              <a:p>
                <a:r>
                  <a:rPr lang="tr-TR" sz="900" b="1" dirty="0" smtClean="0"/>
                  <a:t>Int’l-Direct</a:t>
                </a:r>
              </a:p>
            </p:txBody>
          </p:sp>
        </p:grpSp>
      </p:grpSp>
      <p:grpSp>
        <p:nvGrpSpPr>
          <p:cNvPr id="39" name="Group 38"/>
          <p:cNvGrpSpPr/>
          <p:nvPr/>
        </p:nvGrpSpPr>
        <p:grpSpPr>
          <a:xfrm>
            <a:off x="124606" y="733463"/>
            <a:ext cx="2356170" cy="1211640"/>
            <a:chOff x="962874" y="2096352"/>
            <a:chExt cx="2356170" cy="1211640"/>
          </a:xfrm>
        </p:grpSpPr>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2874" y="2096352"/>
              <a:ext cx="2322730" cy="1211640"/>
            </a:xfrm>
            <a:prstGeom prst="rect">
              <a:avLst/>
            </a:prstGeom>
            <a:noFill/>
            <a:ln>
              <a:noFill/>
            </a:ln>
            <a:effectLst>
              <a:outerShdw blurRad="508000" dist="38100" dir="13500000" algn="br" rotWithShape="0">
                <a:prstClr val="black">
                  <a:alpha val="40000"/>
                </a:prstClr>
              </a:outerShdw>
            </a:effectLst>
          </p:spPr>
        </p:pic>
        <p:sp>
          <p:nvSpPr>
            <p:cNvPr id="41" name="TextBox 40"/>
            <p:cNvSpPr txBox="1"/>
            <p:nvPr/>
          </p:nvSpPr>
          <p:spPr>
            <a:xfrm rot="20845200">
              <a:off x="996769" y="2338037"/>
              <a:ext cx="2322275" cy="460189"/>
            </a:xfrm>
            <a:prstGeom prst="rect">
              <a:avLst/>
            </a:prstGeom>
            <a:noFill/>
          </p:spPr>
          <p:txBody>
            <a:bodyPr wrap="square" lIns="91438" tIns="45719" rIns="91438" bIns="45719" rtlCol="0">
              <a:spAutoFit/>
            </a:bodyPr>
            <a:lstStyle>
              <a:defPPr>
                <a:defRPr lang="en-US"/>
              </a:defPPr>
              <a:lvl1pPr>
                <a:defRPr sz="1300" b="1">
                  <a:solidFill>
                    <a:schemeClr val="bg1"/>
                  </a:solidFill>
                  <a:effectLst>
                    <a:outerShdw blurRad="38100" dist="38100" dir="2700000" algn="tl">
                      <a:srgbClr val="000000">
                        <a:alpha val="43137"/>
                      </a:srgbClr>
                    </a:outerShdw>
                  </a:effectLst>
                </a:defRPr>
              </a:lvl1pPr>
            </a:lstStyle>
            <a:p>
              <a:pPr algn="ctr" eaLnBrk="0" hangingPunct="0">
                <a:lnSpc>
                  <a:spcPct val="85000"/>
                </a:lnSpc>
                <a:spcBef>
                  <a:spcPct val="40000"/>
                </a:spcBef>
                <a:spcAft>
                  <a:spcPct val="40000"/>
                </a:spcAft>
                <a:buSzPct val="90000"/>
                <a:defRPr/>
              </a:pPr>
              <a:r>
                <a:rPr lang="tr-TR" sz="1400" dirty="0">
                  <a:cs typeface="Arial" charset="0"/>
                </a:rPr>
                <a:t>%43 of </a:t>
              </a:r>
              <a:r>
                <a:rPr lang="tr-TR" sz="1400">
                  <a:cs typeface="Arial" charset="0"/>
                </a:rPr>
                <a:t>international </a:t>
              </a:r>
              <a:r>
                <a:rPr lang="tr-TR" sz="1400" smtClean="0">
                  <a:cs typeface="Arial" charset="0"/>
                </a:rPr>
                <a:t>passenger </a:t>
              </a:r>
              <a:r>
                <a:rPr lang="tr-TR" sz="1400" dirty="0">
                  <a:cs typeface="Arial" charset="0"/>
                </a:rPr>
                <a:t>is </a:t>
              </a:r>
              <a:r>
                <a:rPr lang="tr-TR" sz="1400" dirty="0" smtClean="0">
                  <a:cs typeface="Arial" charset="0"/>
                </a:rPr>
                <a:t>transfer</a:t>
              </a:r>
              <a:endParaRPr lang="tr-TR" sz="1400" dirty="0">
                <a:cs typeface="Arial" charset="0"/>
              </a:endParaRPr>
            </a:p>
          </p:txBody>
        </p:sp>
      </p:grpSp>
      <p:sp>
        <p:nvSpPr>
          <p:cNvPr id="35" name="Oval 34"/>
          <p:cNvSpPr/>
          <p:nvPr/>
        </p:nvSpPr>
        <p:spPr>
          <a:xfrm>
            <a:off x="701245" y="1823115"/>
            <a:ext cx="1232869" cy="1232869"/>
          </a:xfrm>
          <a:prstGeom prst="ellipse">
            <a:avLst/>
          </a:prstGeom>
          <a:solidFill>
            <a:srgbClr val="00206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83642" y="2186946"/>
            <a:ext cx="1268073" cy="523220"/>
          </a:xfrm>
          <a:prstGeom prst="rect">
            <a:avLst/>
          </a:prstGeom>
        </p:spPr>
        <p:txBody>
          <a:bodyPr wrap="square">
            <a:spAutoFit/>
          </a:bodyPr>
          <a:lstStyle/>
          <a:p>
            <a:pPr algn="ctr"/>
            <a:r>
              <a:rPr lang="tr-TR" dirty="0" smtClean="0">
                <a:solidFill>
                  <a:schemeClr val="bg1"/>
                </a:solidFill>
              </a:rPr>
              <a:t>2000 </a:t>
            </a:r>
            <a:r>
              <a:rPr lang="tr-TR" dirty="0">
                <a:solidFill>
                  <a:schemeClr val="bg1"/>
                </a:solidFill>
              </a:rPr>
              <a:t>-</a:t>
            </a:r>
            <a:r>
              <a:rPr lang="tr-TR" dirty="0" smtClean="0">
                <a:solidFill>
                  <a:schemeClr val="bg1"/>
                </a:solidFill>
              </a:rPr>
              <a:t> 2005</a:t>
            </a:r>
          </a:p>
          <a:p>
            <a:pPr algn="ctr"/>
            <a:r>
              <a:rPr lang="tr-TR" b="1" dirty="0" smtClean="0">
                <a:solidFill>
                  <a:schemeClr val="bg1"/>
                </a:solidFill>
              </a:rPr>
              <a:t>CAGR = </a:t>
            </a:r>
            <a:r>
              <a:rPr lang="tr-TR" b="1" dirty="0">
                <a:solidFill>
                  <a:schemeClr val="bg1"/>
                </a:solidFill>
              </a:rPr>
              <a:t>8</a:t>
            </a:r>
            <a:r>
              <a:rPr lang="tr-TR" b="1" dirty="0" smtClean="0">
                <a:solidFill>
                  <a:schemeClr val="bg1"/>
                </a:solidFill>
              </a:rPr>
              <a:t>%</a:t>
            </a:r>
            <a:endParaRPr lang="en-US" b="1" dirty="0">
              <a:solidFill>
                <a:schemeClr val="bg1"/>
              </a:solidFill>
            </a:endParaRPr>
          </a:p>
        </p:txBody>
      </p:sp>
      <p:graphicFrame>
        <p:nvGraphicFramePr>
          <p:cNvPr id="42" name="Chart 41"/>
          <p:cNvGraphicFramePr/>
          <p:nvPr>
            <p:extLst>
              <p:ext uri="{D42A27DB-BD31-4B8C-83A1-F6EECF244321}">
                <p14:modId xmlns:p14="http://schemas.microsoft.com/office/powerpoint/2010/main" val="4239086917"/>
              </p:ext>
            </p:extLst>
          </p:nvPr>
        </p:nvGraphicFramePr>
        <p:xfrm>
          <a:off x="6046979" y="1823115"/>
          <a:ext cx="2683626" cy="2267162"/>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32610493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fade">
                                      <p:cBhvr>
                                        <p:cTn id="13" dur="500"/>
                                        <p:tgtEl>
                                          <p:spTgt spid="26">
                                            <p:graphicEl>
                                              <a:chart seriesIdx="-3" categoryIdx="-3" bldStep="gridLegend"/>
                                            </p:graphic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6">
                                            <p:graphicEl>
                                              <a:chart seriesIdx="0" categoryIdx="-4" bldStep="series"/>
                                            </p:graphicEl>
                                          </p:spTgt>
                                        </p:tgtEl>
                                        <p:attrNameLst>
                                          <p:attrName>style.visibility</p:attrName>
                                        </p:attrNameLst>
                                      </p:cBhvr>
                                      <p:to>
                                        <p:strVal val="visible"/>
                                      </p:to>
                                    </p:set>
                                    <p:animEffect transition="in" filter="fade">
                                      <p:cBhvr>
                                        <p:cTn id="17" dur="750"/>
                                        <p:tgtEl>
                                          <p:spTgt spid="26">
                                            <p:graphicEl>
                                              <a:chart seriesIdx="0" categoryIdx="-4" bldStep="series"/>
                                            </p:graphic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childTnLst>
                                </p:cTn>
                              </p:par>
                              <p:par>
                                <p:cTn id="24" presetID="2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par>
                                <p:cTn id="40" presetID="22" presetClass="entr" presetSubtype="8"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1000"/>
                                        <p:tgtEl>
                                          <p:spTgt spid="39"/>
                                        </p:tgtEl>
                                      </p:cBhvr>
                                    </p:animEffec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0"/>
                                          </p:stCondLst>
                                        </p:cTn>
                                        <p:tgtEl>
                                          <p:spTgt spid="42"/>
                                        </p:tgtEl>
                                        <p:attrNameLst>
                                          <p:attrName>style.visibility</p:attrName>
                                        </p:attrNameLst>
                                      </p:cBhvr>
                                      <p:to>
                                        <p:strVal val="visible"/>
                                      </p:to>
                                    </p:se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26" grpId="0" uiExpand="1">
        <p:bldSub>
          <a:bldChart bld="series"/>
        </p:bldSub>
      </p:bldGraphic>
      <p:bldP spid="37" grpId="0" animBg="1"/>
      <p:bldP spid="38" grpId="0"/>
      <p:bldP spid="35" grpId="0" animBg="1"/>
      <p:bldP spid="36" grpId="0"/>
      <p:bldGraphic spid="4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76737" y="853041"/>
            <a:ext cx="8534400" cy="3782787"/>
            <a:chOff x="304800" y="833756"/>
            <a:chExt cx="8534400" cy="3782787"/>
          </a:xfrm>
        </p:grpSpPr>
        <p:sp>
          <p:nvSpPr>
            <p:cNvPr id="5" name="Rounded Rectangle 4"/>
            <p:cNvSpPr/>
            <p:nvPr/>
          </p:nvSpPr>
          <p:spPr>
            <a:xfrm>
              <a:off x="304800" y="853041"/>
              <a:ext cx="8534400" cy="3763502"/>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8" name="Picture 7"/>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496" t="15111" b="8149"/>
            <a:stretch/>
          </p:blipFill>
          <p:spPr>
            <a:xfrm>
              <a:off x="307239" y="834535"/>
              <a:ext cx="8531961" cy="3782007"/>
            </a:xfrm>
            <a:prstGeom prst="roundRect">
              <a:avLst>
                <a:gd name="adj" fmla="val 5522"/>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8928"/>
            <a:stretch/>
          </p:blipFill>
          <p:spPr>
            <a:xfrm>
              <a:off x="2287372" y="833756"/>
              <a:ext cx="4922610" cy="309118"/>
            </a:xfrm>
            <a:prstGeom prst="rect">
              <a:avLst/>
            </a:prstGeom>
          </p:spPr>
        </p:pic>
      </p:grpSp>
      <p:sp>
        <p:nvSpPr>
          <p:cNvPr id="7" name="TextBox 6"/>
          <p:cNvSpPr txBox="1"/>
          <p:nvPr/>
        </p:nvSpPr>
        <p:spPr>
          <a:xfrm>
            <a:off x="2341276" y="872326"/>
            <a:ext cx="4991466" cy="523220"/>
          </a:xfrm>
          <a:prstGeom prst="rect">
            <a:avLst/>
          </a:prstGeom>
          <a:noFill/>
        </p:spPr>
        <p:txBody>
          <a:bodyPr wrap="square" rtlCol="0">
            <a:spAutoFit/>
          </a:bodyPr>
          <a:lstStyle/>
          <a:p>
            <a:pPr algn="ctr"/>
            <a:r>
              <a:rPr lang="tr-TR" b="1" dirty="0" err="1" smtClean="0"/>
              <a:t>Turkish</a:t>
            </a:r>
            <a:r>
              <a:rPr lang="tr-TR" b="1" dirty="0" smtClean="0"/>
              <a:t> </a:t>
            </a:r>
            <a:r>
              <a:rPr lang="tr-TR" b="1" dirty="0" err="1" smtClean="0"/>
              <a:t>Airlines</a:t>
            </a:r>
            <a:r>
              <a:rPr lang="tr-TR" b="1" dirty="0" smtClean="0"/>
              <a:t> # </a:t>
            </a:r>
            <a:r>
              <a:rPr lang="tr-TR" b="1" dirty="0"/>
              <a:t>of </a:t>
            </a:r>
            <a:r>
              <a:rPr lang="tr-TR" b="1" dirty="0" err="1"/>
              <a:t>Landings</a:t>
            </a:r>
            <a:r>
              <a:rPr lang="tr-TR" b="1" dirty="0"/>
              <a:t>, </a:t>
            </a:r>
            <a:r>
              <a:rPr lang="tr-TR" b="1" dirty="0" err="1"/>
              <a:t>Destinations</a:t>
            </a:r>
            <a:r>
              <a:rPr lang="tr-TR" b="1" dirty="0"/>
              <a:t> &amp; </a:t>
            </a:r>
            <a:r>
              <a:rPr lang="tr-TR" b="1" dirty="0" err="1"/>
              <a:t>Passengers</a:t>
            </a:r>
            <a:endParaRPr lang="tr-TR" b="1" dirty="0"/>
          </a:p>
          <a:p>
            <a:pPr algn="ctr"/>
            <a:endParaRPr lang="tr-TR" b="1" dirty="0"/>
          </a:p>
        </p:txBody>
      </p:sp>
      <p:sp>
        <p:nvSpPr>
          <p:cNvPr id="2" name="Title 1"/>
          <p:cNvSpPr>
            <a:spLocks noGrp="1"/>
          </p:cNvSpPr>
          <p:nvPr>
            <p:ph type="title"/>
          </p:nvPr>
        </p:nvSpPr>
        <p:spPr>
          <a:xfrm>
            <a:off x="196401" y="0"/>
            <a:ext cx="8614736" cy="784672"/>
          </a:xfrm>
        </p:spPr>
        <p:txBody>
          <a:bodyPr/>
          <a:lstStyle/>
          <a:p>
            <a:r>
              <a:rPr lang="tr-TR" dirty="0" err="1"/>
              <a:t>Achieving</a:t>
            </a:r>
            <a:r>
              <a:rPr lang="tr-TR" dirty="0"/>
              <a:t> Multi-</a:t>
            </a:r>
            <a:r>
              <a:rPr lang="tr-TR" dirty="0" err="1"/>
              <a:t>Dimensional</a:t>
            </a:r>
            <a:r>
              <a:rPr lang="tr-TR" dirty="0"/>
              <a:t> </a:t>
            </a:r>
            <a:r>
              <a:rPr lang="tr-TR" dirty="0" err="1"/>
              <a:t>Growth</a:t>
            </a:r>
            <a:endParaRPr lang="tr-TR" dirty="0"/>
          </a:p>
        </p:txBody>
      </p:sp>
      <p:sp>
        <p:nvSpPr>
          <p:cNvPr id="10" name="TextBox 9"/>
          <p:cNvSpPr txBox="1"/>
          <p:nvPr/>
        </p:nvSpPr>
        <p:spPr>
          <a:xfrm>
            <a:off x="220827" y="4712227"/>
            <a:ext cx="3480761" cy="312906"/>
          </a:xfrm>
          <a:prstGeom prst="rect">
            <a:avLst/>
          </a:prstGeom>
          <a:noFill/>
        </p:spPr>
        <p:txBody>
          <a:bodyPr wrap="none" lIns="68580" tIns="34290" rIns="68580" bIns="34290" rtlCol="0">
            <a:spAutoFit/>
          </a:bodyPr>
          <a:lstStyle/>
          <a:p>
            <a:pPr>
              <a:lnSpc>
                <a:spcPts val="1875"/>
              </a:lnSpc>
            </a:pPr>
            <a:r>
              <a:rPr lang="tr-TR" sz="1000" i="1" dirty="0" err="1">
                <a:solidFill>
                  <a:srgbClr val="505050"/>
                </a:solidFill>
              </a:rPr>
              <a:t>The</a:t>
            </a:r>
            <a:r>
              <a:rPr lang="tr-TR" sz="1000" i="1" dirty="0">
                <a:solidFill>
                  <a:srgbClr val="505050"/>
                </a:solidFill>
              </a:rPr>
              <a:t> </a:t>
            </a:r>
            <a:r>
              <a:rPr lang="tr-TR" sz="1000" i="1" dirty="0" smtClean="0">
                <a:solidFill>
                  <a:srgbClr val="505050"/>
                </a:solidFill>
              </a:rPr>
              <a:t>size of </a:t>
            </a:r>
            <a:r>
              <a:rPr lang="tr-TR" sz="1000" i="1" dirty="0" err="1">
                <a:solidFill>
                  <a:srgbClr val="505050"/>
                </a:solidFill>
              </a:rPr>
              <a:t>the</a:t>
            </a:r>
            <a:r>
              <a:rPr lang="tr-TR" sz="1000" i="1" dirty="0">
                <a:solidFill>
                  <a:srgbClr val="505050"/>
                </a:solidFill>
              </a:rPr>
              <a:t> </a:t>
            </a:r>
            <a:r>
              <a:rPr lang="tr-TR" sz="1000" i="1" dirty="0" err="1" smtClean="0">
                <a:solidFill>
                  <a:srgbClr val="505050"/>
                </a:solidFill>
              </a:rPr>
              <a:t>bubles</a:t>
            </a:r>
            <a:r>
              <a:rPr lang="tr-TR" sz="1000" i="1" dirty="0" smtClean="0">
                <a:solidFill>
                  <a:srgbClr val="505050"/>
                </a:solidFill>
              </a:rPr>
              <a:t> </a:t>
            </a:r>
            <a:r>
              <a:rPr lang="tr-TR" sz="1000" i="1" dirty="0" err="1">
                <a:solidFill>
                  <a:srgbClr val="505050"/>
                </a:solidFill>
              </a:rPr>
              <a:t>illustrates</a:t>
            </a:r>
            <a:r>
              <a:rPr lang="tr-TR" sz="1000" i="1" dirty="0">
                <a:solidFill>
                  <a:srgbClr val="505050"/>
                </a:solidFill>
              </a:rPr>
              <a:t> total </a:t>
            </a:r>
            <a:r>
              <a:rPr lang="tr-TR" sz="1000" i="1" dirty="0" err="1">
                <a:solidFill>
                  <a:srgbClr val="505050"/>
                </a:solidFill>
              </a:rPr>
              <a:t>annual</a:t>
            </a:r>
            <a:r>
              <a:rPr lang="tr-TR" sz="1000" i="1" dirty="0">
                <a:solidFill>
                  <a:srgbClr val="505050"/>
                </a:solidFill>
              </a:rPr>
              <a:t> </a:t>
            </a:r>
            <a:r>
              <a:rPr lang="tr-TR" sz="1000" i="1" dirty="0" err="1">
                <a:solidFill>
                  <a:srgbClr val="505050"/>
                </a:solidFill>
              </a:rPr>
              <a:t>passenger</a:t>
            </a:r>
            <a:r>
              <a:rPr lang="tr-TR" sz="1000" i="1" dirty="0">
                <a:solidFill>
                  <a:srgbClr val="505050"/>
                </a:solidFill>
              </a:rPr>
              <a:t> </a:t>
            </a:r>
            <a:r>
              <a:rPr lang="tr-TR" sz="1000" i="1" dirty="0" err="1" smtClean="0">
                <a:solidFill>
                  <a:srgbClr val="505050"/>
                </a:solidFill>
              </a:rPr>
              <a:t>numbers</a:t>
            </a:r>
            <a:endParaRPr lang="en-US" sz="1000" i="1" dirty="0">
              <a:solidFill>
                <a:srgbClr val="505050"/>
              </a:solidFill>
            </a:endParaRPr>
          </a:p>
        </p:txBody>
      </p:sp>
      <p:graphicFrame>
        <p:nvGraphicFramePr>
          <p:cNvPr id="9" name="Chart 8"/>
          <p:cNvGraphicFramePr/>
          <p:nvPr>
            <p:extLst>
              <p:ext uri="{D42A27DB-BD31-4B8C-83A1-F6EECF244321}">
                <p14:modId xmlns:p14="http://schemas.microsoft.com/office/powerpoint/2010/main" val="2727354837"/>
              </p:ext>
            </p:extLst>
          </p:nvPr>
        </p:nvGraphicFramePr>
        <p:xfrm>
          <a:off x="279177" y="877456"/>
          <a:ext cx="8531960" cy="3915316"/>
        </p:xfrm>
        <a:graphic>
          <a:graphicData uri="http://schemas.openxmlformats.org/drawingml/2006/chart">
            <c:chart xmlns:c="http://schemas.openxmlformats.org/drawingml/2006/chart" xmlns:r="http://schemas.openxmlformats.org/officeDocument/2006/relationships" r:id="rId5"/>
          </a:graphicData>
        </a:graphic>
      </p:graphicFrame>
      <p:grpSp>
        <p:nvGrpSpPr>
          <p:cNvPr id="3" name="Group 2"/>
          <p:cNvGrpSpPr/>
          <p:nvPr/>
        </p:nvGrpSpPr>
        <p:grpSpPr>
          <a:xfrm>
            <a:off x="1273076" y="1480365"/>
            <a:ext cx="3475601" cy="1061829"/>
            <a:chOff x="1273076" y="1480365"/>
            <a:chExt cx="3475601" cy="1061829"/>
          </a:xfrm>
        </p:grpSpPr>
        <p:sp>
          <p:nvSpPr>
            <p:cNvPr id="20" name="TextBox 19"/>
            <p:cNvSpPr txBox="1"/>
            <p:nvPr/>
          </p:nvSpPr>
          <p:spPr>
            <a:xfrm>
              <a:off x="1806814" y="1480365"/>
              <a:ext cx="2071882" cy="1061829"/>
            </a:xfrm>
            <a:prstGeom prst="rect">
              <a:avLst/>
            </a:prstGeom>
            <a:noFill/>
          </p:spPr>
          <p:txBody>
            <a:bodyPr wrap="square" rtlCol="0">
              <a:spAutoFit/>
            </a:bodyPr>
            <a:lstStyle/>
            <a:p>
              <a:pPr>
                <a:lnSpc>
                  <a:spcPct val="150000"/>
                </a:lnSpc>
              </a:pPr>
              <a:r>
                <a:rPr lang="tr-TR" b="1" dirty="0" err="1"/>
                <a:t>Number</a:t>
              </a:r>
              <a:r>
                <a:rPr lang="tr-TR" b="1" dirty="0"/>
                <a:t> of </a:t>
              </a:r>
              <a:r>
                <a:rPr lang="tr-TR" b="1" dirty="0" err="1"/>
                <a:t>Landings</a:t>
              </a:r>
              <a:endParaRPr lang="tr-TR" b="1" dirty="0"/>
            </a:p>
            <a:p>
              <a:pPr>
                <a:lnSpc>
                  <a:spcPct val="150000"/>
                </a:lnSpc>
              </a:pPr>
              <a:r>
                <a:rPr lang="tr-TR" b="1" dirty="0" err="1"/>
                <a:t>Number</a:t>
              </a:r>
              <a:r>
                <a:rPr lang="tr-TR" b="1" dirty="0"/>
                <a:t> of </a:t>
              </a:r>
              <a:r>
                <a:rPr lang="tr-TR" b="1" dirty="0" err="1"/>
                <a:t>Destinations</a:t>
              </a:r>
              <a:endParaRPr lang="tr-TR" b="1" dirty="0"/>
            </a:p>
            <a:p>
              <a:pPr>
                <a:lnSpc>
                  <a:spcPct val="150000"/>
                </a:lnSpc>
              </a:pPr>
              <a:r>
                <a:rPr lang="tr-TR" b="1" dirty="0" err="1"/>
                <a:t>Number</a:t>
              </a:r>
              <a:r>
                <a:rPr lang="tr-TR" b="1" dirty="0"/>
                <a:t> of </a:t>
              </a:r>
              <a:r>
                <a:rPr lang="tr-TR" b="1" dirty="0" err="1"/>
                <a:t>Passengers</a:t>
              </a:r>
              <a:r>
                <a:rPr lang="tr-TR" b="1" dirty="0"/>
                <a:t> </a:t>
              </a:r>
            </a:p>
          </p:txBody>
        </p:sp>
        <p:cxnSp>
          <p:nvCxnSpPr>
            <p:cNvPr id="49" name="Straight Connector 48"/>
            <p:cNvCxnSpPr/>
            <p:nvPr/>
          </p:nvCxnSpPr>
          <p:spPr>
            <a:xfrm>
              <a:off x="1273076" y="1872984"/>
              <a:ext cx="2757780" cy="0"/>
            </a:xfrm>
            <a:prstGeom prst="line">
              <a:avLst/>
            </a:prstGeom>
            <a:ln w="28575">
              <a:gradFill>
                <a:gsLst>
                  <a:gs pos="0">
                    <a:srgbClr val="29859C"/>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273076" y="2187548"/>
              <a:ext cx="2757780" cy="0"/>
            </a:xfrm>
            <a:prstGeom prst="line">
              <a:avLst/>
            </a:prstGeom>
            <a:ln w="28575">
              <a:gradFill>
                <a:gsLst>
                  <a:gs pos="0">
                    <a:srgbClr val="29859C"/>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3770633" y="1484745"/>
              <a:ext cx="978044" cy="978044"/>
              <a:chOff x="3770633" y="1484745"/>
              <a:chExt cx="978044" cy="978044"/>
            </a:xfrm>
          </p:grpSpPr>
          <p:sp>
            <p:nvSpPr>
              <p:cNvPr id="51" name="Oval 50"/>
              <p:cNvSpPr/>
              <p:nvPr/>
            </p:nvSpPr>
            <p:spPr>
              <a:xfrm>
                <a:off x="3770633" y="1484745"/>
                <a:ext cx="978044" cy="978044"/>
              </a:xfrm>
              <a:prstGeom prst="ellipse">
                <a:avLst/>
              </a:prstGeom>
              <a:solidFill>
                <a:srgbClr val="29859C">
                  <a:alpha val="14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3809980" y="1529759"/>
                <a:ext cx="896365" cy="896365"/>
                <a:chOff x="3792644" y="1581417"/>
                <a:chExt cx="260637" cy="260637"/>
              </a:xfrm>
            </p:grpSpPr>
            <p:sp>
              <p:nvSpPr>
                <p:cNvPr id="45" name="Oval 44"/>
                <p:cNvSpPr/>
                <p:nvPr/>
              </p:nvSpPr>
              <p:spPr>
                <a:xfrm>
                  <a:off x="3792644" y="1581417"/>
                  <a:ext cx="260637" cy="260637"/>
                </a:xfrm>
                <a:prstGeom prst="ellipse">
                  <a:avLst/>
                </a:prstGeom>
                <a:solidFill>
                  <a:srgbClr val="29859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16200000">
                  <a:off x="3858816" y="1649543"/>
                  <a:ext cx="128291" cy="117989"/>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 name="Group 10"/>
          <p:cNvGrpSpPr/>
          <p:nvPr/>
        </p:nvGrpSpPr>
        <p:grpSpPr>
          <a:xfrm>
            <a:off x="755683" y="1189242"/>
            <a:ext cx="7948950" cy="2665571"/>
            <a:chOff x="897605" y="1336178"/>
            <a:chExt cx="7948950" cy="2665571"/>
          </a:xfrm>
        </p:grpSpPr>
        <p:sp>
          <p:nvSpPr>
            <p:cNvPr id="32" name="TextBox 1"/>
            <p:cNvSpPr txBox="1"/>
            <p:nvPr/>
          </p:nvSpPr>
          <p:spPr>
            <a:xfrm>
              <a:off x="897605" y="3493918"/>
              <a:ext cx="649282"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900" b="1" dirty="0" smtClean="0"/>
                <a:t>2003 </a:t>
              </a:r>
              <a:br>
                <a:rPr lang="tr-TR" sz="900" b="1" dirty="0" smtClean="0"/>
              </a:br>
              <a:r>
                <a:rPr lang="tr-TR" sz="900" b="1" dirty="0" smtClean="0"/>
                <a:t>2004</a:t>
              </a:r>
            </a:p>
            <a:p>
              <a:pPr algn="ctr"/>
              <a:r>
                <a:rPr lang="tr-TR" sz="900" b="1" dirty="0" smtClean="0"/>
                <a:t>10m</a:t>
              </a:r>
              <a:endParaRPr lang="tr-TR" sz="900" b="1" dirty="0"/>
            </a:p>
          </p:txBody>
        </p:sp>
        <p:sp>
          <p:nvSpPr>
            <p:cNvPr id="33" name="TextBox 1"/>
            <p:cNvSpPr txBox="1"/>
            <p:nvPr/>
          </p:nvSpPr>
          <p:spPr>
            <a:xfrm>
              <a:off x="1413517" y="3395949"/>
              <a:ext cx="53521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900" b="1" dirty="0" smtClean="0"/>
                <a:t>2005</a:t>
              </a:r>
            </a:p>
            <a:p>
              <a:pPr algn="ctr"/>
              <a:r>
                <a:rPr lang="tr-TR" sz="900" b="1" dirty="0" smtClean="0"/>
                <a:t>14m</a:t>
              </a:r>
              <a:endParaRPr lang="tr-TR" sz="900" b="1" dirty="0"/>
            </a:p>
          </p:txBody>
        </p:sp>
        <p:sp>
          <p:nvSpPr>
            <p:cNvPr id="34" name="TextBox 1"/>
            <p:cNvSpPr txBox="1"/>
            <p:nvPr/>
          </p:nvSpPr>
          <p:spPr>
            <a:xfrm>
              <a:off x="2044708" y="3217885"/>
              <a:ext cx="478737"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900" b="1" dirty="0" smtClean="0"/>
                <a:t>2006</a:t>
              </a:r>
            </a:p>
            <a:p>
              <a:pPr algn="ctr"/>
              <a:r>
                <a:rPr lang="tr-TR" sz="900" b="1" dirty="0" smtClean="0"/>
                <a:t>17m</a:t>
              </a:r>
              <a:endParaRPr lang="tr-TR" sz="900" b="1" dirty="0"/>
            </a:p>
          </p:txBody>
        </p:sp>
        <p:sp>
          <p:nvSpPr>
            <p:cNvPr id="35" name="TextBox 1"/>
            <p:cNvSpPr txBox="1"/>
            <p:nvPr/>
          </p:nvSpPr>
          <p:spPr>
            <a:xfrm>
              <a:off x="2241559" y="3026617"/>
              <a:ext cx="561336"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900" b="1" dirty="0" smtClean="0"/>
                <a:t>2007</a:t>
              </a:r>
            </a:p>
            <a:p>
              <a:pPr algn="ctr"/>
              <a:r>
                <a:rPr lang="tr-TR" sz="900" b="1" dirty="0" smtClean="0"/>
                <a:t>20m</a:t>
              </a:r>
              <a:endParaRPr lang="tr-TR" sz="900" b="1" dirty="0"/>
            </a:p>
          </p:txBody>
        </p:sp>
        <p:sp>
          <p:nvSpPr>
            <p:cNvPr id="36" name="TextBox 1"/>
            <p:cNvSpPr txBox="1"/>
            <p:nvPr/>
          </p:nvSpPr>
          <p:spPr>
            <a:xfrm>
              <a:off x="2553374" y="2877576"/>
              <a:ext cx="480130"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900" b="1" dirty="0" smtClean="0"/>
                <a:t>2008</a:t>
              </a:r>
            </a:p>
            <a:p>
              <a:pPr algn="ctr"/>
              <a:r>
                <a:rPr lang="tr-TR" sz="900" b="1" dirty="0" smtClean="0"/>
                <a:t>23m</a:t>
              </a:r>
              <a:endParaRPr lang="tr-TR" sz="900" b="1" dirty="0"/>
            </a:p>
          </p:txBody>
        </p:sp>
        <p:sp>
          <p:nvSpPr>
            <p:cNvPr id="37" name="TextBox 1"/>
            <p:cNvSpPr txBox="1"/>
            <p:nvPr/>
          </p:nvSpPr>
          <p:spPr>
            <a:xfrm>
              <a:off x="3119952" y="2797384"/>
              <a:ext cx="462176"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900" b="1" dirty="0" smtClean="0"/>
                <a:t>2009</a:t>
              </a:r>
            </a:p>
            <a:p>
              <a:pPr algn="ctr"/>
              <a:r>
                <a:rPr lang="tr-TR" sz="900" b="1" dirty="0" smtClean="0"/>
                <a:t>25m</a:t>
              </a:r>
              <a:endParaRPr lang="tr-TR" sz="900" b="1" dirty="0"/>
            </a:p>
          </p:txBody>
        </p:sp>
        <p:sp>
          <p:nvSpPr>
            <p:cNvPr id="38" name="TextBox 1"/>
            <p:cNvSpPr txBox="1"/>
            <p:nvPr/>
          </p:nvSpPr>
          <p:spPr>
            <a:xfrm>
              <a:off x="3675890" y="2605272"/>
              <a:ext cx="519975"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900" b="1" dirty="0" smtClean="0"/>
                <a:t>2010</a:t>
              </a:r>
            </a:p>
            <a:p>
              <a:pPr algn="ctr"/>
              <a:r>
                <a:rPr lang="tr-TR" sz="900" b="1" dirty="0" smtClean="0"/>
                <a:t>29m</a:t>
              </a:r>
              <a:endParaRPr lang="tr-TR" sz="900" b="1" dirty="0"/>
            </a:p>
          </p:txBody>
        </p:sp>
        <p:sp>
          <p:nvSpPr>
            <p:cNvPr id="39" name="TextBox 1"/>
            <p:cNvSpPr txBox="1"/>
            <p:nvPr/>
          </p:nvSpPr>
          <p:spPr>
            <a:xfrm>
              <a:off x="4586176" y="2388394"/>
              <a:ext cx="524181"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900" b="1" dirty="0" smtClean="0"/>
                <a:t>2011</a:t>
              </a:r>
            </a:p>
            <a:p>
              <a:pPr algn="ctr"/>
              <a:r>
                <a:rPr lang="tr-TR" sz="900" b="1" dirty="0" smtClean="0"/>
                <a:t>33m</a:t>
              </a:r>
              <a:endParaRPr lang="tr-TR" sz="900" b="1" dirty="0"/>
            </a:p>
          </p:txBody>
        </p:sp>
        <p:sp>
          <p:nvSpPr>
            <p:cNvPr id="40" name="TextBox 1"/>
            <p:cNvSpPr txBox="1"/>
            <p:nvPr/>
          </p:nvSpPr>
          <p:spPr>
            <a:xfrm>
              <a:off x="5235844" y="2062072"/>
              <a:ext cx="596935"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900" b="1" dirty="0" smtClean="0"/>
                <a:t>2012</a:t>
              </a:r>
            </a:p>
            <a:p>
              <a:pPr algn="ctr"/>
              <a:r>
                <a:rPr lang="tr-TR" sz="900" b="1" dirty="0" smtClean="0"/>
                <a:t>39m</a:t>
              </a:r>
              <a:endParaRPr lang="tr-TR" sz="900" b="1" dirty="0"/>
            </a:p>
          </p:txBody>
        </p:sp>
        <p:sp>
          <p:nvSpPr>
            <p:cNvPr id="41" name="TextBox 1"/>
            <p:cNvSpPr txBox="1"/>
            <p:nvPr/>
          </p:nvSpPr>
          <p:spPr>
            <a:xfrm>
              <a:off x="6029519" y="1692740"/>
              <a:ext cx="668692"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900" b="1" dirty="0" smtClean="0"/>
                <a:t>2013</a:t>
              </a:r>
            </a:p>
            <a:p>
              <a:pPr algn="ctr"/>
              <a:r>
                <a:rPr lang="tr-TR" sz="900" b="1" dirty="0" smtClean="0"/>
                <a:t>48m</a:t>
              </a:r>
              <a:endParaRPr lang="tr-TR" sz="900" b="1" dirty="0"/>
            </a:p>
          </p:txBody>
        </p:sp>
        <p:sp>
          <p:nvSpPr>
            <p:cNvPr id="42" name="TextBox 1"/>
            <p:cNvSpPr txBox="1"/>
            <p:nvPr/>
          </p:nvSpPr>
          <p:spPr>
            <a:xfrm>
              <a:off x="6681578" y="1336178"/>
              <a:ext cx="793086" cy="369332"/>
            </a:xfrm>
            <a:prstGeom prst="rect">
              <a:avLst/>
            </a:prstGeom>
            <a:noFill/>
          </p:spPr>
          <p:txBody>
            <a:bodyPr wrap="square" rtlCol="0">
              <a:spAutoFit/>
            </a:bodyPr>
            <a:lstStyle>
              <a:defPPr>
                <a:defRPr lang="en-US"/>
              </a:defPPr>
              <a:lvl1pPr indent="0" algn="ctr">
                <a:defRPr sz="900" b="1"/>
              </a:lvl1pPr>
              <a:lvl2pPr marL="457200" indent="0">
                <a:defRPr sz="1100"/>
              </a:lvl2pPr>
              <a:lvl3pPr marL="914400" indent="0">
                <a:defRPr sz="1100"/>
              </a:lvl3pPr>
              <a:lvl4pPr marL="1371600" indent="0">
                <a:defRPr sz="1100"/>
              </a:lvl4pPr>
              <a:lvl5pPr marL="1828800" indent="0">
                <a:defRPr sz="1100"/>
              </a:lvl5pPr>
              <a:lvl6pPr marL="2286000" indent="0">
                <a:defRPr sz="1100"/>
              </a:lvl6pPr>
              <a:lvl7pPr marL="2743200" indent="0">
                <a:defRPr sz="1100"/>
              </a:lvl7pPr>
              <a:lvl8pPr marL="3200400" indent="0">
                <a:defRPr sz="1100"/>
              </a:lvl8pPr>
              <a:lvl9pPr marL="3657600" indent="0">
                <a:defRPr sz="1100"/>
              </a:lvl9pPr>
            </a:lstStyle>
            <a:p>
              <a:r>
                <a:rPr lang="tr-TR" dirty="0"/>
                <a:t>2014 </a:t>
              </a:r>
              <a:br>
                <a:rPr lang="tr-TR" dirty="0"/>
              </a:br>
              <a:r>
                <a:rPr lang="tr-TR" dirty="0" smtClean="0"/>
                <a:t>55 m</a:t>
              </a:r>
              <a:endParaRPr lang="tr-TR" dirty="0"/>
            </a:p>
          </p:txBody>
        </p:sp>
        <p:sp>
          <p:nvSpPr>
            <p:cNvPr id="30" name="TextBox 1"/>
            <p:cNvSpPr txBox="1"/>
            <p:nvPr/>
          </p:nvSpPr>
          <p:spPr>
            <a:xfrm>
              <a:off x="7474664" y="2343662"/>
              <a:ext cx="1371891"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tr-TR" sz="1400" b="1" dirty="0" smtClean="0">
                  <a:solidFill>
                    <a:srgbClr val="FF0000"/>
                  </a:solidFill>
                </a:rPr>
                <a:t>2015B </a:t>
              </a:r>
              <a:r>
                <a:rPr lang="tr-TR" sz="1400" b="1" dirty="0">
                  <a:solidFill>
                    <a:srgbClr val="FF0000"/>
                  </a:solidFill>
                </a:rPr>
                <a:t/>
              </a:r>
              <a:br>
                <a:rPr lang="tr-TR" sz="1400" b="1" dirty="0">
                  <a:solidFill>
                    <a:srgbClr val="FF0000"/>
                  </a:solidFill>
                </a:rPr>
              </a:br>
              <a:r>
                <a:rPr lang="tr-TR" sz="1400" b="1" dirty="0" smtClean="0">
                  <a:solidFill>
                    <a:srgbClr val="FF0000"/>
                  </a:solidFill>
                </a:rPr>
                <a:t>61.7 </a:t>
              </a:r>
              <a:r>
                <a:rPr lang="tr-TR" sz="1400" b="1" dirty="0" err="1" smtClean="0">
                  <a:solidFill>
                    <a:srgbClr val="FF0000"/>
                  </a:solidFill>
                </a:rPr>
                <a:t>million</a:t>
              </a:r>
              <a:r>
                <a:rPr lang="tr-TR" sz="1400" b="1" dirty="0" smtClean="0">
                  <a:solidFill>
                    <a:srgbClr val="FF0000"/>
                  </a:solidFill>
                </a:rPr>
                <a:t> </a:t>
              </a:r>
              <a:r>
                <a:rPr lang="tr-TR" sz="1400" b="1" dirty="0" err="1" smtClean="0">
                  <a:solidFill>
                    <a:srgbClr val="FF0000"/>
                  </a:solidFill>
                </a:rPr>
                <a:t>pax</a:t>
              </a:r>
              <a:endParaRPr lang="tr-TR" sz="1400" b="1" dirty="0">
                <a:solidFill>
                  <a:srgbClr val="FF0000"/>
                </a:solidFill>
              </a:endParaRPr>
            </a:p>
          </p:txBody>
        </p:sp>
      </p:grpSp>
    </p:spTree>
    <p:extLst>
      <p:ext uri="{BB962C8B-B14F-4D97-AF65-F5344CB8AC3E}">
        <p14:creationId xmlns:p14="http://schemas.microsoft.com/office/powerpoint/2010/main" val="6215036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750"/>
                                        <p:tgtEl>
                                          <p:spTgt spid="52"/>
                                        </p:tgtEl>
                                      </p:cBhvr>
                                    </p:animEffect>
                                    <p:anim calcmode="lin" valueType="num">
                                      <p:cBhvr>
                                        <p:cTn id="8" dur="750" fill="hold"/>
                                        <p:tgtEl>
                                          <p:spTgt spid="52"/>
                                        </p:tgtEl>
                                        <p:attrNameLst>
                                          <p:attrName>ppt_x</p:attrName>
                                        </p:attrNameLst>
                                      </p:cBhvr>
                                      <p:tavLst>
                                        <p:tav tm="0">
                                          <p:val>
                                            <p:strVal val="#ppt_x"/>
                                          </p:val>
                                        </p:tav>
                                        <p:tav tm="100000">
                                          <p:val>
                                            <p:strVal val="#ppt_x"/>
                                          </p:val>
                                        </p:tav>
                                      </p:tavLst>
                                    </p:anim>
                                    <p:anim calcmode="lin" valueType="num">
                                      <p:cBhvr>
                                        <p:cTn id="9" dur="75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50"/>
                                        <p:tgtEl>
                                          <p:spTgt spid="11"/>
                                        </p:tgtEl>
                                      </p:cBhvr>
                                    </p:animEffect>
                                    <p:anim calcmode="lin" valueType="num">
                                      <p:cBhvr>
                                        <p:cTn id="20" dur="550" fill="hold"/>
                                        <p:tgtEl>
                                          <p:spTgt spid="11"/>
                                        </p:tgtEl>
                                        <p:attrNameLst>
                                          <p:attrName>ppt_x</p:attrName>
                                        </p:attrNameLst>
                                      </p:cBhvr>
                                      <p:tavLst>
                                        <p:tav tm="0">
                                          <p:val>
                                            <p:strVal val="#ppt_x"/>
                                          </p:val>
                                        </p:tav>
                                        <p:tav tm="100000">
                                          <p:val>
                                            <p:strVal val="#ppt_x"/>
                                          </p:val>
                                        </p:tav>
                                      </p:tavLst>
                                    </p:anim>
                                    <p:anim calcmode="lin" valueType="num">
                                      <p:cBhvr>
                                        <p:cTn id="21" dur="55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ppt_x</p:attrName>
                                        </p:attrNameLst>
                                      </p:cBhvr>
                                      <p:tavLst>
                                        <p:tav tm="0">
                                          <p:val>
                                            <p:strVal val="#ppt_x"/>
                                          </p:val>
                                        </p:tav>
                                        <p:tav tm="100000">
                                          <p:val>
                                            <p:strVal val="#ppt_x"/>
                                          </p:val>
                                        </p:tav>
                                      </p:tavLst>
                                    </p:anim>
                                    <p:anim calcmode="lin" valueType="num">
                                      <p:cBhvr>
                                        <p:cTn id="26" dur="75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75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2500"/>
                            </p:stCondLst>
                            <p:childTnLst>
                              <p:par>
                                <p:cTn id="31" presetID="26" presetClass="emph" presetSubtype="0" repeatCount="2000" fill="hold" nodeType="afterEffect">
                                  <p:stCondLst>
                                    <p:cond delay="0"/>
                                  </p:stCondLst>
                                  <p:childTnLst>
                                    <p:animEffect transition="out" filter="fade">
                                      <p:cBhvr>
                                        <p:cTn id="32" dur="1000" tmFilter="0, 0; .2, .5; .8, .5; 1, 0"/>
                                        <p:tgtEl>
                                          <p:spTgt spid="3"/>
                                        </p:tgtEl>
                                      </p:cBhvr>
                                    </p:animEffect>
                                    <p:animScale>
                                      <p:cBhvr>
                                        <p:cTn id="33"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Graphic spid="9"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18723"/>
          <a:stretch/>
        </p:blipFill>
        <p:spPr>
          <a:xfrm>
            <a:off x="0" y="645459"/>
            <a:ext cx="9143999" cy="4180460"/>
          </a:xfrm>
          <a:prstGeom prst="rect">
            <a:avLst/>
          </a:prstGeom>
          <a:noFill/>
          <a:ln>
            <a:noFill/>
          </a:ln>
        </p:spPr>
      </p:pic>
      <p:cxnSp>
        <p:nvCxnSpPr>
          <p:cNvPr id="34" name="Straight Connector 33"/>
          <p:cNvCxnSpPr/>
          <p:nvPr/>
        </p:nvCxnSpPr>
        <p:spPr>
          <a:xfrm flipH="1">
            <a:off x="2971303" y="1239164"/>
            <a:ext cx="2256268" cy="0"/>
          </a:xfrm>
          <a:prstGeom prst="line">
            <a:avLst/>
          </a:prstGeom>
          <a:ln w="19050">
            <a:solidFill>
              <a:srgbClr val="9E1921"/>
            </a:solidFill>
            <a:prstDash val="dash"/>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437" y="1079144"/>
            <a:ext cx="352601" cy="332736"/>
          </a:xfrm>
          <a:prstGeom prst="rect">
            <a:avLst/>
          </a:prstGeom>
        </p:spPr>
      </p:pic>
      <p:grpSp>
        <p:nvGrpSpPr>
          <p:cNvPr id="18" name="Group 17"/>
          <p:cNvGrpSpPr/>
          <p:nvPr/>
        </p:nvGrpSpPr>
        <p:grpSpPr>
          <a:xfrm>
            <a:off x="2883681" y="3570107"/>
            <a:ext cx="2256268" cy="332736"/>
            <a:chOff x="2883681" y="3570107"/>
            <a:chExt cx="2256268" cy="332736"/>
          </a:xfrm>
        </p:grpSpPr>
        <p:cxnSp>
          <p:nvCxnSpPr>
            <p:cNvPr id="36" name="Straight Connector 35"/>
            <p:cNvCxnSpPr/>
            <p:nvPr/>
          </p:nvCxnSpPr>
          <p:spPr>
            <a:xfrm flipH="1">
              <a:off x="2883681" y="3736475"/>
              <a:ext cx="225626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437" y="3570107"/>
              <a:ext cx="352601" cy="332736"/>
            </a:xfrm>
            <a:prstGeom prst="rect">
              <a:avLst/>
            </a:prstGeom>
          </p:spPr>
        </p:pic>
      </p:grpSp>
      <p:grpSp>
        <p:nvGrpSpPr>
          <p:cNvPr id="9" name="Group 8"/>
          <p:cNvGrpSpPr/>
          <p:nvPr/>
        </p:nvGrpSpPr>
        <p:grpSpPr>
          <a:xfrm>
            <a:off x="2848050" y="1986532"/>
            <a:ext cx="2256268" cy="332736"/>
            <a:chOff x="2868313" y="2271506"/>
            <a:chExt cx="2256268" cy="332736"/>
          </a:xfrm>
        </p:grpSpPr>
        <p:cxnSp>
          <p:nvCxnSpPr>
            <p:cNvPr id="35" name="Straight Connector 34"/>
            <p:cNvCxnSpPr/>
            <p:nvPr/>
          </p:nvCxnSpPr>
          <p:spPr>
            <a:xfrm flipH="1">
              <a:off x="2868313" y="2437874"/>
              <a:ext cx="2256268" cy="0"/>
            </a:xfrm>
            <a:prstGeom prst="line">
              <a:avLst/>
            </a:prstGeom>
            <a:ln w="19050">
              <a:solidFill>
                <a:srgbClr val="19467E"/>
              </a:solidFill>
              <a:prstDash val="dash"/>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2437" y="2271506"/>
              <a:ext cx="352601" cy="332736"/>
            </a:xfrm>
            <a:prstGeom prst="rect">
              <a:avLst/>
            </a:prstGeom>
          </p:spPr>
        </p:pic>
      </p:grpSp>
      <p:sp>
        <p:nvSpPr>
          <p:cNvPr id="2" name="Title 1"/>
          <p:cNvSpPr>
            <a:spLocks noGrp="1"/>
          </p:cNvSpPr>
          <p:nvPr>
            <p:ph type="title"/>
          </p:nvPr>
        </p:nvSpPr>
        <p:spPr/>
        <p:txBody>
          <a:bodyPr/>
          <a:lstStyle/>
          <a:p>
            <a:r>
              <a:rPr lang="tr-TR" dirty="0" smtClean="0"/>
              <a:t>Global </a:t>
            </a:r>
            <a:r>
              <a:rPr lang="tr-TR" dirty="0" err="1" smtClean="0"/>
              <a:t>Rankings</a:t>
            </a:r>
            <a:r>
              <a:rPr lang="tr-TR" dirty="0" smtClean="0"/>
              <a:t>  </a:t>
            </a:r>
            <a:endParaRPr lang="en-GB"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0455" y="886636"/>
            <a:ext cx="3347960" cy="3978950"/>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2135" t="42747" r="52472" b="33683"/>
          <a:stretch/>
        </p:blipFill>
        <p:spPr>
          <a:xfrm>
            <a:off x="496058" y="2642025"/>
            <a:ext cx="3236360" cy="1212350"/>
          </a:xfrm>
          <a:prstGeom prst="rect">
            <a:avLst/>
          </a:prstGeom>
        </p:spPr>
      </p:pic>
      <p:grpSp>
        <p:nvGrpSpPr>
          <p:cNvPr id="8" name="Group 7"/>
          <p:cNvGrpSpPr/>
          <p:nvPr/>
        </p:nvGrpSpPr>
        <p:grpSpPr>
          <a:xfrm>
            <a:off x="5847950" y="699649"/>
            <a:ext cx="3296050" cy="1086412"/>
            <a:chOff x="5847950" y="842149"/>
            <a:chExt cx="3296050" cy="1103032"/>
          </a:xfrm>
        </p:grpSpPr>
        <p:sp>
          <p:nvSpPr>
            <p:cNvPr id="15" name="Rectangle 14"/>
            <p:cNvSpPr/>
            <p:nvPr/>
          </p:nvSpPr>
          <p:spPr>
            <a:xfrm rot="5400000">
              <a:off x="6944459" y="-254360"/>
              <a:ext cx="1103032" cy="3296050"/>
            </a:xfrm>
            <a:prstGeom prst="rect">
              <a:avLst/>
            </a:prstGeom>
            <a:gradFill>
              <a:gsLst>
                <a:gs pos="0">
                  <a:schemeClr val="accent1">
                    <a:lumMod val="5000"/>
                    <a:lumOff val="95000"/>
                    <a:alpha val="0"/>
                  </a:schemeClr>
                </a:gs>
                <a:gs pos="100000">
                  <a:srgbClr val="D70000">
                    <a:alpha val="3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071140" y="928971"/>
              <a:ext cx="2969725" cy="843710"/>
            </a:xfrm>
            <a:prstGeom prst="rect">
              <a:avLst/>
            </a:prstGeom>
            <a:noFill/>
          </p:spPr>
          <p:txBody>
            <a:bodyPr wrap="square" rtlCol="0">
              <a:spAutoFit/>
            </a:bodyPr>
            <a:lstStyle/>
            <a:p>
              <a:r>
                <a:rPr lang="tr-TR" sz="1600" dirty="0" smtClean="0"/>
                <a:t>7</a:t>
              </a:r>
              <a:r>
                <a:rPr lang="tr-TR" sz="1600" baseline="30000" dirty="0" smtClean="0"/>
                <a:t>th</a:t>
              </a:r>
              <a:r>
                <a:rPr lang="tr-TR" sz="1600" dirty="0" smtClean="0"/>
                <a:t> </a:t>
              </a:r>
              <a:r>
                <a:rPr lang="tr-TR" sz="1600" dirty="0" err="1" smtClean="0"/>
                <a:t>largest</a:t>
              </a:r>
              <a:r>
                <a:rPr lang="tr-TR" sz="1600" dirty="0" smtClean="0"/>
                <a:t> </a:t>
              </a:r>
              <a:r>
                <a:rPr lang="tr-TR" sz="1600" dirty="0" err="1" smtClean="0"/>
                <a:t>carrier</a:t>
              </a:r>
              <a:r>
                <a:rPr lang="tr-TR" sz="1600" dirty="0"/>
                <a:t> </a:t>
              </a:r>
              <a:r>
                <a:rPr lang="tr-TR" sz="1600" dirty="0" smtClean="0"/>
                <a:t>in </a:t>
              </a:r>
              <a:r>
                <a:rPr lang="tr-TR" sz="1600" dirty="0" err="1" smtClean="0"/>
                <a:t>terms</a:t>
              </a:r>
              <a:r>
                <a:rPr lang="tr-TR" sz="1600" dirty="0" smtClean="0"/>
                <a:t> of </a:t>
              </a:r>
              <a:r>
                <a:rPr lang="tr-TR" sz="1600" dirty="0" err="1" smtClean="0"/>
                <a:t>international</a:t>
              </a:r>
              <a:r>
                <a:rPr lang="tr-TR" sz="1600" dirty="0" smtClean="0"/>
                <a:t> </a:t>
              </a:r>
              <a:r>
                <a:rPr lang="tr-TR" sz="1600" dirty="0" err="1" smtClean="0"/>
                <a:t>passenger</a:t>
              </a:r>
              <a:r>
                <a:rPr lang="tr-TR" sz="1600" dirty="0" smtClean="0"/>
                <a:t> numbers</a:t>
              </a:r>
              <a:r>
                <a:rPr lang="tr-TR" sz="1600" baseline="30000" dirty="0" smtClean="0"/>
                <a:t>1</a:t>
              </a:r>
              <a:endParaRPr lang="en-GB" sz="1600" dirty="0"/>
            </a:p>
          </p:txBody>
        </p:sp>
      </p:grpSp>
      <p:grpSp>
        <p:nvGrpSpPr>
          <p:cNvPr id="16" name="Group 15"/>
          <p:cNvGrpSpPr/>
          <p:nvPr/>
        </p:nvGrpSpPr>
        <p:grpSpPr>
          <a:xfrm>
            <a:off x="5847949" y="1740804"/>
            <a:ext cx="3296051" cy="1156928"/>
            <a:chOff x="5847949" y="2061429"/>
            <a:chExt cx="3296051" cy="1156928"/>
          </a:xfrm>
        </p:grpSpPr>
        <p:sp>
          <p:nvSpPr>
            <p:cNvPr id="21" name="Rectangle 20"/>
            <p:cNvSpPr/>
            <p:nvPr/>
          </p:nvSpPr>
          <p:spPr>
            <a:xfrm rot="5400000">
              <a:off x="6917510" y="991868"/>
              <a:ext cx="1156928" cy="3296050"/>
            </a:xfrm>
            <a:prstGeom prst="rect">
              <a:avLst/>
            </a:prstGeom>
            <a:gradFill>
              <a:gsLst>
                <a:gs pos="0">
                  <a:schemeClr val="accent1">
                    <a:lumMod val="5000"/>
                    <a:lumOff val="95000"/>
                    <a:alpha val="0"/>
                  </a:schemeClr>
                </a:gs>
                <a:gs pos="100000">
                  <a:srgbClr val="19467E">
                    <a:alpha val="2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6063890" y="2089883"/>
              <a:ext cx="3080110" cy="830997"/>
            </a:xfrm>
            <a:prstGeom prst="rect">
              <a:avLst/>
            </a:prstGeom>
            <a:noFill/>
          </p:spPr>
          <p:txBody>
            <a:bodyPr wrap="square" rtlCol="0">
              <a:spAutoFit/>
            </a:bodyPr>
            <a:lstStyle/>
            <a:p>
              <a:r>
                <a:rPr lang="tr-TR" sz="1600" dirty="0" smtClean="0"/>
                <a:t>13</a:t>
              </a:r>
              <a:r>
                <a:rPr lang="tr-TR" sz="1600" baseline="30000" dirty="0" smtClean="0"/>
                <a:t>th</a:t>
              </a:r>
              <a:r>
                <a:rPr lang="tr-TR" sz="1600" dirty="0" smtClean="0"/>
                <a:t> </a:t>
              </a:r>
              <a:r>
                <a:rPr lang="tr-TR" sz="1600" dirty="0" err="1" smtClean="0"/>
                <a:t>largest</a:t>
              </a:r>
              <a:r>
                <a:rPr lang="tr-TR" sz="1600" dirty="0" smtClean="0"/>
                <a:t> </a:t>
              </a:r>
              <a:r>
                <a:rPr lang="tr-TR" sz="1600" dirty="0" err="1" smtClean="0"/>
                <a:t>carrier</a:t>
              </a:r>
              <a:r>
                <a:rPr lang="tr-TR" sz="1600" dirty="0" smtClean="0"/>
                <a:t> in </a:t>
              </a:r>
              <a:r>
                <a:rPr lang="tr-TR" sz="1600" dirty="0" err="1" smtClean="0"/>
                <a:t>terms</a:t>
              </a:r>
              <a:r>
                <a:rPr lang="tr-TR" sz="1600" dirty="0" smtClean="0"/>
                <a:t> of </a:t>
              </a:r>
              <a:r>
                <a:rPr lang="tr-TR" sz="1600" dirty="0" err="1" smtClean="0"/>
                <a:t>capacity</a:t>
              </a:r>
              <a:r>
                <a:rPr lang="tr-TR" sz="1600" dirty="0" smtClean="0"/>
                <a:t> (</a:t>
              </a:r>
              <a:r>
                <a:rPr lang="tr-TR" sz="1600" dirty="0" err="1" smtClean="0"/>
                <a:t>available</a:t>
              </a:r>
              <a:r>
                <a:rPr lang="tr-TR" sz="1600" dirty="0" smtClean="0"/>
                <a:t> </a:t>
              </a:r>
              <a:r>
                <a:rPr lang="tr-TR" sz="1600" dirty="0" err="1" smtClean="0"/>
                <a:t>seat</a:t>
              </a:r>
              <a:r>
                <a:rPr lang="tr-TR" sz="1600" dirty="0" smtClean="0"/>
                <a:t> </a:t>
              </a:r>
              <a:r>
                <a:rPr lang="tr-TR" sz="1600" dirty="0" err="1" smtClean="0"/>
                <a:t>kilometers</a:t>
              </a:r>
              <a:r>
                <a:rPr lang="tr-TR" sz="1600" dirty="0" smtClean="0"/>
                <a:t>)</a:t>
              </a:r>
              <a:r>
                <a:rPr lang="tr-TR" sz="1600" baseline="30000" dirty="0" smtClean="0"/>
                <a:t>2</a:t>
              </a:r>
              <a:endParaRPr lang="en-GB" sz="1600" baseline="30000" dirty="0"/>
            </a:p>
          </p:txBody>
        </p:sp>
      </p:grpSp>
      <p:grpSp>
        <p:nvGrpSpPr>
          <p:cNvPr id="20" name="Group 19"/>
          <p:cNvGrpSpPr/>
          <p:nvPr/>
        </p:nvGrpSpPr>
        <p:grpSpPr>
          <a:xfrm>
            <a:off x="5744818" y="2991643"/>
            <a:ext cx="3296047" cy="1156928"/>
            <a:chOff x="5847951" y="3315952"/>
            <a:chExt cx="3296047" cy="1156928"/>
          </a:xfrm>
        </p:grpSpPr>
        <p:sp>
          <p:nvSpPr>
            <p:cNvPr id="29" name="Rectangle 28"/>
            <p:cNvSpPr/>
            <p:nvPr/>
          </p:nvSpPr>
          <p:spPr>
            <a:xfrm rot="5400000">
              <a:off x="6917511" y="2246392"/>
              <a:ext cx="1156928" cy="3296047"/>
            </a:xfrm>
            <a:prstGeom prst="rect">
              <a:avLst/>
            </a:prstGeom>
            <a:gradFill>
              <a:gsLst>
                <a:gs pos="0">
                  <a:schemeClr val="accent1">
                    <a:lumMod val="5000"/>
                    <a:lumOff val="95000"/>
                    <a:alpha val="0"/>
                  </a:schemeClr>
                </a:gs>
                <a:gs pos="100000">
                  <a:schemeClr val="tx1">
                    <a:alpha val="18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6135074" y="3407942"/>
              <a:ext cx="2854548" cy="995144"/>
            </a:xfrm>
            <a:prstGeom prst="rect">
              <a:avLst/>
            </a:prstGeom>
            <a:noFill/>
          </p:spPr>
          <p:txBody>
            <a:bodyPr wrap="square" rtlCol="0">
              <a:spAutoFit/>
            </a:bodyPr>
            <a:lstStyle/>
            <a:p>
              <a:r>
                <a:rPr lang="tr-TR" sz="1600" dirty="0"/>
                <a:t>13</a:t>
              </a:r>
              <a:r>
                <a:rPr lang="tr-TR" sz="1600" baseline="30000" dirty="0"/>
                <a:t>th</a:t>
              </a:r>
              <a:r>
                <a:rPr lang="tr-TR" sz="1600" dirty="0"/>
                <a:t> </a:t>
              </a:r>
              <a:r>
                <a:rPr lang="tr-TR" sz="1600" dirty="0" err="1"/>
                <a:t>largest</a:t>
              </a:r>
              <a:r>
                <a:rPr lang="tr-TR" sz="1600" dirty="0"/>
                <a:t> </a:t>
              </a:r>
              <a:r>
                <a:rPr lang="tr-TR" sz="1600" dirty="0" err="1"/>
                <a:t>carrier</a:t>
              </a:r>
              <a:r>
                <a:rPr lang="tr-TR" sz="1600" dirty="0"/>
                <a:t> in </a:t>
              </a:r>
              <a:r>
                <a:rPr lang="tr-TR" sz="1600" dirty="0" err="1" smtClean="0"/>
                <a:t>operating</a:t>
              </a:r>
              <a:r>
                <a:rPr lang="tr-TR" sz="1600" dirty="0" smtClean="0"/>
                <a:t> revenue</a:t>
              </a:r>
              <a:r>
                <a:rPr lang="tr-TR" sz="1600" baseline="30000" dirty="0" smtClean="0"/>
                <a:t>3</a:t>
              </a:r>
            </a:p>
            <a:p>
              <a:r>
                <a:rPr lang="tr-TR" sz="1600" dirty="0" smtClean="0"/>
                <a:t>10</a:t>
              </a:r>
              <a:r>
                <a:rPr lang="tr-TR" sz="1600" baseline="30000" dirty="0" smtClean="0"/>
                <a:t>th</a:t>
              </a:r>
              <a:r>
                <a:rPr lang="tr-TR" sz="1600" dirty="0" smtClean="0"/>
                <a:t> </a:t>
              </a:r>
              <a:r>
                <a:rPr lang="tr-TR" sz="1600" dirty="0" err="1" smtClean="0"/>
                <a:t>largest</a:t>
              </a:r>
              <a:r>
                <a:rPr lang="tr-TR" sz="1600" dirty="0" smtClean="0"/>
                <a:t> </a:t>
              </a:r>
              <a:r>
                <a:rPr lang="tr-TR" sz="1600" dirty="0"/>
                <a:t>in </a:t>
              </a:r>
              <a:r>
                <a:rPr lang="tr-TR" sz="1600" dirty="0" err="1"/>
                <a:t>operating</a:t>
              </a:r>
              <a:r>
                <a:rPr lang="tr-TR" sz="1600" dirty="0"/>
                <a:t> </a:t>
              </a:r>
              <a:r>
                <a:rPr lang="tr-TR" sz="1600" dirty="0" smtClean="0"/>
                <a:t>profit</a:t>
              </a:r>
              <a:r>
                <a:rPr lang="tr-TR" sz="1600" baseline="30000" dirty="0" smtClean="0"/>
                <a:t>3</a:t>
              </a:r>
              <a:endParaRPr lang="en-GB" sz="1600" baseline="30000" dirty="0"/>
            </a:p>
            <a:p>
              <a:endParaRPr lang="en-GB" sz="1600" baseline="30000" dirty="0"/>
            </a:p>
          </p:txBody>
        </p:sp>
      </p:grpSp>
      <p:grpSp>
        <p:nvGrpSpPr>
          <p:cNvPr id="3" name="Group 2"/>
          <p:cNvGrpSpPr/>
          <p:nvPr/>
        </p:nvGrpSpPr>
        <p:grpSpPr>
          <a:xfrm>
            <a:off x="5124581" y="602551"/>
            <a:ext cx="956236" cy="956235"/>
            <a:chOff x="5124581" y="745051"/>
            <a:chExt cx="956236" cy="956235"/>
          </a:xfrm>
        </p:grpSpPr>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47582" t="54495" r="41961" b="26914"/>
            <a:stretch/>
          </p:blipFill>
          <p:spPr>
            <a:xfrm>
              <a:off x="5124581" y="745051"/>
              <a:ext cx="956236" cy="956235"/>
            </a:xfrm>
            <a:prstGeom prst="rect">
              <a:avLst/>
            </a:prstGeom>
          </p:spPr>
        </p:pic>
        <p:sp>
          <p:nvSpPr>
            <p:cNvPr id="11" name="TextBox 10"/>
            <p:cNvSpPr txBox="1"/>
            <p:nvPr/>
          </p:nvSpPr>
          <p:spPr>
            <a:xfrm>
              <a:off x="5387088" y="916969"/>
              <a:ext cx="580608" cy="707886"/>
            </a:xfrm>
            <a:prstGeom prst="rect">
              <a:avLst/>
            </a:prstGeom>
            <a:noFill/>
          </p:spPr>
          <p:txBody>
            <a:bodyPr wrap="none" rtlCol="0">
              <a:spAutoFit/>
            </a:bodyPr>
            <a:lstStyle/>
            <a:p>
              <a:r>
                <a:rPr lang="tr-TR" sz="4000" b="1" dirty="0" smtClean="0">
                  <a:solidFill>
                    <a:srgbClr val="9E1921"/>
                  </a:solidFill>
                </a:rPr>
                <a:t>7.</a:t>
              </a:r>
              <a:endParaRPr lang="en-GB" sz="4000" b="1" dirty="0">
                <a:solidFill>
                  <a:srgbClr val="9E1921"/>
                </a:solidFill>
              </a:endParaRPr>
            </a:p>
          </p:txBody>
        </p:sp>
      </p:grpSp>
      <p:grpSp>
        <p:nvGrpSpPr>
          <p:cNvPr id="12" name="Group 11"/>
          <p:cNvGrpSpPr/>
          <p:nvPr/>
        </p:nvGrpSpPr>
        <p:grpSpPr>
          <a:xfrm>
            <a:off x="5066524" y="1607936"/>
            <a:ext cx="1014293" cy="1068081"/>
            <a:chOff x="5066524" y="1928561"/>
            <a:chExt cx="1014293" cy="1068081"/>
          </a:xfrm>
        </p:grpSpPr>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61177" t="53931" r="27731" b="25303"/>
            <a:stretch/>
          </p:blipFill>
          <p:spPr>
            <a:xfrm>
              <a:off x="5066524" y="1928561"/>
              <a:ext cx="1014293" cy="1068081"/>
            </a:xfrm>
            <a:prstGeom prst="rect">
              <a:avLst/>
            </a:prstGeom>
          </p:spPr>
        </p:pic>
        <p:sp>
          <p:nvSpPr>
            <p:cNvPr id="24" name="TextBox 23"/>
            <p:cNvSpPr txBox="1"/>
            <p:nvPr/>
          </p:nvSpPr>
          <p:spPr>
            <a:xfrm>
              <a:off x="5104318" y="2119512"/>
              <a:ext cx="840295" cy="707886"/>
            </a:xfrm>
            <a:prstGeom prst="rect">
              <a:avLst/>
            </a:prstGeom>
            <a:noFill/>
          </p:spPr>
          <p:txBody>
            <a:bodyPr wrap="none" rtlCol="0">
              <a:spAutoFit/>
            </a:bodyPr>
            <a:lstStyle/>
            <a:p>
              <a:r>
                <a:rPr lang="tr-TR" sz="4000" b="1" dirty="0" smtClean="0">
                  <a:solidFill>
                    <a:srgbClr val="19467E"/>
                  </a:solidFill>
                </a:rPr>
                <a:t>13.</a:t>
              </a:r>
              <a:endParaRPr lang="en-GB" sz="4000" b="1" dirty="0">
                <a:solidFill>
                  <a:srgbClr val="19467E"/>
                </a:solidFill>
              </a:endParaRPr>
            </a:p>
          </p:txBody>
        </p:sp>
      </p:grpSp>
      <p:grpSp>
        <p:nvGrpSpPr>
          <p:cNvPr id="19" name="Group 18"/>
          <p:cNvGrpSpPr/>
          <p:nvPr/>
        </p:nvGrpSpPr>
        <p:grpSpPr>
          <a:xfrm>
            <a:off x="5058841" y="2716205"/>
            <a:ext cx="1021976" cy="968189"/>
            <a:chOff x="5058841" y="3214706"/>
            <a:chExt cx="1021976" cy="968189"/>
          </a:xfrm>
        </p:grpSpPr>
        <p:pic>
          <p:nvPicPr>
            <p:cNvPr id="28" name="Picture 27"/>
            <p:cNvPicPr>
              <a:picLocks noChangeAspect="1"/>
            </p:cNvPicPr>
            <p:nvPr/>
          </p:nvPicPr>
          <p:blipFill rotWithShape="1">
            <a:blip r:embed="rId11">
              <a:extLst>
                <a:ext uri="{28A0092B-C50C-407E-A947-70E740481C1C}">
                  <a14:useLocalDpi xmlns:a14="http://schemas.microsoft.com/office/drawing/2010/main" val="0"/>
                </a:ext>
              </a:extLst>
            </a:blip>
            <a:srcRect l="76302" t="54678" r="12521" b="26498"/>
            <a:stretch/>
          </p:blipFill>
          <p:spPr>
            <a:xfrm>
              <a:off x="5058841" y="3214706"/>
              <a:ext cx="1021976" cy="968189"/>
            </a:xfrm>
            <a:prstGeom prst="rect">
              <a:avLst/>
            </a:prstGeom>
          </p:spPr>
        </p:pic>
        <p:sp>
          <p:nvSpPr>
            <p:cNvPr id="32" name="TextBox 31"/>
            <p:cNvSpPr txBox="1"/>
            <p:nvPr/>
          </p:nvSpPr>
          <p:spPr>
            <a:xfrm>
              <a:off x="5146121" y="3373455"/>
              <a:ext cx="840295" cy="707886"/>
            </a:xfrm>
            <a:prstGeom prst="rect">
              <a:avLst/>
            </a:prstGeom>
            <a:noFill/>
          </p:spPr>
          <p:txBody>
            <a:bodyPr wrap="none" rtlCol="0">
              <a:spAutoFit/>
            </a:bodyPr>
            <a:lstStyle/>
            <a:p>
              <a:r>
                <a:rPr lang="tr-TR" sz="4000" b="1" dirty="0" smtClean="0"/>
                <a:t>13.</a:t>
              </a:r>
              <a:endParaRPr lang="en-GB" sz="4000" b="1" dirty="0"/>
            </a:p>
          </p:txBody>
        </p:sp>
      </p:grpSp>
      <p:sp>
        <p:nvSpPr>
          <p:cNvPr id="33" name="TextBox 32"/>
          <p:cNvSpPr txBox="1"/>
          <p:nvPr/>
        </p:nvSpPr>
        <p:spPr>
          <a:xfrm>
            <a:off x="130451" y="4861852"/>
            <a:ext cx="5707012" cy="215444"/>
          </a:xfrm>
          <a:prstGeom prst="rect">
            <a:avLst/>
          </a:prstGeom>
          <a:noFill/>
        </p:spPr>
        <p:txBody>
          <a:bodyPr wrap="none" rtlCol="0">
            <a:spAutoFit/>
          </a:bodyPr>
          <a:lstStyle/>
          <a:p>
            <a:r>
              <a:rPr lang="tr-TR" sz="800" dirty="0" smtClean="0"/>
              <a:t>1 </a:t>
            </a:r>
            <a:r>
              <a:rPr lang="tr-TR" sz="800" dirty="0" err="1" smtClean="0"/>
              <a:t>and</a:t>
            </a:r>
            <a:r>
              <a:rPr lang="tr-TR" sz="800" dirty="0" smtClean="0"/>
              <a:t> 3: </a:t>
            </a:r>
            <a:r>
              <a:rPr lang="tr-TR" sz="800" dirty="0" err="1" smtClean="0"/>
              <a:t>Rankings</a:t>
            </a:r>
            <a:r>
              <a:rPr lang="tr-TR" sz="800" dirty="0" smtClean="0"/>
              <a:t> </a:t>
            </a:r>
            <a:r>
              <a:rPr lang="tr-TR" sz="800" dirty="0" err="1" smtClean="0"/>
              <a:t>based</a:t>
            </a:r>
            <a:r>
              <a:rPr lang="tr-TR" sz="800" dirty="0" smtClean="0"/>
              <a:t> on 2014 </a:t>
            </a:r>
            <a:r>
              <a:rPr lang="tr-TR" sz="800" dirty="0" err="1" smtClean="0"/>
              <a:t>values</a:t>
            </a:r>
            <a:r>
              <a:rPr lang="tr-TR" sz="800" dirty="0" smtClean="0"/>
              <a:t> (IATA </a:t>
            </a:r>
            <a:r>
              <a:rPr lang="tr-TR" sz="800" dirty="0" err="1" smtClean="0"/>
              <a:t>Wats</a:t>
            </a:r>
            <a:r>
              <a:rPr lang="tr-TR" sz="800" dirty="0" smtClean="0"/>
              <a:t>), 2: </a:t>
            </a:r>
            <a:r>
              <a:rPr lang="tr-TR" sz="800" dirty="0" err="1" smtClean="0"/>
              <a:t>Rankings</a:t>
            </a:r>
            <a:r>
              <a:rPr lang="tr-TR" sz="800" dirty="0" smtClean="0"/>
              <a:t> </a:t>
            </a:r>
            <a:r>
              <a:rPr lang="tr-TR" sz="800" dirty="0" err="1" smtClean="0"/>
              <a:t>based</a:t>
            </a:r>
            <a:r>
              <a:rPr lang="tr-TR" sz="800" dirty="0" smtClean="0"/>
              <a:t> on 2014 </a:t>
            </a:r>
            <a:r>
              <a:rPr lang="tr-TR" sz="800" dirty="0" err="1" smtClean="0"/>
              <a:t>January-December</a:t>
            </a:r>
            <a:r>
              <a:rPr lang="tr-TR" sz="800" dirty="0" smtClean="0"/>
              <a:t>  </a:t>
            </a:r>
            <a:r>
              <a:rPr lang="tr-TR" sz="800" dirty="0" err="1" smtClean="0"/>
              <a:t>values</a:t>
            </a:r>
            <a:r>
              <a:rPr lang="tr-TR" sz="800" dirty="0" smtClean="0"/>
              <a:t> (</a:t>
            </a:r>
            <a:r>
              <a:rPr lang="tr-TR" sz="800" dirty="0" err="1" smtClean="0"/>
              <a:t>internal</a:t>
            </a:r>
            <a:r>
              <a:rPr lang="tr-TR" sz="800" dirty="0" smtClean="0"/>
              <a:t> </a:t>
            </a:r>
            <a:r>
              <a:rPr lang="tr-TR" sz="800" dirty="0" err="1" smtClean="0"/>
              <a:t>analysis</a:t>
            </a:r>
            <a:r>
              <a:rPr lang="tr-TR" sz="800" dirty="0" smtClean="0"/>
              <a:t> </a:t>
            </a:r>
            <a:r>
              <a:rPr lang="tr-TR" sz="800" dirty="0" err="1" smtClean="0"/>
              <a:t>results</a:t>
            </a:r>
            <a:r>
              <a:rPr lang="tr-TR" sz="800" dirty="0" smtClean="0"/>
              <a:t>) </a:t>
            </a:r>
            <a:endParaRPr lang="en-GB" sz="800" dirty="0"/>
          </a:p>
        </p:txBody>
      </p:sp>
      <p:grpSp>
        <p:nvGrpSpPr>
          <p:cNvPr id="37" name="Group 36"/>
          <p:cNvGrpSpPr/>
          <p:nvPr/>
        </p:nvGrpSpPr>
        <p:grpSpPr>
          <a:xfrm>
            <a:off x="5077473" y="3532885"/>
            <a:ext cx="1021976" cy="968189"/>
            <a:chOff x="5058841" y="3214706"/>
            <a:chExt cx="1021976" cy="968189"/>
          </a:xfrm>
        </p:grpSpPr>
        <p:pic>
          <p:nvPicPr>
            <p:cNvPr id="42" name="Picture 41"/>
            <p:cNvPicPr>
              <a:picLocks noChangeAspect="1"/>
            </p:cNvPicPr>
            <p:nvPr/>
          </p:nvPicPr>
          <p:blipFill rotWithShape="1">
            <a:blip r:embed="rId12">
              <a:grayscl/>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76302" t="54678" r="12521" b="26498"/>
            <a:stretch/>
          </p:blipFill>
          <p:spPr>
            <a:xfrm>
              <a:off x="5058841" y="3214706"/>
              <a:ext cx="1021976" cy="968189"/>
            </a:xfrm>
            <a:prstGeom prst="rect">
              <a:avLst/>
            </a:prstGeom>
          </p:spPr>
        </p:pic>
        <p:sp>
          <p:nvSpPr>
            <p:cNvPr id="43" name="TextBox 42"/>
            <p:cNvSpPr txBox="1"/>
            <p:nvPr/>
          </p:nvSpPr>
          <p:spPr>
            <a:xfrm>
              <a:off x="5149681" y="3364728"/>
              <a:ext cx="840295" cy="707886"/>
            </a:xfrm>
            <a:prstGeom prst="rect">
              <a:avLst/>
            </a:prstGeom>
            <a:noFill/>
          </p:spPr>
          <p:txBody>
            <a:bodyPr wrap="none" rtlCol="0">
              <a:spAutoFit/>
            </a:bodyPr>
            <a:lstStyle/>
            <a:p>
              <a:r>
                <a:rPr lang="tr-TR" sz="4000" b="1" dirty="0" smtClean="0"/>
                <a:t>10.</a:t>
              </a:r>
              <a:endParaRPr lang="en-GB" sz="4000" b="1" dirty="0"/>
            </a:p>
          </p:txBody>
        </p:sp>
      </p:grpSp>
    </p:spTree>
    <p:extLst>
      <p:ext uri="{BB962C8B-B14F-4D97-AF65-F5344CB8AC3E}">
        <p14:creationId xmlns:p14="http://schemas.microsoft.com/office/powerpoint/2010/main" val="38581359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5" presetClass="path" presetSubtype="0" accel="50000" decel="50000" fill="hold" nodeType="withEffect">
                                  <p:stCondLst>
                                    <p:cond delay="250"/>
                                  </p:stCondLst>
                                  <p:childTnLst>
                                    <p:animMotion origin="layout" path="M 1.94444E-6 -6.85608E-7 L -0.16493 -6.85608E-7 " pathEditMode="relative" rAng="0" ptsTypes="AA">
                                      <p:cBhvr>
                                        <p:cTn id="11" dur="1000" fill="hold"/>
                                        <p:tgtEl>
                                          <p:spTgt spid="4"/>
                                        </p:tgtEl>
                                        <p:attrNameLst>
                                          <p:attrName>ppt_x</p:attrName>
                                          <p:attrName>ppt_y</p:attrName>
                                        </p:attrNameLst>
                                      </p:cBhvr>
                                      <p:rCtr x="-8247" y="0"/>
                                    </p:animMotion>
                                  </p:childTnLst>
                                </p:cTn>
                              </p:par>
                              <p:par>
                                <p:cTn id="12" presetID="53"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par>
                                <p:cTn id="17" presetID="42" presetClass="path" presetSubtype="0" accel="50000" decel="50000" fill="hold" nodeType="withEffect">
                                  <p:stCondLst>
                                    <p:cond delay="0"/>
                                  </p:stCondLst>
                                  <p:childTnLst>
                                    <p:animMotion origin="layout" path="M -0.11025 -0.04015 L 0.0552 0.01637 " pathEditMode="relative" rAng="0" ptsTypes="AA">
                                      <p:cBhvr>
                                        <p:cTn id="18" dur="1500" fill="hold"/>
                                        <p:tgtEl>
                                          <p:spTgt spid="7"/>
                                        </p:tgtEl>
                                        <p:attrNameLst>
                                          <p:attrName>ppt_x</p:attrName>
                                          <p:attrName>ppt_y</p:attrName>
                                        </p:attrNameLst>
                                      </p:cBhvr>
                                      <p:rCtr x="8264" y="2810"/>
                                    </p:animMotion>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par>
                                <p:cTn id="23" presetID="22" presetClass="entr" presetSubtype="8"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par>
                          <p:cTn id="26" fill="hold">
                            <p:stCondLst>
                              <p:cond delay="2000"/>
                            </p:stCondLst>
                            <p:childTnLst>
                              <p:par>
                                <p:cTn id="27" presetID="23" presetClass="entr" presetSubtype="3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strVal val="4*#ppt_w"/>
                                          </p:val>
                                        </p:tav>
                                        <p:tav tm="100000">
                                          <p:val>
                                            <p:strVal val="#ppt_w"/>
                                          </p:val>
                                        </p:tav>
                                      </p:tavLst>
                                    </p:anim>
                                    <p:anim calcmode="lin" valueType="num">
                                      <p:cBhvr>
                                        <p:cTn id="30" dur="500" fill="hold"/>
                                        <p:tgtEl>
                                          <p:spTgt spid="3"/>
                                        </p:tgtEl>
                                        <p:attrNameLst>
                                          <p:attrName>ppt_h</p:attrName>
                                        </p:attrNameLst>
                                      </p:cBhvr>
                                      <p:tavLst>
                                        <p:tav tm="0">
                                          <p:val>
                                            <p:strVal val="4*#ppt_h"/>
                                          </p:val>
                                        </p:tav>
                                        <p:tav tm="100000">
                                          <p:val>
                                            <p:strVal val="#ppt_h"/>
                                          </p:val>
                                        </p:tav>
                                      </p:tavLst>
                                    </p:anim>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3500"/>
                            </p:stCondLst>
                            <p:childTnLst>
                              <p:par>
                                <p:cTn id="40" presetID="23" presetClass="entr" presetSubtype="32"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strVal val="4*#ppt_w"/>
                                          </p:val>
                                        </p:tav>
                                        <p:tav tm="100000">
                                          <p:val>
                                            <p:strVal val="#ppt_w"/>
                                          </p:val>
                                        </p:tav>
                                      </p:tavLst>
                                    </p:anim>
                                    <p:anim calcmode="lin" valueType="num">
                                      <p:cBhvr>
                                        <p:cTn id="43" dur="500" fill="hold"/>
                                        <p:tgtEl>
                                          <p:spTgt spid="12"/>
                                        </p:tgtEl>
                                        <p:attrNameLst>
                                          <p:attrName>ppt_h</p:attrName>
                                        </p:attrNameLst>
                                      </p:cBhvr>
                                      <p:tavLst>
                                        <p:tav tm="0">
                                          <p:val>
                                            <p:strVal val="4*#ppt_h"/>
                                          </p:val>
                                        </p:tav>
                                        <p:tav tm="100000">
                                          <p:val>
                                            <p:strVal val="#ppt_h"/>
                                          </p:val>
                                        </p:tav>
                                      </p:tavLst>
                                    </p:anim>
                                  </p:childTnLst>
                                </p:cTn>
                              </p:par>
                            </p:childTnLst>
                          </p:cTn>
                        </p:par>
                        <p:par>
                          <p:cTn id="44" fill="hold">
                            <p:stCondLst>
                              <p:cond delay="4000"/>
                            </p:stCondLst>
                            <p:childTnLst>
                              <p:par>
                                <p:cTn id="45" presetID="22" presetClass="entr" presetSubtype="1"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childTnLst>
                          </p:cTn>
                        </p:par>
                        <p:par>
                          <p:cTn id="48" fill="hold">
                            <p:stCondLst>
                              <p:cond delay="4500"/>
                            </p:stCondLst>
                            <p:childTnLst>
                              <p:par>
                                <p:cTn id="49" presetID="22" presetClass="entr" presetSubtype="8"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par>
                          <p:cTn id="52" fill="hold">
                            <p:stCondLst>
                              <p:cond delay="5000"/>
                            </p:stCondLst>
                            <p:childTnLst>
                              <p:par>
                                <p:cTn id="53" presetID="23" presetClass="entr" presetSubtype="32"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strVal val="4*#ppt_w"/>
                                          </p:val>
                                        </p:tav>
                                        <p:tav tm="100000">
                                          <p:val>
                                            <p:strVal val="#ppt_w"/>
                                          </p:val>
                                        </p:tav>
                                      </p:tavLst>
                                    </p:anim>
                                    <p:anim calcmode="lin" valueType="num">
                                      <p:cBhvr>
                                        <p:cTn id="56" dur="500" fill="hold"/>
                                        <p:tgtEl>
                                          <p:spTgt spid="19"/>
                                        </p:tgtEl>
                                        <p:attrNameLst>
                                          <p:attrName>ppt_h</p:attrName>
                                        </p:attrNameLst>
                                      </p:cBhvr>
                                      <p:tavLst>
                                        <p:tav tm="0">
                                          <p:val>
                                            <p:strVal val="4*#ppt_h"/>
                                          </p:val>
                                        </p:tav>
                                        <p:tav tm="100000">
                                          <p:val>
                                            <p:strVal val="#ppt_h"/>
                                          </p:val>
                                        </p:tav>
                                      </p:tavLst>
                                    </p:anim>
                                  </p:childTnLst>
                                </p:cTn>
                              </p:par>
                            </p:childTnLst>
                          </p:cTn>
                        </p:par>
                        <p:par>
                          <p:cTn id="57" fill="hold">
                            <p:stCondLst>
                              <p:cond delay="5500"/>
                            </p:stCondLst>
                            <p:childTnLst>
                              <p:par>
                                <p:cTn id="58" presetID="22" presetClass="entr" presetSubtype="1"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up)">
                                      <p:cBhvr>
                                        <p:cTn id="60" dur="500"/>
                                        <p:tgtEl>
                                          <p:spTgt spid="2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par>
                                <p:cTn id="64" presetID="23" presetClass="entr" presetSubtype="32"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p:cTn id="66" dur="500" fill="hold"/>
                                        <p:tgtEl>
                                          <p:spTgt spid="37"/>
                                        </p:tgtEl>
                                        <p:attrNameLst>
                                          <p:attrName>ppt_w</p:attrName>
                                        </p:attrNameLst>
                                      </p:cBhvr>
                                      <p:tavLst>
                                        <p:tav tm="0">
                                          <p:val>
                                            <p:strVal val="4*#ppt_w"/>
                                          </p:val>
                                        </p:tav>
                                        <p:tav tm="100000">
                                          <p:val>
                                            <p:strVal val="#ppt_w"/>
                                          </p:val>
                                        </p:tav>
                                      </p:tavLst>
                                    </p:anim>
                                    <p:anim calcmode="lin" valueType="num">
                                      <p:cBhvr>
                                        <p:cTn id="67" dur="500" fill="hold"/>
                                        <p:tgtEl>
                                          <p:spTgt spid="3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18723"/>
          <a:stretch/>
        </p:blipFill>
        <p:spPr>
          <a:xfrm>
            <a:off x="0" y="645459"/>
            <a:ext cx="9143999" cy="4180460"/>
          </a:xfrm>
          <a:prstGeom prst="rect">
            <a:avLst/>
          </a:prstGeom>
          <a:noFill/>
          <a:ln>
            <a:noFill/>
          </a:ln>
        </p:spPr>
      </p:pic>
      <p:cxnSp>
        <p:nvCxnSpPr>
          <p:cNvPr id="34" name="Straight Connector 33"/>
          <p:cNvCxnSpPr/>
          <p:nvPr/>
        </p:nvCxnSpPr>
        <p:spPr>
          <a:xfrm flipH="1">
            <a:off x="2971303" y="1239164"/>
            <a:ext cx="2256268" cy="0"/>
          </a:xfrm>
          <a:prstGeom prst="line">
            <a:avLst/>
          </a:prstGeom>
          <a:ln w="19050">
            <a:solidFill>
              <a:srgbClr val="9E1921"/>
            </a:solidFill>
            <a:prstDash val="dash"/>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437" y="1079144"/>
            <a:ext cx="352601" cy="332736"/>
          </a:xfrm>
          <a:prstGeom prst="rect">
            <a:avLst/>
          </a:prstGeom>
        </p:spPr>
      </p:pic>
      <p:grpSp>
        <p:nvGrpSpPr>
          <p:cNvPr id="18" name="Group 17"/>
          <p:cNvGrpSpPr/>
          <p:nvPr/>
        </p:nvGrpSpPr>
        <p:grpSpPr>
          <a:xfrm>
            <a:off x="2883681" y="3570107"/>
            <a:ext cx="2256268" cy="332736"/>
            <a:chOff x="2883681" y="3570107"/>
            <a:chExt cx="2256268" cy="332736"/>
          </a:xfrm>
        </p:grpSpPr>
        <p:cxnSp>
          <p:nvCxnSpPr>
            <p:cNvPr id="36" name="Straight Connector 35"/>
            <p:cNvCxnSpPr/>
            <p:nvPr/>
          </p:nvCxnSpPr>
          <p:spPr>
            <a:xfrm flipH="1">
              <a:off x="2883681" y="3736475"/>
              <a:ext cx="225626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437" y="3570107"/>
              <a:ext cx="352601" cy="332736"/>
            </a:xfrm>
            <a:prstGeom prst="rect">
              <a:avLst/>
            </a:prstGeom>
          </p:spPr>
        </p:pic>
      </p:grpSp>
      <p:grpSp>
        <p:nvGrpSpPr>
          <p:cNvPr id="9" name="Group 8"/>
          <p:cNvGrpSpPr/>
          <p:nvPr/>
        </p:nvGrpSpPr>
        <p:grpSpPr>
          <a:xfrm>
            <a:off x="2868313" y="2271506"/>
            <a:ext cx="2256268" cy="332736"/>
            <a:chOff x="2868313" y="2271506"/>
            <a:chExt cx="2256268" cy="332736"/>
          </a:xfrm>
        </p:grpSpPr>
        <p:cxnSp>
          <p:nvCxnSpPr>
            <p:cNvPr id="35" name="Straight Connector 34"/>
            <p:cNvCxnSpPr/>
            <p:nvPr/>
          </p:nvCxnSpPr>
          <p:spPr>
            <a:xfrm flipH="1">
              <a:off x="2868313" y="2437874"/>
              <a:ext cx="2256268" cy="0"/>
            </a:xfrm>
            <a:prstGeom prst="line">
              <a:avLst/>
            </a:prstGeom>
            <a:ln w="19050">
              <a:solidFill>
                <a:srgbClr val="19467E"/>
              </a:solidFill>
              <a:prstDash val="dash"/>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2437" y="2271506"/>
              <a:ext cx="352601" cy="332736"/>
            </a:xfrm>
            <a:prstGeom prst="rect">
              <a:avLst/>
            </a:prstGeom>
          </p:spPr>
        </p:pic>
      </p:grpSp>
      <p:sp>
        <p:nvSpPr>
          <p:cNvPr id="2" name="Title 1"/>
          <p:cNvSpPr>
            <a:spLocks noGrp="1"/>
          </p:cNvSpPr>
          <p:nvPr>
            <p:ph type="title"/>
          </p:nvPr>
        </p:nvSpPr>
        <p:spPr/>
        <p:txBody>
          <a:bodyPr/>
          <a:lstStyle/>
          <a:p>
            <a:r>
              <a:rPr lang="tr-TR" dirty="0" smtClean="0"/>
              <a:t>Global </a:t>
            </a:r>
            <a:r>
              <a:rPr lang="tr-TR" dirty="0" err="1" smtClean="0"/>
              <a:t>Rankings</a:t>
            </a:r>
            <a:r>
              <a:rPr lang="tr-TR" dirty="0" smtClean="0"/>
              <a:t> </a:t>
            </a:r>
            <a:r>
              <a:rPr lang="tr-TR" dirty="0"/>
              <a:t>- Network Size</a:t>
            </a:r>
            <a:endParaRPr lang="en-GB"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8653" y="906954"/>
            <a:ext cx="3347960" cy="3978950"/>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2135" t="42747" r="52472" b="33683"/>
          <a:stretch/>
        </p:blipFill>
        <p:spPr>
          <a:xfrm>
            <a:off x="496058" y="2642025"/>
            <a:ext cx="3236360" cy="1212350"/>
          </a:xfrm>
          <a:prstGeom prst="rect">
            <a:avLst/>
          </a:prstGeom>
        </p:spPr>
      </p:pic>
      <p:grpSp>
        <p:nvGrpSpPr>
          <p:cNvPr id="8" name="Group 7"/>
          <p:cNvGrpSpPr/>
          <p:nvPr/>
        </p:nvGrpSpPr>
        <p:grpSpPr>
          <a:xfrm>
            <a:off x="5847950" y="842149"/>
            <a:ext cx="3296050" cy="1136136"/>
            <a:chOff x="5847950" y="842149"/>
            <a:chExt cx="3296050" cy="1136136"/>
          </a:xfrm>
        </p:grpSpPr>
        <p:sp>
          <p:nvSpPr>
            <p:cNvPr id="15" name="Rectangle 14"/>
            <p:cNvSpPr/>
            <p:nvPr/>
          </p:nvSpPr>
          <p:spPr>
            <a:xfrm rot="5400000">
              <a:off x="6944459" y="-254360"/>
              <a:ext cx="1103032" cy="3296050"/>
            </a:xfrm>
            <a:prstGeom prst="rect">
              <a:avLst/>
            </a:prstGeom>
            <a:gradFill>
              <a:gsLst>
                <a:gs pos="0">
                  <a:schemeClr val="accent1">
                    <a:lumMod val="5000"/>
                    <a:lumOff val="95000"/>
                    <a:alpha val="0"/>
                  </a:schemeClr>
                </a:gs>
                <a:gs pos="100000">
                  <a:srgbClr val="D70000">
                    <a:alpha val="3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109240" y="928971"/>
              <a:ext cx="2969725" cy="584775"/>
            </a:xfrm>
            <a:prstGeom prst="rect">
              <a:avLst/>
            </a:prstGeom>
            <a:noFill/>
          </p:spPr>
          <p:txBody>
            <a:bodyPr wrap="square" rtlCol="0">
              <a:spAutoFit/>
            </a:bodyPr>
            <a:lstStyle/>
            <a:p>
              <a:r>
                <a:rPr lang="tr-TR" sz="1600" dirty="0" err="1"/>
                <a:t>more</a:t>
              </a:r>
              <a:r>
                <a:rPr lang="tr-TR" sz="1600" dirty="0"/>
                <a:t> </a:t>
              </a:r>
              <a:r>
                <a:rPr lang="tr-TR" sz="1600" dirty="0" err="1"/>
                <a:t>countries</a:t>
              </a:r>
              <a:r>
                <a:rPr lang="tr-TR" sz="1600" dirty="0"/>
                <a:t> </a:t>
              </a:r>
              <a:r>
                <a:rPr lang="tr-TR" sz="1600" dirty="0" err="1"/>
                <a:t>than</a:t>
              </a:r>
              <a:r>
                <a:rPr lang="tr-TR" sz="1600" dirty="0"/>
                <a:t> </a:t>
              </a:r>
              <a:r>
                <a:rPr lang="tr-TR" sz="1600" dirty="0" err="1"/>
                <a:t>any</a:t>
              </a:r>
              <a:r>
                <a:rPr lang="tr-TR" sz="1600" dirty="0"/>
                <a:t> </a:t>
              </a:r>
              <a:r>
                <a:rPr lang="tr-TR" sz="1600" dirty="0" err="1"/>
                <a:t>other</a:t>
              </a:r>
              <a:r>
                <a:rPr lang="tr-TR" sz="1600" dirty="0"/>
                <a:t> in </a:t>
              </a:r>
              <a:r>
                <a:rPr lang="tr-TR" sz="1600" dirty="0" err="1"/>
                <a:t>the</a:t>
              </a:r>
              <a:r>
                <a:rPr lang="tr-TR" sz="1600" dirty="0"/>
                <a:t> </a:t>
              </a:r>
              <a:r>
                <a:rPr lang="tr-TR" sz="1600" dirty="0" err="1"/>
                <a:t>world</a:t>
              </a:r>
              <a:endParaRPr lang="en-GB" sz="1600" dirty="0"/>
            </a:p>
          </p:txBody>
        </p:sp>
        <p:sp>
          <p:nvSpPr>
            <p:cNvPr id="14" name="TextBox 13"/>
            <p:cNvSpPr txBox="1"/>
            <p:nvPr/>
          </p:nvSpPr>
          <p:spPr>
            <a:xfrm>
              <a:off x="6135073" y="1424287"/>
              <a:ext cx="2713488" cy="553998"/>
            </a:xfrm>
            <a:prstGeom prst="rect">
              <a:avLst/>
            </a:prstGeom>
            <a:noFill/>
          </p:spPr>
          <p:txBody>
            <a:bodyPr wrap="square" rtlCol="0">
              <a:spAutoFit/>
            </a:bodyPr>
            <a:lstStyle/>
            <a:p>
              <a:r>
                <a:rPr lang="tr-TR" sz="3000" b="1" dirty="0" smtClean="0">
                  <a:solidFill>
                    <a:srgbClr val="9E1921"/>
                  </a:solidFill>
                </a:rPr>
                <a:t>110</a:t>
              </a:r>
              <a:r>
                <a:rPr lang="tr-TR" sz="2800" dirty="0" smtClean="0">
                  <a:solidFill>
                    <a:srgbClr val="9E1921"/>
                  </a:solidFill>
                </a:rPr>
                <a:t> </a:t>
              </a:r>
              <a:r>
                <a:rPr lang="tr-TR" sz="2000" dirty="0" smtClean="0">
                  <a:solidFill>
                    <a:srgbClr val="9E1921"/>
                  </a:solidFill>
                </a:rPr>
                <a:t>Country</a:t>
              </a:r>
              <a:endParaRPr lang="en-GB" sz="2000" dirty="0">
                <a:solidFill>
                  <a:srgbClr val="9E1921"/>
                </a:solidFill>
              </a:endParaRPr>
            </a:p>
          </p:txBody>
        </p:sp>
      </p:grpSp>
      <p:grpSp>
        <p:nvGrpSpPr>
          <p:cNvPr id="16" name="Group 15"/>
          <p:cNvGrpSpPr/>
          <p:nvPr/>
        </p:nvGrpSpPr>
        <p:grpSpPr>
          <a:xfrm>
            <a:off x="5847949" y="2061429"/>
            <a:ext cx="3296051" cy="1289805"/>
            <a:chOff x="5847949" y="2061429"/>
            <a:chExt cx="3296051" cy="1289805"/>
          </a:xfrm>
        </p:grpSpPr>
        <p:sp>
          <p:nvSpPr>
            <p:cNvPr id="21" name="Rectangle 20"/>
            <p:cNvSpPr/>
            <p:nvPr/>
          </p:nvSpPr>
          <p:spPr>
            <a:xfrm rot="5400000">
              <a:off x="6917510" y="991868"/>
              <a:ext cx="1156928" cy="3296050"/>
            </a:xfrm>
            <a:prstGeom prst="rect">
              <a:avLst/>
            </a:prstGeom>
            <a:gradFill>
              <a:gsLst>
                <a:gs pos="0">
                  <a:schemeClr val="accent1">
                    <a:lumMod val="5000"/>
                    <a:lumOff val="95000"/>
                    <a:alpha val="0"/>
                  </a:schemeClr>
                </a:gs>
                <a:gs pos="100000">
                  <a:srgbClr val="19467E">
                    <a:alpha val="2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6121040" y="2089883"/>
              <a:ext cx="3022960" cy="523220"/>
            </a:xfrm>
            <a:prstGeom prst="rect">
              <a:avLst/>
            </a:prstGeom>
            <a:noFill/>
          </p:spPr>
          <p:txBody>
            <a:bodyPr wrap="square" rtlCol="0">
              <a:spAutoFit/>
            </a:bodyPr>
            <a:lstStyle/>
            <a:p>
              <a:r>
                <a:rPr lang="tr-TR" dirty="0" err="1"/>
                <a:t>more</a:t>
              </a:r>
              <a:r>
                <a:rPr lang="tr-TR" dirty="0"/>
                <a:t> </a:t>
              </a:r>
              <a:r>
                <a:rPr lang="tr-TR" dirty="0" err="1"/>
                <a:t>international</a:t>
              </a:r>
              <a:r>
                <a:rPr lang="tr-TR" dirty="0"/>
                <a:t> </a:t>
              </a:r>
              <a:r>
                <a:rPr lang="tr-TR" dirty="0" err="1"/>
                <a:t>destinations</a:t>
              </a:r>
              <a:r>
                <a:rPr lang="tr-TR" dirty="0"/>
                <a:t> </a:t>
              </a:r>
              <a:r>
                <a:rPr lang="tr-TR" dirty="0" err="1"/>
                <a:t>than</a:t>
              </a:r>
              <a:r>
                <a:rPr lang="tr-TR" dirty="0"/>
                <a:t> </a:t>
              </a:r>
              <a:r>
                <a:rPr lang="tr-TR" dirty="0" err="1"/>
                <a:t>any</a:t>
              </a:r>
              <a:r>
                <a:rPr lang="tr-TR" dirty="0"/>
                <a:t> </a:t>
              </a:r>
              <a:r>
                <a:rPr lang="tr-TR" dirty="0" err="1"/>
                <a:t>other</a:t>
              </a:r>
              <a:r>
                <a:rPr lang="tr-TR" dirty="0"/>
                <a:t> in </a:t>
              </a:r>
              <a:r>
                <a:rPr lang="tr-TR" dirty="0" err="1"/>
                <a:t>the</a:t>
              </a:r>
              <a:r>
                <a:rPr lang="tr-TR" dirty="0"/>
                <a:t> </a:t>
              </a:r>
              <a:r>
                <a:rPr lang="tr-TR" dirty="0" err="1"/>
                <a:t>world</a:t>
              </a:r>
              <a:endParaRPr lang="en-GB" dirty="0"/>
            </a:p>
          </p:txBody>
        </p:sp>
        <p:sp>
          <p:nvSpPr>
            <p:cNvPr id="23" name="TextBox 22"/>
            <p:cNvSpPr txBox="1"/>
            <p:nvPr/>
          </p:nvSpPr>
          <p:spPr>
            <a:xfrm>
              <a:off x="6135073" y="2617700"/>
              <a:ext cx="2267480" cy="733534"/>
            </a:xfrm>
            <a:prstGeom prst="rect">
              <a:avLst/>
            </a:prstGeom>
            <a:noFill/>
          </p:spPr>
          <p:txBody>
            <a:bodyPr wrap="none" rtlCol="0">
              <a:spAutoFit/>
            </a:bodyPr>
            <a:lstStyle/>
            <a:p>
              <a:pPr>
                <a:lnSpc>
                  <a:spcPts val="2500"/>
                </a:lnSpc>
              </a:pPr>
              <a:r>
                <a:rPr lang="tr-TR" sz="3000" b="1" dirty="0" smtClean="0">
                  <a:solidFill>
                    <a:srgbClr val="19467E"/>
                  </a:solidFill>
                </a:rPr>
                <a:t>230 </a:t>
              </a:r>
              <a:r>
                <a:rPr lang="tr-TR" sz="2000" dirty="0" smtClean="0">
                  <a:solidFill>
                    <a:srgbClr val="19467E"/>
                  </a:solidFill>
                </a:rPr>
                <a:t>International </a:t>
              </a:r>
            </a:p>
            <a:p>
              <a:pPr>
                <a:lnSpc>
                  <a:spcPts val="2500"/>
                </a:lnSpc>
              </a:pPr>
              <a:r>
                <a:rPr lang="tr-TR" sz="2000" dirty="0" err="1" smtClean="0">
                  <a:solidFill>
                    <a:srgbClr val="19467E"/>
                  </a:solidFill>
                </a:rPr>
                <a:t>Destinations</a:t>
              </a:r>
              <a:endParaRPr lang="en-GB" sz="2000" dirty="0">
                <a:solidFill>
                  <a:srgbClr val="19467E"/>
                </a:solidFill>
              </a:endParaRPr>
            </a:p>
          </p:txBody>
        </p:sp>
      </p:grpSp>
      <p:grpSp>
        <p:nvGrpSpPr>
          <p:cNvPr id="20" name="Group 19"/>
          <p:cNvGrpSpPr/>
          <p:nvPr/>
        </p:nvGrpSpPr>
        <p:grpSpPr>
          <a:xfrm>
            <a:off x="5847951" y="3375576"/>
            <a:ext cx="3296047" cy="1156928"/>
            <a:chOff x="5847951" y="3315952"/>
            <a:chExt cx="3296047" cy="1156928"/>
          </a:xfrm>
        </p:grpSpPr>
        <p:sp>
          <p:nvSpPr>
            <p:cNvPr id="29" name="Rectangle 28"/>
            <p:cNvSpPr/>
            <p:nvPr/>
          </p:nvSpPr>
          <p:spPr>
            <a:xfrm rot="5400000">
              <a:off x="6917511" y="2246392"/>
              <a:ext cx="1156928" cy="3296047"/>
            </a:xfrm>
            <a:prstGeom prst="rect">
              <a:avLst/>
            </a:prstGeom>
            <a:gradFill>
              <a:gsLst>
                <a:gs pos="0">
                  <a:schemeClr val="accent1">
                    <a:lumMod val="5000"/>
                    <a:lumOff val="95000"/>
                    <a:alpha val="0"/>
                  </a:schemeClr>
                </a:gs>
                <a:gs pos="100000">
                  <a:schemeClr val="tx1">
                    <a:alpha val="18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6135073" y="3407942"/>
              <a:ext cx="2481192" cy="307777"/>
            </a:xfrm>
            <a:prstGeom prst="rect">
              <a:avLst/>
            </a:prstGeom>
            <a:noFill/>
          </p:spPr>
          <p:txBody>
            <a:bodyPr wrap="none" rtlCol="0">
              <a:spAutoFit/>
            </a:bodyPr>
            <a:lstStyle/>
            <a:p>
              <a:r>
                <a:rPr lang="tr-TR" dirty="0"/>
                <a:t>4</a:t>
              </a:r>
              <a:r>
                <a:rPr lang="tr-TR" baseline="30000" dirty="0"/>
                <a:t>th</a:t>
              </a:r>
              <a:r>
                <a:rPr lang="tr-TR" dirty="0"/>
                <a:t> </a:t>
              </a:r>
              <a:r>
                <a:rPr lang="tr-TR" dirty="0" err="1"/>
                <a:t>largest</a:t>
              </a:r>
              <a:r>
                <a:rPr lang="tr-TR" dirty="0"/>
                <a:t> network in </a:t>
              </a:r>
              <a:r>
                <a:rPr lang="tr-TR" dirty="0" err="1"/>
                <a:t>the</a:t>
              </a:r>
              <a:r>
                <a:rPr lang="tr-TR" dirty="0"/>
                <a:t> </a:t>
              </a:r>
              <a:r>
                <a:rPr lang="tr-TR" dirty="0" err="1"/>
                <a:t>world</a:t>
              </a:r>
              <a:endParaRPr lang="en-GB" dirty="0"/>
            </a:p>
          </p:txBody>
        </p:sp>
        <p:sp>
          <p:nvSpPr>
            <p:cNvPr id="31" name="TextBox 30"/>
            <p:cNvSpPr txBox="1"/>
            <p:nvPr/>
          </p:nvSpPr>
          <p:spPr>
            <a:xfrm>
              <a:off x="6149107" y="3949933"/>
              <a:ext cx="2187971" cy="412934"/>
            </a:xfrm>
            <a:prstGeom prst="rect">
              <a:avLst/>
            </a:prstGeom>
            <a:noFill/>
          </p:spPr>
          <p:txBody>
            <a:bodyPr wrap="none" rtlCol="0">
              <a:spAutoFit/>
            </a:bodyPr>
            <a:lstStyle/>
            <a:p>
              <a:pPr>
                <a:lnSpc>
                  <a:spcPts val="2500"/>
                </a:lnSpc>
              </a:pPr>
              <a:r>
                <a:rPr lang="tr-TR" sz="3000" b="1" dirty="0" smtClean="0"/>
                <a:t>280</a:t>
              </a:r>
              <a:r>
                <a:rPr lang="tr-TR" sz="2000" b="1" dirty="0" smtClean="0"/>
                <a:t> </a:t>
              </a:r>
              <a:r>
                <a:rPr lang="tr-TR" sz="2000" dirty="0" smtClean="0"/>
                <a:t>Destinations </a:t>
              </a:r>
            </a:p>
          </p:txBody>
        </p:sp>
      </p:grpSp>
      <p:sp>
        <p:nvSpPr>
          <p:cNvPr id="42" name="TextBox 41"/>
          <p:cNvSpPr txBox="1"/>
          <p:nvPr/>
        </p:nvSpPr>
        <p:spPr>
          <a:xfrm>
            <a:off x="130451" y="4861852"/>
            <a:ext cx="1250663" cy="215444"/>
          </a:xfrm>
          <a:prstGeom prst="rect">
            <a:avLst/>
          </a:prstGeom>
          <a:noFill/>
        </p:spPr>
        <p:txBody>
          <a:bodyPr wrap="none" rtlCol="0">
            <a:spAutoFit/>
          </a:bodyPr>
          <a:lstStyle/>
          <a:p>
            <a:r>
              <a:rPr lang="tr-TR" sz="800" dirty="0" smtClean="0"/>
              <a:t>Source: OAG </a:t>
            </a:r>
            <a:r>
              <a:rPr lang="tr-TR" sz="800" dirty="0" err="1" smtClean="0"/>
              <a:t>August</a:t>
            </a:r>
            <a:r>
              <a:rPr lang="tr-TR" sz="800" smtClean="0"/>
              <a:t> 2015</a:t>
            </a:r>
            <a:endParaRPr lang="en-GB" sz="800" dirty="0"/>
          </a:p>
        </p:txBody>
      </p:sp>
      <p:grpSp>
        <p:nvGrpSpPr>
          <p:cNvPr id="3" name="Group 2"/>
          <p:cNvGrpSpPr/>
          <p:nvPr/>
        </p:nvGrpSpPr>
        <p:grpSpPr>
          <a:xfrm>
            <a:off x="5124581" y="745051"/>
            <a:ext cx="956236" cy="956235"/>
            <a:chOff x="5124581" y="745051"/>
            <a:chExt cx="956236" cy="956235"/>
          </a:xfrm>
        </p:grpSpPr>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47582" t="54495" r="41961" b="26914"/>
            <a:stretch/>
          </p:blipFill>
          <p:spPr>
            <a:xfrm>
              <a:off x="5124581" y="745051"/>
              <a:ext cx="956236" cy="956235"/>
            </a:xfrm>
            <a:prstGeom prst="rect">
              <a:avLst/>
            </a:prstGeom>
          </p:spPr>
        </p:pic>
        <p:sp>
          <p:nvSpPr>
            <p:cNvPr id="11" name="TextBox 10"/>
            <p:cNvSpPr txBox="1"/>
            <p:nvPr/>
          </p:nvSpPr>
          <p:spPr>
            <a:xfrm>
              <a:off x="5387088" y="916969"/>
              <a:ext cx="444352" cy="707886"/>
            </a:xfrm>
            <a:prstGeom prst="rect">
              <a:avLst/>
            </a:prstGeom>
            <a:noFill/>
          </p:spPr>
          <p:txBody>
            <a:bodyPr wrap="none" rtlCol="0">
              <a:spAutoFit/>
            </a:bodyPr>
            <a:lstStyle/>
            <a:p>
              <a:r>
                <a:rPr lang="tr-TR" sz="4000" b="1" dirty="0" smtClean="0">
                  <a:solidFill>
                    <a:srgbClr val="9E1921"/>
                  </a:solidFill>
                </a:rPr>
                <a:t>1</a:t>
              </a:r>
              <a:endParaRPr lang="en-GB" sz="4000" b="1" dirty="0">
                <a:solidFill>
                  <a:srgbClr val="9E1921"/>
                </a:solidFill>
              </a:endParaRPr>
            </a:p>
          </p:txBody>
        </p:sp>
      </p:grpSp>
      <p:grpSp>
        <p:nvGrpSpPr>
          <p:cNvPr id="12" name="Group 11"/>
          <p:cNvGrpSpPr/>
          <p:nvPr/>
        </p:nvGrpSpPr>
        <p:grpSpPr>
          <a:xfrm>
            <a:off x="5066524" y="1928561"/>
            <a:ext cx="1014293" cy="1068081"/>
            <a:chOff x="5066524" y="1928561"/>
            <a:chExt cx="1014293" cy="1068081"/>
          </a:xfrm>
        </p:grpSpPr>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61177" t="53931" r="27731" b="25303"/>
            <a:stretch/>
          </p:blipFill>
          <p:spPr>
            <a:xfrm>
              <a:off x="5066524" y="1928561"/>
              <a:ext cx="1014293" cy="1068081"/>
            </a:xfrm>
            <a:prstGeom prst="rect">
              <a:avLst/>
            </a:prstGeom>
          </p:spPr>
        </p:pic>
        <p:sp>
          <p:nvSpPr>
            <p:cNvPr id="24" name="TextBox 23"/>
            <p:cNvSpPr txBox="1"/>
            <p:nvPr/>
          </p:nvSpPr>
          <p:spPr>
            <a:xfrm>
              <a:off x="5329943" y="2119512"/>
              <a:ext cx="444352" cy="707886"/>
            </a:xfrm>
            <a:prstGeom prst="rect">
              <a:avLst/>
            </a:prstGeom>
            <a:noFill/>
          </p:spPr>
          <p:txBody>
            <a:bodyPr wrap="none" rtlCol="0">
              <a:spAutoFit/>
            </a:bodyPr>
            <a:lstStyle/>
            <a:p>
              <a:r>
                <a:rPr lang="tr-TR" sz="4000" b="1" dirty="0" smtClean="0">
                  <a:solidFill>
                    <a:srgbClr val="19467E"/>
                  </a:solidFill>
                </a:rPr>
                <a:t>1</a:t>
              </a:r>
              <a:endParaRPr lang="en-GB" sz="4000" b="1" dirty="0">
                <a:solidFill>
                  <a:srgbClr val="19467E"/>
                </a:solidFill>
              </a:endParaRPr>
            </a:p>
          </p:txBody>
        </p:sp>
      </p:grpSp>
      <p:grpSp>
        <p:nvGrpSpPr>
          <p:cNvPr id="19" name="Group 18"/>
          <p:cNvGrpSpPr/>
          <p:nvPr/>
        </p:nvGrpSpPr>
        <p:grpSpPr>
          <a:xfrm>
            <a:off x="5058841" y="3274330"/>
            <a:ext cx="1021976" cy="968189"/>
            <a:chOff x="5058841" y="3214706"/>
            <a:chExt cx="1021976" cy="968189"/>
          </a:xfrm>
        </p:grpSpPr>
        <p:pic>
          <p:nvPicPr>
            <p:cNvPr id="28" name="Picture 27"/>
            <p:cNvPicPr>
              <a:picLocks noChangeAspect="1"/>
            </p:cNvPicPr>
            <p:nvPr/>
          </p:nvPicPr>
          <p:blipFill rotWithShape="1">
            <a:blip r:embed="rId11">
              <a:extLst>
                <a:ext uri="{28A0092B-C50C-407E-A947-70E740481C1C}">
                  <a14:useLocalDpi xmlns:a14="http://schemas.microsoft.com/office/drawing/2010/main" val="0"/>
                </a:ext>
              </a:extLst>
            </a:blip>
            <a:srcRect l="76302" t="54678" r="12521" b="26498"/>
            <a:stretch/>
          </p:blipFill>
          <p:spPr>
            <a:xfrm>
              <a:off x="5058841" y="3214706"/>
              <a:ext cx="1021976" cy="968189"/>
            </a:xfrm>
            <a:prstGeom prst="rect">
              <a:avLst/>
            </a:prstGeom>
          </p:spPr>
        </p:pic>
        <p:sp>
          <p:nvSpPr>
            <p:cNvPr id="32" name="TextBox 31"/>
            <p:cNvSpPr txBox="1"/>
            <p:nvPr/>
          </p:nvSpPr>
          <p:spPr>
            <a:xfrm>
              <a:off x="5336121" y="3373455"/>
              <a:ext cx="444352" cy="707886"/>
            </a:xfrm>
            <a:prstGeom prst="rect">
              <a:avLst/>
            </a:prstGeom>
            <a:noFill/>
          </p:spPr>
          <p:txBody>
            <a:bodyPr wrap="none" rtlCol="0">
              <a:spAutoFit/>
            </a:bodyPr>
            <a:lstStyle/>
            <a:p>
              <a:r>
                <a:rPr lang="tr-TR" sz="4000" b="1" dirty="0"/>
                <a:t>4</a:t>
              </a:r>
              <a:endParaRPr lang="en-GB" sz="4000" b="1" dirty="0"/>
            </a:p>
          </p:txBody>
        </p:sp>
      </p:grpSp>
    </p:spTree>
    <p:extLst>
      <p:ext uri="{BB962C8B-B14F-4D97-AF65-F5344CB8AC3E}">
        <p14:creationId xmlns:p14="http://schemas.microsoft.com/office/powerpoint/2010/main" val="13259998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5" presetClass="path" presetSubtype="0" accel="50000" decel="50000" fill="hold" nodeType="withEffect">
                                  <p:stCondLst>
                                    <p:cond delay="250"/>
                                  </p:stCondLst>
                                  <p:childTnLst>
                                    <p:animMotion origin="layout" path="M 1.94444E-6 -6.85608E-7 L -0.16493 -6.85608E-7 " pathEditMode="relative" rAng="0" ptsTypes="AA">
                                      <p:cBhvr>
                                        <p:cTn id="11" dur="1000" fill="hold"/>
                                        <p:tgtEl>
                                          <p:spTgt spid="4"/>
                                        </p:tgtEl>
                                        <p:attrNameLst>
                                          <p:attrName>ppt_x</p:attrName>
                                          <p:attrName>ppt_y</p:attrName>
                                        </p:attrNameLst>
                                      </p:cBhvr>
                                      <p:rCtr x="-8247" y="0"/>
                                    </p:animMotion>
                                  </p:childTnLst>
                                </p:cTn>
                              </p:par>
                              <p:par>
                                <p:cTn id="12" presetID="53"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par>
                                <p:cTn id="17" presetID="42" presetClass="path" presetSubtype="0" accel="50000" decel="50000" fill="hold" nodeType="withEffect">
                                  <p:stCondLst>
                                    <p:cond delay="0"/>
                                  </p:stCondLst>
                                  <p:childTnLst>
                                    <p:animMotion origin="layout" path="M -0.11025 -0.04015 L 0.0552 0.01637 " pathEditMode="relative" rAng="0" ptsTypes="AA">
                                      <p:cBhvr>
                                        <p:cTn id="18" dur="1500" fill="hold"/>
                                        <p:tgtEl>
                                          <p:spTgt spid="7"/>
                                        </p:tgtEl>
                                        <p:attrNameLst>
                                          <p:attrName>ppt_x</p:attrName>
                                          <p:attrName>ppt_y</p:attrName>
                                        </p:attrNameLst>
                                      </p:cBhvr>
                                      <p:rCtr x="8264" y="2810"/>
                                    </p:animMotion>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par>
                                <p:cTn id="23" presetID="22" presetClass="entr" presetSubtype="8"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par>
                          <p:cTn id="26" fill="hold">
                            <p:stCondLst>
                              <p:cond delay="2000"/>
                            </p:stCondLst>
                            <p:childTnLst>
                              <p:par>
                                <p:cTn id="27" presetID="23" presetClass="entr" presetSubtype="3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strVal val="4*#ppt_w"/>
                                          </p:val>
                                        </p:tav>
                                        <p:tav tm="100000">
                                          <p:val>
                                            <p:strVal val="#ppt_w"/>
                                          </p:val>
                                        </p:tav>
                                      </p:tavLst>
                                    </p:anim>
                                    <p:anim calcmode="lin" valueType="num">
                                      <p:cBhvr>
                                        <p:cTn id="30" dur="500" fill="hold"/>
                                        <p:tgtEl>
                                          <p:spTgt spid="3"/>
                                        </p:tgtEl>
                                        <p:attrNameLst>
                                          <p:attrName>ppt_h</p:attrName>
                                        </p:attrNameLst>
                                      </p:cBhvr>
                                      <p:tavLst>
                                        <p:tav tm="0">
                                          <p:val>
                                            <p:strVal val="4*#ppt_h"/>
                                          </p:val>
                                        </p:tav>
                                        <p:tav tm="100000">
                                          <p:val>
                                            <p:strVal val="#ppt_h"/>
                                          </p:val>
                                        </p:tav>
                                      </p:tavLst>
                                    </p:anim>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3500"/>
                            </p:stCondLst>
                            <p:childTnLst>
                              <p:par>
                                <p:cTn id="40" presetID="23" presetClass="entr" presetSubtype="32"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strVal val="4*#ppt_w"/>
                                          </p:val>
                                        </p:tav>
                                        <p:tav tm="100000">
                                          <p:val>
                                            <p:strVal val="#ppt_w"/>
                                          </p:val>
                                        </p:tav>
                                      </p:tavLst>
                                    </p:anim>
                                    <p:anim calcmode="lin" valueType="num">
                                      <p:cBhvr>
                                        <p:cTn id="43" dur="500" fill="hold"/>
                                        <p:tgtEl>
                                          <p:spTgt spid="12"/>
                                        </p:tgtEl>
                                        <p:attrNameLst>
                                          <p:attrName>ppt_h</p:attrName>
                                        </p:attrNameLst>
                                      </p:cBhvr>
                                      <p:tavLst>
                                        <p:tav tm="0">
                                          <p:val>
                                            <p:strVal val="4*#ppt_h"/>
                                          </p:val>
                                        </p:tav>
                                        <p:tav tm="100000">
                                          <p:val>
                                            <p:strVal val="#ppt_h"/>
                                          </p:val>
                                        </p:tav>
                                      </p:tavLst>
                                    </p:anim>
                                  </p:childTnLst>
                                </p:cTn>
                              </p:par>
                            </p:childTnLst>
                          </p:cTn>
                        </p:par>
                        <p:par>
                          <p:cTn id="44" fill="hold">
                            <p:stCondLst>
                              <p:cond delay="4000"/>
                            </p:stCondLst>
                            <p:childTnLst>
                              <p:par>
                                <p:cTn id="45" presetID="22" presetClass="entr" presetSubtype="1"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childTnLst>
                          </p:cTn>
                        </p:par>
                        <p:par>
                          <p:cTn id="48" fill="hold">
                            <p:stCondLst>
                              <p:cond delay="4500"/>
                            </p:stCondLst>
                            <p:childTnLst>
                              <p:par>
                                <p:cTn id="49" presetID="22" presetClass="entr" presetSubtype="8"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par>
                          <p:cTn id="52" fill="hold">
                            <p:stCondLst>
                              <p:cond delay="5000"/>
                            </p:stCondLst>
                            <p:childTnLst>
                              <p:par>
                                <p:cTn id="53" presetID="23" presetClass="entr" presetSubtype="32"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strVal val="4*#ppt_w"/>
                                          </p:val>
                                        </p:tav>
                                        <p:tav tm="100000">
                                          <p:val>
                                            <p:strVal val="#ppt_w"/>
                                          </p:val>
                                        </p:tav>
                                      </p:tavLst>
                                    </p:anim>
                                    <p:anim calcmode="lin" valueType="num">
                                      <p:cBhvr>
                                        <p:cTn id="56" dur="500" fill="hold"/>
                                        <p:tgtEl>
                                          <p:spTgt spid="19"/>
                                        </p:tgtEl>
                                        <p:attrNameLst>
                                          <p:attrName>ppt_h</p:attrName>
                                        </p:attrNameLst>
                                      </p:cBhvr>
                                      <p:tavLst>
                                        <p:tav tm="0">
                                          <p:val>
                                            <p:strVal val="4*#ppt_h"/>
                                          </p:val>
                                        </p:tav>
                                        <p:tav tm="100000">
                                          <p:val>
                                            <p:strVal val="#ppt_h"/>
                                          </p:val>
                                        </p:tav>
                                      </p:tavLst>
                                    </p:anim>
                                  </p:childTnLst>
                                </p:cTn>
                              </p:par>
                            </p:childTnLst>
                          </p:cTn>
                        </p:par>
                        <p:par>
                          <p:cTn id="57" fill="hold">
                            <p:stCondLst>
                              <p:cond delay="5500"/>
                            </p:stCondLst>
                            <p:childTnLst>
                              <p:par>
                                <p:cTn id="58" presetID="22" presetClass="entr" presetSubtype="1"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up)">
                                      <p:cBhvr>
                                        <p:cTn id="60" dur="500"/>
                                        <p:tgtEl>
                                          <p:spTgt spid="2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5322" y="115115"/>
            <a:ext cx="9145277" cy="5144218"/>
          </a:xfrm>
          <a:prstGeom prst="rect">
            <a:avLst/>
          </a:prstGeom>
          <a:noFill/>
          <a:ln>
            <a:noFill/>
          </a:ln>
        </p:spPr>
      </p:pic>
      <p:sp>
        <p:nvSpPr>
          <p:cNvPr id="9" name="Title 8"/>
          <p:cNvSpPr>
            <a:spLocks noGrp="1"/>
          </p:cNvSpPr>
          <p:nvPr>
            <p:ph type="title"/>
          </p:nvPr>
        </p:nvSpPr>
        <p:spPr/>
        <p:txBody>
          <a:bodyPr/>
          <a:lstStyle/>
          <a:p>
            <a:r>
              <a:rPr lang="tr-TR" dirty="0" err="1" smtClean="0"/>
              <a:t>Passenger</a:t>
            </a:r>
            <a:r>
              <a:rPr lang="tr-TR" dirty="0" smtClean="0"/>
              <a:t> </a:t>
            </a:r>
            <a:r>
              <a:rPr lang="tr-TR" dirty="0" err="1" smtClean="0"/>
              <a:t>Flow</a:t>
            </a:r>
            <a:r>
              <a:rPr lang="tr-TR" dirty="0" smtClean="0"/>
              <a:t> Development</a:t>
            </a:r>
            <a:endParaRPr lang="tr-TR"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3205" t="31681"/>
          <a:stretch/>
        </p:blipFill>
        <p:spPr>
          <a:xfrm>
            <a:off x="7608277" y="1743808"/>
            <a:ext cx="1535723" cy="3513992"/>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1282" t="42622" r="64231" b="7692"/>
          <a:stretch/>
        </p:blipFill>
        <p:spPr>
          <a:xfrm>
            <a:off x="917330" y="2306516"/>
            <a:ext cx="2239107" cy="255563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644" y="3302937"/>
            <a:ext cx="258662" cy="13716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8225" y="3621640"/>
            <a:ext cx="994410" cy="486918"/>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8673" y="2865223"/>
            <a:ext cx="198882" cy="164592"/>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2135" y="4698738"/>
            <a:ext cx="198882" cy="157734"/>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0911" y="4315548"/>
            <a:ext cx="726948" cy="610362"/>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55067" y="3632729"/>
            <a:ext cx="198882" cy="157734"/>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6765" y="2058447"/>
            <a:ext cx="459486" cy="822960"/>
          </a:xfrm>
          <a:prstGeom prst="rect">
            <a:avLst/>
          </a:prstGeom>
        </p:spPr>
      </p:pic>
      <p:pic>
        <p:nvPicPr>
          <p:cNvPr id="25" name="Picture 24"/>
          <p:cNvPicPr>
            <a:picLocks noChangeAspect="1"/>
          </p:cNvPicPr>
          <p:nvPr/>
        </p:nvPicPr>
        <p:blipFill rotWithShape="1">
          <a:blip r:embed="rId13" cstate="print">
            <a:extLst>
              <a:ext uri="{28A0092B-C50C-407E-A947-70E740481C1C}">
                <a14:useLocalDpi xmlns:a14="http://schemas.microsoft.com/office/drawing/2010/main" val="0"/>
              </a:ext>
            </a:extLst>
          </a:blip>
          <a:srcRect l="11282" t="42622" r="64231" b="7692"/>
          <a:stretch/>
        </p:blipFill>
        <p:spPr>
          <a:xfrm>
            <a:off x="5555908" y="1146601"/>
            <a:ext cx="1142682" cy="1304214"/>
          </a:xfrm>
          <a:prstGeom prst="rect">
            <a:avLst/>
          </a:prstGeom>
        </p:spPr>
      </p:pic>
      <p:pic>
        <p:nvPicPr>
          <p:cNvPr id="26" name="Picture 25"/>
          <p:cNvPicPr>
            <a:picLocks noChangeAspect="1"/>
          </p:cNvPicPr>
          <p:nvPr/>
        </p:nvPicPr>
        <p:blipFill rotWithShape="1">
          <a:blip r:embed="rId14">
            <a:extLst>
              <a:ext uri="{28A0092B-C50C-407E-A947-70E740481C1C}">
                <a14:useLocalDpi xmlns:a14="http://schemas.microsoft.com/office/drawing/2010/main" val="0"/>
              </a:ext>
            </a:extLst>
          </a:blip>
          <a:srcRect l="74129" t="69107" r="7024" b="8557"/>
          <a:stretch/>
        </p:blipFill>
        <p:spPr>
          <a:xfrm>
            <a:off x="6773545" y="3672400"/>
            <a:ext cx="1723293" cy="1148862"/>
          </a:xfrm>
          <a:prstGeom prst="rect">
            <a:avLst/>
          </a:prstGeom>
          <a:noFill/>
          <a:ln>
            <a:noFill/>
          </a:ln>
        </p:spPr>
      </p:pic>
      <p:pic>
        <p:nvPicPr>
          <p:cNvPr id="28" name="Picture 27"/>
          <p:cNvPicPr>
            <a:picLocks noChangeAspect="1"/>
          </p:cNvPicPr>
          <p:nvPr/>
        </p:nvPicPr>
        <p:blipFill rotWithShape="1">
          <a:blip r:embed="rId15">
            <a:extLst>
              <a:ext uri="{28A0092B-C50C-407E-A947-70E740481C1C}">
                <a14:useLocalDpi xmlns:a14="http://schemas.microsoft.com/office/drawing/2010/main" val="0"/>
              </a:ext>
            </a:extLst>
          </a:blip>
          <a:srcRect l="43898" b="26641"/>
          <a:stretch/>
        </p:blipFill>
        <p:spPr>
          <a:xfrm>
            <a:off x="4017893" y="113006"/>
            <a:ext cx="5129885" cy="3773195"/>
          </a:xfrm>
          <a:prstGeom prst="rect">
            <a:avLst/>
          </a:prstGeom>
          <a:noFill/>
          <a:ln>
            <a:noFill/>
          </a:ln>
        </p:spPr>
      </p:pic>
      <p:pic>
        <p:nvPicPr>
          <p:cNvPr id="29" name="Picture 28"/>
          <p:cNvPicPr>
            <a:picLocks noChangeAspect="1"/>
          </p:cNvPicPr>
          <p:nvPr/>
        </p:nvPicPr>
        <p:blipFill rotWithShape="1">
          <a:blip r:embed="rId16">
            <a:extLst>
              <a:ext uri="{28A0092B-C50C-407E-A947-70E740481C1C}">
                <a14:useLocalDpi xmlns:a14="http://schemas.microsoft.com/office/drawing/2010/main" val="0"/>
              </a:ext>
            </a:extLst>
          </a:blip>
          <a:srcRect t="12898" r="54429" b="1710"/>
          <a:stretch/>
        </p:blipFill>
        <p:spPr>
          <a:xfrm>
            <a:off x="-114336" y="777737"/>
            <a:ext cx="4167017" cy="4392140"/>
          </a:xfrm>
          <a:prstGeom prst="rect">
            <a:avLst/>
          </a:prstGeom>
          <a:noFill/>
          <a:ln>
            <a:noFill/>
          </a:ln>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45269" y="1106924"/>
            <a:ext cx="192024" cy="157734"/>
          </a:xfrm>
          <a:prstGeom prst="rect">
            <a:avLst/>
          </a:prstGeom>
        </p:spPr>
      </p:pic>
      <p:pic>
        <p:nvPicPr>
          <p:cNvPr id="24" name="Picture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37293" y="1015724"/>
            <a:ext cx="747522" cy="57607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650" y="2225302"/>
            <a:ext cx="281178" cy="137160"/>
          </a:xfrm>
          <a:prstGeom prst="rect">
            <a:avLst/>
          </a:prstGeom>
        </p:spPr>
      </p:pic>
      <p:pic>
        <p:nvPicPr>
          <p:cNvPr id="33" name="Picture 3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6466" y="642938"/>
            <a:ext cx="4343400" cy="1114425"/>
          </a:xfrm>
          <a:prstGeom prst="rect">
            <a:avLst/>
          </a:prstGeom>
        </p:spPr>
      </p:pic>
      <p:sp>
        <p:nvSpPr>
          <p:cNvPr id="10" name="Content Placeholder 9"/>
          <p:cNvSpPr>
            <a:spLocks noGrp="1"/>
          </p:cNvSpPr>
          <p:nvPr>
            <p:ph sz="half" idx="1"/>
          </p:nvPr>
        </p:nvSpPr>
        <p:spPr/>
        <p:txBody>
          <a:bodyPr/>
          <a:lstStyle/>
          <a:p>
            <a:r>
              <a:rPr lang="en-US" dirty="0"/>
              <a:t>Total Scheduled Revenue </a:t>
            </a:r>
            <a:r>
              <a:rPr lang="en-US" dirty="0" smtClean="0"/>
              <a:t>Passenger-Kilometers</a:t>
            </a:r>
            <a:r>
              <a:rPr lang="tr-TR" dirty="0" smtClean="0"/>
              <a:t/>
            </a:r>
            <a:br>
              <a:rPr lang="tr-TR" dirty="0" smtClean="0"/>
            </a:br>
            <a:r>
              <a:rPr lang="en-US" dirty="0" smtClean="0"/>
              <a:t>To/From </a:t>
            </a:r>
            <a:r>
              <a:rPr lang="en-US" dirty="0"/>
              <a:t>and Intra Regions (Trillions)</a:t>
            </a:r>
          </a:p>
          <a:p>
            <a:endParaRPr lang="tr-TR" dirty="0"/>
          </a:p>
        </p:txBody>
      </p:sp>
      <p:graphicFrame>
        <p:nvGraphicFramePr>
          <p:cNvPr id="35" name="Chart 34"/>
          <p:cNvGraphicFramePr/>
          <p:nvPr>
            <p:extLst>
              <p:ext uri="{D42A27DB-BD31-4B8C-83A1-F6EECF244321}">
                <p14:modId xmlns:p14="http://schemas.microsoft.com/office/powerpoint/2010/main" val="2229376572"/>
              </p:ext>
            </p:extLst>
          </p:nvPr>
        </p:nvGraphicFramePr>
        <p:xfrm>
          <a:off x="1443474" y="1540007"/>
          <a:ext cx="1100138" cy="1164431"/>
        </p:xfrm>
        <a:graphic>
          <a:graphicData uri="http://schemas.openxmlformats.org/drawingml/2006/chart">
            <c:chart xmlns:c="http://schemas.openxmlformats.org/drawingml/2006/chart" xmlns:r="http://schemas.openxmlformats.org/officeDocument/2006/relationships" r:id="rId20"/>
          </a:graphicData>
        </a:graphic>
      </p:graphicFrame>
      <p:grpSp>
        <p:nvGrpSpPr>
          <p:cNvPr id="2" name="Group 1"/>
          <p:cNvGrpSpPr/>
          <p:nvPr/>
        </p:nvGrpSpPr>
        <p:grpSpPr>
          <a:xfrm>
            <a:off x="1970870" y="1620114"/>
            <a:ext cx="1300163" cy="357188"/>
            <a:chOff x="931050" y="2131200"/>
            <a:chExt cx="1733550" cy="476250"/>
          </a:xfrm>
        </p:grpSpPr>
        <p:pic>
          <p:nvPicPr>
            <p:cNvPr id="34" name="Picture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1050" y="2131200"/>
              <a:ext cx="1733550" cy="476250"/>
            </a:xfrm>
            <a:prstGeom prst="rect">
              <a:avLst/>
            </a:prstGeom>
          </p:spPr>
        </p:pic>
        <p:sp>
          <p:nvSpPr>
            <p:cNvPr id="36" name="TextBox 35"/>
            <p:cNvSpPr txBox="1"/>
            <p:nvPr/>
          </p:nvSpPr>
          <p:spPr>
            <a:xfrm>
              <a:off x="1113055" y="2162175"/>
              <a:ext cx="1495366" cy="369331"/>
            </a:xfrm>
            <a:prstGeom prst="rect">
              <a:avLst/>
            </a:prstGeom>
            <a:noFill/>
          </p:spPr>
          <p:txBody>
            <a:bodyPr wrap="none" rtlCol="0">
              <a:spAutoFit/>
            </a:bodyPr>
            <a:lstStyle/>
            <a:p>
              <a:r>
                <a:rPr lang="tr-TR" sz="1200" b="1" dirty="0"/>
                <a:t>North America</a:t>
              </a:r>
            </a:p>
          </p:txBody>
        </p:sp>
      </p:grpSp>
      <p:graphicFrame>
        <p:nvGraphicFramePr>
          <p:cNvPr id="30" name="Chart 29"/>
          <p:cNvGraphicFramePr/>
          <p:nvPr>
            <p:extLst>
              <p:ext uri="{D42A27DB-BD31-4B8C-83A1-F6EECF244321}">
                <p14:modId xmlns:p14="http://schemas.microsoft.com/office/powerpoint/2010/main" val="2178406588"/>
              </p:ext>
            </p:extLst>
          </p:nvPr>
        </p:nvGraphicFramePr>
        <p:xfrm>
          <a:off x="2289851" y="3250714"/>
          <a:ext cx="1100138" cy="823316"/>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40" name="Chart 39"/>
          <p:cNvGraphicFramePr/>
          <p:nvPr>
            <p:extLst>
              <p:ext uri="{D42A27DB-BD31-4B8C-83A1-F6EECF244321}">
                <p14:modId xmlns:p14="http://schemas.microsoft.com/office/powerpoint/2010/main" val="1891919487"/>
              </p:ext>
            </p:extLst>
          </p:nvPr>
        </p:nvGraphicFramePr>
        <p:xfrm>
          <a:off x="4166981" y="1146601"/>
          <a:ext cx="1100138" cy="1364264"/>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44" name="Chart 43"/>
          <p:cNvGraphicFramePr/>
          <p:nvPr>
            <p:extLst>
              <p:ext uri="{D42A27DB-BD31-4B8C-83A1-F6EECF244321}">
                <p14:modId xmlns:p14="http://schemas.microsoft.com/office/powerpoint/2010/main" val="3810948271"/>
              </p:ext>
            </p:extLst>
          </p:nvPr>
        </p:nvGraphicFramePr>
        <p:xfrm>
          <a:off x="4029166" y="2810428"/>
          <a:ext cx="1100138" cy="632059"/>
        </p:xfrm>
        <a:graphic>
          <a:graphicData uri="http://schemas.openxmlformats.org/drawingml/2006/chart">
            <c:chart xmlns:c="http://schemas.openxmlformats.org/drawingml/2006/chart" xmlns:r="http://schemas.openxmlformats.org/officeDocument/2006/relationships" r:id="rId24"/>
          </a:graphicData>
        </a:graphic>
      </p:graphicFrame>
      <p:grpSp>
        <p:nvGrpSpPr>
          <p:cNvPr id="45" name="Group 44"/>
          <p:cNvGrpSpPr/>
          <p:nvPr/>
        </p:nvGrpSpPr>
        <p:grpSpPr>
          <a:xfrm>
            <a:off x="4572000" y="2702813"/>
            <a:ext cx="943921" cy="357188"/>
            <a:chOff x="940575" y="2131200"/>
            <a:chExt cx="1258561" cy="476250"/>
          </a:xfrm>
        </p:grpSpPr>
        <p:pic>
          <p:nvPicPr>
            <p:cNvPr id="46" name="Picture 4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0575" y="2131200"/>
              <a:ext cx="1258561" cy="476250"/>
            </a:xfrm>
            <a:prstGeom prst="rect">
              <a:avLst/>
            </a:prstGeom>
          </p:spPr>
        </p:pic>
        <p:sp>
          <p:nvSpPr>
            <p:cNvPr id="47" name="TextBox 46"/>
            <p:cNvSpPr txBox="1"/>
            <p:nvPr/>
          </p:nvSpPr>
          <p:spPr>
            <a:xfrm>
              <a:off x="1231660" y="2152456"/>
              <a:ext cx="743024" cy="369331"/>
            </a:xfrm>
            <a:prstGeom prst="rect">
              <a:avLst/>
            </a:prstGeom>
            <a:noFill/>
          </p:spPr>
          <p:txBody>
            <a:bodyPr wrap="none" rtlCol="0">
              <a:spAutoFit/>
            </a:bodyPr>
            <a:lstStyle/>
            <a:p>
              <a:r>
                <a:rPr lang="tr-TR" sz="1200" b="1" dirty="0"/>
                <a:t>Africa</a:t>
              </a:r>
            </a:p>
          </p:txBody>
        </p:sp>
      </p:grpSp>
      <p:graphicFrame>
        <p:nvGraphicFramePr>
          <p:cNvPr id="48" name="Chart 47"/>
          <p:cNvGraphicFramePr/>
          <p:nvPr>
            <p:extLst>
              <p:ext uri="{D42A27DB-BD31-4B8C-83A1-F6EECF244321}">
                <p14:modId xmlns:p14="http://schemas.microsoft.com/office/powerpoint/2010/main" val="755421091"/>
              </p:ext>
            </p:extLst>
          </p:nvPr>
        </p:nvGraphicFramePr>
        <p:xfrm>
          <a:off x="5213856" y="1577346"/>
          <a:ext cx="1100138" cy="1339289"/>
        </p:xfrm>
        <a:graphic>
          <a:graphicData uri="http://schemas.openxmlformats.org/drawingml/2006/chart">
            <c:chart xmlns:c="http://schemas.openxmlformats.org/drawingml/2006/chart" xmlns:r="http://schemas.openxmlformats.org/officeDocument/2006/relationships" r:id="rId25"/>
          </a:graphicData>
        </a:graphic>
      </p:graphicFrame>
      <p:grpSp>
        <p:nvGrpSpPr>
          <p:cNvPr id="49" name="Group 48"/>
          <p:cNvGrpSpPr/>
          <p:nvPr/>
        </p:nvGrpSpPr>
        <p:grpSpPr>
          <a:xfrm>
            <a:off x="5740405" y="2017024"/>
            <a:ext cx="1231767" cy="357188"/>
            <a:chOff x="1017368" y="2102852"/>
            <a:chExt cx="1642356" cy="476250"/>
          </a:xfrm>
        </p:grpSpPr>
        <p:pic>
          <p:nvPicPr>
            <p:cNvPr id="50" name="Picture 4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7368" y="2102852"/>
              <a:ext cx="1642356" cy="476250"/>
            </a:xfrm>
            <a:prstGeom prst="rect">
              <a:avLst/>
            </a:prstGeom>
          </p:spPr>
        </p:pic>
        <p:sp>
          <p:nvSpPr>
            <p:cNvPr id="51" name="TextBox 50"/>
            <p:cNvSpPr txBox="1"/>
            <p:nvPr/>
          </p:nvSpPr>
          <p:spPr>
            <a:xfrm>
              <a:off x="1304925" y="2140952"/>
              <a:ext cx="1247863" cy="369331"/>
            </a:xfrm>
            <a:prstGeom prst="rect">
              <a:avLst/>
            </a:prstGeom>
            <a:noFill/>
          </p:spPr>
          <p:txBody>
            <a:bodyPr wrap="none" rtlCol="0">
              <a:spAutoFit/>
            </a:bodyPr>
            <a:lstStyle/>
            <a:p>
              <a:r>
                <a:rPr lang="tr-TR" sz="1200" b="1" dirty="0"/>
                <a:t>Middle East</a:t>
              </a:r>
            </a:p>
          </p:txBody>
        </p:sp>
      </p:grpSp>
      <p:graphicFrame>
        <p:nvGraphicFramePr>
          <p:cNvPr id="52" name="Chart 51"/>
          <p:cNvGraphicFramePr/>
          <p:nvPr>
            <p:extLst>
              <p:ext uri="{D42A27DB-BD31-4B8C-83A1-F6EECF244321}">
                <p14:modId xmlns:p14="http://schemas.microsoft.com/office/powerpoint/2010/main" val="3525282793"/>
              </p:ext>
            </p:extLst>
          </p:nvPr>
        </p:nvGraphicFramePr>
        <p:xfrm>
          <a:off x="6479576" y="1591796"/>
          <a:ext cx="1100138" cy="2215139"/>
        </p:xfrm>
        <a:graphic>
          <a:graphicData uri="http://schemas.openxmlformats.org/drawingml/2006/chart">
            <c:chart xmlns:c="http://schemas.openxmlformats.org/drawingml/2006/chart" xmlns:r="http://schemas.openxmlformats.org/officeDocument/2006/relationships" r:id="rId26"/>
          </a:graphicData>
        </a:graphic>
      </p:graphicFrame>
      <p:grpSp>
        <p:nvGrpSpPr>
          <p:cNvPr id="56" name="Group 55"/>
          <p:cNvGrpSpPr/>
          <p:nvPr/>
        </p:nvGrpSpPr>
        <p:grpSpPr>
          <a:xfrm>
            <a:off x="8442195" y="767614"/>
            <a:ext cx="473206" cy="364331"/>
            <a:chOff x="984331" y="5395910"/>
            <a:chExt cx="630941" cy="485775"/>
          </a:xfrm>
        </p:grpSpPr>
        <p:sp>
          <p:nvSpPr>
            <p:cNvPr id="57" name="Oval 56"/>
            <p:cNvSpPr/>
            <p:nvPr/>
          </p:nvSpPr>
          <p:spPr>
            <a:xfrm>
              <a:off x="1066800" y="5395910"/>
              <a:ext cx="485775" cy="485775"/>
            </a:xfrm>
            <a:prstGeom prst="ellipse">
              <a:avLst/>
            </a:prstGeom>
            <a:solidFill>
              <a:schemeClr val="accent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TextBox 57"/>
            <p:cNvSpPr txBox="1"/>
            <p:nvPr/>
          </p:nvSpPr>
          <p:spPr>
            <a:xfrm>
              <a:off x="984331" y="5465401"/>
              <a:ext cx="630941" cy="348814"/>
            </a:xfrm>
            <a:prstGeom prst="rect">
              <a:avLst/>
            </a:prstGeom>
            <a:noFill/>
          </p:spPr>
          <p:txBody>
            <a:bodyPr wrap="none" rtlCol="0">
              <a:spAutoFit/>
            </a:bodyPr>
            <a:lstStyle/>
            <a:p>
              <a:r>
                <a:rPr lang="tr-TR" sz="1100" b="1" dirty="0" smtClean="0">
                  <a:solidFill>
                    <a:schemeClr val="bg1"/>
                  </a:solidFill>
                </a:rPr>
                <a:t>2014</a:t>
              </a:r>
              <a:endParaRPr lang="tr-TR" sz="1100" b="1" dirty="0">
                <a:solidFill>
                  <a:schemeClr val="bg1"/>
                </a:solidFill>
              </a:endParaRPr>
            </a:p>
          </p:txBody>
        </p:sp>
      </p:grpSp>
      <p:grpSp>
        <p:nvGrpSpPr>
          <p:cNvPr id="59" name="Group 58"/>
          <p:cNvGrpSpPr/>
          <p:nvPr/>
        </p:nvGrpSpPr>
        <p:grpSpPr>
          <a:xfrm>
            <a:off x="8453270" y="1214099"/>
            <a:ext cx="473206" cy="364331"/>
            <a:chOff x="989345" y="5991224"/>
            <a:chExt cx="630942" cy="485775"/>
          </a:xfrm>
        </p:grpSpPr>
        <p:sp>
          <p:nvSpPr>
            <p:cNvPr id="60" name="Oval 59"/>
            <p:cNvSpPr/>
            <p:nvPr/>
          </p:nvSpPr>
          <p:spPr>
            <a:xfrm>
              <a:off x="1066800" y="5991224"/>
              <a:ext cx="485775" cy="485775"/>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1" name="TextBox 60"/>
            <p:cNvSpPr txBox="1"/>
            <p:nvPr/>
          </p:nvSpPr>
          <p:spPr>
            <a:xfrm>
              <a:off x="989345" y="6072539"/>
              <a:ext cx="630942" cy="348814"/>
            </a:xfrm>
            <a:prstGeom prst="rect">
              <a:avLst/>
            </a:prstGeom>
            <a:noFill/>
          </p:spPr>
          <p:txBody>
            <a:bodyPr wrap="none" rtlCol="0">
              <a:spAutoFit/>
            </a:bodyPr>
            <a:lstStyle/>
            <a:p>
              <a:r>
                <a:rPr lang="tr-TR" sz="1100" b="1" dirty="0" smtClean="0">
                  <a:solidFill>
                    <a:schemeClr val="bg1"/>
                  </a:solidFill>
                </a:rPr>
                <a:t>2034</a:t>
              </a:r>
              <a:endParaRPr lang="tr-TR" sz="1100" b="1" dirty="0">
                <a:solidFill>
                  <a:schemeClr val="bg1"/>
                </a:solidFill>
              </a:endParaRPr>
            </a:p>
          </p:txBody>
        </p:sp>
      </p:grpSp>
      <p:pic>
        <p:nvPicPr>
          <p:cNvPr id="16" name="Picture 1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52815" y="1255699"/>
            <a:ext cx="294894" cy="137160"/>
          </a:xfrm>
          <a:prstGeom prst="rect">
            <a:avLst/>
          </a:prstGeom>
        </p:spPr>
      </p:pic>
      <p:grpSp>
        <p:nvGrpSpPr>
          <p:cNvPr id="41" name="Group 40"/>
          <p:cNvGrpSpPr/>
          <p:nvPr/>
        </p:nvGrpSpPr>
        <p:grpSpPr>
          <a:xfrm>
            <a:off x="4753465" y="1157050"/>
            <a:ext cx="1017455" cy="357188"/>
            <a:chOff x="931050" y="2131200"/>
            <a:chExt cx="1356606" cy="476250"/>
          </a:xfrm>
        </p:grpSpPr>
        <p:pic>
          <p:nvPicPr>
            <p:cNvPr id="42" name="Picture 4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1050" y="2131200"/>
              <a:ext cx="1356606" cy="476250"/>
            </a:xfrm>
            <a:prstGeom prst="rect">
              <a:avLst/>
            </a:prstGeom>
          </p:spPr>
        </p:pic>
        <p:sp>
          <p:nvSpPr>
            <p:cNvPr id="43" name="TextBox 42"/>
            <p:cNvSpPr txBox="1"/>
            <p:nvPr/>
          </p:nvSpPr>
          <p:spPr>
            <a:xfrm>
              <a:off x="1307452" y="2162175"/>
              <a:ext cx="852882" cy="369331"/>
            </a:xfrm>
            <a:prstGeom prst="rect">
              <a:avLst/>
            </a:prstGeom>
            <a:noFill/>
          </p:spPr>
          <p:txBody>
            <a:bodyPr wrap="none" rtlCol="0">
              <a:spAutoFit/>
            </a:bodyPr>
            <a:lstStyle/>
            <a:p>
              <a:r>
                <a:rPr lang="tr-TR" sz="1200" b="1" dirty="0"/>
                <a:t>Europe</a:t>
              </a:r>
            </a:p>
          </p:txBody>
        </p:sp>
      </p:grpSp>
      <p:grpSp>
        <p:nvGrpSpPr>
          <p:cNvPr id="53" name="Group 52"/>
          <p:cNvGrpSpPr/>
          <p:nvPr/>
        </p:nvGrpSpPr>
        <p:grpSpPr>
          <a:xfrm>
            <a:off x="7059498" y="2079359"/>
            <a:ext cx="1231767" cy="357188"/>
            <a:chOff x="1017368" y="2102852"/>
            <a:chExt cx="1642356" cy="476250"/>
          </a:xfrm>
        </p:grpSpPr>
        <p:pic>
          <p:nvPicPr>
            <p:cNvPr id="54" name="Picture 5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7368" y="2102852"/>
              <a:ext cx="1642356" cy="476250"/>
            </a:xfrm>
            <a:prstGeom prst="rect">
              <a:avLst/>
            </a:prstGeom>
          </p:spPr>
        </p:pic>
        <p:sp>
          <p:nvSpPr>
            <p:cNvPr id="55" name="TextBox 54"/>
            <p:cNvSpPr txBox="1"/>
            <p:nvPr/>
          </p:nvSpPr>
          <p:spPr>
            <a:xfrm>
              <a:off x="1262615" y="2152651"/>
              <a:ext cx="1193319" cy="369331"/>
            </a:xfrm>
            <a:prstGeom prst="rect">
              <a:avLst/>
            </a:prstGeom>
            <a:noFill/>
          </p:spPr>
          <p:txBody>
            <a:bodyPr wrap="none" rtlCol="0">
              <a:spAutoFit/>
            </a:bodyPr>
            <a:lstStyle/>
            <a:p>
              <a:r>
                <a:rPr lang="tr-TR" sz="1200" b="1" dirty="0"/>
                <a:t>Asia Pacific</a:t>
              </a:r>
            </a:p>
          </p:txBody>
        </p:sp>
      </p:grpSp>
      <p:grpSp>
        <p:nvGrpSpPr>
          <p:cNvPr id="31" name="Group 30"/>
          <p:cNvGrpSpPr/>
          <p:nvPr/>
        </p:nvGrpSpPr>
        <p:grpSpPr>
          <a:xfrm>
            <a:off x="2830156" y="3160501"/>
            <a:ext cx="1196048" cy="357188"/>
            <a:chOff x="931050" y="2131200"/>
            <a:chExt cx="1733550" cy="476250"/>
          </a:xfrm>
        </p:grpSpPr>
        <p:pic>
          <p:nvPicPr>
            <p:cNvPr id="32" name="Picture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1050" y="2131200"/>
              <a:ext cx="1733550" cy="476250"/>
            </a:xfrm>
            <a:prstGeom prst="rect">
              <a:avLst/>
            </a:prstGeom>
          </p:spPr>
        </p:pic>
        <p:sp>
          <p:nvSpPr>
            <p:cNvPr id="39" name="TextBox 38"/>
            <p:cNvSpPr txBox="1"/>
            <p:nvPr/>
          </p:nvSpPr>
          <p:spPr>
            <a:xfrm>
              <a:off x="1097358" y="2152421"/>
              <a:ext cx="1537526" cy="369331"/>
            </a:xfrm>
            <a:prstGeom prst="rect">
              <a:avLst/>
            </a:prstGeom>
            <a:noFill/>
          </p:spPr>
          <p:txBody>
            <a:bodyPr wrap="none" rtlCol="0">
              <a:spAutoFit/>
            </a:bodyPr>
            <a:lstStyle/>
            <a:p>
              <a:r>
                <a:rPr lang="tr-TR" sz="1200" b="1" dirty="0"/>
                <a:t>Latin America</a:t>
              </a:r>
            </a:p>
          </p:txBody>
        </p:sp>
      </p:grpSp>
      <p:pic>
        <p:nvPicPr>
          <p:cNvPr id="63" name="Picture 62"/>
          <p:cNvPicPr>
            <a:picLocks noChangeAspect="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V="1">
            <a:off x="-1" y="4441804"/>
            <a:ext cx="5035767" cy="705848"/>
          </a:xfrm>
          <a:prstGeom prst="rect">
            <a:avLst/>
          </a:prstGeom>
        </p:spPr>
      </p:pic>
      <p:sp>
        <p:nvSpPr>
          <p:cNvPr id="62" name="TextBox 61"/>
          <p:cNvSpPr txBox="1"/>
          <p:nvPr/>
        </p:nvSpPr>
        <p:spPr>
          <a:xfrm>
            <a:off x="220827" y="4802961"/>
            <a:ext cx="2233625" cy="312906"/>
          </a:xfrm>
          <a:prstGeom prst="rect">
            <a:avLst/>
          </a:prstGeom>
          <a:noFill/>
        </p:spPr>
        <p:txBody>
          <a:bodyPr wrap="none" lIns="68580" tIns="34290" rIns="68580" bIns="34290" rtlCol="0">
            <a:spAutoFit/>
          </a:bodyPr>
          <a:lstStyle/>
          <a:p>
            <a:pPr>
              <a:lnSpc>
                <a:spcPts val="1875"/>
              </a:lnSpc>
            </a:pPr>
            <a:r>
              <a:rPr lang="tr-TR" sz="900" i="1" dirty="0">
                <a:solidFill>
                  <a:srgbClr val="505050"/>
                </a:solidFill>
              </a:rPr>
              <a:t>Source: Boeing Current Market Outlook </a:t>
            </a:r>
            <a:r>
              <a:rPr lang="tr-TR" sz="900" i="1" dirty="0" smtClean="0">
                <a:solidFill>
                  <a:srgbClr val="505050"/>
                </a:solidFill>
              </a:rPr>
              <a:t>2015</a:t>
            </a:r>
            <a:endParaRPr lang="tr-TR" sz="900" i="1" dirty="0">
              <a:solidFill>
                <a:srgbClr val="505050"/>
              </a:solidFill>
            </a:endParaRPr>
          </a:p>
        </p:txBody>
      </p:sp>
      <p:sp>
        <p:nvSpPr>
          <p:cNvPr id="67" name="Rectangle 66"/>
          <p:cNvSpPr/>
          <p:nvPr/>
        </p:nvSpPr>
        <p:spPr>
          <a:xfrm>
            <a:off x="0" y="625695"/>
            <a:ext cx="9147778" cy="4531659"/>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0" name="Chart 69"/>
          <p:cNvGraphicFramePr/>
          <p:nvPr>
            <p:extLst>
              <p:ext uri="{D42A27DB-BD31-4B8C-83A1-F6EECF244321}">
                <p14:modId xmlns:p14="http://schemas.microsoft.com/office/powerpoint/2010/main" val="1114068424"/>
              </p:ext>
            </p:extLst>
          </p:nvPr>
        </p:nvGraphicFramePr>
        <p:xfrm>
          <a:off x="220827" y="1350767"/>
          <a:ext cx="3841882" cy="2970592"/>
        </p:xfrm>
        <a:graphic>
          <a:graphicData uri="http://schemas.openxmlformats.org/drawingml/2006/chart">
            <c:chart xmlns:c="http://schemas.openxmlformats.org/drawingml/2006/chart" xmlns:r="http://schemas.openxmlformats.org/officeDocument/2006/relationships" r:id="rId28"/>
          </a:graphicData>
        </a:graphic>
      </p:graphicFrame>
      <p:graphicFrame>
        <p:nvGraphicFramePr>
          <p:cNvPr id="71" name="Chart 70"/>
          <p:cNvGraphicFramePr/>
          <p:nvPr>
            <p:extLst>
              <p:ext uri="{D42A27DB-BD31-4B8C-83A1-F6EECF244321}">
                <p14:modId xmlns:p14="http://schemas.microsoft.com/office/powerpoint/2010/main" val="1027827997"/>
              </p:ext>
            </p:extLst>
          </p:nvPr>
        </p:nvGraphicFramePr>
        <p:xfrm>
          <a:off x="4753465" y="1317751"/>
          <a:ext cx="3651880" cy="2959325"/>
        </p:xfrm>
        <a:graphic>
          <a:graphicData uri="http://schemas.openxmlformats.org/drawingml/2006/chart">
            <c:chart xmlns:c="http://schemas.openxmlformats.org/drawingml/2006/chart" xmlns:r="http://schemas.openxmlformats.org/officeDocument/2006/relationships" r:id="rId29"/>
          </a:graphicData>
        </a:graphic>
      </p:graphicFrame>
      <p:grpSp>
        <p:nvGrpSpPr>
          <p:cNvPr id="72" name="Group 71"/>
          <p:cNvGrpSpPr/>
          <p:nvPr/>
        </p:nvGrpSpPr>
        <p:grpSpPr>
          <a:xfrm>
            <a:off x="1619740" y="4152082"/>
            <a:ext cx="1017455" cy="381582"/>
            <a:chOff x="931050" y="2098675"/>
            <a:chExt cx="1356606" cy="508775"/>
          </a:xfrm>
        </p:grpSpPr>
        <p:pic>
          <p:nvPicPr>
            <p:cNvPr id="73" name="Picture 7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1050" y="2131200"/>
              <a:ext cx="1356606" cy="476250"/>
            </a:xfrm>
            <a:prstGeom prst="rect">
              <a:avLst/>
            </a:prstGeom>
          </p:spPr>
        </p:pic>
        <p:sp>
          <p:nvSpPr>
            <p:cNvPr id="74" name="TextBox 73"/>
            <p:cNvSpPr txBox="1"/>
            <p:nvPr/>
          </p:nvSpPr>
          <p:spPr>
            <a:xfrm>
              <a:off x="1193153" y="2098675"/>
              <a:ext cx="801929" cy="451404"/>
            </a:xfrm>
            <a:prstGeom prst="rect">
              <a:avLst/>
            </a:prstGeom>
            <a:noFill/>
          </p:spPr>
          <p:txBody>
            <a:bodyPr wrap="none" rtlCol="0">
              <a:spAutoFit/>
            </a:bodyPr>
            <a:lstStyle/>
            <a:p>
              <a:r>
                <a:rPr lang="tr-TR" sz="1600" b="1" dirty="0" smtClean="0"/>
                <a:t>2014</a:t>
              </a:r>
              <a:endParaRPr lang="tr-TR" sz="1600" b="1" dirty="0"/>
            </a:p>
          </p:txBody>
        </p:sp>
      </p:grpSp>
      <p:grpSp>
        <p:nvGrpSpPr>
          <p:cNvPr id="79" name="Group 78"/>
          <p:cNvGrpSpPr/>
          <p:nvPr/>
        </p:nvGrpSpPr>
        <p:grpSpPr>
          <a:xfrm>
            <a:off x="6315565" y="4047307"/>
            <a:ext cx="1017455" cy="381582"/>
            <a:chOff x="931050" y="2098675"/>
            <a:chExt cx="1356606" cy="508775"/>
          </a:xfrm>
        </p:grpSpPr>
        <p:pic>
          <p:nvPicPr>
            <p:cNvPr id="80" name="Picture 7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1050" y="2131200"/>
              <a:ext cx="1356606" cy="476250"/>
            </a:xfrm>
            <a:prstGeom prst="rect">
              <a:avLst/>
            </a:prstGeom>
          </p:spPr>
        </p:pic>
        <p:sp>
          <p:nvSpPr>
            <p:cNvPr id="81" name="TextBox 80"/>
            <p:cNvSpPr txBox="1"/>
            <p:nvPr/>
          </p:nvSpPr>
          <p:spPr>
            <a:xfrm>
              <a:off x="1193153" y="2098675"/>
              <a:ext cx="801929" cy="451404"/>
            </a:xfrm>
            <a:prstGeom prst="rect">
              <a:avLst/>
            </a:prstGeom>
            <a:noFill/>
          </p:spPr>
          <p:txBody>
            <a:bodyPr wrap="none" rtlCol="0">
              <a:spAutoFit/>
            </a:bodyPr>
            <a:lstStyle/>
            <a:p>
              <a:r>
                <a:rPr lang="tr-TR" sz="1600" b="1" dirty="0" smtClean="0"/>
                <a:t>2034</a:t>
              </a:r>
              <a:endParaRPr lang="tr-TR" sz="1600" b="1" dirty="0"/>
            </a:p>
          </p:txBody>
        </p:sp>
      </p:grpSp>
      <p:pic>
        <p:nvPicPr>
          <p:cNvPr id="82" name="Picture 81"/>
          <p:cNvPicPr>
            <a:picLocks noChangeAspect="1"/>
          </p:cNvPicPr>
          <p:nvPr/>
        </p:nvPicPr>
        <p:blipFill rotWithShape="1">
          <a:blip r:embed="rId30">
            <a:extLst>
              <a:ext uri="{BEBA8EAE-BF5A-486C-A8C5-ECC9F3942E4B}">
                <a14:imgProps xmlns:a14="http://schemas.microsoft.com/office/drawing/2010/main">
                  <a14:imgLayer r:embed="rId31">
                    <a14:imgEffect>
                      <a14:brightnessContrast bright="40000" contrast="20000"/>
                    </a14:imgEffect>
                  </a14:imgLayer>
                </a14:imgProps>
              </a:ext>
              <a:ext uri="{28A0092B-C50C-407E-A947-70E740481C1C}">
                <a14:useLocalDpi xmlns:a14="http://schemas.microsoft.com/office/drawing/2010/main" val="0"/>
              </a:ext>
            </a:extLst>
          </a:blip>
          <a:srcRect t="77805"/>
          <a:stretch/>
        </p:blipFill>
        <p:spPr>
          <a:xfrm rot="16200000">
            <a:off x="2347045" y="2738348"/>
            <a:ext cx="4196336" cy="118132"/>
          </a:xfrm>
          <a:prstGeom prst="rect">
            <a:avLst/>
          </a:prstGeom>
        </p:spPr>
      </p:pic>
    </p:spTree>
    <p:extLst>
      <p:ext uri="{BB962C8B-B14F-4D97-AF65-F5344CB8AC3E}">
        <p14:creationId xmlns:p14="http://schemas.microsoft.com/office/powerpoint/2010/main" val="22485749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500"/>
                                        <p:tgtEl>
                                          <p:spTgt spid="56"/>
                                        </p:tgtEl>
                                      </p:cBhvr>
                                    </p:animEffect>
                                  </p:childTnLst>
                                </p:cTn>
                              </p:par>
                              <p:par>
                                <p:cTn id="65" presetID="10"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750"/>
                                        <p:tgtEl>
                                          <p:spTgt spid="35"/>
                                        </p:tgtEl>
                                      </p:cBhvr>
                                    </p:animEffect>
                                  </p:childTnLst>
                                </p:cTn>
                              </p:par>
                              <p:par>
                                <p:cTn id="71" presetID="22" presetClass="entr" presetSubtype="8"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left)">
                                      <p:cBhvr>
                                        <p:cTn id="73" dur="750"/>
                                        <p:tgtEl>
                                          <p:spTgt spid="2"/>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down)">
                                      <p:cBhvr>
                                        <p:cTn id="76" dur="750"/>
                                        <p:tgtEl>
                                          <p:spTgt spid="30"/>
                                        </p:tgtEl>
                                      </p:cBhvr>
                                    </p:animEffect>
                                  </p:childTnLst>
                                </p:cTn>
                              </p:par>
                              <p:par>
                                <p:cTn id="77" presetID="22" presetClass="entr" presetSubtype="8"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750"/>
                                        <p:tgtEl>
                                          <p:spTgt spid="3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down)">
                                      <p:cBhvr>
                                        <p:cTn id="82" dur="750"/>
                                        <p:tgtEl>
                                          <p:spTgt spid="40"/>
                                        </p:tgtEl>
                                      </p:cBhvr>
                                    </p:animEffect>
                                  </p:childTnLst>
                                </p:cTn>
                              </p:par>
                              <p:par>
                                <p:cTn id="83" presetID="22" presetClass="entr" presetSubtype="8"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left)">
                                      <p:cBhvr>
                                        <p:cTn id="85" dur="750"/>
                                        <p:tgtEl>
                                          <p:spTgt spid="41"/>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wipe(down)">
                                      <p:cBhvr>
                                        <p:cTn id="88" dur="750"/>
                                        <p:tgtEl>
                                          <p:spTgt spid="44"/>
                                        </p:tgtEl>
                                      </p:cBhvr>
                                    </p:animEffect>
                                  </p:childTnLst>
                                </p:cTn>
                              </p:par>
                              <p:par>
                                <p:cTn id="89" presetID="22" presetClass="entr" presetSubtype="8" fill="hold" nodeType="with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wipe(left)">
                                      <p:cBhvr>
                                        <p:cTn id="91" dur="750"/>
                                        <p:tgtEl>
                                          <p:spTgt spid="4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down)">
                                      <p:cBhvr>
                                        <p:cTn id="94" dur="750"/>
                                        <p:tgtEl>
                                          <p:spTgt spid="48"/>
                                        </p:tgtEl>
                                      </p:cBhvr>
                                    </p:animEffect>
                                  </p:childTnLst>
                                </p:cTn>
                              </p:par>
                              <p:par>
                                <p:cTn id="95" presetID="22" presetClass="entr" presetSubtype="8" fill="hold" nodeType="with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left)">
                                      <p:cBhvr>
                                        <p:cTn id="97" dur="750"/>
                                        <p:tgtEl>
                                          <p:spTgt spid="49"/>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wipe(down)">
                                      <p:cBhvr>
                                        <p:cTn id="100" dur="750"/>
                                        <p:tgtEl>
                                          <p:spTgt spid="52"/>
                                        </p:tgtEl>
                                      </p:cBhvr>
                                    </p:animEffect>
                                  </p:childTnLst>
                                </p:cTn>
                              </p:par>
                              <p:par>
                                <p:cTn id="101" presetID="22" presetClass="entr" presetSubtype="8"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wipe(left)">
                                      <p:cBhvr>
                                        <p:cTn id="103" dur="750"/>
                                        <p:tgtEl>
                                          <p:spTgt spid="5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fade">
                                      <p:cBhvr>
                                        <p:cTn id="106" dur="750"/>
                                        <p:tgtEl>
                                          <p:spTgt spid="6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fade">
                                      <p:cBhvr>
                                        <p:cTn id="111" dur="500"/>
                                        <p:tgtEl>
                                          <p:spTgt spid="67"/>
                                        </p:tgtEl>
                                      </p:cBhvr>
                                    </p:animEffect>
                                  </p:childTnLst>
                                </p:cTn>
                              </p:par>
                            </p:childTnLst>
                          </p:cTn>
                        </p:par>
                        <p:par>
                          <p:cTn id="112" fill="hold">
                            <p:stCondLst>
                              <p:cond delay="500"/>
                            </p:stCondLst>
                            <p:childTnLst>
                              <p:par>
                                <p:cTn id="113" presetID="53" presetClass="entr" presetSubtype="16" fill="hold" grpId="0" nodeType="afterEffect">
                                  <p:stCondLst>
                                    <p:cond delay="0"/>
                                  </p:stCondLst>
                                  <p:childTnLst>
                                    <p:set>
                                      <p:cBhvr>
                                        <p:cTn id="114" dur="1" fill="hold">
                                          <p:stCondLst>
                                            <p:cond delay="0"/>
                                          </p:stCondLst>
                                        </p:cTn>
                                        <p:tgtEl>
                                          <p:spTgt spid="70"/>
                                        </p:tgtEl>
                                        <p:attrNameLst>
                                          <p:attrName>style.visibility</p:attrName>
                                        </p:attrNameLst>
                                      </p:cBhvr>
                                      <p:to>
                                        <p:strVal val="visible"/>
                                      </p:to>
                                    </p:set>
                                    <p:anim calcmode="lin" valueType="num">
                                      <p:cBhvr>
                                        <p:cTn id="115" dur="500" fill="hold"/>
                                        <p:tgtEl>
                                          <p:spTgt spid="70"/>
                                        </p:tgtEl>
                                        <p:attrNameLst>
                                          <p:attrName>ppt_w</p:attrName>
                                        </p:attrNameLst>
                                      </p:cBhvr>
                                      <p:tavLst>
                                        <p:tav tm="0">
                                          <p:val>
                                            <p:fltVal val="0"/>
                                          </p:val>
                                        </p:tav>
                                        <p:tav tm="100000">
                                          <p:val>
                                            <p:strVal val="#ppt_w"/>
                                          </p:val>
                                        </p:tav>
                                      </p:tavLst>
                                    </p:anim>
                                    <p:anim calcmode="lin" valueType="num">
                                      <p:cBhvr>
                                        <p:cTn id="116" dur="500" fill="hold"/>
                                        <p:tgtEl>
                                          <p:spTgt spid="70"/>
                                        </p:tgtEl>
                                        <p:attrNameLst>
                                          <p:attrName>ppt_h</p:attrName>
                                        </p:attrNameLst>
                                      </p:cBhvr>
                                      <p:tavLst>
                                        <p:tav tm="0">
                                          <p:val>
                                            <p:fltVal val="0"/>
                                          </p:val>
                                        </p:tav>
                                        <p:tav tm="100000">
                                          <p:val>
                                            <p:strVal val="#ppt_h"/>
                                          </p:val>
                                        </p:tav>
                                      </p:tavLst>
                                    </p:anim>
                                    <p:animEffect transition="in" filter="fade">
                                      <p:cBhvr>
                                        <p:cTn id="117" dur="500"/>
                                        <p:tgtEl>
                                          <p:spTgt spid="70"/>
                                        </p:tgtEl>
                                      </p:cBhvr>
                                    </p:animEffect>
                                  </p:childTnLst>
                                </p:cTn>
                              </p:par>
                              <p:par>
                                <p:cTn id="118" presetID="22" presetClass="entr" presetSubtype="8" fill="hold" nodeType="withEffect">
                                  <p:stCondLst>
                                    <p:cond delay="0"/>
                                  </p:stCondLst>
                                  <p:childTnLst>
                                    <p:set>
                                      <p:cBhvr>
                                        <p:cTn id="119" dur="1" fill="hold">
                                          <p:stCondLst>
                                            <p:cond delay="0"/>
                                          </p:stCondLst>
                                        </p:cTn>
                                        <p:tgtEl>
                                          <p:spTgt spid="72"/>
                                        </p:tgtEl>
                                        <p:attrNameLst>
                                          <p:attrName>style.visibility</p:attrName>
                                        </p:attrNameLst>
                                      </p:cBhvr>
                                      <p:to>
                                        <p:strVal val="visible"/>
                                      </p:to>
                                    </p:set>
                                    <p:animEffect transition="in" filter="wipe(left)">
                                      <p:cBhvr>
                                        <p:cTn id="120" dur="500"/>
                                        <p:tgtEl>
                                          <p:spTgt spid="72"/>
                                        </p:tgtEl>
                                      </p:cBhvr>
                                    </p:animEffect>
                                  </p:childTnLst>
                                </p:cTn>
                              </p:par>
                            </p:childTnLst>
                          </p:cTn>
                        </p:par>
                        <p:par>
                          <p:cTn id="121" fill="hold">
                            <p:stCondLst>
                              <p:cond delay="1000"/>
                            </p:stCondLst>
                            <p:childTnLst>
                              <p:par>
                                <p:cTn id="122" presetID="53" presetClass="entr" presetSubtype="16" fill="hold" grpId="0" nodeType="afterEffect">
                                  <p:stCondLst>
                                    <p:cond delay="0"/>
                                  </p:stCondLst>
                                  <p:childTnLst>
                                    <p:set>
                                      <p:cBhvr>
                                        <p:cTn id="123" dur="1" fill="hold">
                                          <p:stCondLst>
                                            <p:cond delay="0"/>
                                          </p:stCondLst>
                                        </p:cTn>
                                        <p:tgtEl>
                                          <p:spTgt spid="71"/>
                                        </p:tgtEl>
                                        <p:attrNameLst>
                                          <p:attrName>style.visibility</p:attrName>
                                        </p:attrNameLst>
                                      </p:cBhvr>
                                      <p:to>
                                        <p:strVal val="visible"/>
                                      </p:to>
                                    </p:set>
                                    <p:anim calcmode="lin" valueType="num">
                                      <p:cBhvr>
                                        <p:cTn id="124" dur="500" fill="hold"/>
                                        <p:tgtEl>
                                          <p:spTgt spid="71"/>
                                        </p:tgtEl>
                                        <p:attrNameLst>
                                          <p:attrName>ppt_w</p:attrName>
                                        </p:attrNameLst>
                                      </p:cBhvr>
                                      <p:tavLst>
                                        <p:tav tm="0">
                                          <p:val>
                                            <p:fltVal val="0"/>
                                          </p:val>
                                        </p:tav>
                                        <p:tav tm="100000">
                                          <p:val>
                                            <p:strVal val="#ppt_w"/>
                                          </p:val>
                                        </p:tav>
                                      </p:tavLst>
                                    </p:anim>
                                    <p:anim calcmode="lin" valueType="num">
                                      <p:cBhvr>
                                        <p:cTn id="125" dur="500" fill="hold"/>
                                        <p:tgtEl>
                                          <p:spTgt spid="71"/>
                                        </p:tgtEl>
                                        <p:attrNameLst>
                                          <p:attrName>ppt_h</p:attrName>
                                        </p:attrNameLst>
                                      </p:cBhvr>
                                      <p:tavLst>
                                        <p:tav tm="0">
                                          <p:val>
                                            <p:fltVal val="0"/>
                                          </p:val>
                                        </p:tav>
                                        <p:tav tm="100000">
                                          <p:val>
                                            <p:strVal val="#ppt_h"/>
                                          </p:val>
                                        </p:tav>
                                      </p:tavLst>
                                    </p:anim>
                                    <p:animEffect transition="in" filter="fade">
                                      <p:cBhvr>
                                        <p:cTn id="126" dur="500"/>
                                        <p:tgtEl>
                                          <p:spTgt spid="71"/>
                                        </p:tgtEl>
                                      </p:cBhvr>
                                    </p:animEffect>
                                  </p:childTnLst>
                                </p:cTn>
                              </p:par>
                              <p:par>
                                <p:cTn id="127" presetID="22" presetClass="entr" presetSubtype="8" fill="hold" nodeType="with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wipe(left)">
                                      <p:cBhvr>
                                        <p:cTn id="129" dur="500"/>
                                        <p:tgtEl>
                                          <p:spTgt spid="79"/>
                                        </p:tgtEl>
                                      </p:cBhvr>
                                    </p:animEffect>
                                  </p:childTnLst>
                                </p:cTn>
                              </p:par>
                              <p:par>
                                <p:cTn id="130" presetID="16" presetClass="entr" presetSubtype="42" fill="hold" nodeType="withEffect">
                                  <p:stCondLst>
                                    <p:cond delay="0"/>
                                  </p:stCondLst>
                                  <p:childTnLst>
                                    <p:set>
                                      <p:cBhvr>
                                        <p:cTn id="131" dur="1" fill="hold">
                                          <p:stCondLst>
                                            <p:cond delay="0"/>
                                          </p:stCondLst>
                                        </p:cTn>
                                        <p:tgtEl>
                                          <p:spTgt spid="82"/>
                                        </p:tgtEl>
                                        <p:attrNameLst>
                                          <p:attrName>style.visibility</p:attrName>
                                        </p:attrNameLst>
                                      </p:cBhvr>
                                      <p:to>
                                        <p:strVal val="visible"/>
                                      </p:to>
                                    </p:set>
                                    <p:animEffect transition="in" filter="barn(outHorizontal)">
                                      <p:cBhvr>
                                        <p:cTn id="13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Graphic spid="35" grpId="0">
        <p:bldAsOne/>
      </p:bldGraphic>
      <p:bldGraphic spid="30" grpId="0">
        <p:bldAsOne/>
      </p:bldGraphic>
      <p:bldGraphic spid="40" grpId="0">
        <p:bldAsOne/>
      </p:bldGraphic>
      <p:bldGraphic spid="44" grpId="0">
        <p:bldAsOne/>
      </p:bldGraphic>
      <p:bldGraphic spid="48" grpId="0">
        <p:bldAsOne/>
      </p:bldGraphic>
      <p:bldGraphic spid="52" grpId="0">
        <p:bldAsOne/>
      </p:bldGraphic>
      <p:bldP spid="62" grpId="0"/>
      <p:bldP spid="67" grpId="0" animBg="1"/>
      <p:bldGraphic spid="70" grpId="0">
        <p:bldAsOne/>
      </p:bldGraphic>
      <p:bldGraphic spid="71"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8870" y="632906"/>
            <a:ext cx="8682485" cy="4215111"/>
            <a:chOff x="118870" y="632906"/>
            <a:chExt cx="8682485" cy="4215111"/>
          </a:xfrm>
        </p:grpSpPr>
        <p:grpSp>
          <p:nvGrpSpPr>
            <p:cNvPr id="28" name="Group 27"/>
            <p:cNvGrpSpPr/>
            <p:nvPr/>
          </p:nvGrpSpPr>
          <p:grpSpPr>
            <a:xfrm>
              <a:off x="118870" y="632906"/>
              <a:ext cx="8682485" cy="4215111"/>
              <a:chOff x="415164" y="1617866"/>
              <a:chExt cx="11361671" cy="5515782"/>
            </a:xfrm>
          </p:grpSpPr>
          <p:pic>
            <p:nvPicPr>
              <p:cNvPr id="29" name="Picture 2" descr="C:\Users\APOLLON\Desktop\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5043"/>
              <a:stretch/>
            </p:blipFill>
            <p:spPr bwMode="auto">
              <a:xfrm>
                <a:off x="415164" y="1617866"/>
                <a:ext cx="11361671" cy="551578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3499434" y="3098393"/>
                <a:ext cx="508051" cy="211443"/>
              </a:xfrm>
              <a:prstGeom prst="rect">
                <a:avLst/>
              </a:prstGeom>
            </p:spPr>
            <p:txBody>
              <a:bodyPr wrap="none">
                <a:spAutoFit/>
              </a:bodyPr>
              <a:lstStyle/>
              <a:p>
                <a:r>
                  <a:rPr lang="tr-TR" sz="450" b="1" dirty="0"/>
                  <a:t>BOSTON</a:t>
                </a:r>
              </a:p>
            </p:txBody>
          </p:sp>
          <p:sp>
            <p:nvSpPr>
              <p:cNvPr id="31" name="Rectangle 30"/>
              <p:cNvSpPr/>
              <p:nvPr/>
            </p:nvSpPr>
            <p:spPr>
              <a:xfrm>
                <a:off x="3274851" y="2727087"/>
                <a:ext cx="602444" cy="211443"/>
              </a:xfrm>
              <a:prstGeom prst="rect">
                <a:avLst/>
              </a:prstGeom>
            </p:spPr>
            <p:txBody>
              <a:bodyPr wrap="none">
                <a:spAutoFit/>
              </a:bodyPr>
              <a:lstStyle/>
              <a:p>
                <a:r>
                  <a:rPr lang="tr-TR" sz="450" b="1" dirty="0"/>
                  <a:t>MONTREAL</a:t>
                </a:r>
              </a:p>
            </p:txBody>
          </p:sp>
          <p:sp>
            <p:nvSpPr>
              <p:cNvPr id="32" name="Rectangle 31"/>
              <p:cNvSpPr/>
              <p:nvPr/>
            </p:nvSpPr>
            <p:spPr>
              <a:xfrm>
                <a:off x="3055924" y="3339527"/>
                <a:ext cx="698937" cy="211443"/>
              </a:xfrm>
              <a:prstGeom prst="rect">
                <a:avLst/>
              </a:prstGeom>
            </p:spPr>
            <p:txBody>
              <a:bodyPr wrap="none">
                <a:spAutoFit/>
              </a:bodyPr>
              <a:lstStyle/>
              <a:p>
                <a:r>
                  <a:rPr lang="tr-TR" sz="450" b="1" dirty="0"/>
                  <a:t>WASHINGTON</a:t>
                </a:r>
              </a:p>
            </p:txBody>
          </p:sp>
          <p:sp>
            <p:nvSpPr>
              <p:cNvPr id="33" name="Rectangle 32"/>
              <p:cNvSpPr/>
              <p:nvPr/>
            </p:nvSpPr>
            <p:spPr>
              <a:xfrm>
                <a:off x="2775632" y="3543861"/>
                <a:ext cx="537418" cy="211443"/>
              </a:xfrm>
              <a:prstGeom prst="rect">
                <a:avLst/>
              </a:prstGeom>
            </p:spPr>
            <p:txBody>
              <a:bodyPr wrap="none">
                <a:spAutoFit/>
              </a:bodyPr>
              <a:lstStyle/>
              <a:p>
                <a:r>
                  <a:rPr lang="tr-TR" sz="450" b="1" dirty="0"/>
                  <a:t>ATLANTA</a:t>
                </a:r>
              </a:p>
            </p:txBody>
          </p:sp>
          <p:sp>
            <p:nvSpPr>
              <p:cNvPr id="34" name="Rectangle 33"/>
              <p:cNvSpPr/>
              <p:nvPr/>
            </p:nvSpPr>
            <p:spPr>
              <a:xfrm>
                <a:off x="3013822" y="3839170"/>
                <a:ext cx="522733" cy="211443"/>
              </a:xfrm>
              <a:prstGeom prst="rect">
                <a:avLst/>
              </a:prstGeom>
            </p:spPr>
            <p:txBody>
              <a:bodyPr wrap="none">
                <a:spAutoFit/>
              </a:bodyPr>
              <a:lstStyle/>
              <a:p>
                <a:r>
                  <a:rPr lang="tr-TR" sz="450" b="1" dirty="0"/>
                  <a:t>HAVANA</a:t>
                </a:r>
              </a:p>
            </p:txBody>
          </p:sp>
          <p:sp>
            <p:nvSpPr>
              <p:cNvPr id="35" name="Rectangle 34"/>
              <p:cNvSpPr/>
              <p:nvPr/>
            </p:nvSpPr>
            <p:spPr>
              <a:xfrm>
                <a:off x="2404348" y="4024947"/>
                <a:ext cx="652789" cy="211443"/>
              </a:xfrm>
              <a:prstGeom prst="rect">
                <a:avLst/>
              </a:prstGeom>
            </p:spPr>
            <p:txBody>
              <a:bodyPr wrap="none">
                <a:spAutoFit/>
              </a:bodyPr>
              <a:lstStyle/>
              <a:p>
                <a:r>
                  <a:rPr lang="tr-TR" sz="450" b="1" dirty="0"/>
                  <a:t>MEXICO CITY</a:t>
                </a:r>
              </a:p>
            </p:txBody>
          </p:sp>
          <p:sp>
            <p:nvSpPr>
              <p:cNvPr id="36" name="Rectangle 35"/>
              <p:cNvSpPr/>
              <p:nvPr/>
            </p:nvSpPr>
            <p:spPr>
              <a:xfrm>
                <a:off x="1894319" y="3546417"/>
                <a:ext cx="663277" cy="211443"/>
              </a:xfrm>
              <a:prstGeom prst="rect">
                <a:avLst/>
              </a:prstGeom>
            </p:spPr>
            <p:txBody>
              <a:bodyPr wrap="none">
                <a:spAutoFit/>
              </a:bodyPr>
              <a:lstStyle/>
              <a:p>
                <a:r>
                  <a:rPr lang="tr-TR" sz="450" b="1" dirty="0"/>
                  <a:t>LOS ANGELES</a:t>
                </a:r>
              </a:p>
            </p:txBody>
          </p:sp>
          <p:sp>
            <p:nvSpPr>
              <p:cNvPr id="37" name="Rectangle 36"/>
              <p:cNvSpPr/>
              <p:nvPr/>
            </p:nvSpPr>
            <p:spPr>
              <a:xfrm>
                <a:off x="1706317" y="3136288"/>
                <a:ext cx="751378" cy="211443"/>
              </a:xfrm>
              <a:prstGeom prst="rect">
                <a:avLst/>
              </a:prstGeom>
            </p:spPr>
            <p:txBody>
              <a:bodyPr wrap="none">
                <a:spAutoFit/>
              </a:bodyPr>
              <a:lstStyle/>
              <a:p>
                <a:r>
                  <a:rPr lang="tr-TR" sz="450" b="1" dirty="0"/>
                  <a:t>SAN FRANCISCO</a:t>
                </a:r>
              </a:p>
            </p:txBody>
          </p:sp>
          <p:sp>
            <p:nvSpPr>
              <p:cNvPr id="38" name="Rectangle 37"/>
              <p:cNvSpPr/>
              <p:nvPr/>
            </p:nvSpPr>
            <p:spPr>
              <a:xfrm>
                <a:off x="3286851" y="4504335"/>
                <a:ext cx="516442" cy="211443"/>
              </a:xfrm>
              <a:prstGeom prst="rect">
                <a:avLst/>
              </a:prstGeom>
            </p:spPr>
            <p:txBody>
              <a:bodyPr wrap="none">
                <a:spAutoFit/>
              </a:bodyPr>
              <a:lstStyle/>
              <a:p>
                <a:r>
                  <a:rPr lang="tr-TR" sz="450" b="1" dirty="0"/>
                  <a:t>BOGOTA</a:t>
                </a:r>
              </a:p>
            </p:txBody>
          </p:sp>
          <p:pic>
            <p:nvPicPr>
              <p:cNvPr id="39"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44946" y="3491237"/>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59286" y="303637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88372" y="284528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68501" y="298866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6621" y="343902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26815" y="312068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11216" y="307943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2659" y="3780879"/>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00812" y="3919648"/>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12356" y="4207557"/>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3218" y="4417878"/>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49420" y="562289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72483" y="5271012"/>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3656924" y="5702518"/>
                <a:ext cx="707327" cy="211443"/>
              </a:xfrm>
              <a:prstGeom prst="rect">
                <a:avLst/>
              </a:prstGeom>
            </p:spPr>
            <p:txBody>
              <a:bodyPr wrap="none">
                <a:spAutoFit/>
              </a:bodyPr>
              <a:lstStyle/>
              <a:p>
                <a:r>
                  <a:rPr lang="tr-TR" sz="450" b="1" dirty="0"/>
                  <a:t>BUENOS AIRES</a:t>
                </a:r>
              </a:p>
            </p:txBody>
          </p:sp>
          <p:sp>
            <p:nvSpPr>
              <p:cNvPr id="54" name="Rectangle 53"/>
              <p:cNvSpPr/>
              <p:nvPr/>
            </p:nvSpPr>
            <p:spPr>
              <a:xfrm>
                <a:off x="4035227" y="5368203"/>
                <a:ext cx="608738" cy="211443"/>
              </a:xfrm>
              <a:prstGeom prst="rect">
                <a:avLst/>
              </a:prstGeom>
            </p:spPr>
            <p:txBody>
              <a:bodyPr wrap="none">
                <a:spAutoFit/>
              </a:bodyPr>
              <a:lstStyle/>
              <a:p>
                <a:r>
                  <a:rPr lang="tr-TR" sz="450" b="1" dirty="0"/>
                  <a:t>SAO PAULO</a:t>
                </a:r>
              </a:p>
            </p:txBody>
          </p:sp>
          <p:pic>
            <p:nvPicPr>
              <p:cNvPr id="55"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14436" y="3249675"/>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p:nvPr/>
            </p:nvSpPr>
            <p:spPr>
              <a:xfrm>
                <a:off x="2600812" y="3222320"/>
                <a:ext cx="535319" cy="211443"/>
              </a:xfrm>
              <a:prstGeom prst="rect">
                <a:avLst/>
              </a:prstGeom>
            </p:spPr>
            <p:txBody>
              <a:bodyPr wrap="none">
                <a:spAutoFit/>
              </a:bodyPr>
              <a:lstStyle/>
              <a:p>
                <a:r>
                  <a:rPr lang="tr-TR" sz="450" b="1" dirty="0" smtClean="0"/>
                  <a:t>CHICAGO</a:t>
                </a:r>
                <a:endParaRPr lang="tr-TR" sz="450" b="1" dirty="0"/>
              </a:p>
            </p:txBody>
          </p:sp>
          <p:pic>
            <p:nvPicPr>
              <p:cNvPr id="5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42583" y="5594862"/>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5973026" y="5679570"/>
                <a:ext cx="629714" cy="211443"/>
              </a:xfrm>
              <a:prstGeom prst="rect">
                <a:avLst/>
              </a:prstGeom>
            </p:spPr>
            <p:txBody>
              <a:bodyPr wrap="none">
                <a:spAutoFit/>
              </a:bodyPr>
              <a:lstStyle/>
              <a:p>
                <a:r>
                  <a:rPr lang="tr-TR" sz="450" b="1" dirty="0"/>
                  <a:t>CAPE TOWN</a:t>
                </a:r>
              </a:p>
            </p:txBody>
          </p:sp>
          <p:pic>
            <p:nvPicPr>
              <p:cNvPr id="5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81116" y="5368203"/>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6174486" y="5408331"/>
                <a:ext cx="768159" cy="211443"/>
              </a:xfrm>
              <a:prstGeom prst="rect">
                <a:avLst/>
              </a:prstGeom>
            </p:spPr>
            <p:txBody>
              <a:bodyPr wrap="none">
                <a:spAutoFit/>
              </a:bodyPr>
              <a:lstStyle/>
              <a:p>
                <a:r>
                  <a:rPr lang="tr-TR" sz="450" b="1" dirty="0"/>
                  <a:t>JOHANNESBURG</a:t>
                </a:r>
              </a:p>
            </p:txBody>
          </p:sp>
          <p:pic>
            <p:nvPicPr>
              <p:cNvPr id="62"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61643" y="4805239"/>
                <a:ext cx="152432" cy="147514"/>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5895986" y="4896472"/>
                <a:ext cx="514343" cy="211443"/>
              </a:xfrm>
              <a:prstGeom prst="rect">
                <a:avLst/>
              </a:prstGeom>
            </p:spPr>
            <p:txBody>
              <a:bodyPr wrap="none">
                <a:spAutoFit/>
              </a:bodyPr>
              <a:lstStyle/>
              <a:p>
                <a:r>
                  <a:rPr lang="tr-TR" sz="450" b="1" dirty="0"/>
                  <a:t>LUANDA</a:t>
                </a:r>
              </a:p>
            </p:txBody>
          </p:sp>
          <p:pic>
            <p:nvPicPr>
              <p:cNvPr id="6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6403" y="4852099"/>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a:xfrm>
                <a:off x="6527703" y="4905935"/>
                <a:ext cx="755573" cy="211443"/>
              </a:xfrm>
              <a:prstGeom prst="rect">
                <a:avLst/>
              </a:prstGeom>
            </p:spPr>
            <p:txBody>
              <a:bodyPr wrap="none">
                <a:spAutoFit/>
              </a:bodyPr>
              <a:lstStyle/>
              <a:p>
                <a:r>
                  <a:rPr lang="tr-TR" sz="450" b="1" dirty="0"/>
                  <a:t>DAR ES </a:t>
                </a:r>
                <a:r>
                  <a:rPr lang="tr-TR" sz="450" b="1" dirty="0" smtClean="0"/>
                  <a:t>SALAAM</a:t>
                </a:r>
                <a:endParaRPr lang="tr-TR" sz="450" b="1" dirty="0"/>
              </a:p>
            </p:txBody>
          </p:sp>
          <p:pic>
            <p:nvPicPr>
              <p:cNvPr id="6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42043" y="471073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4576" y="461572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7141" y="456168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21602" y="465942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42042" y="425346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4576" y="472440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4575" y="461572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20700" y="463745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23591" y="452339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23591" y="437683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6032" y="440186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10282" y="432859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67420" y="433803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81739" y="434508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57914" y="4354008"/>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p:cNvSpPr/>
              <p:nvPr/>
            </p:nvSpPr>
            <p:spPr>
              <a:xfrm>
                <a:off x="5298440" y="4443265"/>
                <a:ext cx="520637" cy="211443"/>
              </a:xfrm>
              <a:prstGeom prst="rect">
                <a:avLst/>
              </a:prstGeom>
            </p:spPr>
            <p:txBody>
              <a:bodyPr wrap="none">
                <a:spAutoFit/>
              </a:bodyPr>
              <a:lstStyle/>
              <a:p>
                <a:r>
                  <a:rPr lang="tr-TR" sz="450" b="1" dirty="0"/>
                  <a:t>ABIDJAN</a:t>
                </a:r>
              </a:p>
            </p:txBody>
          </p:sp>
          <p:pic>
            <p:nvPicPr>
              <p:cNvPr id="8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6822" y="404400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56613" y="3928393"/>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p:cNvSpPr/>
              <p:nvPr/>
            </p:nvSpPr>
            <p:spPr>
              <a:xfrm>
                <a:off x="4961005" y="4115254"/>
                <a:ext cx="466098" cy="211443"/>
              </a:xfrm>
              <a:prstGeom prst="rect">
                <a:avLst/>
              </a:prstGeom>
            </p:spPr>
            <p:txBody>
              <a:bodyPr wrap="none">
                <a:spAutoFit/>
              </a:bodyPr>
              <a:lstStyle/>
              <a:p>
                <a:r>
                  <a:rPr lang="tr-TR" sz="450" b="1" dirty="0"/>
                  <a:t>DAKAR</a:t>
                </a:r>
              </a:p>
            </p:txBody>
          </p:sp>
          <p:sp>
            <p:nvSpPr>
              <p:cNvPr id="85" name="Rectangle 84"/>
              <p:cNvSpPr/>
              <p:nvPr/>
            </p:nvSpPr>
            <p:spPr>
              <a:xfrm>
                <a:off x="4955513" y="3802514"/>
                <a:ext cx="694741" cy="211443"/>
              </a:xfrm>
              <a:prstGeom prst="rect">
                <a:avLst/>
              </a:prstGeom>
            </p:spPr>
            <p:txBody>
              <a:bodyPr wrap="none">
                <a:spAutoFit/>
              </a:bodyPr>
              <a:lstStyle/>
              <a:p>
                <a:r>
                  <a:rPr lang="tr-TR" sz="450" b="1" dirty="0" smtClean="0"/>
                  <a:t>NOUAKCHOTT</a:t>
                </a:r>
                <a:endParaRPr lang="tr-TR" sz="450" b="1" dirty="0"/>
              </a:p>
            </p:txBody>
          </p:sp>
          <p:pic>
            <p:nvPicPr>
              <p:cNvPr id="86"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1698" y="4135856"/>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58008" y="413681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1643" y="413148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48856" y="411481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94320" y="418203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6943" y="4407570"/>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81676" y="415514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61457" y="450673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8230" y="408404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83870" y="400167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47154" y="404637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05327" y="4027339"/>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p:cNvSpPr/>
              <p:nvPr/>
            </p:nvSpPr>
            <p:spPr>
              <a:xfrm>
                <a:off x="6513443" y="3901761"/>
                <a:ext cx="522733" cy="211443"/>
              </a:xfrm>
              <a:prstGeom prst="rect">
                <a:avLst/>
              </a:prstGeom>
            </p:spPr>
            <p:txBody>
              <a:bodyPr wrap="none">
                <a:spAutoFit/>
              </a:bodyPr>
              <a:lstStyle/>
              <a:p>
                <a:r>
                  <a:rPr lang="tr-TR" sz="450" b="1" dirty="0"/>
                  <a:t>ASMARA</a:t>
                </a:r>
              </a:p>
            </p:txBody>
          </p:sp>
          <p:pic>
            <p:nvPicPr>
              <p:cNvPr id="100"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6711" y="3887459"/>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54783" y="369575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90566" y="376278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2699" y="370952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63732" y="3365744"/>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p:cNvSpPr/>
              <p:nvPr/>
            </p:nvSpPr>
            <p:spPr>
              <a:xfrm>
                <a:off x="5132696" y="3557850"/>
                <a:ext cx="665374" cy="211443"/>
              </a:xfrm>
              <a:prstGeom prst="rect">
                <a:avLst/>
              </a:prstGeom>
            </p:spPr>
            <p:txBody>
              <a:bodyPr wrap="none">
                <a:spAutoFit/>
              </a:bodyPr>
              <a:lstStyle/>
              <a:p>
                <a:r>
                  <a:rPr lang="tr-TR" sz="450" b="1" dirty="0"/>
                  <a:t>CASABLANCA</a:t>
                </a:r>
              </a:p>
            </p:txBody>
          </p:sp>
          <p:pic>
            <p:nvPicPr>
              <p:cNvPr id="10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81828" y="341484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84686" y="3619703"/>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107"/>
              <p:cNvSpPr/>
              <p:nvPr/>
            </p:nvSpPr>
            <p:spPr>
              <a:xfrm>
                <a:off x="5496283" y="3478964"/>
                <a:ext cx="430437" cy="211443"/>
              </a:xfrm>
              <a:prstGeom prst="rect">
                <a:avLst/>
              </a:prstGeom>
            </p:spPr>
            <p:txBody>
              <a:bodyPr wrap="none">
                <a:spAutoFit/>
              </a:bodyPr>
              <a:lstStyle/>
              <a:p>
                <a:r>
                  <a:rPr lang="tr-TR" sz="450" b="1" dirty="0"/>
                  <a:t>ORAN</a:t>
                </a:r>
              </a:p>
            </p:txBody>
          </p:sp>
          <p:pic>
            <p:nvPicPr>
              <p:cNvPr id="10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4456" y="349648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8917" y="327247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84349" y="312068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68455" y="3091277"/>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p:cNvSpPr/>
              <p:nvPr/>
            </p:nvSpPr>
            <p:spPr>
              <a:xfrm>
                <a:off x="5051238" y="3280056"/>
                <a:ext cx="472390" cy="211443"/>
              </a:xfrm>
              <a:prstGeom prst="rect">
                <a:avLst/>
              </a:prstGeom>
            </p:spPr>
            <p:txBody>
              <a:bodyPr wrap="none">
                <a:spAutoFit/>
              </a:bodyPr>
              <a:lstStyle/>
              <a:p>
                <a:r>
                  <a:rPr lang="tr-TR" sz="450" b="1" dirty="0"/>
                  <a:t>LISBON</a:t>
                </a:r>
              </a:p>
            </p:txBody>
          </p:sp>
          <p:pic>
            <p:nvPicPr>
              <p:cNvPr id="114"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47961" y="331465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1529" y="331643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73309" y="336862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58008" y="345091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20699" y="331465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73769" y="343902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37859" y="348812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62527" y="349130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4534" y="352445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86926" y="353873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90508" y="3740905"/>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25" name="Rectangle 124"/>
              <p:cNvSpPr/>
              <p:nvPr/>
            </p:nvSpPr>
            <p:spPr>
              <a:xfrm>
                <a:off x="5971147" y="3821302"/>
                <a:ext cx="451413" cy="211443"/>
              </a:xfrm>
              <a:prstGeom prst="rect">
                <a:avLst/>
              </a:prstGeom>
            </p:spPr>
            <p:txBody>
              <a:bodyPr wrap="none">
                <a:spAutoFit/>
              </a:bodyPr>
              <a:lstStyle/>
              <a:p>
                <a:r>
                  <a:rPr lang="tr-TR" sz="450" b="1" dirty="0"/>
                  <a:t>SEBHA</a:t>
                </a:r>
              </a:p>
            </p:txBody>
          </p:sp>
          <p:pic>
            <p:nvPicPr>
              <p:cNvPr id="12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98067" y="367474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1298" y="365592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80226" y="366363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8981" y="3638412"/>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88133" y="367474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4455" y="374829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5369" y="376589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48747" y="378494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68341" y="3670184"/>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20344" y="355011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0344" y="351517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58239" y="3509717"/>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2933" y="347896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0572" y="359578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16054" y="336054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7655" y="336788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20402" y="3282505"/>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p:cNvSpPr/>
              <p:nvPr/>
            </p:nvSpPr>
            <p:spPr>
              <a:xfrm>
                <a:off x="7327864" y="3441724"/>
                <a:ext cx="531124" cy="211443"/>
              </a:xfrm>
              <a:prstGeom prst="rect">
                <a:avLst/>
              </a:prstGeom>
            </p:spPr>
            <p:txBody>
              <a:bodyPr wrap="none">
                <a:spAutoFit/>
              </a:bodyPr>
              <a:lstStyle/>
              <a:p>
                <a:r>
                  <a:rPr lang="tr-TR" sz="450" b="1" dirty="0"/>
                  <a:t>MASHAD</a:t>
                </a:r>
              </a:p>
            </p:txBody>
          </p:sp>
          <p:sp>
            <p:nvSpPr>
              <p:cNvPr id="144" name="Rectangle 143"/>
              <p:cNvSpPr/>
              <p:nvPr/>
            </p:nvSpPr>
            <p:spPr>
              <a:xfrm>
                <a:off x="7322575" y="3855959"/>
                <a:ext cx="516442" cy="211443"/>
              </a:xfrm>
              <a:prstGeom prst="rect">
                <a:avLst/>
              </a:prstGeom>
            </p:spPr>
            <p:txBody>
              <a:bodyPr wrap="none">
                <a:spAutoFit/>
              </a:bodyPr>
              <a:lstStyle/>
              <a:p>
                <a:r>
                  <a:rPr lang="tr-TR" sz="450" b="1" dirty="0"/>
                  <a:t>MUSCAT</a:t>
                </a:r>
              </a:p>
            </p:txBody>
          </p:sp>
          <p:pic>
            <p:nvPicPr>
              <p:cNvPr id="14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25766" y="370898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6338" y="3894847"/>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146"/>
              <p:cNvSpPr/>
              <p:nvPr/>
            </p:nvSpPr>
            <p:spPr>
              <a:xfrm>
                <a:off x="7755457" y="3974949"/>
                <a:ext cx="531124" cy="211443"/>
              </a:xfrm>
              <a:prstGeom prst="rect">
                <a:avLst/>
              </a:prstGeom>
            </p:spPr>
            <p:txBody>
              <a:bodyPr wrap="none">
                <a:spAutoFit/>
              </a:bodyPr>
              <a:lstStyle/>
              <a:p>
                <a:r>
                  <a:rPr lang="tr-TR" sz="450" b="1" dirty="0"/>
                  <a:t>MUMBAI</a:t>
                </a:r>
              </a:p>
            </p:txBody>
          </p:sp>
          <p:pic>
            <p:nvPicPr>
              <p:cNvPr id="14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40176" y="427333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68726" y="4369989"/>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p:cNvSpPr/>
              <p:nvPr/>
            </p:nvSpPr>
            <p:spPr>
              <a:xfrm>
                <a:off x="7849830" y="4445647"/>
                <a:ext cx="422046" cy="211443"/>
              </a:xfrm>
              <a:prstGeom prst="rect">
                <a:avLst/>
              </a:prstGeom>
            </p:spPr>
            <p:txBody>
              <a:bodyPr wrap="none">
                <a:spAutoFit/>
              </a:bodyPr>
              <a:lstStyle/>
              <a:p>
                <a:r>
                  <a:rPr lang="tr-TR" sz="450" b="1" dirty="0"/>
                  <a:t>MALE</a:t>
                </a:r>
              </a:p>
            </p:txBody>
          </p:sp>
          <p:pic>
            <p:nvPicPr>
              <p:cNvPr id="15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11638" y="3784949"/>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52" name="Rectangle 151"/>
              <p:cNvSpPr/>
              <p:nvPr/>
            </p:nvSpPr>
            <p:spPr>
              <a:xfrm>
                <a:off x="8302271" y="3864731"/>
                <a:ext cx="472390" cy="211443"/>
              </a:xfrm>
              <a:prstGeom prst="rect">
                <a:avLst/>
              </a:prstGeom>
            </p:spPr>
            <p:txBody>
              <a:bodyPr wrap="none">
                <a:spAutoFit/>
              </a:bodyPr>
              <a:lstStyle/>
              <a:p>
                <a:r>
                  <a:rPr lang="tr-TR" sz="450" b="1" dirty="0"/>
                  <a:t>DHAKA</a:t>
                </a:r>
              </a:p>
            </p:txBody>
          </p:sp>
          <p:pic>
            <p:nvPicPr>
              <p:cNvPr id="15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60062" y="364080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008" y="358845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07351" y="343902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13984" y="347299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6899" y="333076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97812" y="328062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58165" y="324767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33870" y="317375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17565" y="314584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01889" y="314350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69811" y="367726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23184" y="2819420"/>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65" name="Rectangle 164"/>
              <p:cNvSpPr/>
              <p:nvPr/>
            </p:nvSpPr>
            <p:spPr>
              <a:xfrm>
                <a:off x="7871017" y="2892697"/>
                <a:ext cx="503856" cy="211443"/>
              </a:xfrm>
              <a:prstGeom prst="rect">
                <a:avLst/>
              </a:prstGeom>
            </p:spPr>
            <p:txBody>
              <a:bodyPr wrap="none">
                <a:spAutoFit/>
              </a:bodyPr>
              <a:lstStyle/>
              <a:p>
                <a:r>
                  <a:rPr lang="tr-TR" sz="450" b="1" dirty="0"/>
                  <a:t>ASTANA</a:t>
                </a:r>
              </a:p>
            </p:txBody>
          </p:sp>
          <p:pic>
            <p:nvPicPr>
              <p:cNvPr id="16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5697" y="303637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81029" y="2691914"/>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68" name="Rectangle 167"/>
              <p:cNvSpPr/>
              <p:nvPr/>
            </p:nvSpPr>
            <p:spPr>
              <a:xfrm>
                <a:off x="7408497" y="2781308"/>
                <a:ext cx="373802" cy="211443"/>
              </a:xfrm>
              <a:prstGeom prst="rect">
                <a:avLst/>
              </a:prstGeom>
            </p:spPr>
            <p:txBody>
              <a:bodyPr wrap="none">
                <a:spAutoFit/>
              </a:bodyPr>
              <a:lstStyle/>
              <a:p>
                <a:r>
                  <a:rPr lang="tr-TR" sz="450" b="1" dirty="0"/>
                  <a:t>UFA</a:t>
                </a:r>
              </a:p>
            </p:txBody>
          </p:sp>
          <p:pic>
            <p:nvPicPr>
              <p:cNvPr id="16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90318" y="258399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64176" y="2672866"/>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171" name="Rectangle 170"/>
              <p:cNvSpPr/>
              <p:nvPr/>
            </p:nvSpPr>
            <p:spPr>
              <a:xfrm>
                <a:off x="7542047" y="2454315"/>
                <a:ext cx="738792" cy="211443"/>
              </a:xfrm>
              <a:prstGeom prst="rect">
                <a:avLst/>
              </a:prstGeom>
            </p:spPr>
            <p:txBody>
              <a:bodyPr wrap="none">
                <a:spAutoFit/>
              </a:bodyPr>
              <a:lstStyle/>
              <a:p>
                <a:r>
                  <a:rPr lang="tr-TR" sz="450" b="1" dirty="0" smtClean="0"/>
                  <a:t>EKATERINBURG</a:t>
                </a:r>
                <a:endParaRPr lang="tr-TR" sz="450" b="1" dirty="0"/>
              </a:p>
            </p:txBody>
          </p:sp>
          <p:pic>
            <p:nvPicPr>
              <p:cNvPr id="172"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61416" y="2973258"/>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173" name="Rectangle 172"/>
              <p:cNvSpPr/>
              <p:nvPr/>
            </p:nvSpPr>
            <p:spPr>
              <a:xfrm>
                <a:off x="6676114" y="2764437"/>
                <a:ext cx="552100" cy="211443"/>
              </a:xfrm>
              <a:prstGeom prst="rect">
                <a:avLst/>
              </a:prstGeom>
            </p:spPr>
            <p:txBody>
              <a:bodyPr wrap="none">
                <a:spAutoFit/>
              </a:bodyPr>
              <a:lstStyle/>
              <a:p>
                <a:r>
                  <a:rPr lang="tr-TR" sz="450" b="1" dirty="0"/>
                  <a:t>MOSCOW</a:t>
                </a:r>
              </a:p>
            </p:txBody>
          </p:sp>
          <p:pic>
            <p:nvPicPr>
              <p:cNvPr id="17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58980" y="297692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1298" y="294910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85224" y="292072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28516" y="299600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11606" y="295043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72772" y="292390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2401" y="320580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49147" y="315331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58565" y="326415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33838" y="328072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9261" y="325398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3315" y="323843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28516" y="3245644"/>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8396" y="330707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8396" y="336935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51059" y="340783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04855" y="342931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5351" y="344116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76023" y="345641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08630" y="323843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79666" y="318211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5852" y="320109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12957" y="3256934"/>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32211" y="317375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54779" y="321831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98011" y="327938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88981" y="318570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1525" y="323380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57183" y="326723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42238" y="314904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9771" y="321106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3573" y="327600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74227" y="331643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42237" y="337133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07211" y="342388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45001" y="343399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4018" y="343156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8857" y="346825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8857" y="349655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5052" y="323682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47492" y="319686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25547" y="309408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10689" y="306250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89371" y="317550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0551" y="3276366"/>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8909" y="329911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60046" y="3059662"/>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0138" y="326500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90008" y="309839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33440" y="302453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46089" y="307040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4354" y="304275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7896" y="292815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0802" y="299694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8295" y="308338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2583" y="292072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40585" y="292072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2855" y="293862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54173" y="298132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73308" y="301969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57161" y="304740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93195" y="301354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97410" y="308946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1642" y="3159465"/>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0744" y="317903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52837" y="316026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99463" y="329090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4081" y="2965974"/>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38333" y="284826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22772" y="2892100"/>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84537" y="2835135"/>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13065" y="2742085"/>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2417" y="270547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19450" y="275334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71147" y="279573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34263" y="2781308"/>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7745" y="281472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8141" y="291314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42462" y="2872520"/>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49031" y="294910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20699" y="2879317"/>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1011" y="2854394"/>
                <a:ext cx="152432" cy="147514"/>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6203" y="2746143"/>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0802" y="284528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10100" y="254536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67722" y="264917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68034" y="279785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80212" y="235272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82707" y="2426003"/>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42873" y="2381038"/>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264" name="Rectangle 263"/>
              <p:cNvSpPr/>
              <p:nvPr/>
            </p:nvSpPr>
            <p:spPr>
              <a:xfrm>
                <a:off x="6486920" y="2215188"/>
                <a:ext cx="529028" cy="211443"/>
              </a:xfrm>
              <a:prstGeom prst="rect">
                <a:avLst/>
              </a:prstGeom>
            </p:spPr>
            <p:txBody>
              <a:bodyPr wrap="none">
                <a:spAutoFit/>
              </a:bodyPr>
              <a:lstStyle/>
              <a:p>
                <a:r>
                  <a:rPr lang="tr-TR" sz="450" b="1" dirty="0"/>
                  <a:t>HELSINKI</a:t>
                </a:r>
              </a:p>
            </p:txBody>
          </p:sp>
          <p:pic>
            <p:nvPicPr>
              <p:cNvPr id="265"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7851" y="238103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72107" y="2552714"/>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7973" y="230016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37013" y="2473371"/>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69"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4504" y="2516562"/>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5775" y="2575901"/>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271" name="Rectangle 270"/>
              <p:cNvSpPr/>
              <p:nvPr/>
            </p:nvSpPr>
            <p:spPr>
              <a:xfrm>
                <a:off x="5779673" y="2249014"/>
                <a:ext cx="409461" cy="211443"/>
              </a:xfrm>
              <a:prstGeom prst="rect">
                <a:avLst/>
              </a:prstGeom>
            </p:spPr>
            <p:txBody>
              <a:bodyPr wrap="none">
                <a:spAutoFit/>
              </a:bodyPr>
              <a:lstStyle/>
              <a:p>
                <a:r>
                  <a:rPr lang="tr-TR" sz="450" b="1" dirty="0"/>
                  <a:t>OSLO</a:t>
                </a:r>
              </a:p>
            </p:txBody>
          </p:sp>
          <p:pic>
            <p:nvPicPr>
              <p:cNvPr id="27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43868" y="2550699"/>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42859" y="2688734"/>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14131" y="2724207"/>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50054" y="262397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76"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39368" y="2769273"/>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277" name="Rectangle 276"/>
              <p:cNvSpPr/>
              <p:nvPr/>
            </p:nvSpPr>
            <p:spPr>
              <a:xfrm>
                <a:off x="5055948" y="2757857"/>
                <a:ext cx="682156" cy="211443"/>
              </a:xfrm>
              <a:prstGeom prst="rect">
                <a:avLst/>
              </a:prstGeom>
            </p:spPr>
            <p:txBody>
              <a:bodyPr wrap="none">
                <a:spAutoFit/>
              </a:bodyPr>
              <a:lstStyle/>
              <a:p>
                <a:r>
                  <a:rPr lang="tr-TR" sz="450" b="1" dirty="0"/>
                  <a:t>MANCHESTER</a:t>
                </a:r>
              </a:p>
            </p:txBody>
          </p:sp>
          <p:pic>
            <p:nvPicPr>
              <p:cNvPr id="278"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60064" y="266063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78720" y="2724861"/>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94538" y="2700519"/>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9548" y="269599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63864" y="4124972"/>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24092" y="4231560"/>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14554" y="4415126"/>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52010" y="4443266"/>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56381" y="4688383"/>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287" name="Rectangle 286"/>
              <p:cNvSpPr/>
              <p:nvPr/>
            </p:nvSpPr>
            <p:spPr>
              <a:xfrm>
                <a:off x="8810785" y="4778806"/>
                <a:ext cx="526929" cy="211443"/>
              </a:xfrm>
              <a:prstGeom prst="rect">
                <a:avLst/>
              </a:prstGeom>
            </p:spPr>
            <p:txBody>
              <a:bodyPr wrap="none">
                <a:spAutoFit/>
              </a:bodyPr>
              <a:lstStyle/>
              <a:p>
                <a:r>
                  <a:rPr lang="tr-TR" sz="450" b="1" dirty="0"/>
                  <a:t>JAKARTA</a:t>
                </a:r>
              </a:p>
            </p:txBody>
          </p:sp>
          <p:sp>
            <p:nvSpPr>
              <p:cNvPr id="288" name="Rectangle 287"/>
              <p:cNvSpPr/>
              <p:nvPr/>
            </p:nvSpPr>
            <p:spPr>
              <a:xfrm>
                <a:off x="8674911" y="4537972"/>
                <a:ext cx="612933" cy="211443"/>
              </a:xfrm>
              <a:prstGeom prst="rect">
                <a:avLst/>
              </a:prstGeom>
            </p:spPr>
            <p:txBody>
              <a:bodyPr wrap="none">
                <a:spAutoFit/>
              </a:bodyPr>
              <a:lstStyle/>
              <a:p>
                <a:r>
                  <a:rPr lang="tr-TR" sz="450" b="1" dirty="0"/>
                  <a:t>SINGAPORE</a:t>
                </a:r>
              </a:p>
            </p:txBody>
          </p:sp>
          <p:sp>
            <p:nvSpPr>
              <p:cNvPr id="289" name="Rectangle 288"/>
              <p:cNvSpPr/>
              <p:nvPr/>
            </p:nvSpPr>
            <p:spPr>
              <a:xfrm>
                <a:off x="8651957" y="4295305"/>
                <a:ext cx="822698" cy="211443"/>
              </a:xfrm>
              <a:prstGeom prst="rect">
                <a:avLst/>
              </a:prstGeom>
            </p:spPr>
            <p:txBody>
              <a:bodyPr wrap="none">
                <a:spAutoFit/>
              </a:bodyPr>
              <a:lstStyle/>
              <a:p>
                <a:r>
                  <a:rPr lang="tr-TR" sz="450" b="1" dirty="0"/>
                  <a:t>HO CHI MINH CITY</a:t>
                </a:r>
              </a:p>
            </p:txBody>
          </p:sp>
          <p:pic>
            <p:nvPicPr>
              <p:cNvPr id="290"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78201" y="3799587"/>
                <a:ext cx="160228" cy="170242"/>
              </a:xfrm>
              <a:prstGeom prst="rect">
                <a:avLst/>
              </a:prstGeom>
              <a:noFill/>
              <a:extLst>
                <a:ext uri="{909E8E84-426E-40DD-AFC4-6F175D3DCCD1}">
                  <a14:hiddenFill xmlns:a14="http://schemas.microsoft.com/office/drawing/2010/main">
                    <a:solidFill>
                      <a:srgbClr val="FFFFFF"/>
                    </a:solidFill>
                  </a14:hiddenFill>
                </a:ext>
              </a:extLst>
            </p:spPr>
          </p:pic>
          <p:pic>
            <p:nvPicPr>
              <p:cNvPr id="291"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2164" y="3761521"/>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292" name="Rectangle 291"/>
              <p:cNvSpPr/>
              <p:nvPr/>
            </p:nvSpPr>
            <p:spPr>
              <a:xfrm>
                <a:off x="8852030" y="3918683"/>
                <a:ext cx="646496" cy="211443"/>
              </a:xfrm>
              <a:prstGeom prst="rect">
                <a:avLst/>
              </a:prstGeom>
            </p:spPr>
            <p:txBody>
              <a:bodyPr wrap="none">
                <a:spAutoFit/>
              </a:bodyPr>
              <a:lstStyle/>
              <a:p>
                <a:r>
                  <a:rPr lang="tr-TR" sz="450" b="1" dirty="0"/>
                  <a:t>HONG KONG</a:t>
                </a:r>
              </a:p>
            </p:txBody>
          </p:sp>
          <p:pic>
            <p:nvPicPr>
              <p:cNvPr id="293"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94895" y="3510660"/>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294" name="Rectangle 293"/>
              <p:cNvSpPr/>
              <p:nvPr/>
            </p:nvSpPr>
            <p:spPr>
              <a:xfrm>
                <a:off x="9225433" y="3616649"/>
                <a:ext cx="585663" cy="211443"/>
              </a:xfrm>
              <a:prstGeom prst="rect">
                <a:avLst/>
              </a:prstGeom>
            </p:spPr>
            <p:txBody>
              <a:bodyPr wrap="none">
                <a:spAutoFit/>
              </a:bodyPr>
              <a:lstStyle/>
              <a:p>
                <a:r>
                  <a:rPr lang="tr-TR" sz="450" b="1" dirty="0"/>
                  <a:t>SHANGHAI</a:t>
                </a:r>
              </a:p>
            </p:txBody>
          </p:sp>
          <p:pic>
            <p:nvPicPr>
              <p:cNvPr id="295"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82732" y="3392198"/>
                <a:ext cx="141827" cy="146554"/>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99732" y="3294480"/>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9750140" y="3473149"/>
                <a:ext cx="461903" cy="211443"/>
              </a:xfrm>
              <a:prstGeom prst="rect">
                <a:avLst/>
              </a:prstGeom>
            </p:spPr>
            <p:txBody>
              <a:bodyPr wrap="none">
                <a:spAutoFit/>
              </a:bodyPr>
              <a:lstStyle/>
              <a:p>
                <a:r>
                  <a:rPr lang="tr-TR" sz="450" b="1" dirty="0"/>
                  <a:t>OSAKA</a:t>
                </a:r>
              </a:p>
            </p:txBody>
          </p:sp>
          <p:pic>
            <p:nvPicPr>
              <p:cNvPr id="298"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37770" y="3292630"/>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298"/>
              <p:cNvSpPr/>
              <p:nvPr/>
            </p:nvSpPr>
            <p:spPr>
              <a:xfrm>
                <a:off x="9426047" y="3392199"/>
                <a:ext cx="447218" cy="211443"/>
              </a:xfrm>
              <a:prstGeom prst="rect">
                <a:avLst/>
              </a:prstGeom>
            </p:spPr>
            <p:txBody>
              <a:bodyPr wrap="none">
                <a:spAutoFit/>
              </a:bodyPr>
              <a:lstStyle/>
              <a:p>
                <a:r>
                  <a:rPr lang="tr-TR" sz="450" b="1" dirty="0" smtClean="0"/>
                  <a:t>SEOUL</a:t>
                </a:r>
                <a:endParaRPr lang="tr-TR" sz="450" b="1" dirty="0"/>
              </a:p>
            </p:txBody>
          </p:sp>
          <p:pic>
            <p:nvPicPr>
              <p:cNvPr id="300" name="Picture 7" descr="C:\Users\APOLLON\Desktop\mav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83991" y="3190307"/>
                <a:ext cx="160228" cy="170242"/>
              </a:xfrm>
              <a:prstGeom prst="rect">
                <a:avLst/>
              </a:prstGeom>
              <a:noFill/>
              <a:extLst>
                <a:ext uri="{909E8E84-426E-40DD-AFC4-6F175D3DCCD1}">
                  <a14:hiddenFill xmlns:a14="http://schemas.microsoft.com/office/drawing/2010/main">
                    <a:solidFill>
                      <a:srgbClr val="FFFFFF"/>
                    </a:solidFill>
                  </a14:hiddenFill>
                </a:ext>
              </a:extLst>
            </p:spPr>
          </p:pic>
          <p:sp>
            <p:nvSpPr>
              <p:cNvPr id="301" name="Rectangle 300"/>
              <p:cNvSpPr/>
              <p:nvPr/>
            </p:nvSpPr>
            <p:spPr>
              <a:xfrm>
                <a:off x="9134851" y="3291872"/>
                <a:ext cx="487075" cy="211443"/>
              </a:xfrm>
              <a:prstGeom prst="rect">
                <a:avLst/>
              </a:prstGeom>
            </p:spPr>
            <p:txBody>
              <a:bodyPr wrap="none">
                <a:spAutoFit/>
              </a:bodyPr>
              <a:lstStyle/>
              <a:p>
                <a:r>
                  <a:rPr lang="tr-TR" sz="450" b="1" dirty="0"/>
                  <a:t>BEIJING</a:t>
                </a:r>
              </a:p>
            </p:txBody>
          </p:sp>
          <p:pic>
            <p:nvPicPr>
              <p:cNvPr id="302"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0499" y="2939780"/>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303" name="Rectangle 302"/>
              <p:cNvSpPr/>
              <p:nvPr/>
            </p:nvSpPr>
            <p:spPr>
              <a:xfrm>
                <a:off x="8787447" y="3008181"/>
                <a:ext cx="742987" cy="211443"/>
              </a:xfrm>
              <a:prstGeom prst="rect">
                <a:avLst/>
              </a:prstGeom>
            </p:spPr>
            <p:txBody>
              <a:bodyPr wrap="none">
                <a:spAutoFit/>
              </a:bodyPr>
              <a:lstStyle/>
              <a:p>
                <a:r>
                  <a:rPr lang="tr-TR" sz="450" b="1" dirty="0" smtClean="0"/>
                  <a:t>ULAAN BAATAR</a:t>
                </a:r>
                <a:endParaRPr lang="tr-TR" sz="450" b="1" dirty="0"/>
              </a:p>
            </p:txBody>
          </p:sp>
          <p:pic>
            <p:nvPicPr>
              <p:cNvPr id="30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24047" y="2664783"/>
                <a:ext cx="141827" cy="146554"/>
              </a:xfrm>
              <a:prstGeom prst="rect">
                <a:avLst/>
              </a:prstGeom>
              <a:noFill/>
              <a:extLst>
                <a:ext uri="{909E8E84-426E-40DD-AFC4-6F175D3DCCD1}">
                  <a14:hiddenFill xmlns:a14="http://schemas.microsoft.com/office/drawing/2010/main">
                    <a:solidFill>
                      <a:srgbClr val="FFFFFF"/>
                    </a:solidFill>
                  </a14:hiddenFill>
                </a:ext>
              </a:extLst>
            </p:spPr>
          </p:pic>
          <p:sp>
            <p:nvSpPr>
              <p:cNvPr id="305" name="Rectangle 304"/>
              <p:cNvSpPr/>
              <p:nvPr/>
            </p:nvSpPr>
            <p:spPr>
              <a:xfrm>
                <a:off x="6422118" y="4754422"/>
                <a:ext cx="451413" cy="211443"/>
              </a:xfrm>
              <a:prstGeom prst="rect">
                <a:avLst/>
              </a:prstGeom>
            </p:spPr>
            <p:txBody>
              <a:bodyPr wrap="none">
                <a:spAutoFit/>
              </a:bodyPr>
              <a:lstStyle/>
              <a:p>
                <a:r>
                  <a:rPr lang="tr-TR" sz="450" b="1" dirty="0"/>
                  <a:t>KIGALI</a:t>
                </a:r>
              </a:p>
            </p:txBody>
          </p:sp>
        </p:grpSp>
        <p:sp>
          <p:nvSpPr>
            <p:cNvPr id="315" name="Rectangle 314"/>
            <p:cNvSpPr/>
            <p:nvPr/>
          </p:nvSpPr>
          <p:spPr>
            <a:xfrm>
              <a:off x="4900253" y="3482659"/>
              <a:ext cx="405880" cy="161583"/>
            </a:xfrm>
            <a:prstGeom prst="rect">
              <a:avLst/>
            </a:prstGeom>
          </p:spPr>
          <p:txBody>
            <a:bodyPr wrap="none">
              <a:spAutoFit/>
            </a:bodyPr>
            <a:lstStyle/>
            <a:p>
              <a:r>
                <a:rPr lang="tr-TR" sz="450" b="1" dirty="0" smtClean="0"/>
                <a:t>MAPUTO</a:t>
              </a:r>
              <a:endParaRPr lang="tr-TR" sz="450" b="1" dirty="0"/>
            </a:p>
          </p:txBody>
        </p:sp>
        <p:pic>
          <p:nvPicPr>
            <p:cNvPr id="316"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05248" y="3465627"/>
              <a:ext cx="116487" cy="1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69255" y="2628194"/>
            <a:ext cx="2851424" cy="1570588"/>
            <a:chOff x="-149500" y="2616871"/>
            <a:chExt cx="2851424" cy="1570588"/>
          </a:xfrm>
        </p:grpSpPr>
        <p:pic>
          <p:nvPicPr>
            <p:cNvPr id="307" name="Picture 30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9500" y="2616871"/>
              <a:ext cx="2851424" cy="1570588"/>
            </a:xfrm>
            <a:prstGeom prst="rect">
              <a:avLst/>
            </a:prstGeom>
          </p:spPr>
        </p:pic>
        <p:sp>
          <p:nvSpPr>
            <p:cNvPr id="309" name="Rectangle 308"/>
            <p:cNvSpPr/>
            <p:nvPr/>
          </p:nvSpPr>
          <p:spPr>
            <a:xfrm rot="21214382">
              <a:off x="883189" y="3232099"/>
              <a:ext cx="1106329" cy="323165"/>
            </a:xfrm>
            <a:prstGeom prst="rect">
              <a:avLst/>
            </a:prstGeom>
          </p:spPr>
          <p:txBody>
            <a:bodyPr wrap="none">
              <a:spAutoFit/>
            </a:bodyPr>
            <a:lstStyle/>
            <a:p>
              <a:r>
                <a:rPr lang="tr-TR" sz="1500" b="1" dirty="0" smtClean="0">
                  <a:solidFill>
                    <a:schemeClr val="bg1"/>
                  </a:solidFill>
                </a:rPr>
                <a:t>COUNTRIES</a:t>
              </a:r>
              <a:endParaRPr lang="tr-TR" sz="1500" b="1" dirty="0">
                <a:solidFill>
                  <a:schemeClr val="bg1"/>
                </a:solidFill>
              </a:endParaRPr>
            </a:p>
          </p:txBody>
        </p:sp>
        <p:sp>
          <p:nvSpPr>
            <p:cNvPr id="311" name="Rectangle 310"/>
            <p:cNvSpPr/>
            <p:nvPr/>
          </p:nvSpPr>
          <p:spPr>
            <a:xfrm rot="21402159">
              <a:off x="193419" y="3259932"/>
              <a:ext cx="622286" cy="438582"/>
            </a:xfrm>
            <a:prstGeom prst="rect">
              <a:avLst/>
            </a:prstGeom>
          </p:spPr>
          <p:txBody>
            <a:bodyPr wrap="none">
              <a:spAutoFit/>
            </a:bodyPr>
            <a:lstStyle/>
            <a:p>
              <a:r>
                <a:rPr lang="tr-TR" sz="2250" b="1" dirty="0" smtClean="0"/>
                <a:t>110</a:t>
              </a:r>
              <a:endParaRPr lang="tr-TR" sz="2250" b="1" dirty="0"/>
            </a:p>
          </p:txBody>
        </p:sp>
      </p:grpSp>
      <p:grpSp>
        <p:nvGrpSpPr>
          <p:cNvPr id="3" name="Group 2"/>
          <p:cNvGrpSpPr/>
          <p:nvPr/>
        </p:nvGrpSpPr>
        <p:grpSpPr>
          <a:xfrm>
            <a:off x="-153379" y="3519968"/>
            <a:ext cx="2906085" cy="1600697"/>
            <a:chOff x="-133624" y="3508645"/>
            <a:chExt cx="2906085" cy="1600697"/>
          </a:xfrm>
        </p:grpSpPr>
        <p:pic>
          <p:nvPicPr>
            <p:cNvPr id="308" name="Picture 30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3624" y="3508645"/>
              <a:ext cx="2906085" cy="1600697"/>
            </a:xfrm>
            <a:prstGeom prst="rect">
              <a:avLst/>
            </a:prstGeom>
          </p:spPr>
        </p:pic>
        <p:sp>
          <p:nvSpPr>
            <p:cNvPr id="310" name="Rectangle 309"/>
            <p:cNvSpPr/>
            <p:nvPr/>
          </p:nvSpPr>
          <p:spPr>
            <a:xfrm rot="21140795">
              <a:off x="860740" y="4164547"/>
              <a:ext cx="1356975" cy="323165"/>
            </a:xfrm>
            <a:prstGeom prst="rect">
              <a:avLst/>
            </a:prstGeom>
          </p:spPr>
          <p:txBody>
            <a:bodyPr wrap="none">
              <a:spAutoFit/>
            </a:bodyPr>
            <a:lstStyle/>
            <a:p>
              <a:r>
                <a:rPr lang="tr-TR" sz="1500" b="1" dirty="0" smtClean="0">
                  <a:solidFill>
                    <a:schemeClr val="bg1"/>
                  </a:solidFill>
                </a:rPr>
                <a:t>DESTINATIONS</a:t>
              </a:r>
              <a:endParaRPr lang="tr-TR" sz="1500" b="1" dirty="0">
                <a:solidFill>
                  <a:schemeClr val="bg1"/>
                </a:solidFill>
              </a:endParaRPr>
            </a:p>
          </p:txBody>
        </p:sp>
        <p:sp>
          <p:nvSpPr>
            <p:cNvPr id="312" name="Rectangle 311"/>
            <p:cNvSpPr/>
            <p:nvPr/>
          </p:nvSpPr>
          <p:spPr>
            <a:xfrm rot="21402159">
              <a:off x="191972" y="4227413"/>
              <a:ext cx="622286" cy="438582"/>
            </a:xfrm>
            <a:prstGeom prst="rect">
              <a:avLst/>
            </a:prstGeom>
          </p:spPr>
          <p:txBody>
            <a:bodyPr wrap="none">
              <a:spAutoFit/>
            </a:bodyPr>
            <a:lstStyle/>
            <a:p>
              <a:r>
                <a:rPr lang="tr-TR" sz="2250" b="1" dirty="0" smtClean="0"/>
                <a:t>280</a:t>
              </a:r>
              <a:endParaRPr lang="tr-TR" sz="2250" b="1" dirty="0"/>
            </a:p>
          </p:txBody>
        </p:sp>
      </p:grpSp>
      <p:sp>
        <p:nvSpPr>
          <p:cNvPr id="4" name="Title 3"/>
          <p:cNvSpPr>
            <a:spLocks noGrp="1"/>
          </p:cNvSpPr>
          <p:nvPr>
            <p:ph type="title"/>
          </p:nvPr>
        </p:nvSpPr>
        <p:spPr/>
        <p:txBody>
          <a:bodyPr>
            <a:normAutofit/>
          </a:bodyPr>
          <a:lstStyle/>
          <a:p>
            <a:r>
              <a:rPr lang="tr-TR" dirty="0"/>
              <a:t>Turkish Airlines’ World</a:t>
            </a:r>
            <a:endParaRPr lang="en-GB" dirty="0"/>
          </a:p>
        </p:txBody>
      </p:sp>
      <p:grpSp>
        <p:nvGrpSpPr>
          <p:cNvPr id="319" name="Group 318"/>
          <p:cNvGrpSpPr/>
          <p:nvPr/>
        </p:nvGrpSpPr>
        <p:grpSpPr>
          <a:xfrm rot="5400000">
            <a:off x="3640244" y="86835"/>
            <a:ext cx="1025817" cy="1313789"/>
            <a:chOff x="966193" y="1061939"/>
            <a:chExt cx="1076456" cy="1378634"/>
          </a:xfrm>
        </p:grpSpPr>
        <p:pic>
          <p:nvPicPr>
            <p:cNvPr id="320" name="1"/>
            <p:cNvPicPr>
              <a:picLocks/>
            </p:cNvPicPr>
            <p:nvPr>
              <p:custDataLst>
                <p:tags r:id="rId6"/>
              </p:custDataLst>
            </p:nvPr>
          </p:nvPicPr>
          <p:blipFill rotWithShape="1">
            <a:blip r:embed="rId15">
              <a:extLst>
                <a:ext uri="{28A0092B-C50C-407E-A947-70E740481C1C}">
                  <a14:useLocalDpi xmlns:a14="http://schemas.microsoft.com/office/drawing/2010/main" val="0"/>
                </a:ext>
              </a:extLst>
            </a:blip>
            <a:srcRect l="39858"/>
            <a:stretch/>
          </p:blipFill>
          <p:spPr>
            <a:xfrm>
              <a:off x="1025291" y="1275567"/>
              <a:ext cx="1017358" cy="1012492"/>
            </a:xfrm>
            <a:prstGeom prst="rect">
              <a:avLst/>
            </a:prstGeom>
          </p:spPr>
        </p:pic>
        <p:sp>
          <p:nvSpPr>
            <p:cNvPr id="321" name="TextBox 320"/>
            <p:cNvSpPr txBox="1"/>
            <p:nvPr/>
          </p:nvSpPr>
          <p:spPr>
            <a:xfrm rot="16200000">
              <a:off x="570993" y="1457139"/>
              <a:ext cx="1378634" cy="588233"/>
            </a:xfrm>
            <a:prstGeom prst="rect">
              <a:avLst/>
            </a:prstGeom>
            <a:noFill/>
            <a:ln>
              <a:noFill/>
            </a:ln>
            <a:effectLst>
              <a:innerShdw dir="7800000">
                <a:prstClr val="black">
                  <a:alpha val="34000"/>
                </a:prstClr>
              </a:innerShdw>
            </a:effectLst>
          </p:spPr>
          <p:txBody>
            <a:bodyPr wrap="square" rtlCol="0">
              <a:noAutofit/>
            </a:bodyPr>
            <a:lstStyle/>
            <a:p>
              <a:pPr algn="ctr">
                <a:lnSpc>
                  <a:spcPts val="1200"/>
                </a:lnSpc>
              </a:pPr>
              <a:r>
                <a:rPr lang="tr-TR" sz="1050" b="1" dirty="0">
                  <a:solidFill>
                    <a:schemeClr val="bg1"/>
                  </a:solidFill>
                  <a:effectLst>
                    <a:outerShdw blurRad="38100" dist="38100" dir="2700000" algn="tl">
                      <a:srgbClr val="000000">
                        <a:alpha val="43137"/>
                      </a:srgbClr>
                    </a:outerShdw>
                  </a:effectLst>
                </a:rPr>
                <a:t>Europe</a:t>
              </a:r>
            </a:p>
            <a:p>
              <a:pPr algn="ctr">
                <a:lnSpc>
                  <a:spcPts val="1200"/>
                </a:lnSpc>
              </a:pPr>
              <a:r>
                <a:rPr lang="tr-TR" sz="1000" b="1" dirty="0" smtClean="0">
                  <a:solidFill>
                    <a:schemeClr val="bg1"/>
                  </a:solidFill>
                  <a:effectLst>
                    <a:outerShdw blurRad="38100" dist="38100" dir="2700000" algn="tl">
                      <a:srgbClr val="000000">
                        <a:alpha val="43137"/>
                      </a:srgbClr>
                    </a:outerShdw>
                  </a:effectLst>
                </a:rPr>
                <a:t>42 </a:t>
              </a:r>
              <a:r>
                <a:rPr lang="tr-TR" sz="800" b="1" dirty="0" err="1">
                  <a:solidFill>
                    <a:schemeClr val="bg1"/>
                  </a:solidFill>
                  <a:effectLst>
                    <a:outerShdw blurRad="38100" dist="38100" dir="2700000" algn="tl">
                      <a:srgbClr val="000000">
                        <a:alpha val="43137"/>
                      </a:srgbClr>
                    </a:outerShdw>
                  </a:effectLst>
                </a:rPr>
                <a:t>Countries</a:t>
              </a:r>
              <a:endParaRPr lang="tr-TR" sz="800" b="1" dirty="0">
                <a:solidFill>
                  <a:schemeClr val="bg1"/>
                </a:solidFill>
                <a:effectLst>
                  <a:outerShdw blurRad="38100" dist="38100" dir="2700000" algn="tl">
                    <a:srgbClr val="000000">
                      <a:alpha val="43137"/>
                    </a:srgbClr>
                  </a:outerShdw>
                </a:effectLst>
              </a:endParaRPr>
            </a:p>
            <a:p>
              <a:pPr algn="ctr">
                <a:lnSpc>
                  <a:spcPts val="1200"/>
                </a:lnSpc>
              </a:pPr>
              <a:r>
                <a:rPr lang="tr-TR" sz="1000" b="1" dirty="0" smtClean="0">
                  <a:solidFill>
                    <a:schemeClr val="bg1"/>
                  </a:solidFill>
                  <a:effectLst>
                    <a:outerShdw blurRad="38100" dist="38100" dir="2700000" algn="tl">
                      <a:srgbClr val="000000">
                        <a:alpha val="43137"/>
                      </a:srgbClr>
                    </a:outerShdw>
                  </a:effectLst>
                </a:rPr>
                <a:t>107 </a:t>
              </a:r>
              <a:r>
                <a:rPr lang="tr-TR" sz="800" b="1" dirty="0" smtClean="0">
                  <a:solidFill>
                    <a:schemeClr val="bg1"/>
                  </a:solidFill>
                  <a:effectLst>
                    <a:outerShdw blurRad="38100" dist="38100" dir="2700000" algn="tl">
                      <a:srgbClr val="000000">
                        <a:alpha val="43137"/>
                      </a:srgbClr>
                    </a:outerShdw>
                  </a:effectLst>
                </a:rPr>
                <a:t>Destinations</a:t>
              </a:r>
              <a:endParaRPr lang="tr-TR" sz="800" b="1" dirty="0">
                <a:solidFill>
                  <a:schemeClr val="bg1"/>
                </a:solidFill>
                <a:effectLst>
                  <a:outerShdw blurRad="38100" dist="38100" dir="2700000" algn="tl">
                    <a:srgbClr val="000000">
                      <a:alpha val="43137"/>
                    </a:srgbClr>
                  </a:outerShdw>
                </a:effectLst>
              </a:endParaRPr>
            </a:p>
          </p:txBody>
        </p:sp>
      </p:grpSp>
      <p:grpSp>
        <p:nvGrpSpPr>
          <p:cNvPr id="322" name="Group 321"/>
          <p:cNvGrpSpPr/>
          <p:nvPr/>
        </p:nvGrpSpPr>
        <p:grpSpPr>
          <a:xfrm rot="5400000">
            <a:off x="918693" y="516846"/>
            <a:ext cx="1025817" cy="1313789"/>
            <a:chOff x="966193" y="1061939"/>
            <a:chExt cx="1076456" cy="1378634"/>
          </a:xfrm>
        </p:grpSpPr>
        <p:pic>
          <p:nvPicPr>
            <p:cNvPr id="323" name="1"/>
            <p:cNvPicPr>
              <a:picLocks/>
            </p:cNvPicPr>
            <p:nvPr>
              <p:custDataLst>
                <p:tags r:id="rId5"/>
              </p:custDataLst>
            </p:nvPr>
          </p:nvPicPr>
          <p:blipFill rotWithShape="1">
            <a:blip r:embed="rId15">
              <a:extLst>
                <a:ext uri="{28A0092B-C50C-407E-A947-70E740481C1C}">
                  <a14:useLocalDpi xmlns:a14="http://schemas.microsoft.com/office/drawing/2010/main" val="0"/>
                </a:ext>
              </a:extLst>
            </a:blip>
            <a:srcRect l="39858"/>
            <a:stretch/>
          </p:blipFill>
          <p:spPr>
            <a:xfrm>
              <a:off x="1025291" y="1275567"/>
              <a:ext cx="1017358" cy="1012492"/>
            </a:xfrm>
            <a:prstGeom prst="rect">
              <a:avLst/>
            </a:prstGeom>
          </p:spPr>
        </p:pic>
        <p:sp>
          <p:nvSpPr>
            <p:cNvPr id="324" name="TextBox 323"/>
            <p:cNvSpPr txBox="1"/>
            <p:nvPr/>
          </p:nvSpPr>
          <p:spPr>
            <a:xfrm rot="16200000">
              <a:off x="570993" y="1457139"/>
              <a:ext cx="1378634" cy="588233"/>
            </a:xfrm>
            <a:prstGeom prst="rect">
              <a:avLst/>
            </a:prstGeom>
            <a:noFill/>
            <a:ln>
              <a:noFill/>
            </a:ln>
            <a:effectLst>
              <a:innerShdw dir="7800000">
                <a:prstClr val="black">
                  <a:alpha val="34000"/>
                </a:prstClr>
              </a:innerShdw>
            </a:effectLst>
          </p:spPr>
          <p:txBody>
            <a:bodyPr wrap="square" rtlCol="0">
              <a:noAutofit/>
            </a:bodyPr>
            <a:lstStyle/>
            <a:p>
              <a:pPr algn="ctr">
                <a:lnSpc>
                  <a:spcPts val="1200"/>
                </a:lnSpc>
              </a:pPr>
              <a:r>
                <a:rPr lang="tr-TR" sz="1050" b="1" dirty="0" smtClean="0">
                  <a:solidFill>
                    <a:schemeClr val="bg1"/>
                  </a:solidFill>
                  <a:effectLst>
                    <a:outerShdw blurRad="38100" dist="38100" dir="2700000" algn="tl">
                      <a:srgbClr val="000000">
                        <a:alpha val="43137"/>
                      </a:srgbClr>
                    </a:outerShdw>
                  </a:effectLst>
                </a:rPr>
                <a:t>North </a:t>
              </a:r>
              <a:r>
                <a:rPr lang="tr-TR" sz="1050" b="1" dirty="0" err="1" smtClean="0">
                  <a:solidFill>
                    <a:schemeClr val="bg1"/>
                  </a:solidFill>
                  <a:effectLst>
                    <a:outerShdw blurRad="38100" dist="38100" dir="2700000" algn="tl">
                      <a:srgbClr val="000000">
                        <a:alpha val="43137"/>
                      </a:srgbClr>
                    </a:outerShdw>
                  </a:effectLst>
                </a:rPr>
                <a:t>America</a:t>
              </a:r>
              <a:endParaRPr lang="tr-TR" sz="1050" b="1" dirty="0">
                <a:solidFill>
                  <a:schemeClr val="bg1"/>
                </a:solidFill>
                <a:effectLst>
                  <a:outerShdw blurRad="38100" dist="38100" dir="2700000" algn="tl">
                    <a:srgbClr val="000000">
                      <a:alpha val="43137"/>
                    </a:srgbClr>
                  </a:outerShdw>
                </a:effectLst>
              </a:endParaRPr>
            </a:p>
            <a:p>
              <a:pPr algn="ctr">
                <a:lnSpc>
                  <a:spcPts val="1200"/>
                </a:lnSpc>
              </a:pPr>
              <a:r>
                <a:rPr lang="tr-TR" sz="1000" b="1" dirty="0" smtClean="0">
                  <a:solidFill>
                    <a:schemeClr val="bg1"/>
                  </a:solidFill>
                  <a:effectLst>
                    <a:outerShdw blurRad="38100" dist="38100" dir="2700000" algn="tl">
                      <a:srgbClr val="000000">
                        <a:alpha val="43137"/>
                      </a:srgbClr>
                    </a:outerShdw>
                  </a:effectLst>
                </a:rPr>
                <a:t>2 </a:t>
              </a:r>
              <a:r>
                <a:rPr lang="tr-TR" sz="800" b="1" dirty="0" err="1">
                  <a:solidFill>
                    <a:schemeClr val="bg1"/>
                  </a:solidFill>
                  <a:effectLst>
                    <a:outerShdw blurRad="38100" dist="38100" dir="2700000" algn="tl">
                      <a:srgbClr val="000000">
                        <a:alpha val="43137"/>
                      </a:srgbClr>
                    </a:outerShdw>
                  </a:effectLst>
                </a:rPr>
                <a:t>Countries</a:t>
              </a:r>
              <a:endParaRPr lang="tr-TR" sz="800" b="1" dirty="0">
                <a:solidFill>
                  <a:schemeClr val="bg1"/>
                </a:solidFill>
                <a:effectLst>
                  <a:outerShdw blurRad="38100" dist="38100" dir="2700000" algn="tl">
                    <a:srgbClr val="000000">
                      <a:alpha val="43137"/>
                    </a:srgbClr>
                  </a:outerShdw>
                </a:effectLst>
              </a:endParaRPr>
            </a:p>
            <a:p>
              <a:pPr algn="ctr">
                <a:lnSpc>
                  <a:spcPts val="1200"/>
                </a:lnSpc>
              </a:pPr>
              <a:r>
                <a:rPr lang="tr-TR" sz="1000" b="1" dirty="0" smtClean="0">
                  <a:solidFill>
                    <a:schemeClr val="bg1"/>
                  </a:solidFill>
                  <a:effectLst>
                    <a:outerShdw blurRad="38100" dist="38100" dir="2700000" algn="tl">
                      <a:srgbClr val="000000">
                        <a:alpha val="43137"/>
                      </a:srgbClr>
                    </a:outerShdw>
                  </a:effectLst>
                </a:rPr>
                <a:t>9 </a:t>
              </a:r>
              <a:r>
                <a:rPr lang="tr-TR" sz="800" b="1" dirty="0" err="1">
                  <a:solidFill>
                    <a:schemeClr val="bg1"/>
                  </a:solidFill>
                  <a:effectLst>
                    <a:outerShdw blurRad="38100" dist="38100" dir="2700000" algn="tl">
                      <a:srgbClr val="000000">
                        <a:alpha val="43137"/>
                      </a:srgbClr>
                    </a:outerShdw>
                  </a:effectLst>
                </a:rPr>
                <a:t>Destinations</a:t>
              </a:r>
              <a:endParaRPr lang="tr-TR" sz="800" b="1" dirty="0">
                <a:solidFill>
                  <a:schemeClr val="bg1"/>
                </a:solidFill>
                <a:effectLst>
                  <a:outerShdw blurRad="38100" dist="38100" dir="2700000" algn="tl">
                    <a:srgbClr val="000000">
                      <a:alpha val="43137"/>
                    </a:srgbClr>
                  </a:outerShdw>
                </a:effectLst>
              </a:endParaRPr>
            </a:p>
          </p:txBody>
        </p:sp>
      </p:grpSp>
      <p:grpSp>
        <p:nvGrpSpPr>
          <p:cNvPr id="325" name="Group 324"/>
          <p:cNvGrpSpPr/>
          <p:nvPr/>
        </p:nvGrpSpPr>
        <p:grpSpPr>
          <a:xfrm rot="5400000">
            <a:off x="2669666" y="2078701"/>
            <a:ext cx="1025817" cy="1313789"/>
            <a:chOff x="966193" y="1061939"/>
            <a:chExt cx="1076456" cy="1378634"/>
          </a:xfrm>
        </p:grpSpPr>
        <p:pic>
          <p:nvPicPr>
            <p:cNvPr id="326" name="1"/>
            <p:cNvPicPr>
              <a:picLocks/>
            </p:cNvPicPr>
            <p:nvPr>
              <p:custDataLst>
                <p:tags r:id="rId4"/>
              </p:custDataLst>
            </p:nvPr>
          </p:nvPicPr>
          <p:blipFill rotWithShape="1">
            <a:blip r:embed="rId15">
              <a:extLst>
                <a:ext uri="{28A0092B-C50C-407E-A947-70E740481C1C}">
                  <a14:useLocalDpi xmlns:a14="http://schemas.microsoft.com/office/drawing/2010/main" val="0"/>
                </a:ext>
              </a:extLst>
            </a:blip>
            <a:srcRect l="39858"/>
            <a:stretch/>
          </p:blipFill>
          <p:spPr>
            <a:xfrm>
              <a:off x="1025291" y="1275567"/>
              <a:ext cx="1017358" cy="1012492"/>
            </a:xfrm>
            <a:prstGeom prst="rect">
              <a:avLst/>
            </a:prstGeom>
          </p:spPr>
        </p:pic>
        <p:sp>
          <p:nvSpPr>
            <p:cNvPr id="327" name="TextBox 326"/>
            <p:cNvSpPr txBox="1"/>
            <p:nvPr/>
          </p:nvSpPr>
          <p:spPr>
            <a:xfrm rot="16200000">
              <a:off x="570993" y="1457139"/>
              <a:ext cx="1378634" cy="588233"/>
            </a:xfrm>
            <a:prstGeom prst="rect">
              <a:avLst/>
            </a:prstGeom>
            <a:noFill/>
            <a:ln>
              <a:noFill/>
            </a:ln>
            <a:effectLst>
              <a:innerShdw dir="7800000">
                <a:prstClr val="black">
                  <a:alpha val="34000"/>
                </a:prstClr>
              </a:innerShdw>
            </a:effectLst>
          </p:spPr>
          <p:txBody>
            <a:bodyPr wrap="square" rtlCol="0">
              <a:noAutofit/>
            </a:bodyPr>
            <a:lstStyle/>
            <a:p>
              <a:pPr algn="ctr">
                <a:lnSpc>
                  <a:spcPts val="1200"/>
                </a:lnSpc>
              </a:pPr>
              <a:r>
                <a:rPr lang="tr-TR" sz="1050" b="1" dirty="0" smtClean="0">
                  <a:solidFill>
                    <a:schemeClr val="bg1"/>
                  </a:solidFill>
                  <a:effectLst>
                    <a:outerShdw blurRad="38100" dist="38100" dir="2700000" algn="tl">
                      <a:srgbClr val="000000">
                        <a:alpha val="43137"/>
                      </a:srgbClr>
                    </a:outerShdw>
                  </a:effectLst>
                </a:rPr>
                <a:t>South </a:t>
              </a:r>
              <a:r>
                <a:rPr lang="tr-TR" sz="1050" b="1" dirty="0" err="1" smtClean="0">
                  <a:solidFill>
                    <a:schemeClr val="bg1"/>
                  </a:solidFill>
                  <a:effectLst>
                    <a:outerShdw blurRad="38100" dist="38100" dir="2700000" algn="tl">
                      <a:srgbClr val="000000">
                        <a:alpha val="43137"/>
                      </a:srgbClr>
                    </a:outerShdw>
                  </a:effectLst>
                </a:rPr>
                <a:t>America</a:t>
              </a:r>
              <a:endParaRPr lang="tr-TR" sz="1050" b="1" dirty="0">
                <a:solidFill>
                  <a:schemeClr val="bg1"/>
                </a:solidFill>
                <a:effectLst>
                  <a:outerShdw blurRad="38100" dist="38100" dir="2700000" algn="tl">
                    <a:srgbClr val="000000">
                      <a:alpha val="43137"/>
                    </a:srgbClr>
                  </a:outerShdw>
                </a:effectLst>
              </a:endParaRPr>
            </a:p>
            <a:p>
              <a:pPr algn="ctr">
                <a:lnSpc>
                  <a:spcPts val="1200"/>
                </a:lnSpc>
              </a:pPr>
              <a:r>
                <a:rPr lang="tr-TR" sz="1000" b="1" dirty="0" smtClean="0">
                  <a:solidFill>
                    <a:schemeClr val="bg1"/>
                  </a:solidFill>
                  <a:effectLst>
                    <a:outerShdw blurRad="38100" dist="38100" dir="2700000" algn="tl">
                      <a:srgbClr val="000000">
                        <a:alpha val="43137"/>
                      </a:srgbClr>
                    </a:outerShdw>
                  </a:effectLst>
                </a:rPr>
                <a:t>2 </a:t>
              </a:r>
              <a:r>
                <a:rPr lang="tr-TR" sz="800" b="1" dirty="0" err="1">
                  <a:solidFill>
                    <a:schemeClr val="bg1"/>
                  </a:solidFill>
                  <a:effectLst>
                    <a:outerShdw blurRad="38100" dist="38100" dir="2700000" algn="tl">
                      <a:srgbClr val="000000">
                        <a:alpha val="43137"/>
                      </a:srgbClr>
                    </a:outerShdw>
                  </a:effectLst>
                </a:rPr>
                <a:t>Countries</a:t>
              </a:r>
              <a:endParaRPr lang="tr-TR" sz="800" b="1" dirty="0">
                <a:solidFill>
                  <a:schemeClr val="bg1"/>
                </a:solidFill>
                <a:effectLst>
                  <a:outerShdw blurRad="38100" dist="38100" dir="2700000" algn="tl">
                    <a:srgbClr val="000000">
                      <a:alpha val="43137"/>
                    </a:srgbClr>
                  </a:outerShdw>
                </a:effectLst>
              </a:endParaRPr>
            </a:p>
            <a:p>
              <a:pPr algn="ctr">
                <a:lnSpc>
                  <a:spcPts val="1200"/>
                </a:lnSpc>
              </a:pPr>
              <a:r>
                <a:rPr lang="tr-TR" sz="1000" b="1" dirty="0" smtClean="0">
                  <a:solidFill>
                    <a:schemeClr val="bg1"/>
                  </a:solidFill>
                  <a:effectLst>
                    <a:outerShdw blurRad="38100" dist="38100" dir="2700000" algn="tl">
                      <a:srgbClr val="000000">
                        <a:alpha val="43137"/>
                      </a:srgbClr>
                    </a:outerShdw>
                  </a:effectLst>
                </a:rPr>
                <a:t>2 </a:t>
              </a:r>
              <a:r>
                <a:rPr lang="tr-TR" sz="800" b="1" dirty="0" err="1">
                  <a:solidFill>
                    <a:schemeClr val="bg1"/>
                  </a:solidFill>
                  <a:effectLst>
                    <a:outerShdw blurRad="38100" dist="38100" dir="2700000" algn="tl">
                      <a:srgbClr val="000000">
                        <a:alpha val="43137"/>
                      </a:srgbClr>
                    </a:outerShdw>
                  </a:effectLst>
                </a:rPr>
                <a:t>Destinations</a:t>
              </a:r>
              <a:endParaRPr lang="tr-TR" sz="800" b="1" dirty="0">
                <a:solidFill>
                  <a:schemeClr val="bg1"/>
                </a:solidFill>
                <a:effectLst>
                  <a:outerShdw blurRad="38100" dist="38100" dir="2700000" algn="tl">
                    <a:srgbClr val="000000">
                      <a:alpha val="43137"/>
                    </a:srgbClr>
                  </a:outerShdw>
                </a:effectLst>
              </a:endParaRPr>
            </a:p>
          </p:txBody>
        </p:sp>
      </p:grpSp>
      <p:grpSp>
        <p:nvGrpSpPr>
          <p:cNvPr id="328" name="Group 327"/>
          <p:cNvGrpSpPr/>
          <p:nvPr/>
        </p:nvGrpSpPr>
        <p:grpSpPr>
          <a:xfrm rot="5400000">
            <a:off x="7657477" y="1541834"/>
            <a:ext cx="964868" cy="1313789"/>
            <a:chOff x="1027722" y="957075"/>
            <a:chExt cx="1012499" cy="1378634"/>
          </a:xfrm>
        </p:grpSpPr>
        <p:pic>
          <p:nvPicPr>
            <p:cNvPr id="329" name="1"/>
            <p:cNvPicPr>
              <a:picLocks/>
            </p:cNvPicPr>
            <p:nvPr>
              <p:custDataLst>
                <p:tags r:id="rId3"/>
              </p:custDataLst>
            </p:nvPr>
          </p:nvPicPr>
          <p:blipFill rotWithShape="1">
            <a:blip r:embed="rId15">
              <a:extLst>
                <a:ext uri="{28A0092B-C50C-407E-A947-70E740481C1C}">
                  <a14:useLocalDpi xmlns:a14="http://schemas.microsoft.com/office/drawing/2010/main" val="0"/>
                </a:ext>
              </a:extLst>
            </a:blip>
            <a:srcRect l="21947"/>
            <a:stretch/>
          </p:blipFill>
          <p:spPr>
            <a:xfrm rot="5400000">
              <a:off x="873804" y="1124075"/>
              <a:ext cx="1320335" cy="1012499"/>
            </a:xfrm>
            <a:prstGeom prst="rect">
              <a:avLst/>
            </a:prstGeom>
          </p:spPr>
        </p:pic>
        <p:sp>
          <p:nvSpPr>
            <p:cNvPr id="330" name="TextBox 329"/>
            <p:cNvSpPr txBox="1"/>
            <p:nvPr/>
          </p:nvSpPr>
          <p:spPr>
            <a:xfrm rot="16200000">
              <a:off x="878232" y="1352275"/>
              <a:ext cx="1378634" cy="588233"/>
            </a:xfrm>
            <a:prstGeom prst="rect">
              <a:avLst/>
            </a:prstGeom>
            <a:noFill/>
            <a:ln>
              <a:noFill/>
            </a:ln>
            <a:effectLst>
              <a:innerShdw dir="7800000">
                <a:prstClr val="black">
                  <a:alpha val="34000"/>
                </a:prstClr>
              </a:innerShdw>
            </a:effectLst>
          </p:spPr>
          <p:txBody>
            <a:bodyPr wrap="square" rtlCol="0">
              <a:noAutofit/>
            </a:bodyPr>
            <a:lstStyle/>
            <a:p>
              <a:pPr algn="r">
                <a:lnSpc>
                  <a:spcPts val="1200"/>
                </a:lnSpc>
              </a:pPr>
              <a:r>
                <a:rPr lang="tr-TR" sz="1050" b="1" dirty="0" smtClean="0">
                  <a:solidFill>
                    <a:schemeClr val="bg1"/>
                  </a:solidFill>
                  <a:effectLst>
                    <a:outerShdw blurRad="38100" dist="38100" dir="2700000" algn="tl">
                      <a:srgbClr val="000000">
                        <a:alpha val="43137"/>
                      </a:srgbClr>
                    </a:outerShdw>
                  </a:effectLst>
                </a:rPr>
                <a:t>Far East</a:t>
              </a:r>
              <a:endParaRPr lang="tr-TR" sz="1050" b="1" dirty="0">
                <a:solidFill>
                  <a:schemeClr val="bg1"/>
                </a:solidFill>
                <a:effectLst>
                  <a:outerShdw blurRad="38100" dist="38100" dir="2700000" algn="tl">
                    <a:srgbClr val="000000">
                      <a:alpha val="43137"/>
                    </a:srgbClr>
                  </a:outerShdw>
                </a:effectLst>
              </a:endParaRPr>
            </a:p>
            <a:p>
              <a:pPr algn="r">
                <a:lnSpc>
                  <a:spcPts val="1200"/>
                </a:lnSpc>
              </a:pPr>
              <a:r>
                <a:rPr lang="tr-TR" sz="1000" b="1" dirty="0" smtClean="0">
                  <a:solidFill>
                    <a:schemeClr val="bg1"/>
                  </a:solidFill>
                  <a:effectLst>
                    <a:outerShdw blurRad="38100" dist="38100" dir="2700000" algn="tl">
                      <a:srgbClr val="000000">
                        <a:alpha val="43137"/>
                      </a:srgbClr>
                    </a:outerShdw>
                  </a:effectLst>
                </a:rPr>
                <a:t>22 </a:t>
              </a:r>
              <a:r>
                <a:rPr lang="tr-TR" sz="800" b="1" dirty="0" err="1">
                  <a:solidFill>
                    <a:schemeClr val="bg1"/>
                  </a:solidFill>
                  <a:effectLst>
                    <a:outerShdw blurRad="38100" dist="38100" dir="2700000" algn="tl">
                      <a:srgbClr val="000000">
                        <a:alpha val="43137"/>
                      </a:srgbClr>
                    </a:outerShdw>
                  </a:effectLst>
                </a:rPr>
                <a:t>Countries</a:t>
              </a:r>
              <a:endParaRPr lang="tr-TR" sz="800" b="1" dirty="0">
                <a:solidFill>
                  <a:schemeClr val="bg1"/>
                </a:solidFill>
                <a:effectLst>
                  <a:outerShdw blurRad="38100" dist="38100" dir="2700000" algn="tl">
                    <a:srgbClr val="000000">
                      <a:alpha val="43137"/>
                    </a:srgbClr>
                  </a:outerShdw>
                </a:effectLst>
              </a:endParaRPr>
            </a:p>
            <a:p>
              <a:pPr algn="r">
                <a:lnSpc>
                  <a:spcPts val="1200"/>
                </a:lnSpc>
              </a:pPr>
              <a:r>
                <a:rPr lang="tr-TR" sz="1000" b="1" dirty="0" smtClean="0">
                  <a:solidFill>
                    <a:schemeClr val="bg1"/>
                  </a:solidFill>
                  <a:effectLst>
                    <a:outerShdw blurRad="38100" dist="38100" dir="2700000" algn="tl">
                      <a:srgbClr val="000000">
                        <a:alpha val="43137"/>
                      </a:srgbClr>
                    </a:outerShdw>
                  </a:effectLst>
                </a:rPr>
                <a:t>34 </a:t>
              </a:r>
              <a:r>
                <a:rPr lang="tr-TR" sz="800" b="1" dirty="0" err="1" smtClean="0">
                  <a:solidFill>
                    <a:schemeClr val="bg1"/>
                  </a:solidFill>
                  <a:effectLst>
                    <a:outerShdw blurRad="38100" dist="38100" dir="2700000" algn="tl">
                      <a:srgbClr val="000000">
                        <a:alpha val="43137"/>
                      </a:srgbClr>
                    </a:outerShdw>
                  </a:effectLst>
                </a:rPr>
                <a:t>Destinations</a:t>
              </a:r>
              <a:endParaRPr lang="tr-TR" sz="800" b="1" dirty="0">
                <a:solidFill>
                  <a:schemeClr val="bg1"/>
                </a:solidFill>
                <a:effectLst>
                  <a:outerShdw blurRad="38100" dist="38100" dir="2700000" algn="tl">
                    <a:srgbClr val="000000">
                      <a:alpha val="43137"/>
                    </a:srgbClr>
                  </a:outerShdw>
                </a:effectLst>
              </a:endParaRPr>
            </a:p>
          </p:txBody>
        </p:sp>
      </p:grpSp>
      <p:grpSp>
        <p:nvGrpSpPr>
          <p:cNvPr id="331" name="Group 330"/>
          <p:cNvGrpSpPr/>
          <p:nvPr/>
        </p:nvGrpSpPr>
        <p:grpSpPr>
          <a:xfrm rot="5400000">
            <a:off x="4196611" y="3742903"/>
            <a:ext cx="995927" cy="1313789"/>
            <a:chOff x="1025291" y="1120126"/>
            <a:chExt cx="1045091" cy="1378634"/>
          </a:xfrm>
        </p:grpSpPr>
        <p:pic>
          <p:nvPicPr>
            <p:cNvPr id="332" name="1"/>
            <p:cNvPicPr>
              <a:picLocks/>
            </p:cNvPicPr>
            <p:nvPr>
              <p:custDataLst>
                <p:tags r:id="rId2"/>
              </p:custDataLst>
            </p:nvPr>
          </p:nvPicPr>
          <p:blipFill rotWithShape="1">
            <a:blip r:embed="rId15">
              <a:extLst>
                <a:ext uri="{28A0092B-C50C-407E-A947-70E740481C1C}">
                  <a14:useLocalDpi xmlns:a14="http://schemas.microsoft.com/office/drawing/2010/main" val="0"/>
                </a:ext>
              </a:extLst>
            </a:blip>
            <a:srcRect l="39858"/>
            <a:stretch/>
          </p:blipFill>
          <p:spPr>
            <a:xfrm rot="10800000">
              <a:off x="1025291" y="1275567"/>
              <a:ext cx="1017358" cy="1012492"/>
            </a:xfrm>
            <a:prstGeom prst="rect">
              <a:avLst/>
            </a:prstGeom>
          </p:spPr>
        </p:pic>
        <p:sp>
          <p:nvSpPr>
            <p:cNvPr id="333" name="TextBox 332"/>
            <p:cNvSpPr txBox="1"/>
            <p:nvPr/>
          </p:nvSpPr>
          <p:spPr>
            <a:xfrm rot="16200000">
              <a:off x="1086949" y="1515326"/>
              <a:ext cx="1378634" cy="588233"/>
            </a:xfrm>
            <a:prstGeom prst="rect">
              <a:avLst/>
            </a:prstGeom>
            <a:noFill/>
            <a:ln>
              <a:noFill/>
            </a:ln>
            <a:effectLst>
              <a:innerShdw dir="7800000">
                <a:prstClr val="black">
                  <a:alpha val="34000"/>
                </a:prstClr>
              </a:innerShdw>
            </a:effectLst>
          </p:spPr>
          <p:txBody>
            <a:bodyPr wrap="square" rtlCol="0">
              <a:noAutofit/>
            </a:bodyPr>
            <a:lstStyle/>
            <a:p>
              <a:pPr algn="ctr">
                <a:lnSpc>
                  <a:spcPts val="1200"/>
                </a:lnSpc>
              </a:pPr>
              <a:r>
                <a:rPr lang="tr-TR" sz="1050" b="1" dirty="0" err="1" smtClean="0">
                  <a:solidFill>
                    <a:schemeClr val="bg1"/>
                  </a:solidFill>
                  <a:effectLst>
                    <a:outerShdw blurRad="38100" dist="38100" dir="2700000" algn="tl">
                      <a:srgbClr val="000000">
                        <a:alpha val="43137"/>
                      </a:srgbClr>
                    </a:outerShdw>
                  </a:effectLst>
                </a:rPr>
                <a:t>Africa</a:t>
              </a:r>
              <a:endParaRPr lang="tr-TR" sz="1050" b="1" dirty="0">
                <a:solidFill>
                  <a:schemeClr val="bg1"/>
                </a:solidFill>
                <a:effectLst>
                  <a:outerShdw blurRad="38100" dist="38100" dir="2700000" algn="tl">
                    <a:srgbClr val="000000">
                      <a:alpha val="43137"/>
                    </a:srgbClr>
                  </a:outerShdw>
                </a:effectLst>
              </a:endParaRPr>
            </a:p>
            <a:p>
              <a:pPr algn="ctr">
                <a:lnSpc>
                  <a:spcPts val="1200"/>
                </a:lnSpc>
              </a:pPr>
              <a:r>
                <a:rPr lang="tr-TR" sz="1000" b="1" dirty="0" smtClean="0">
                  <a:solidFill>
                    <a:schemeClr val="bg1"/>
                  </a:solidFill>
                  <a:effectLst>
                    <a:outerShdw blurRad="38100" dist="38100" dir="2700000" algn="tl">
                      <a:srgbClr val="000000">
                        <a:alpha val="43137"/>
                      </a:srgbClr>
                    </a:outerShdw>
                  </a:effectLst>
                </a:rPr>
                <a:t>28 </a:t>
              </a:r>
              <a:r>
                <a:rPr lang="tr-TR" sz="800" b="1" dirty="0" err="1">
                  <a:solidFill>
                    <a:schemeClr val="bg1"/>
                  </a:solidFill>
                  <a:effectLst>
                    <a:outerShdw blurRad="38100" dist="38100" dir="2700000" algn="tl">
                      <a:srgbClr val="000000">
                        <a:alpha val="43137"/>
                      </a:srgbClr>
                    </a:outerShdw>
                  </a:effectLst>
                </a:rPr>
                <a:t>Countries</a:t>
              </a:r>
              <a:endParaRPr lang="tr-TR" sz="800" b="1" dirty="0">
                <a:solidFill>
                  <a:schemeClr val="bg1"/>
                </a:solidFill>
                <a:effectLst>
                  <a:outerShdw blurRad="38100" dist="38100" dir="2700000" algn="tl">
                    <a:srgbClr val="000000">
                      <a:alpha val="43137"/>
                    </a:srgbClr>
                  </a:outerShdw>
                </a:effectLst>
              </a:endParaRPr>
            </a:p>
            <a:p>
              <a:pPr algn="ctr">
                <a:lnSpc>
                  <a:spcPts val="1200"/>
                </a:lnSpc>
              </a:pPr>
              <a:r>
                <a:rPr lang="tr-TR" sz="1000" b="1" dirty="0" smtClean="0">
                  <a:solidFill>
                    <a:schemeClr val="bg1"/>
                  </a:solidFill>
                  <a:effectLst>
                    <a:outerShdw blurRad="38100" dist="38100" dir="2700000" algn="tl">
                      <a:srgbClr val="000000">
                        <a:alpha val="43137"/>
                      </a:srgbClr>
                    </a:outerShdw>
                  </a:effectLst>
                </a:rPr>
                <a:t>44 </a:t>
              </a:r>
              <a:r>
                <a:rPr lang="tr-TR" sz="800" b="1" dirty="0" err="1" smtClean="0">
                  <a:solidFill>
                    <a:schemeClr val="bg1"/>
                  </a:solidFill>
                  <a:effectLst>
                    <a:outerShdw blurRad="38100" dist="38100" dir="2700000" algn="tl">
                      <a:srgbClr val="000000">
                        <a:alpha val="43137"/>
                      </a:srgbClr>
                    </a:outerShdw>
                  </a:effectLst>
                </a:rPr>
                <a:t>Destinations</a:t>
              </a:r>
              <a:endParaRPr lang="tr-TR" sz="800" b="1" dirty="0">
                <a:solidFill>
                  <a:schemeClr val="bg1"/>
                </a:solidFill>
                <a:effectLst>
                  <a:outerShdw blurRad="38100" dist="38100" dir="2700000" algn="tl">
                    <a:srgbClr val="000000">
                      <a:alpha val="43137"/>
                    </a:srgbClr>
                  </a:outerShdw>
                </a:effectLst>
              </a:endParaRPr>
            </a:p>
          </p:txBody>
        </p:sp>
      </p:grpSp>
      <p:grpSp>
        <p:nvGrpSpPr>
          <p:cNvPr id="334" name="Group 333"/>
          <p:cNvGrpSpPr/>
          <p:nvPr/>
        </p:nvGrpSpPr>
        <p:grpSpPr>
          <a:xfrm rot="5400000">
            <a:off x="5451360" y="2656897"/>
            <a:ext cx="988902" cy="1313789"/>
            <a:chOff x="1025291" y="1135895"/>
            <a:chExt cx="1037719" cy="1378634"/>
          </a:xfrm>
        </p:grpSpPr>
        <p:pic>
          <p:nvPicPr>
            <p:cNvPr id="335" name="1"/>
            <p:cNvPicPr>
              <a:picLocks/>
            </p:cNvPicPr>
            <p:nvPr>
              <p:custDataLst>
                <p:tags r:id="rId1"/>
              </p:custDataLst>
            </p:nvPr>
          </p:nvPicPr>
          <p:blipFill rotWithShape="1">
            <a:blip r:embed="rId15">
              <a:extLst>
                <a:ext uri="{28A0092B-C50C-407E-A947-70E740481C1C}">
                  <a14:useLocalDpi xmlns:a14="http://schemas.microsoft.com/office/drawing/2010/main" val="0"/>
                </a:ext>
              </a:extLst>
            </a:blip>
            <a:srcRect l="39858"/>
            <a:stretch/>
          </p:blipFill>
          <p:spPr>
            <a:xfrm rot="10800000">
              <a:off x="1025291" y="1275567"/>
              <a:ext cx="1017358" cy="1012492"/>
            </a:xfrm>
            <a:prstGeom prst="rect">
              <a:avLst/>
            </a:prstGeom>
          </p:spPr>
        </p:pic>
        <p:sp>
          <p:nvSpPr>
            <p:cNvPr id="336" name="TextBox 335"/>
            <p:cNvSpPr txBox="1"/>
            <p:nvPr/>
          </p:nvSpPr>
          <p:spPr>
            <a:xfrm rot="16200000">
              <a:off x="1079577" y="1531095"/>
              <a:ext cx="1378634" cy="588233"/>
            </a:xfrm>
            <a:prstGeom prst="rect">
              <a:avLst/>
            </a:prstGeom>
            <a:noFill/>
            <a:ln>
              <a:noFill/>
            </a:ln>
            <a:effectLst>
              <a:innerShdw dir="7800000">
                <a:prstClr val="black">
                  <a:alpha val="34000"/>
                </a:prstClr>
              </a:innerShdw>
            </a:effectLst>
          </p:spPr>
          <p:txBody>
            <a:bodyPr wrap="square" rtlCol="0">
              <a:noAutofit/>
            </a:bodyPr>
            <a:lstStyle/>
            <a:p>
              <a:pPr algn="ctr">
                <a:lnSpc>
                  <a:spcPts val="1200"/>
                </a:lnSpc>
              </a:pPr>
              <a:r>
                <a:rPr lang="tr-TR" sz="1050" b="1" dirty="0" err="1" smtClean="0">
                  <a:solidFill>
                    <a:schemeClr val="bg1"/>
                  </a:solidFill>
                  <a:effectLst>
                    <a:outerShdw blurRad="38100" dist="38100" dir="2700000" algn="tl">
                      <a:srgbClr val="000000">
                        <a:alpha val="43137"/>
                      </a:srgbClr>
                    </a:outerShdw>
                  </a:effectLst>
                </a:rPr>
                <a:t>Middle</a:t>
              </a:r>
              <a:r>
                <a:rPr lang="tr-TR" sz="1050" b="1" dirty="0" smtClean="0">
                  <a:solidFill>
                    <a:schemeClr val="bg1"/>
                  </a:solidFill>
                  <a:effectLst>
                    <a:outerShdw blurRad="38100" dist="38100" dir="2700000" algn="tl">
                      <a:srgbClr val="000000">
                        <a:alpha val="43137"/>
                      </a:srgbClr>
                    </a:outerShdw>
                  </a:effectLst>
                </a:rPr>
                <a:t> East</a:t>
              </a:r>
              <a:endParaRPr lang="tr-TR" sz="1050" b="1" dirty="0">
                <a:solidFill>
                  <a:schemeClr val="bg1"/>
                </a:solidFill>
                <a:effectLst>
                  <a:outerShdw blurRad="38100" dist="38100" dir="2700000" algn="tl">
                    <a:srgbClr val="000000">
                      <a:alpha val="43137"/>
                    </a:srgbClr>
                  </a:outerShdw>
                </a:effectLst>
              </a:endParaRPr>
            </a:p>
            <a:p>
              <a:pPr algn="ctr">
                <a:lnSpc>
                  <a:spcPts val="1200"/>
                </a:lnSpc>
              </a:pPr>
              <a:r>
                <a:rPr lang="tr-TR" sz="1000" b="1" dirty="0" smtClean="0">
                  <a:solidFill>
                    <a:schemeClr val="bg1"/>
                  </a:solidFill>
                  <a:effectLst>
                    <a:outerShdw blurRad="38100" dist="38100" dir="2700000" algn="tl">
                      <a:srgbClr val="000000">
                        <a:alpha val="43137"/>
                      </a:srgbClr>
                    </a:outerShdw>
                  </a:effectLst>
                </a:rPr>
                <a:t>13 </a:t>
              </a:r>
              <a:r>
                <a:rPr lang="tr-TR" sz="800" b="1" dirty="0" err="1">
                  <a:solidFill>
                    <a:schemeClr val="bg1"/>
                  </a:solidFill>
                  <a:effectLst>
                    <a:outerShdw blurRad="38100" dist="38100" dir="2700000" algn="tl">
                      <a:srgbClr val="000000">
                        <a:alpha val="43137"/>
                      </a:srgbClr>
                    </a:outerShdw>
                  </a:effectLst>
                </a:rPr>
                <a:t>Countries</a:t>
              </a:r>
              <a:endParaRPr lang="tr-TR" sz="800" b="1" dirty="0">
                <a:solidFill>
                  <a:schemeClr val="bg1"/>
                </a:solidFill>
                <a:effectLst>
                  <a:outerShdw blurRad="38100" dist="38100" dir="2700000" algn="tl">
                    <a:srgbClr val="000000">
                      <a:alpha val="43137"/>
                    </a:srgbClr>
                  </a:outerShdw>
                </a:effectLst>
              </a:endParaRPr>
            </a:p>
            <a:p>
              <a:pPr algn="ctr">
                <a:lnSpc>
                  <a:spcPts val="1200"/>
                </a:lnSpc>
              </a:pPr>
              <a:r>
                <a:rPr lang="tr-TR" sz="1000" b="1" dirty="0" smtClean="0">
                  <a:solidFill>
                    <a:schemeClr val="bg1"/>
                  </a:solidFill>
                  <a:effectLst>
                    <a:outerShdw blurRad="38100" dist="38100" dir="2700000" algn="tl">
                      <a:srgbClr val="000000">
                        <a:alpha val="43137"/>
                      </a:srgbClr>
                    </a:outerShdw>
                  </a:effectLst>
                </a:rPr>
                <a:t>3</a:t>
              </a:r>
              <a:r>
                <a:rPr lang="tr-TR" sz="1000" b="1" dirty="0">
                  <a:solidFill>
                    <a:schemeClr val="bg1"/>
                  </a:solidFill>
                  <a:effectLst>
                    <a:outerShdw blurRad="38100" dist="38100" dir="2700000" algn="tl">
                      <a:srgbClr val="000000">
                        <a:alpha val="43137"/>
                      </a:srgbClr>
                    </a:outerShdw>
                  </a:effectLst>
                </a:rPr>
                <a:t>4</a:t>
              </a:r>
              <a:r>
                <a:rPr lang="tr-TR" sz="1000" b="1" dirty="0" smtClean="0">
                  <a:solidFill>
                    <a:schemeClr val="bg1"/>
                  </a:solidFill>
                  <a:effectLst>
                    <a:outerShdw blurRad="38100" dist="38100" dir="2700000" algn="tl">
                      <a:srgbClr val="000000">
                        <a:alpha val="43137"/>
                      </a:srgbClr>
                    </a:outerShdw>
                  </a:effectLst>
                </a:rPr>
                <a:t> </a:t>
              </a:r>
              <a:r>
                <a:rPr lang="tr-TR" sz="800" b="1" dirty="0" err="1">
                  <a:solidFill>
                    <a:schemeClr val="bg1"/>
                  </a:solidFill>
                  <a:effectLst>
                    <a:outerShdw blurRad="38100" dist="38100" dir="2700000" algn="tl">
                      <a:srgbClr val="000000">
                        <a:alpha val="43137"/>
                      </a:srgbClr>
                    </a:outerShdw>
                  </a:effectLst>
                </a:rPr>
                <a:t>Destinations</a:t>
              </a:r>
              <a:endParaRPr lang="tr-TR" sz="800" b="1" dirty="0">
                <a:solidFill>
                  <a:schemeClr val="bg1"/>
                </a:solidFill>
                <a:effectLst>
                  <a:outerShdw blurRad="38100" dist="38100" dir="2700000" algn="tl">
                    <a:srgbClr val="000000">
                      <a:alpha val="43137"/>
                    </a:srgbClr>
                  </a:outerShdw>
                </a:effectLst>
              </a:endParaRPr>
            </a:p>
          </p:txBody>
        </p:sp>
      </p:grpSp>
      <p:pic>
        <p:nvPicPr>
          <p:cNvPr id="31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0713" y="2686992"/>
            <a:ext cx="108383" cy="111995"/>
          </a:xfrm>
          <a:prstGeom prst="rect">
            <a:avLst/>
          </a:prstGeom>
          <a:noFill/>
          <a:extLst>
            <a:ext uri="{909E8E84-426E-40DD-AFC4-6F175D3DCCD1}">
              <a14:hiddenFill xmlns:a14="http://schemas.microsoft.com/office/drawing/2010/main">
                <a:solidFill>
                  <a:srgbClr val="FFFFFF"/>
                </a:solidFill>
              </a14:hiddenFill>
            </a:ext>
          </a:extLst>
        </p:spPr>
      </p:pic>
      <p:grpSp>
        <p:nvGrpSpPr>
          <p:cNvPr id="318" name="Group 317"/>
          <p:cNvGrpSpPr/>
          <p:nvPr/>
        </p:nvGrpSpPr>
        <p:grpSpPr>
          <a:xfrm>
            <a:off x="6799911" y="3509619"/>
            <a:ext cx="1239276" cy="477430"/>
            <a:chOff x="-257397" y="-1598571"/>
            <a:chExt cx="1239276" cy="477430"/>
          </a:xfrm>
        </p:grpSpPr>
        <p:pic>
          <p:nvPicPr>
            <p:cNvPr id="337" name="Picture 336"/>
            <p:cNvPicPr>
              <a:picLocks noChangeAspect="1"/>
            </p:cNvPicPr>
            <p:nvPr/>
          </p:nvPicPr>
          <p:blipFill rotWithShape="1">
            <a:blip r:embed="rId16">
              <a:extLst>
                <a:ext uri="{28A0092B-C50C-407E-A947-70E740481C1C}">
                  <a14:useLocalDpi xmlns:a14="http://schemas.microsoft.com/office/drawing/2010/main" val="0"/>
                </a:ext>
              </a:extLst>
            </a:blip>
            <a:srcRect l="1740" t="61170" r="94898" b="29548"/>
            <a:stretch/>
          </p:blipFill>
          <p:spPr>
            <a:xfrm>
              <a:off x="-257397" y="-1598571"/>
              <a:ext cx="307498" cy="477430"/>
            </a:xfrm>
            <a:prstGeom prst="rect">
              <a:avLst/>
            </a:prstGeom>
          </p:spPr>
        </p:pic>
        <p:sp>
          <p:nvSpPr>
            <p:cNvPr id="338" name="Rectangle 337"/>
            <p:cNvSpPr/>
            <p:nvPr/>
          </p:nvSpPr>
          <p:spPr>
            <a:xfrm>
              <a:off x="-50776" y="-1417062"/>
              <a:ext cx="1032655" cy="230832"/>
            </a:xfrm>
            <a:prstGeom prst="rect">
              <a:avLst/>
            </a:prstGeom>
          </p:spPr>
          <p:txBody>
            <a:bodyPr wrap="none">
              <a:spAutoFit/>
            </a:bodyPr>
            <a:lstStyle/>
            <a:p>
              <a:r>
                <a:rPr lang="tr-TR" sz="900" b="1" dirty="0"/>
                <a:t>2002 </a:t>
              </a:r>
              <a:r>
                <a:rPr lang="tr-TR" sz="900" b="1" dirty="0" smtClean="0"/>
                <a:t>TK </a:t>
              </a:r>
              <a:r>
                <a:rPr lang="tr-TR" sz="900" b="1" dirty="0"/>
                <a:t>Network </a:t>
              </a:r>
            </a:p>
          </p:txBody>
        </p:sp>
      </p:grpSp>
      <p:grpSp>
        <p:nvGrpSpPr>
          <p:cNvPr id="339" name="Group 338"/>
          <p:cNvGrpSpPr/>
          <p:nvPr/>
        </p:nvGrpSpPr>
        <p:grpSpPr>
          <a:xfrm>
            <a:off x="6791820" y="3930405"/>
            <a:ext cx="1533473" cy="501706"/>
            <a:chOff x="-265488" y="-1177785"/>
            <a:chExt cx="1533473" cy="501706"/>
          </a:xfrm>
        </p:grpSpPr>
        <p:pic>
          <p:nvPicPr>
            <p:cNvPr id="340" name="Picture 339"/>
            <p:cNvPicPr>
              <a:picLocks noChangeAspect="1"/>
            </p:cNvPicPr>
            <p:nvPr/>
          </p:nvPicPr>
          <p:blipFill rotWithShape="1">
            <a:blip r:embed="rId17">
              <a:extLst>
                <a:ext uri="{28A0092B-C50C-407E-A947-70E740481C1C}">
                  <a14:useLocalDpi xmlns:a14="http://schemas.microsoft.com/office/drawing/2010/main" val="0"/>
                </a:ext>
              </a:extLst>
            </a:blip>
            <a:srcRect l="1651" t="69351" r="94720" b="20895"/>
            <a:stretch/>
          </p:blipFill>
          <p:spPr>
            <a:xfrm>
              <a:off x="-265488" y="-1177785"/>
              <a:ext cx="331774" cy="501706"/>
            </a:xfrm>
            <a:prstGeom prst="rect">
              <a:avLst/>
            </a:prstGeom>
          </p:spPr>
        </p:pic>
        <p:sp>
          <p:nvSpPr>
            <p:cNvPr id="341" name="Rectangle 340"/>
            <p:cNvSpPr/>
            <p:nvPr/>
          </p:nvSpPr>
          <p:spPr>
            <a:xfrm>
              <a:off x="-42007" y="-1086834"/>
              <a:ext cx="1309992" cy="369332"/>
            </a:xfrm>
            <a:prstGeom prst="rect">
              <a:avLst/>
            </a:prstGeom>
          </p:spPr>
          <p:txBody>
            <a:bodyPr wrap="square">
              <a:spAutoFit/>
            </a:bodyPr>
            <a:lstStyle/>
            <a:p>
              <a:r>
                <a:rPr lang="tr-TR" sz="900" b="1" dirty="0" err="1" smtClean="0"/>
                <a:t>Destinations</a:t>
              </a:r>
              <a:r>
                <a:rPr lang="tr-TR" sz="900" b="1" dirty="0" smtClean="0"/>
                <a:t> </a:t>
              </a:r>
              <a:r>
                <a:rPr lang="tr-TR" sz="900" b="1" dirty="0" err="1" smtClean="0"/>
                <a:t>opened</a:t>
              </a:r>
              <a:r>
                <a:rPr lang="tr-TR" sz="900" b="1" dirty="0" smtClean="0"/>
                <a:t> </a:t>
              </a:r>
              <a:r>
                <a:rPr lang="tr-TR" sz="900" b="1" dirty="0" err="1" smtClean="0"/>
                <a:t>between</a:t>
              </a:r>
              <a:r>
                <a:rPr lang="tr-TR" sz="900" b="1" dirty="0" smtClean="0"/>
                <a:t> 2003 </a:t>
              </a:r>
              <a:r>
                <a:rPr lang="tr-TR" sz="900" b="1" dirty="0"/>
                <a:t>- </a:t>
              </a:r>
              <a:r>
                <a:rPr lang="tr-TR" sz="900" b="1" dirty="0" err="1" smtClean="0"/>
                <a:t>Now</a:t>
              </a:r>
              <a:endParaRPr lang="tr-TR" sz="900" b="1" dirty="0"/>
            </a:p>
          </p:txBody>
        </p:sp>
      </p:grpSp>
      <p:grpSp>
        <p:nvGrpSpPr>
          <p:cNvPr id="342" name="Group 341"/>
          <p:cNvGrpSpPr/>
          <p:nvPr/>
        </p:nvGrpSpPr>
        <p:grpSpPr>
          <a:xfrm>
            <a:off x="6791820" y="4262178"/>
            <a:ext cx="851524" cy="412694"/>
            <a:chOff x="-265488" y="-846012"/>
            <a:chExt cx="851524" cy="412694"/>
          </a:xfrm>
        </p:grpSpPr>
        <p:pic>
          <p:nvPicPr>
            <p:cNvPr id="343" name="Picture 342"/>
            <p:cNvPicPr>
              <a:picLocks noChangeAspect="1"/>
            </p:cNvPicPr>
            <p:nvPr/>
          </p:nvPicPr>
          <p:blipFill rotWithShape="1">
            <a:blip r:embed="rId18">
              <a:extLst>
                <a:ext uri="{28A0092B-C50C-407E-A947-70E740481C1C}">
                  <a14:useLocalDpi xmlns:a14="http://schemas.microsoft.com/office/drawing/2010/main" val="0"/>
                </a:ext>
              </a:extLst>
            </a:blip>
            <a:srcRect l="1651" t="75802" r="94367" b="16175"/>
            <a:stretch/>
          </p:blipFill>
          <p:spPr>
            <a:xfrm>
              <a:off x="-265488" y="-846012"/>
              <a:ext cx="364142" cy="412694"/>
            </a:xfrm>
            <a:prstGeom prst="rect">
              <a:avLst/>
            </a:prstGeom>
          </p:spPr>
        </p:pic>
        <p:sp>
          <p:nvSpPr>
            <p:cNvPr id="344" name="Rectangle 343"/>
            <p:cNvSpPr/>
            <p:nvPr/>
          </p:nvSpPr>
          <p:spPr>
            <a:xfrm>
              <a:off x="-17014" y="-733953"/>
              <a:ext cx="603050" cy="230832"/>
            </a:xfrm>
            <a:prstGeom prst="rect">
              <a:avLst/>
            </a:prstGeom>
          </p:spPr>
          <p:txBody>
            <a:bodyPr wrap="none">
              <a:spAutoFit/>
            </a:bodyPr>
            <a:lstStyle/>
            <a:p>
              <a:r>
                <a:rPr lang="tr-TR" sz="900" b="1" dirty="0" err="1" smtClean="0"/>
                <a:t>Planned</a:t>
              </a:r>
              <a:r>
                <a:rPr lang="tr-TR" sz="900" b="1" dirty="0" smtClean="0"/>
                <a:t> </a:t>
              </a:r>
              <a:endParaRPr lang="tr-TR" sz="900" b="1" dirty="0"/>
            </a:p>
          </p:txBody>
        </p:sp>
      </p:grpSp>
      <p:pic>
        <p:nvPicPr>
          <p:cNvPr id="345"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04162" y="2487266"/>
            <a:ext cx="108383" cy="111995"/>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97067" y="2278144"/>
            <a:ext cx="108383" cy="111995"/>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02265" y="1885984"/>
            <a:ext cx="108383" cy="111995"/>
          </a:xfrm>
          <a:prstGeom prst="rect">
            <a:avLst/>
          </a:prstGeom>
          <a:noFill/>
          <a:extLst>
            <a:ext uri="{909E8E84-426E-40DD-AFC4-6F175D3DCCD1}">
              <a14:hiddenFill xmlns:a14="http://schemas.microsoft.com/office/drawing/2010/main">
                <a:solidFill>
                  <a:srgbClr val="FFFFFF"/>
                </a:solidFill>
              </a14:hiddenFill>
            </a:ext>
          </a:extLst>
        </p:spPr>
      </p:pic>
      <p:sp>
        <p:nvSpPr>
          <p:cNvPr id="348" name="Rectangle 347"/>
          <p:cNvSpPr/>
          <p:nvPr/>
        </p:nvSpPr>
        <p:spPr>
          <a:xfrm>
            <a:off x="1953097" y="2191371"/>
            <a:ext cx="351378" cy="161583"/>
          </a:xfrm>
          <a:prstGeom prst="rect">
            <a:avLst/>
          </a:prstGeom>
        </p:spPr>
        <p:txBody>
          <a:bodyPr wrap="none">
            <a:spAutoFit/>
          </a:bodyPr>
          <a:lstStyle/>
          <a:p>
            <a:r>
              <a:rPr lang="tr-TR" sz="450" b="1" dirty="0" smtClean="0"/>
              <a:t>MIAMI</a:t>
            </a:r>
            <a:endParaRPr lang="tr-TR" sz="450" b="1" dirty="0"/>
          </a:p>
        </p:txBody>
      </p:sp>
      <p:pic>
        <p:nvPicPr>
          <p:cNvPr id="349"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99650" y="2190611"/>
            <a:ext cx="116487" cy="112729"/>
          </a:xfrm>
          <a:prstGeom prst="rect">
            <a:avLst/>
          </a:prstGeom>
          <a:noFill/>
          <a:extLst>
            <a:ext uri="{909E8E84-426E-40DD-AFC4-6F175D3DCCD1}">
              <a14:hiddenFill xmlns:a14="http://schemas.microsoft.com/office/drawing/2010/main">
                <a:solidFill>
                  <a:srgbClr val="FFFFFF"/>
                </a:solidFill>
              </a14:hiddenFill>
            </a:ext>
          </a:extLst>
        </p:spPr>
      </p:pic>
      <p:grpSp>
        <p:nvGrpSpPr>
          <p:cNvPr id="350" name="Group 349"/>
          <p:cNvGrpSpPr/>
          <p:nvPr/>
        </p:nvGrpSpPr>
        <p:grpSpPr>
          <a:xfrm>
            <a:off x="5084424" y="3255431"/>
            <a:ext cx="590226" cy="213423"/>
            <a:chOff x="4919930" y="3741613"/>
            <a:chExt cx="590226" cy="213423"/>
          </a:xfrm>
        </p:grpSpPr>
        <p:sp>
          <p:nvSpPr>
            <p:cNvPr id="351" name="Rectangle 350"/>
            <p:cNvSpPr/>
            <p:nvPr/>
          </p:nvSpPr>
          <p:spPr>
            <a:xfrm>
              <a:off x="4919930" y="3793453"/>
              <a:ext cx="590226" cy="161583"/>
            </a:xfrm>
            <a:prstGeom prst="rect">
              <a:avLst/>
            </a:prstGeom>
          </p:spPr>
          <p:txBody>
            <a:bodyPr wrap="none">
              <a:spAutoFit/>
            </a:bodyPr>
            <a:lstStyle/>
            <a:p>
              <a:r>
                <a:rPr lang="tr-TR" sz="450" b="1" dirty="0"/>
                <a:t>ANTANANARIVO</a:t>
              </a:r>
            </a:p>
          </p:txBody>
        </p:sp>
        <p:pic>
          <p:nvPicPr>
            <p:cNvPr id="352" name="Picture 6" descr="C:\Users\APOLLON\Desktop\sarı.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86848" y="3741613"/>
              <a:ext cx="116076" cy="112331"/>
            </a:xfrm>
            <a:prstGeom prst="rect">
              <a:avLst/>
            </a:prstGeom>
            <a:noFill/>
            <a:extLst>
              <a:ext uri="{909E8E84-426E-40DD-AFC4-6F175D3DCCD1}">
                <a14:hiddenFill xmlns:a14="http://schemas.microsoft.com/office/drawing/2010/main">
                  <a:solidFill>
                    <a:srgbClr val="FFFFFF"/>
                  </a:solidFill>
                </a14:hiddenFill>
              </a:ext>
            </a:extLst>
          </p:spPr>
        </p:pic>
      </p:grpSp>
      <p:sp>
        <p:nvSpPr>
          <p:cNvPr id="353" name="Rectangle 352"/>
          <p:cNvSpPr/>
          <p:nvPr/>
        </p:nvSpPr>
        <p:spPr>
          <a:xfrm>
            <a:off x="1656968" y="2143841"/>
            <a:ext cx="431528" cy="161583"/>
          </a:xfrm>
          <a:prstGeom prst="rect">
            <a:avLst/>
          </a:prstGeom>
        </p:spPr>
        <p:txBody>
          <a:bodyPr wrap="none">
            <a:spAutoFit/>
          </a:bodyPr>
          <a:lstStyle/>
          <a:p>
            <a:r>
              <a:rPr lang="tr-TR" sz="450" b="1" dirty="0" smtClean="0"/>
              <a:t>HOUSTON</a:t>
            </a:r>
            <a:endParaRPr lang="tr-TR" sz="450" b="1" dirty="0"/>
          </a:p>
        </p:txBody>
      </p:sp>
      <p:pic>
        <p:nvPicPr>
          <p:cNvPr id="354" name="Picture 5" descr="C:\Users\APOLLON\Desktop\kırmızı.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7585" y="2108008"/>
            <a:ext cx="108383" cy="111995"/>
          </a:xfrm>
          <a:prstGeom prst="rect">
            <a:avLst/>
          </a:prstGeom>
          <a:noFill/>
          <a:extLst>
            <a:ext uri="{909E8E84-426E-40DD-AFC4-6F175D3DCCD1}">
              <a14:hiddenFill xmlns:a14="http://schemas.microsoft.com/office/drawing/2010/main">
                <a:solidFill>
                  <a:srgbClr val="FFFFFF"/>
                </a:solidFill>
              </a14:hiddenFill>
            </a:ext>
          </a:extLst>
        </p:spPr>
      </p:pic>
      <p:sp>
        <p:nvSpPr>
          <p:cNvPr id="355" name="Rectangle 354"/>
          <p:cNvSpPr/>
          <p:nvPr/>
        </p:nvSpPr>
        <p:spPr>
          <a:xfrm>
            <a:off x="4836963" y="3610875"/>
            <a:ext cx="397866" cy="161583"/>
          </a:xfrm>
          <a:prstGeom prst="rect">
            <a:avLst/>
          </a:prstGeom>
        </p:spPr>
        <p:txBody>
          <a:bodyPr wrap="none">
            <a:spAutoFit/>
          </a:bodyPr>
          <a:lstStyle/>
          <a:p>
            <a:r>
              <a:rPr lang="tr-TR" sz="450" b="1" dirty="0" smtClean="0"/>
              <a:t>DURBAN</a:t>
            </a:r>
            <a:endParaRPr lang="tr-TR" sz="450" b="1" dirty="0"/>
          </a:p>
        </p:txBody>
      </p:sp>
      <p:pic>
        <p:nvPicPr>
          <p:cNvPr id="356" name="Picture 6" descr="C:\Users\APOLLON\Desktop\sarı.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13134" y="3613071"/>
            <a:ext cx="116487" cy="112729"/>
          </a:xfrm>
          <a:prstGeom prst="rect">
            <a:avLst/>
          </a:prstGeom>
          <a:noFill/>
          <a:extLst>
            <a:ext uri="{909E8E84-426E-40DD-AFC4-6F175D3DCCD1}">
              <a14:hiddenFill xmlns:a14="http://schemas.microsoft.com/office/drawing/2010/main">
                <a:solidFill>
                  <a:srgbClr val="FFFFFF"/>
                </a:solidFill>
              </a14:hiddenFill>
            </a:ext>
          </a:extLst>
        </p:spPr>
      </p:pic>
      <p:pic>
        <p:nvPicPr>
          <p:cNvPr id="638" name="Picture 6" descr="C:\Users\APOLLON\Desktop\sarı.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08818" y="2325461"/>
            <a:ext cx="93318" cy="90307"/>
          </a:xfrm>
          <a:prstGeom prst="rect">
            <a:avLst/>
          </a:prstGeom>
          <a:noFill/>
          <a:extLst>
            <a:ext uri="{909E8E84-426E-40DD-AFC4-6F175D3DCCD1}">
              <a14:hiddenFill xmlns:a14="http://schemas.microsoft.com/office/drawing/2010/main">
                <a:solidFill>
                  <a:srgbClr val="FFFFFF"/>
                </a:solidFill>
              </a14:hiddenFill>
            </a:ext>
          </a:extLst>
        </p:spPr>
      </p:pic>
      <p:sp>
        <p:nvSpPr>
          <p:cNvPr id="639" name="Rectangle 638"/>
          <p:cNvSpPr/>
          <p:nvPr/>
        </p:nvSpPr>
        <p:spPr>
          <a:xfrm>
            <a:off x="6381023" y="2344514"/>
            <a:ext cx="349776" cy="161583"/>
          </a:xfrm>
          <a:prstGeom prst="rect">
            <a:avLst/>
          </a:prstGeom>
        </p:spPr>
        <p:txBody>
          <a:bodyPr wrap="none">
            <a:spAutoFit/>
          </a:bodyPr>
          <a:lstStyle/>
          <a:p>
            <a:r>
              <a:rPr lang="tr-TR" sz="450" b="1" dirty="0" smtClean="0"/>
              <a:t>HANOI</a:t>
            </a:r>
            <a:endParaRPr lang="tr-TR" sz="450" b="1" dirty="0"/>
          </a:p>
        </p:txBody>
      </p:sp>
    </p:spTree>
    <p:extLst>
      <p:ext uri="{BB962C8B-B14F-4D97-AF65-F5344CB8AC3E}">
        <p14:creationId xmlns:p14="http://schemas.microsoft.com/office/powerpoint/2010/main" val="1729648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319"/>
                                        </p:tgtEl>
                                        <p:attrNameLst>
                                          <p:attrName>style.visibility</p:attrName>
                                        </p:attrNameLst>
                                      </p:cBhvr>
                                      <p:to>
                                        <p:strVal val="visible"/>
                                      </p:to>
                                    </p:set>
                                    <p:anim calcmode="lin" valueType="num">
                                      <p:cBhvr>
                                        <p:cTn id="16" dur="750" fill="hold"/>
                                        <p:tgtEl>
                                          <p:spTgt spid="319"/>
                                        </p:tgtEl>
                                        <p:attrNameLst>
                                          <p:attrName>ppt_w</p:attrName>
                                        </p:attrNameLst>
                                      </p:cBhvr>
                                      <p:tavLst>
                                        <p:tav tm="0">
                                          <p:val>
                                            <p:fltVal val="0"/>
                                          </p:val>
                                        </p:tav>
                                        <p:tav tm="100000">
                                          <p:val>
                                            <p:strVal val="#ppt_w"/>
                                          </p:val>
                                        </p:tav>
                                      </p:tavLst>
                                    </p:anim>
                                    <p:anim calcmode="lin" valueType="num">
                                      <p:cBhvr>
                                        <p:cTn id="17" dur="750" fill="hold"/>
                                        <p:tgtEl>
                                          <p:spTgt spid="319"/>
                                        </p:tgtEl>
                                        <p:attrNameLst>
                                          <p:attrName>ppt_h</p:attrName>
                                        </p:attrNameLst>
                                      </p:cBhvr>
                                      <p:tavLst>
                                        <p:tav tm="0">
                                          <p:val>
                                            <p:fltVal val="0"/>
                                          </p:val>
                                        </p:tav>
                                        <p:tav tm="100000">
                                          <p:val>
                                            <p:strVal val="#ppt_h"/>
                                          </p:val>
                                        </p:tav>
                                      </p:tavLst>
                                    </p:anim>
                                    <p:animEffect transition="in" filter="fade">
                                      <p:cBhvr>
                                        <p:cTn id="18" dur="750"/>
                                        <p:tgtEl>
                                          <p:spTgt spid="319"/>
                                        </p:tgtEl>
                                      </p:cBhvr>
                                    </p:animEffect>
                                  </p:childTnLst>
                                </p:cTn>
                              </p:par>
                              <p:par>
                                <p:cTn id="19" presetID="53" presetClass="entr" presetSubtype="16" fill="hold" nodeType="withEffect">
                                  <p:stCondLst>
                                    <p:cond delay="0"/>
                                  </p:stCondLst>
                                  <p:childTnLst>
                                    <p:set>
                                      <p:cBhvr>
                                        <p:cTn id="20" dur="1" fill="hold">
                                          <p:stCondLst>
                                            <p:cond delay="0"/>
                                          </p:stCondLst>
                                        </p:cTn>
                                        <p:tgtEl>
                                          <p:spTgt spid="322"/>
                                        </p:tgtEl>
                                        <p:attrNameLst>
                                          <p:attrName>style.visibility</p:attrName>
                                        </p:attrNameLst>
                                      </p:cBhvr>
                                      <p:to>
                                        <p:strVal val="visible"/>
                                      </p:to>
                                    </p:set>
                                    <p:anim calcmode="lin" valueType="num">
                                      <p:cBhvr>
                                        <p:cTn id="21" dur="750" fill="hold"/>
                                        <p:tgtEl>
                                          <p:spTgt spid="322"/>
                                        </p:tgtEl>
                                        <p:attrNameLst>
                                          <p:attrName>ppt_w</p:attrName>
                                        </p:attrNameLst>
                                      </p:cBhvr>
                                      <p:tavLst>
                                        <p:tav tm="0">
                                          <p:val>
                                            <p:fltVal val="0"/>
                                          </p:val>
                                        </p:tav>
                                        <p:tav tm="100000">
                                          <p:val>
                                            <p:strVal val="#ppt_w"/>
                                          </p:val>
                                        </p:tav>
                                      </p:tavLst>
                                    </p:anim>
                                    <p:anim calcmode="lin" valueType="num">
                                      <p:cBhvr>
                                        <p:cTn id="22" dur="750" fill="hold"/>
                                        <p:tgtEl>
                                          <p:spTgt spid="322"/>
                                        </p:tgtEl>
                                        <p:attrNameLst>
                                          <p:attrName>ppt_h</p:attrName>
                                        </p:attrNameLst>
                                      </p:cBhvr>
                                      <p:tavLst>
                                        <p:tav tm="0">
                                          <p:val>
                                            <p:fltVal val="0"/>
                                          </p:val>
                                        </p:tav>
                                        <p:tav tm="100000">
                                          <p:val>
                                            <p:strVal val="#ppt_h"/>
                                          </p:val>
                                        </p:tav>
                                      </p:tavLst>
                                    </p:anim>
                                    <p:animEffect transition="in" filter="fade">
                                      <p:cBhvr>
                                        <p:cTn id="23" dur="750"/>
                                        <p:tgtEl>
                                          <p:spTgt spid="322"/>
                                        </p:tgtEl>
                                      </p:cBhvr>
                                    </p:animEffect>
                                  </p:childTnLst>
                                </p:cTn>
                              </p:par>
                              <p:par>
                                <p:cTn id="24" presetID="53" presetClass="entr" presetSubtype="16" fill="hold" nodeType="withEffect">
                                  <p:stCondLst>
                                    <p:cond delay="0"/>
                                  </p:stCondLst>
                                  <p:childTnLst>
                                    <p:set>
                                      <p:cBhvr>
                                        <p:cTn id="25" dur="1" fill="hold">
                                          <p:stCondLst>
                                            <p:cond delay="0"/>
                                          </p:stCondLst>
                                        </p:cTn>
                                        <p:tgtEl>
                                          <p:spTgt spid="325"/>
                                        </p:tgtEl>
                                        <p:attrNameLst>
                                          <p:attrName>style.visibility</p:attrName>
                                        </p:attrNameLst>
                                      </p:cBhvr>
                                      <p:to>
                                        <p:strVal val="visible"/>
                                      </p:to>
                                    </p:set>
                                    <p:anim calcmode="lin" valueType="num">
                                      <p:cBhvr>
                                        <p:cTn id="26" dur="750" fill="hold"/>
                                        <p:tgtEl>
                                          <p:spTgt spid="325"/>
                                        </p:tgtEl>
                                        <p:attrNameLst>
                                          <p:attrName>ppt_w</p:attrName>
                                        </p:attrNameLst>
                                      </p:cBhvr>
                                      <p:tavLst>
                                        <p:tav tm="0">
                                          <p:val>
                                            <p:fltVal val="0"/>
                                          </p:val>
                                        </p:tav>
                                        <p:tav tm="100000">
                                          <p:val>
                                            <p:strVal val="#ppt_w"/>
                                          </p:val>
                                        </p:tav>
                                      </p:tavLst>
                                    </p:anim>
                                    <p:anim calcmode="lin" valueType="num">
                                      <p:cBhvr>
                                        <p:cTn id="27" dur="750" fill="hold"/>
                                        <p:tgtEl>
                                          <p:spTgt spid="325"/>
                                        </p:tgtEl>
                                        <p:attrNameLst>
                                          <p:attrName>ppt_h</p:attrName>
                                        </p:attrNameLst>
                                      </p:cBhvr>
                                      <p:tavLst>
                                        <p:tav tm="0">
                                          <p:val>
                                            <p:fltVal val="0"/>
                                          </p:val>
                                        </p:tav>
                                        <p:tav tm="100000">
                                          <p:val>
                                            <p:strVal val="#ppt_h"/>
                                          </p:val>
                                        </p:tav>
                                      </p:tavLst>
                                    </p:anim>
                                    <p:animEffect transition="in" filter="fade">
                                      <p:cBhvr>
                                        <p:cTn id="28" dur="750"/>
                                        <p:tgtEl>
                                          <p:spTgt spid="325"/>
                                        </p:tgtEl>
                                      </p:cBhvr>
                                    </p:animEffect>
                                  </p:childTnLst>
                                </p:cTn>
                              </p:par>
                              <p:par>
                                <p:cTn id="29" presetID="53" presetClass="entr" presetSubtype="16" fill="hold" nodeType="withEffect">
                                  <p:stCondLst>
                                    <p:cond delay="0"/>
                                  </p:stCondLst>
                                  <p:childTnLst>
                                    <p:set>
                                      <p:cBhvr>
                                        <p:cTn id="30" dur="1" fill="hold">
                                          <p:stCondLst>
                                            <p:cond delay="0"/>
                                          </p:stCondLst>
                                        </p:cTn>
                                        <p:tgtEl>
                                          <p:spTgt spid="328"/>
                                        </p:tgtEl>
                                        <p:attrNameLst>
                                          <p:attrName>style.visibility</p:attrName>
                                        </p:attrNameLst>
                                      </p:cBhvr>
                                      <p:to>
                                        <p:strVal val="visible"/>
                                      </p:to>
                                    </p:set>
                                    <p:anim calcmode="lin" valueType="num">
                                      <p:cBhvr>
                                        <p:cTn id="31" dur="750" fill="hold"/>
                                        <p:tgtEl>
                                          <p:spTgt spid="328"/>
                                        </p:tgtEl>
                                        <p:attrNameLst>
                                          <p:attrName>ppt_w</p:attrName>
                                        </p:attrNameLst>
                                      </p:cBhvr>
                                      <p:tavLst>
                                        <p:tav tm="0">
                                          <p:val>
                                            <p:fltVal val="0"/>
                                          </p:val>
                                        </p:tav>
                                        <p:tav tm="100000">
                                          <p:val>
                                            <p:strVal val="#ppt_w"/>
                                          </p:val>
                                        </p:tav>
                                      </p:tavLst>
                                    </p:anim>
                                    <p:anim calcmode="lin" valueType="num">
                                      <p:cBhvr>
                                        <p:cTn id="32" dur="750" fill="hold"/>
                                        <p:tgtEl>
                                          <p:spTgt spid="328"/>
                                        </p:tgtEl>
                                        <p:attrNameLst>
                                          <p:attrName>ppt_h</p:attrName>
                                        </p:attrNameLst>
                                      </p:cBhvr>
                                      <p:tavLst>
                                        <p:tav tm="0">
                                          <p:val>
                                            <p:fltVal val="0"/>
                                          </p:val>
                                        </p:tav>
                                        <p:tav tm="100000">
                                          <p:val>
                                            <p:strVal val="#ppt_h"/>
                                          </p:val>
                                        </p:tav>
                                      </p:tavLst>
                                    </p:anim>
                                    <p:animEffect transition="in" filter="fade">
                                      <p:cBhvr>
                                        <p:cTn id="33" dur="750"/>
                                        <p:tgtEl>
                                          <p:spTgt spid="328"/>
                                        </p:tgtEl>
                                      </p:cBhvr>
                                    </p:animEffect>
                                  </p:childTnLst>
                                </p:cTn>
                              </p:par>
                              <p:par>
                                <p:cTn id="34" presetID="53" presetClass="entr" presetSubtype="16" fill="hold" nodeType="withEffect">
                                  <p:stCondLst>
                                    <p:cond delay="0"/>
                                  </p:stCondLst>
                                  <p:childTnLst>
                                    <p:set>
                                      <p:cBhvr>
                                        <p:cTn id="35" dur="1" fill="hold">
                                          <p:stCondLst>
                                            <p:cond delay="0"/>
                                          </p:stCondLst>
                                        </p:cTn>
                                        <p:tgtEl>
                                          <p:spTgt spid="331"/>
                                        </p:tgtEl>
                                        <p:attrNameLst>
                                          <p:attrName>style.visibility</p:attrName>
                                        </p:attrNameLst>
                                      </p:cBhvr>
                                      <p:to>
                                        <p:strVal val="visible"/>
                                      </p:to>
                                    </p:set>
                                    <p:anim calcmode="lin" valueType="num">
                                      <p:cBhvr>
                                        <p:cTn id="36" dur="750" fill="hold"/>
                                        <p:tgtEl>
                                          <p:spTgt spid="331"/>
                                        </p:tgtEl>
                                        <p:attrNameLst>
                                          <p:attrName>ppt_w</p:attrName>
                                        </p:attrNameLst>
                                      </p:cBhvr>
                                      <p:tavLst>
                                        <p:tav tm="0">
                                          <p:val>
                                            <p:fltVal val="0"/>
                                          </p:val>
                                        </p:tav>
                                        <p:tav tm="100000">
                                          <p:val>
                                            <p:strVal val="#ppt_w"/>
                                          </p:val>
                                        </p:tav>
                                      </p:tavLst>
                                    </p:anim>
                                    <p:anim calcmode="lin" valueType="num">
                                      <p:cBhvr>
                                        <p:cTn id="37" dur="750" fill="hold"/>
                                        <p:tgtEl>
                                          <p:spTgt spid="331"/>
                                        </p:tgtEl>
                                        <p:attrNameLst>
                                          <p:attrName>ppt_h</p:attrName>
                                        </p:attrNameLst>
                                      </p:cBhvr>
                                      <p:tavLst>
                                        <p:tav tm="0">
                                          <p:val>
                                            <p:fltVal val="0"/>
                                          </p:val>
                                        </p:tav>
                                        <p:tav tm="100000">
                                          <p:val>
                                            <p:strVal val="#ppt_h"/>
                                          </p:val>
                                        </p:tav>
                                      </p:tavLst>
                                    </p:anim>
                                    <p:animEffect transition="in" filter="fade">
                                      <p:cBhvr>
                                        <p:cTn id="38" dur="750"/>
                                        <p:tgtEl>
                                          <p:spTgt spid="331"/>
                                        </p:tgtEl>
                                      </p:cBhvr>
                                    </p:animEffect>
                                  </p:childTnLst>
                                </p:cTn>
                              </p:par>
                              <p:par>
                                <p:cTn id="39" presetID="53" presetClass="entr" presetSubtype="16" fill="hold" nodeType="withEffect">
                                  <p:stCondLst>
                                    <p:cond delay="0"/>
                                  </p:stCondLst>
                                  <p:childTnLst>
                                    <p:set>
                                      <p:cBhvr>
                                        <p:cTn id="40" dur="1" fill="hold">
                                          <p:stCondLst>
                                            <p:cond delay="0"/>
                                          </p:stCondLst>
                                        </p:cTn>
                                        <p:tgtEl>
                                          <p:spTgt spid="334"/>
                                        </p:tgtEl>
                                        <p:attrNameLst>
                                          <p:attrName>style.visibility</p:attrName>
                                        </p:attrNameLst>
                                      </p:cBhvr>
                                      <p:to>
                                        <p:strVal val="visible"/>
                                      </p:to>
                                    </p:set>
                                    <p:anim calcmode="lin" valueType="num">
                                      <p:cBhvr>
                                        <p:cTn id="41" dur="750" fill="hold"/>
                                        <p:tgtEl>
                                          <p:spTgt spid="334"/>
                                        </p:tgtEl>
                                        <p:attrNameLst>
                                          <p:attrName>ppt_w</p:attrName>
                                        </p:attrNameLst>
                                      </p:cBhvr>
                                      <p:tavLst>
                                        <p:tav tm="0">
                                          <p:val>
                                            <p:fltVal val="0"/>
                                          </p:val>
                                        </p:tav>
                                        <p:tav tm="100000">
                                          <p:val>
                                            <p:strVal val="#ppt_w"/>
                                          </p:val>
                                        </p:tav>
                                      </p:tavLst>
                                    </p:anim>
                                    <p:anim calcmode="lin" valueType="num">
                                      <p:cBhvr>
                                        <p:cTn id="42" dur="750" fill="hold"/>
                                        <p:tgtEl>
                                          <p:spTgt spid="334"/>
                                        </p:tgtEl>
                                        <p:attrNameLst>
                                          <p:attrName>ppt_h</p:attrName>
                                        </p:attrNameLst>
                                      </p:cBhvr>
                                      <p:tavLst>
                                        <p:tav tm="0">
                                          <p:val>
                                            <p:fltVal val="0"/>
                                          </p:val>
                                        </p:tav>
                                        <p:tav tm="100000">
                                          <p:val>
                                            <p:strVal val="#ppt_h"/>
                                          </p:val>
                                        </p:tav>
                                      </p:tavLst>
                                    </p:anim>
                                    <p:animEffect transition="in" filter="fade">
                                      <p:cBhvr>
                                        <p:cTn id="43" dur="750"/>
                                        <p:tgtEl>
                                          <p:spTgt spid="334"/>
                                        </p:tgtEl>
                                      </p:cBhvr>
                                    </p:animEffect>
                                  </p:childTnLst>
                                </p:cTn>
                              </p:par>
                              <p:par>
                                <p:cTn id="44" presetID="22" presetClass="entr" presetSubtype="8" fill="hold" nodeType="withEffect">
                                  <p:stCondLst>
                                    <p:cond delay="0"/>
                                  </p:stCondLst>
                                  <p:childTnLst>
                                    <p:set>
                                      <p:cBhvr>
                                        <p:cTn id="45" dur="1" fill="hold">
                                          <p:stCondLst>
                                            <p:cond delay="0"/>
                                          </p:stCondLst>
                                        </p:cTn>
                                        <p:tgtEl>
                                          <p:spTgt spid="318"/>
                                        </p:tgtEl>
                                        <p:attrNameLst>
                                          <p:attrName>style.visibility</p:attrName>
                                        </p:attrNameLst>
                                      </p:cBhvr>
                                      <p:to>
                                        <p:strVal val="visible"/>
                                      </p:to>
                                    </p:set>
                                    <p:animEffect transition="in" filter="wipe(left)">
                                      <p:cBhvr>
                                        <p:cTn id="46" dur="750"/>
                                        <p:tgtEl>
                                          <p:spTgt spid="318"/>
                                        </p:tgtEl>
                                      </p:cBhvr>
                                    </p:animEffect>
                                  </p:childTnLst>
                                </p:cTn>
                              </p:par>
                              <p:par>
                                <p:cTn id="47" presetID="22" presetClass="entr" presetSubtype="8" fill="hold" nodeType="withEffect">
                                  <p:stCondLst>
                                    <p:cond delay="0"/>
                                  </p:stCondLst>
                                  <p:childTnLst>
                                    <p:set>
                                      <p:cBhvr>
                                        <p:cTn id="48" dur="1" fill="hold">
                                          <p:stCondLst>
                                            <p:cond delay="0"/>
                                          </p:stCondLst>
                                        </p:cTn>
                                        <p:tgtEl>
                                          <p:spTgt spid="339"/>
                                        </p:tgtEl>
                                        <p:attrNameLst>
                                          <p:attrName>style.visibility</p:attrName>
                                        </p:attrNameLst>
                                      </p:cBhvr>
                                      <p:to>
                                        <p:strVal val="visible"/>
                                      </p:to>
                                    </p:set>
                                    <p:animEffect transition="in" filter="wipe(left)">
                                      <p:cBhvr>
                                        <p:cTn id="49" dur="750"/>
                                        <p:tgtEl>
                                          <p:spTgt spid="339"/>
                                        </p:tgtEl>
                                      </p:cBhvr>
                                    </p:animEffect>
                                  </p:childTnLst>
                                </p:cTn>
                              </p:par>
                              <p:par>
                                <p:cTn id="50" presetID="22" presetClass="entr" presetSubtype="8" fill="hold" nodeType="withEffect">
                                  <p:stCondLst>
                                    <p:cond delay="0"/>
                                  </p:stCondLst>
                                  <p:childTnLst>
                                    <p:set>
                                      <p:cBhvr>
                                        <p:cTn id="51" dur="1" fill="hold">
                                          <p:stCondLst>
                                            <p:cond delay="0"/>
                                          </p:stCondLst>
                                        </p:cTn>
                                        <p:tgtEl>
                                          <p:spTgt spid="342"/>
                                        </p:tgtEl>
                                        <p:attrNameLst>
                                          <p:attrName>style.visibility</p:attrName>
                                        </p:attrNameLst>
                                      </p:cBhvr>
                                      <p:to>
                                        <p:strVal val="visible"/>
                                      </p:to>
                                    </p:set>
                                    <p:animEffect transition="in" filter="wipe(left)">
                                      <p:cBhvr>
                                        <p:cTn id="52" dur="75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053" y="734999"/>
            <a:ext cx="9005151" cy="3846526"/>
            <a:chOff x="33053" y="734999"/>
            <a:chExt cx="9005151" cy="3846526"/>
          </a:xfrm>
        </p:grpSpPr>
        <p:grpSp>
          <p:nvGrpSpPr>
            <p:cNvPr id="3" name="Group 2"/>
            <p:cNvGrpSpPr/>
            <p:nvPr/>
          </p:nvGrpSpPr>
          <p:grpSpPr>
            <a:xfrm>
              <a:off x="33053" y="734999"/>
              <a:ext cx="9005151" cy="3846526"/>
              <a:chOff x="33053" y="734999"/>
              <a:chExt cx="9005151" cy="3846526"/>
            </a:xfrm>
          </p:grpSpPr>
          <p:grpSp>
            <p:nvGrpSpPr>
              <p:cNvPr id="2" name="Group 1"/>
              <p:cNvGrpSpPr/>
              <p:nvPr/>
            </p:nvGrpSpPr>
            <p:grpSpPr>
              <a:xfrm>
                <a:off x="33053" y="734999"/>
                <a:ext cx="9005151" cy="3846526"/>
                <a:chOff x="33053" y="734999"/>
                <a:chExt cx="9005151" cy="3846526"/>
              </a:xfrm>
            </p:grpSpPr>
            <p:grpSp>
              <p:nvGrpSpPr>
                <p:cNvPr id="2054" name="Group 2053"/>
                <p:cNvGrpSpPr/>
                <p:nvPr/>
              </p:nvGrpSpPr>
              <p:grpSpPr>
                <a:xfrm>
                  <a:off x="33053" y="734999"/>
                  <a:ext cx="9005151" cy="3846526"/>
                  <a:chOff x="72174" y="734999"/>
                  <a:chExt cx="9005151" cy="3846526"/>
                </a:xfrm>
              </p:grpSpPr>
              <p:sp>
                <p:nvSpPr>
                  <p:cNvPr id="225" name="Freeform 4"/>
                  <p:cNvSpPr>
                    <a:spLocks/>
                  </p:cNvSpPr>
                  <p:nvPr/>
                </p:nvSpPr>
                <p:spPr bwMode="auto">
                  <a:xfrm>
                    <a:off x="2959243" y="1021037"/>
                    <a:ext cx="366149" cy="309194"/>
                  </a:xfrm>
                  <a:custGeom>
                    <a:avLst/>
                    <a:gdLst>
                      <a:gd name="T0" fmla="*/ 2147483647 w 235"/>
                      <a:gd name="T1" fmla="*/ 2147483647 h 230"/>
                      <a:gd name="T2" fmla="*/ 2147483647 w 235"/>
                      <a:gd name="T3" fmla="*/ 2147483647 h 230"/>
                      <a:gd name="T4" fmla="*/ 2147483647 w 235"/>
                      <a:gd name="T5" fmla="*/ 2147483647 h 230"/>
                      <a:gd name="T6" fmla="*/ 2147483647 w 235"/>
                      <a:gd name="T7" fmla="*/ 2147483647 h 230"/>
                      <a:gd name="T8" fmla="*/ 2147483647 w 235"/>
                      <a:gd name="T9" fmla="*/ 2147483647 h 230"/>
                      <a:gd name="T10" fmla="*/ 2147483647 w 235"/>
                      <a:gd name="T11" fmla="*/ 2147483647 h 230"/>
                      <a:gd name="T12" fmla="*/ 2147483647 w 235"/>
                      <a:gd name="T13" fmla="*/ 2147483647 h 230"/>
                      <a:gd name="T14" fmla="*/ 2147483647 w 235"/>
                      <a:gd name="T15" fmla="*/ 2147483647 h 230"/>
                      <a:gd name="T16" fmla="*/ 2147483647 w 235"/>
                      <a:gd name="T17" fmla="*/ 2147483647 h 230"/>
                      <a:gd name="T18" fmla="*/ 2147483647 w 235"/>
                      <a:gd name="T19" fmla="*/ 2147483647 h 230"/>
                      <a:gd name="T20" fmla="*/ 2147483647 w 235"/>
                      <a:gd name="T21" fmla="*/ 2147483647 h 230"/>
                      <a:gd name="T22" fmla="*/ 2147483647 w 235"/>
                      <a:gd name="T23" fmla="*/ 2147483647 h 230"/>
                      <a:gd name="T24" fmla="*/ 0 w 235"/>
                      <a:gd name="T25" fmla="*/ 2147483647 h 230"/>
                      <a:gd name="T26" fmla="*/ 2147483647 w 235"/>
                      <a:gd name="T27" fmla="*/ 2147483647 h 230"/>
                      <a:gd name="T28" fmla="*/ 2147483647 w 235"/>
                      <a:gd name="T29" fmla="*/ 2147483647 h 230"/>
                      <a:gd name="T30" fmla="*/ 2147483647 w 235"/>
                      <a:gd name="T31" fmla="*/ 2147483647 h 230"/>
                      <a:gd name="T32" fmla="*/ 2147483647 w 235"/>
                      <a:gd name="T33" fmla="*/ 2147483647 h 230"/>
                      <a:gd name="T34" fmla="*/ 2147483647 w 235"/>
                      <a:gd name="T35" fmla="*/ 2147483647 h 230"/>
                      <a:gd name="T36" fmla="*/ 2147483647 w 235"/>
                      <a:gd name="T37" fmla="*/ 0 h 230"/>
                      <a:gd name="T38" fmla="*/ 2147483647 w 235"/>
                      <a:gd name="T39" fmla="*/ 2147483647 h 230"/>
                      <a:gd name="T40" fmla="*/ 2147483647 w 235"/>
                      <a:gd name="T41" fmla="*/ 2147483647 h 230"/>
                      <a:gd name="T42" fmla="*/ 2147483647 w 235"/>
                      <a:gd name="T43" fmla="*/ 2147483647 h 230"/>
                      <a:gd name="T44" fmla="*/ 2147483647 w 235"/>
                      <a:gd name="T45" fmla="*/ 2147483647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5"/>
                      <a:gd name="T70" fmla="*/ 0 h 230"/>
                      <a:gd name="T71" fmla="*/ 235 w 235"/>
                      <a:gd name="T72" fmla="*/ 230 h 2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5" h="230">
                        <a:moveTo>
                          <a:pt x="204" y="94"/>
                        </a:moveTo>
                        <a:lnTo>
                          <a:pt x="204" y="110"/>
                        </a:lnTo>
                        <a:lnTo>
                          <a:pt x="209" y="115"/>
                        </a:lnTo>
                        <a:lnTo>
                          <a:pt x="235" y="115"/>
                        </a:lnTo>
                        <a:lnTo>
                          <a:pt x="209" y="126"/>
                        </a:lnTo>
                        <a:lnTo>
                          <a:pt x="162" y="147"/>
                        </a:lnTo>
                        <a:lnTo>
                          <a:pt x="99" y="210"/>
                        </a:lnTo>
                        <a:lnTo>
                          <a:pt x="62" y="230"/>
                        </a:lnTo>
                        <a:lnTo>
                          <a:pt x="52" y="189"/>
                        </a:lnTo>
                        <a:lnTo>
                          <a:pt x="36" y="157"/>
                        </a:lnTo>
                        <a:lnTo>
                          <a:pt x="42" y="131"/>
                        </a:lnTo>
                        <a:lnTo>
                          <a:pt x="5" y="115"/>
                        </a:lnTo>
                        <a:lnTo>
                          <a:pt x="0" y="110"/>
                        </a:lnTo>
                        <a:lnTo>
                          <a:pt x="10" y="100"/>
                        </a:lnTo>
                        <a:lnTo>
                          <a:pt x="42" y="68"/>
                        </a:lnTo>
                        <a:lnTo>
                          <a:pt x="62" y="58"/>
                        </a:lnTo>
                        <a:lnTo>
                          <a:pt x="130" y="16"/>
                        </a:lnTo>
                        <a:lnTo>
                          <a:pt x="157" y="6"/>
                        </a:lnTo>
                        <a:lnTo>
                          <a:pt x="193" y="0"/>
                        </a:lnTo>
                        <a:lnTo>
                          <a:pt x="209" y="26"/>
                        </a:lnTo>
                        <a:lnTo>
                          <a:pt x="209" y="37"/>
                        </a:lnTo>
                        <a:lnTo>
                          <a:pt x="219" y="68"/>
                        </a:lnTo>
                        <a:lnTo>
                          <a:pt x="204" y="94"/>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26" name="Freeform 6"/>
                  <p:cNvSpPr>
                    <a:spLocks/>
                  </p:cNvSpPr>
                  <p:nvPr/>
                </p:nvSpPr>
                <p:spPr bwMode="auto">
                  <a:xfrm>
                    <a:off x="1813813" y="1749752"/>
                    <a:ext cx="448775" cy="512144"/>
                  </a:xfrm>
                  <a:custGeom>
                    <a:avLst/>
                    <a:gdLst>
                      <a:gd name="T0" fmla="*/ 2147483647 w 288"/>
                      <a:gd name="T1" fmla="*/ 2147483647 h 382"/>
                      <a:gd name="T2" fmla="*/ 2147483647 w 288"/>
                      <a:gd name="T3" fmla="*/ 2147483647 h 382"/>
                      <a:gd name="T4" fmla="*/ 0 w 288"/>
                      <a:gd name="T5" fmla="*/ 2147483647 h 382"/>
                      <a:gd name="T6" fmla="*/ 2147483647 w 288"/>
                      <a:gd name="T7" fmla="*/ 2147483647 h 382"/>
                      <a:gd name="T8" fmla="*/ 2147483647 w 288"/>
                      <a:gd name="T9" fmla="*/ 2147483647 h 382"/>
                      <a:gd name="T10" fmla="*/ 2147483647 w 288"/>
                      <a:gd name="T11" fmla="*/ 2147483647 h 382"/>
                      <a:gd name="T12" fmla="*/ 2147483647 w 288"/>
                      <a:gd name="T13" fmla="*/ 2147483647 h 382"/>
                      <a:gd name="T14" fmla="*/ 2147483647 w 288"/>
                      <a:gd name="T15" fmla="*/ 2147483647 h 382"/>
                      <a:gd name="T16" fmla="*/ 2147483647 w 288"/>
                      <a:gd name="T17" fmla="*/ 2147483647 h 382"/>
                      <a:gd name="T18" fmla="*/ 2147483647 w 288"/>
                      <a:gd name="T19" fmla="*/ 2147483647 h 382"/>
                      <a:gd name="T20" fmla="*/ 2147483647 w 288"/>
                      <a:gd name="T21" fmla="*/ 2147483647 h 382"/>
                      <a:gd name="T22" fmla="*/ 2147483647 w 288"/>
                      <a:gd name="T23" fmla="*/ 2147483647 h 382"/>
                      <a:gd name="T24" fmla="*/ 2147483647 w 288"/>
                      <a:gd name="T25" fmla="*/ 2147483647 h 382"/>
                      <a:gd name="T26" fmla="*/ 2147483647 w 288"/>
                      <a:gd name="T27" fmla="*/ 2147483647 h 382"/>
                      <a:gd name="T28" fmla="*/ 2147483647 w 288"/>
                      <a:gd name="T29" fmla="*/ 2147483647 h 382"/>
                      <a:gd name="T30" fmla="*/ 2147483647 w 288"/>
                      <a:gd name="T31" fmla="*/ 2147483647 h 382"/>
                      <a:gd name="T32" fmla="*/ 2147483647 w 288"/>
                      <a:gd name="T33" fmla="*/ 2147483647 h 382"/>
                      <a:gd name="T34" fmla="*/ 2147483647 w 288"/>
                      <a:gd name="T35" fmla="*/ 2147483647 h 382"/>
                      <a:gd name="T36" fmla="*/ 2147483647 w 288"/>
                      <a:gd name="T37" fmla="*/ 2147483647 h 382"/>
                      <a:gd name="T38" fmla="*/ 2147483647 w 288"/>
                      <a:gd name="T39" fmla="*/ 2147483647 h 382"/>
                      <a:gd name="T40" fmla="*/ 2147483647 w 288"/>
                      <a:gd name="T41" fmla="*/ 2147483647 h 382"/>
                      <a:gd name="T42" fmla="*/ 2147483647 w 288"/>
                      <a:gd name="T43" fmla="*/ 2147483647 h 382"/>
                      <a:gd name="T44" fmla="*/ 2147483647 w 288"/>
                      <a:gd name="T45" fmla="*/ 2147483647 h 382"/>
                      <a:gd name="T46" fmla="*/ 2147483647 w 288"/>
                      <a:gd name="T47" fmla="*/ 2147483647 h 382"/>
                      <a:gd name="T48" fmla="*/ 2147483647 w 288"/>
                      <a:gd name="T49" fmla="*/ 2147483647 h 382"/>
                      <a:gd name="T50" fmla="*/ 2147483647 w 288"/>
                      <a:gd name="T51" fmla="*/ 0 h 382"/>
                      <a:gd name="T52" fmla="*/ 2147483647 w 288"/>
                      <a:gd name="T53" fmla="*/ 2147483647 h 382"/>
                      <a:gd name="T54" fmla="*/ 2147483647 w 288"/>
                      <a:gd name="T55" fmla="*/ 2147483647 h 382"/>
                      <a:gd name="T56" fmla="*/ 2147483647 w 288"/>
                      <a:gd name="T57" fmla="*/ 2147483647 h 382"/>
                      <a:gd name="T58" fmla="*/ 0 w 288"/>
                      <a:gd name="T59" fmla="*/ 2147483647 h 382"/>
                      <a:gd name="T60" fmla="*/ 0 w 288"/>
                      <a:gd name="T61" fmla="*/ 2147483647 h 382"/>
                      <a:gd name="T62" fmla="*/ 2147483647 w 288"/>
                      <a:gd name="T63" fmla="*/ 2147483647 h 3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382"/>
                      <a:gd name="T98" fmla="*/ 288 w 288"/>
                      <a:gd name="T99" fmla="*/ 382 h 3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382">
                        <a:moveTo>
                          <a:pt x="6" y="251"/>
                        </a:moveTo>
                        <a:lnTo>
                          <a:pt x="6" y="278"/>
                        </a:lnTo>
                        <a:lnTo>
                          <a:pt x="0" y="304"/>
                        </a:lnTo>
                        <a:lnTo>
                          <a:pt x="6" y="351"/>
                        </a:lnTo>
                        <a:lnTo>
                          <a:pt x="21" y="356"/>
                        </a:lnTo>
                        <a:lnTo>
                          <a:pt x="95" y="382"/>
                        </a:lnTo>
                        <a:lnTo>
                          <a:pt x="84" y="325"/>
                        </a:lnTo>
                        <a:lnTo>
                          <a:pt x="147" y="304"/>
                        </a:lnTo>
                        <a:lnTo>
                          <a:pt x="157" y="304"/>
                        </a:lnTo>
                        <a:lnTo>
                          <a:pt x="178" y="272"/>
                        </a:lnTo>
                        <a:lnTo>
                          <a:pt x="215" y="251"/>
                        </a:lnTo>
                        <a:lnTo>
                          <a:pt x="215" y="236"/>
                        </a:lnTo>
                        <a:lnTo>
                          <a:pt x="236" y="204"/>
                        </a:lnTo>
                        <a:lnTo>
                          <a:pt x="251" y="183"/>
                        </a:lnTo>
                        <a:lnTo>
                          <a:pt x="288" y="178"/>
                        </a:lnTo>
                        <a:lnTo>
                          <a:pt x="267" y="126"/>
                        </a:lnTo>
                        <a:lnTo>
                          <a:pt x="251" y="110"/>
                        </a:lnTo>
                        <a:lnTo>
                          <a:pt x="241" y="100"/>
                        </a:lnTo>
                        <a:lnTo>
                          <a:pt x="220" y="89"/>
                        </a:lnTo>
                        <a:lnTo>
                          <a:pt x="220" y="68"/>
                        </a:lnTo>
                        <a:lnTo>
                          <a:pt x="210" y="68"/>
                        </a:lnTo>
                        <a:lnTo>
                          <a:pt x="163" y="74"/>
                        </a:lnTo>
                        <a:lnTo>
                          <a:pt x="126" y="47"/>
                        </a:lnTo>
                        <a:lnTo>
                          <a:pt x="95" y="42"/>
                        </a:lnTo>
                        <a:lnTo>
                          <a:pt x="89" y="26"/>
                        </a:lnTo>
                        <a:lnTo>
                          <a:pt x="84" y="0"/>
                        </a:lnTo>
                        <a:lnTo>
                          <a:pt x="37" y="58"/>
                        </a:lnTo>
                        <a:lnTo>
                          <a:pt x="37" y="84"/>
                        </a:lnTo>
                        <a:lnTo>
                          <a:pt x="37" y="115"/>
                        </a:lnTo>
                        <a:lnTo>
                          <a:pt x="0" y="168"/>
                        </a:lnTo>
                        <a:lnTo>
                          <a:pt x="0" y="194"/>
                        </a:lnTo>
                        <a:lnTo>
                          <a:pt x="6" y="251"/>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27" name="Freeform 8"/>
                  <p:cNvSpPr>
                    <a:spLocks/>
                  </p:cNvSpPr>
                  <p:nvPr/>
                </p:nvSpPr>
                <p:spPr bwMode="auto">
                  <a:xfrm>
                    <a:off x="2215605" y="1485508"/>
                    <a:ext cx="955876" cy="509420"/>
                  </a:xfrm>
                  <a:custGeom>
                    <a:avLst/>
                    <a:gdLst>
                      <a:gd name="T0" fmla="*/ 2147483647 w 612"/>
                      <a:gd name="T1" fmla="*/ 2147483647 h 381"/>
                      <a:gd name="T2" fmla="*/ 2147483647 w 612"/>
                      <a:gd name="T3" fmla="*/ 0 h 381"/>
                      <a:gd name="T4" fmla="*/ 2147483647 w 612"/>
                      <a:gd name="T5" fmla="*/ 0 h 381"/>
                      <a:gd name="T6" fmla="*/ 2147483647 w 612"/>
                      <a:gd name="T7" fmla="*/ 2147483647 h 381"/>
                      <a:gd name="T8" fmla="*/ 2147483647 w 612"/>
                      <a:gd name="T9" fmla="*/ 2147483647 h 381"/>
                      <a:gd name="T10" fmla="*/ 2147483647 w 612"/>
                      <a:gd name="T11" fmla="*/ 2147483647 h 381"/>
                      <a:gd name="T12" fmla="*/ 2147483647 w 612"/>
                      <a:gd name="T13" fmla="*/ 2147483647 h 381"/>
                      <a:gd name="T14" fmla="*/ 2147483647 w 612"/>
                      <a:gd name="T15" fmla="*/ 2147483647 h 381"/>
                      <a:gd name="T16" fmla="*/ 2147483647 w 612"/>
                      <a:gd name="T17" fmla="*/ 2147483647 h 381"/>
                      <a:gd name="T18" fmla="*/ 2147483647 w 612"/>
                      <a:gd name="T19" fmla="*/ 2147483647 h 381"/>
                      <a:gd name="T20" fmla="*/ 2147483647 w 612"/>
                      <a:gd name="T21" fmla="*/ 2147483647 h 381"/>
                      <a:gd name="T22" fmla="*/ 2147483647 w 612"/>
                      <a:gd name="T23" fmla="*/ 2147483647 h 381"/>
                      <a:gd name="T24" fmla="*/ 2147483647 w 612"/>
                      <a:gd name="T25" fmla="*/ 2147483647 h 381"/>
                      <a:gd name="T26" fmla="*/ 2147483647 w 612"/>
                      <a:gd name="T27" fmla="*/ 2147483647 h 381"/>
                      <a:gd name="T28" fmla="*/ 2147483647 w 612"/>
                      <a:gd name="T29" fmla="*/ 2147483647 h 381"/>
                      <a:gd name="T30" fmla="*/ 2147483647 w 612"/>
                      <a:gd name="T31" fmla="*/ 2147483647 h 381"/>
                      <a:gd name="T32" fmla="*/ 2147483647 w 612"/>
                      <a:gd name="T33" fmla="*/ 2147483647 h 381"/>
                      <a:gd name="T34" fmla="*/ 2147483647 w 612"/>
                      <a:gd name="T35" fmla="*/ 2147483647 h 381"/>
                      <a:gd name="T36" fmla="*/ 2147483647 w 612"/>
                      <a:gd name="T37" fmla="*/ 2147483647 h 381"/>
                      <a:gd name="T38" fmla="*/ 2147483647 w 612"/>
                      <a:gd name="T39" fmla="*/ 2147483647 h 381"/>
                      <a:gd name="T40" fmla="*/ 2147483647 w 612"/>
                      <a:gd name="T41" fmla="*/ 2147483647 h 381"/>
                      <a:gd name="T42" fmla="*/ 2147483647 w 612"/>
                      <a:gd name="T43" fmla="*/ 2147483647 h 381"/>
                      <a:gd name="T44" fmla="*/ 2147483647 w 612"/>
                      <a:gd name="T45" fmla="*/ 2147483647 h 381"/>
                      <a:gd name="T46" fmla="*/ 2147483647 w 612"/>
                      <a:gd name="T47" fmla="*/ 2147483647 h 381"/>
                      <a:gd name="T48" fmla="*/ 2147483647 w 612"/>
                      <a:gd name="T49" fmla="*/ 2147483647 h 381"/>
                      <a:gd name="T50" fmla="*/ 2147483647 w 612"/>
                      <a:gd name="T51" fmla="*/ 2147483647 h 381"/>
                      <a:gd name="T52" fmla="*/ 2147483647 w 612"/>
                      <a:gd name="T53" fmla="*/ 2147483647 h 381"/>
                      <a:gd name="T54" fmla="*/ 2147483647 w 612"/>
                      <a:gd name="T55" fmla="*/ 2147483647 h 381"/>
                      <a:gd name="T56" fmla="*/ 0 w 612"/>
                      <a:gd name="T57" fmla="*/ 2147483647 h 381"/>
                      <a:gd name="T58" fmla="*/ 2147483647 w 612"/>
                      <a:gd name="T59" fmla="*/ 2147483647 h 381"/>
                      <a:gd name="T60" fmla="*/ 2147483647 w 612"/>
                      <a:gd name="T61" fmla="*/ 2147483647 h 381"/>
                      <a:gd name="T62" fmla="*/ 2147483647 w 612"/>
                      <a:gd name="T63" fmla="*/ 2147483647 h 381"/>
                      <a:gd name="T64" fmla="*/ 2147483647 w 612"/>
                      <a:gd name="T65" fmla="*/ 2147483647 h 381"/>
                      <a:gd name="T66" fmla="*/ 2147483647 w 612"/>
                      <a:gd name="T67" fmla="*/ 2147483647 h 381"/>
                      <a:gd name="T68" fmla="*/ 2147483647 w 612"/>
                      <a:gd name="T69" fmla="*/ 2147483647 h 381"/>
                      <a:gd name="T70" fmla="*/ 2147483647 w 612"/>
                      <a:gd name="T71" fmla="*/ 2147483647 h 381"/>
                      <a:gd name="T72" fmla="*/ 2147483647 w 612"/>
                      <a:gd name="T73" fmla="*/ 2147483647 h 381"/>
                      <a:gd name="T74" fmla="*/ 2147483647 w 612"/>
                      <a:gd name="T75" fmla="*/ 2147483647 h 381"/>
                      <a:gd name="T76" fmla="*/ 2147483647 w 612"/>
                      <a:gd name="T77" fmla="*/ 2147483647 h 381"/>
                      <a:gd name="T78" fmla="*/ 2147483647 w 612"/>
                      <a:gd name="T79" fmla="*/ 2147483647 h 381"/>
                      <a:gd name="T80" fmla="*/ 2147483647 w 612"/>
                      <a:gd name="T81" fmla="*/ 2147483647 h 381"/>
                      <a:gd name="T82" fmla="*/ 2147483647 w 612"/>
                      <a:gd name="T83" fmla="*/ 2147483647 h 381"/>
                      <a:gd name="T84" fmla="*/ 2147483647 w 612"/>
                      <a:gd name="T85" fmla="*/ 2147483647 h 381"/>
                      <a:gd name="T86" fmla="*/ 2147483647 w 612"/>
                      <a:gd name="T87" fmla="*/ 2147483647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12"/>
                      <a:gd name="T133" fmla="*/ 0 h 381"/>
                      <a:gd name="T134" fmla="*/ 612 w 612"/>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12" h="381">
                        <a:moveTo>
                          <a:pt x="371" y="5"/>
                        </a:moveTo>
                        <a:lnTo>
                          <a:pt x="486" y="0"/>
                        </a:lnTo>
                        <a:lnTo>
                          <a:pt x="528" y="0"/>
                        </a:lnTo>
                        <a:lnTo>
                          <a:pt x="538" y="52"/>
                        </a:lnTo>
                        <a:lnTo>
                          <a:pt x="544" y="68"/>
                        </a:lnTo>
                        <a:lnTo>
                          <a:pt x="596" y="83"/>
                        </a:lnTo>
                        <a:lnTo>
                          <a:pt x="612" y="99"/>
                        </a:lnTo>
                        <a:lnTo>
                          <a:pt x="606" y="151"/>
                        </a:lnTo>
                        <a:lnTo>
                          <a:pt x="559" y="162"/>
                        </a:lnTo>
                        <a:lnTo>
                          <a:pt x="544" y="177"/>
                        </a:lnTo>
                        <a:lnTo>
                          <a:pt x="559" y="193"/>
                        </a:lnTo>
                        <a:lnTo>
                          <a:pt x="559" y="204"/>
                        </a:lnTo>
                        <a:lnTo>
                          <a:pt x="491" y="251"/>
                        </a:lnTo>
                        <a:lnTo>
                          <a:pt x="481" y="256"/>
                        </a:lnTo>
                        <a:lnTo>
                          <a:pt x="408" y="303"/>
                        </a:lnTo>
                        <a:lnTo>
                          <a:pt x="361" y="308"/>
                        </a:lnTo>
                        <a:lnTo>
                          <a:pt x="350" y="313"/>
                        </a:lnTo>
                        <a:lnTo>
                          <a:pt x="314" y="324"/>
                        </a:lnTo>
                        <a:lnTo>
                          <a:pt x="277" y="308"/>
                        </a:lnTo>
                        <a:lnTo>
                          <a:pt x="272" y="292"/>
                        </a:lnTo>
                        <a:lnTo>
                          <a:pt x="230" y="303"/>
                        </a:lnTo>
                        <a:lnTo>
                          <a:pt x="178" y="277"/>
                        </a:lnTo>
                        <a:lnTo>
                          <a:pt x="167" y="292"/>
                        </a:lnTo>
                        <a:lnTo>
                          <a:pt x="157" y="340"/>
                        </a:lnTo>
                        <a:lnTo>
                          <a:pt x="104" y="360"/>
                        </a:lnTo>
                        <a:lnTo>
                          <a:pt x="83" y="381"/>
                        </a:lnTo>
                        <a:lnTo>
                          <a:pt x="31" y="366"/>
                        </a:lnTo>
                        <a:lnTo>
                          <a:pt x="15" y="319"/>
                        </a:lnTo>
                        <a:lnTo>
                          <a:pt x="0" y="298"/>
                        </a:lnTo>
                        <a:lnTo>
                          <a:pt x="15" y="282"/>
                        </a:lnTo>
                        <a:lnTo>
                          <a:pt x="10" y="251"/>
                        </a:lnTo>
                        <a:lnTo>
                          <a:pt x="31" y="214"/>
                        </a:lnTo>
                        <a:lnTo>
                          <a:pt x="78" y="214"/>
                        </a:lnTo>
                        <a:lnTo>
                          <a:pt x="104" y="198"/>
                        </a:lnTo>
                        <a:lnTo>
                          <a:pt x="110" y="156"/>
                        </a:lnTo>
                        <a:lnTo>
                          <a:pt x="115" y="141"/>
                        </a:lnTo>
                        <a:lnTo>
                          <a:pt x="151" y="151"/>
                        </a:lnTo>
                        <a:lnTo>
                          <a:pt x="183" y="151"/>
                        </a:lnTo>
                        <a:lnTo>
                          <a:pt x="230" y="167"/>
                        </a:lnTo>
                        <a:lnTo>
                          <a:pt x="261" y="151"/>
                        </a:lnTo>
                        <a:lnTo>
                          <a:pt x="272" y="94"/>
                        </a:lnTo>
                        <a:lnTo>
                          <a:pt x="277" y="73"/>
                        </a:lnTo>
                        <a:lnTo>
                          <a:pt x="366" y="47"/>
                        </a:lnTo>
                        <a:lnTo>
                          <a:pt x="371" y="5"/>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29" name="Freeform 12"/>
                  <p:cNvSpPr>
                    <a:spLocks/>
                  </p:cNvSpPr>
                  <p:nvPr/>
                </p:nvSpPr>
                <p:spPr bwMode="auto">
                  <a:xfrm>
                    <a:off x="3437549" y="1918651"/>
                    <a:ext cx="497501" cy="574800"/>
                  </a:xfrm>
                  <a:custGeom>
                    <a:avLst/>
                    <a:gdLst>
                      <a:gd name="T0" fmla="*/ 2147483647 w 272"/>
                      <a:gd name="T1" fmla="*/ 2147483647 h 429"/>
                      <a:gd name="T2" fmla="*/ 2147483647 w 272"/>
                      <a:gd name="T3" fmla="*/ 2147483647 h 429"/>
                      <a:gd name="T4" fmla="*/ 2147483647 w 272"/>
                      <a:gd name="T5" fmla="*/ 2147483647 h 429"/>
                      <a:gd name="T6" fmla="*/ 2147483647 w 272"/>
                      <a:gd name="T7" fmla="*/ 2147483647 h 429"/>
                      <a:gd name="T8" fmla="*/ 2147483647 w 272"/>
                      <a:gd name="T9" fmla="*/ 2147483647 h 429"/>
                      <a:gd name="T10" fmla="*/ 2147483647 w 272"/>
                      <a:gd name="T11" fmla="*/ 2147483647 h 429"/>
                      <a:gd name="T12" fmla="*/ 2147483647 w 272"/>
                      <a:gd name="T13" fmla="*/ 2147483647 h 429"/>
                      <a:gd name="T14" fmla="*/ 2147483647 w 272"/>
                      <a:gd name="T15" fmla="*/ 2147483647 h 429"/>
                      <a:gd name="T16" fmla="*/ 2147483647 w 272"/>
                      <a:gd name="T17" fmla="*/ 2147483647 h 429"/>
                      <a:gd name="T18" fmla="*/ 2147483647 w 272"/>
                      <a:gd name="T19" fmla="*/ 2147483647 h 429"/>
                      <a:gd name="T20" fmla="*/ 2147483647 w 272"/>
                      <a:gd name="T21" fmla="*/ 2147483647 h 429"/>
                      <a:gd name="T22" fmla="*/ 2147483647 w 272"/>
                      <a:gd name="T23" fmla="*/ 2147483647 h 429"/>
                      <a:gd name="T24" fmla="*/ 2147483647 w 272"/>
                      <a:gd name="T25" fmla="*/ 2147483647 h 429"/>
                      <a:gd name="T26" fmla="*/ 2147483647 w 272"/>
                      <a:gd name="T27" fmla="*/ 2147483647 h 429"/>
                      <a:gd name="T28" fmla="*/ 2147483647 w 272"/>
                      <a:gd name="T29" fmla="*/ 2147483647 h 429"/>
                      <a:gd name="T30" fmla="*/ 2147483647 w 272"/>
                      <a:gd name="T31" fmla="*/ 2147483647 h 429"/>
                      <a:gd name="T32" fmla="*/ 2147483647 w 272"/>
                      <a:gd name="T33" fmla="*/ 2147483647 h 429"/>
                      <a:gd name="T34" fmla="*/ 2147483647 w 272"/>
                      <a:gd name="T35" fmla="*/ 2147483647 h 429"/>
                      <a:gd name="T36" fmla="*/ 2147483647 w 272"/>
                      <a:gd name="T37" fmla="*/ 2147483647 h 429"/>
                      <a:gd name="T38" fmla="*/ 2147483647 w 272"/>
                      <a:gd name="T39" fmla="*/ 2147483647 h 429"/>
                      <a:gd name="T40" fmla="*/ 0 w 272"/>
                      <a:gd name="T41" fmla="*/ 2147483647 h 429"/>
                      <a:gd name="T42" fmla="*/ 2147483647 w 272"/>
                      <a:gd name="T43" fmla="*/ 2147483647 h 429"/>
                      <a:gd name="T44" fmla="*/ 2147483647 w 272"/>
                      <a:gd name="T45" fmla="*/ 2147483647 h 429"/>
                      <a:gd name="T46" fmla="*/ 2147483647 w 272"/>
                      <a:gd name="T47" fmla="*/ 2147483647 h 429"/>
                      <a:gd name="T48" fmla="*/ 2147483647 w 272"/>
                      <a:gd name="T49" fmla="*/ 2147483647 h 429"/>
                      <a:gd name="T50" fmla="*/ 2147483647 w 272"/>
                      <a:gd name="T51" fmla="*/ 2147483647 h 429"/>
                      <a:gd name="T52" fmla="*/ 2147483647 w 272"/>
                      <a:gd name="T53" fmla="*/ 2147483647 h 429"/>
                      <a:gd name="T54" fmla="*/ 2147483647 w 272"/>
                      <a:gd name="T55" fmla="*/ 2147483647 h 429"/>
                      <a:gd name="T56" fmla="*/ 2147483647 w 272"/>
                      <a:gd name="T57" fmla="*/ 2147483647 h 429"/>
                      <a:gd name="T58" fmla="*/ 2147483647 w 272"/>
                      <a:gd name="T59" fmla="*/ 2147483647 h 429"/>
                      <a:gd name="T60" fmla="*/ 2147483647 w 272"/>
                      <a:gd name="T61" fmla="*/ 2147483647 h 429"/>
                      <a:gd name="T62" fmla="*/ 2147483647 w 272"/>
                      <a:gd name="T63" fmla="*/ 0 h 429"/>
                      <a:gd name="T64" fmla="*/ 2147483647 w 272"/>
                      <a:gd name="T65" fmla="*/ 2147483647 h 4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2"/>
                      <a:gd name="T100" fmla="*/ 0 h 429"/>
                      <a:gd name="T101" fmla="*/ 272 w 272"/>
                      <a:gd name="T102" fmla="*/ 429 h 4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2" h="429">
                        <a:moveTo>
                          <a:pt x="157" y="5"/>
                        </a:moveTo>
                        <a:lnTo>
                          <a:pt x="194" y="26"/>
                        </a:lnTo>
                        <a:lnTo>
                          <a:pt x="220" y="57"/>
                        </a:lnTo>
                        <a:lnTo>
                          <a:pt x="236" y="68"/>
                        </a:lnTo>
                        <a:lnTo>
                          <a:pt x="236" y="84"/>
                        </a:lnTo>
                        <a:lnTo>
                          <a:pt x="246" y="136"/>
                        </a:lnTo>
                        <a:lnTo>
                          <a:pt x="272" y="172"/>
                        </a:lnTo>
                        <a:lnTo>
                          <a:pt x="231" y="188"/>
                        </a:lnTo>
                        <a:lnTo>
                          <a:pt x="251" y="235"/>
                        </a:lnTo>
                        <a:lnTo>
                          <a:pt x="215" y="256"/>
                        </a:lnTo>
                        <a:lnTo>
                          <a:pt x="189" y="308"/>
                        </a:lnTo>
                        <a:lnTo>
                          <a:pt x="152" y="345"/>
                        </a:lnTo>
                        <a:lnTo>
                          <a:pt x="142" y="366"/>
                        </a:lnTo>
                        <a:lnTo>
                          <a:pt x="136" y="371"/>
                        </a:lnTo>
                        <a:lnTo>
                          <a:pt x="110" y="371"/>
                        </a:lnTo>
                        <a:lnTo>
                          <a:pt x="58" y="429"/>
                        </a:lnTo>
                        <a:lnTo>
                          <a:pt x="37" y="397"/>
                        </a:lnTo>
                        <a:lnTo>
                          <a:pt x="42" y="371"/>
                        </a:lnTo>
                        <a:lnTo>
                          <a:pt x="37" y="350"/>
                        </a:lnTo>
                        <a:lnTo>
                          <a:pt x="16" y="340"/>
                        </a:lnTo>
                        <a:lnTo>
                          <a:pt x="0" y="308"/>
                        </a:lnTo>
                        <a:lnTo>
                          <a:pt x="6" y="288"/>
                        </a:lnTo>
                        <a:lnTo>
                          <a:pt x="16" y="230"/>
                        </a:lnTo>
                        <a:lnTo>
                          <a:pt x="16" y="225"/>
                        </a:lnTo>
                        <a:lnTo>
                          <a:pt x="37" y="152"/>
                        </a:lnTo>
                        <a:lnTo>
                          <a:pt x="68" y="157"/>
                        </a:lnTo>
                        <a:lnTo>
                          <a:pt x="100" y="125"/>
                        </a:lnTo>
                        <a:lnTo>
                          <a:pt x="105" y="115"/>
                        </a:lnTo>
                        <a:lnTo>
                          <a:pt x="89" y="110"/>
                        </a:lnTo>
                        <a:lnTo>
                          <a:pt x="95" y="94"/>
                        </a:lnTo>
                        <a:lnTo>
                          <a:pt x="89" y="68"/>
                        </a:lnTo>
                        <a:lnTo>
                          <a:pt x="131" y="0"/>
                        </a:lnTo>
                        <a:lnTo>
                          <a:pt x="157" y="5"/>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30" name="Freeform 14"/>
                  <p:cNvSpPr>
                    <a:spLocks/>
                  </p:cNvSpPr>
                  <p:nvPr/>
                </p:nvSpPr>
                <p:spPr bwMode="auto">
                  <a:xfrm>
                    <a:off x="1945043" y="1365644"/>
                    <a:ext cx="505480" cy="531213"/>
                  </a:xfrm>
                  <a:custGeom>
                    <a:avLst/>
                    <a:gdLst>
                      <a:gd name="T0" fmla="*/ 0 w 324"/>
                      <a:gd name="T1" fmla="*/ 2147483647 h 397"/>
                      <a:gd name="T2" fmla="*/ 2147483647 w 324"/>
                      <a:gd name="T3" fmla="*/ 2147483647 h 397"/>
                      <a:gd name="T4" fmla="*/ 2147483647 w 324"/>
                      <a:gd name="T5" fmla="*/ 2147483647 h 397"/>
                      <a:gd name="T6" fmla="*/ 2147483647 w 324"/>
                      <a:gd name="T7" fmla="*/ 2147483647 h 397"/>
                      <a:gd name="T8" fmla="*/ 2147483647 w 324"/>
                      <a:gd name="T9" fmla="*/ 2147483647 h 397"/>
                      <a:gd name="T10" fmla="*/ 2147483647 w 324"/>
                      <a:gd name="T11" fmla="*/ 2147483647 h 397"/>
                      <a:gd name="T12" fmla="*/ 2147483647 w 324"/>
                      <a:gd name="T13" fmla="*/ 2147483647 h 397"/>
                      <a:gd name="T14" fmla="*/ 2147483647 w 324"/>
                      <a:gd name="T15" fmla="*/ 2147483647 h 397"/>
                      <a:gd name="T16" fmla="*/ 2147483647 w 324"/>
                      <a:gd name="T17" fmla="*/ 2147483647 h 397"/>
                      <a:gd name="T18" fmla="*/ 2147483647 w 324"/>
                      <a:gd name="T19" fmla="*/ 2147483647 h 397"/>
                      <a:gd name="T20" fmla="*/ 2147483647 w 324"/>
                      <a:gd name="T21" fmla="*/ 2147483647 h 397"/>
                      <a:gd name="T22" fmla="*/ 2147483647 w 324"/>
                      <a:gd name="T23" fmla="*/ 2147483647 h 397"/>
                      <a:gd name="T24" fmla="*/ 2147483647 w 324"/>
                      <a:gd name="T25" fmla="*/ 2147483647 h 397"/>
                      <a:gd name="T26" fmla="*/ 2147483647 w 324"/>
                      <a:gd name="T27" fmla="*/ 2147483647 h 397"/>
                      <a:gd name="T28" fmla="*/ 2147483647 w 324"/>
                      <a:gd name="T29" fmla="*/ 2147483647 h 397"/>
                      <a:gd name="T30" fmla="*/ 2147483647 w 324"/>
                      <a:gd name="T31" fmla="*/ 2147483647 h 397"/>
                      <a:gd name="T32" fmla="*/ 2147483647 w 324"/>
                      <a:gd name="T33" fmla="*/ 2147483647 h 397"/>
                      <a:gd name="T34" fmla="*/ 2147483647 w 324"/>
                      <a:gd name="T35" fmla="*/ 2147483647 h 397"/>
                      <a:gd name="T36" fmla="*/ 2147483647 w 324"/>
                      <a:gd name="T37" fmla="*/ 2147483647 h 397"/>
                      <a:gd name="T38" fmla="*/ 2147483647 w 324"/>
                      <a:gd name="T39" fmla="*/ 2147483647 h 397"/>
                      <a:gd name="T40" fmla="*/ 2147483647 w 324"/>
                      <a:gd name="T41" fmla="*/ 2147483647 h 397"/>
                      <a:gd name="T42" fmla="*/ 2147483647 w 324"/>
                      <a:gd name="T43" fmla="*/ 2147483647 h 397"/>
                      <a:gd name="T44" fmla="*/ 2147483647 w 324"/>
                      <a:gd name="T45" fmla="*/ 2147483647 h 397"/>
                      <a:gd name="T46" fmla="*/ 2147483647 w 324"/>
                      <a:gd name="T47" fmla="*/ 2147483647 h 397"/>
                      <a:gd name="T48" fmla="*/ 2147483647 w 324"/>
                      <a:gd name="T49" fmla="*/ 2147483647 h 397"/>
                      <a:gd name="T50" fmla="*/ 2147483647 w 324"/>
                      <a:gd name="T51" fmla="*/ 2147483647 h 397"/>
                      <a:gd name="T52" fmla="*/ 2147483647 w 324"/>
                      <a:gd name="T53" fmla="*/ 2147483647 h 397"/>
                      <a:gd name="T54" fmla="*/ 2147483647 w 324"/>
                      <a:gd name="T55" fmla="*/ 2147483647 h 397"/>
                      <a:gd name="T56" fmla="*/ 2147483647 w 324"/>
                      <a:gd name="T57" fmla="*/ 2147483647 h 397"/>
                      <a:gd name="T58" fmla="*/ 2147483647 w 324"/>
                      <a:gd name="T59" fmla="*/ 0 h 397"/>
                      <a:gd name="T60" fmla="*/ 2147483647 w 324"/>
                      <a:gd name="T61" fmla="*/ 2147483647 h 397"/>
                      <a:gd name="T62" fmla="*/ 2147483647 w 324"/>
                      <a:gd name="T63" fmla="*/ 2147483647 h 397"/>
                      <a:gd name="T64" fmla="*/ 2147483647 w 324"/>
                      <a:gd name="T65" fmla="*/ 2147483647 h 397"/>
                      <a:gd name="T66" fmla="*/ 2147483647 w 324"/>
                      <a:gd name="T67" fmla="*/ 2147483647 h 397"/>
                      <a:gd name="T68" fmla="*/ 2147483647 w 324"/>
                      <a:gd name="T69" fmla="*/ 2147483647 h 397"/>
                      <a:gd name="T70" fmla="*/ 2147483647 w 324"/>
                      <a:gd name="T71" fmla="*/ 2147483647 h 397"/>
                      <a:gd name="T72" fmla="*/ 2147483647 w 324"/>
                      <a:gd name="T73" fmla="*/ 2147483647 h 397"/>
                      <a:gd name="T74" fmla="*/ 2147483647 w 324"/>
                      <a:gd name="T75" fmla="*/ 2147483647 h 397"/>
                      <a:gd name="T76" fmla="*/ 2147483647 w 324"/>
                      <a:gd name="T77" fmla="*/ 2147483647 h 397"/>
                      <a:gd name="T78" fmla="*/ 2147483647 w 324"/>
                      <a:gd name="T79" fmla="*/ 2147483647 h 397"/>
                      <a:gd name="T80" fmla="*/ 0 w 324"/>
                      <a:gd name="T81" fmla="*/ 2147483647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97"/>
                      <a:gd name="T125" fmla="*/ 324 w 324"/>
                      <a:gd name="T126" fmla="*/ 397 h 39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97">
                        <a:moveTo>
                          <a:pt x="0" y="272"/>
                        </a:moveTo>
                        <a:lnTo>
                          <a:pt x="5" y="282"/>
                        </a:lnTo>
                        <a:lnTo>
                          <a:pt x="11" y="313"/>
                        </a:lnTo>
                        <a:lnTo>
                          <a:pt x="16" y="329"/>
                        </a:lnTo>
                        <a:lnTo>
                          <a:pt x="47" y="334"/>
                        </a:lnTo>
                        <a:lnTo>
                          <a:pt x="79" y="361"/>
                        </a:lnTo>
                        <a:lnTo>
                          <a:pt x="126" y="355"/>
                        </a:lnTo>
                        <a:lnTo>
                          <a:pt x="141" y="355"/>
                        </a:lnTo>
                        <a:lnTo>
                          <a:pt x="136" y="376"/>
                        </a:lnTo>
                        <a:lnTo>
                          <a:pt x="162" y="387"/>
                        </a:lnTo>
                        <a:lnTo>
                          <a:pt x="167" y="397"/>
                        </a:lnTo>
                        <a:lnTo>
                          <a:pt x="188" y="376"/>
                        </a:lnTo>
                        <a:lnTo>
                          <a:pt x="183" y="345"/>
                        </a:lnTo>
                        <a:lnTo>
                          <a:pt x="204" y="308"/>
                        </a:lnTo>
                        <a:lnTo>
                          <a:pt x="251" y="308"/>
                        </a:lnTo>
                        <a:lnTo>
                          <a:pt x="277" y="293"/>
                        </a:lnTo>
                        <a:lnTo>
                          <a:pt x="283" y="251"/>
                        </a:lnTo>
                        <a:lnTo>
                          <a:pt x="288" y="235"/>
                        </a:lnTo>
                        <a:lnTo>
                          <a:pt x="298" y="219"/>
                        </a:lnTo>
                        <a:lnTo>
                          <a:pt x="288" y="193"/>
                        </a:lnTo>
                        <a:lnTo>
                          <a:pt x="267" y="188"/>
                        </a:lnTo>
                        <a:lnTo>
                          <a:pt x="277" y="141"/>
                        </a:lnTo>
                        <a:lnTo>
                          <a:pt x="283" y="136"/>
                        </a:lnTo>
                        <a:lnTo>
                          <a:pt x="309" y="109"/>
                        </a:lnTo>
                        <a:lnTo>
                          <a:pt x="324" y="78"/>
                        </a:lnTo>
                        <a:lnTo>
                          <a:pt x="319" y="57"/>
                        </a:lnTo>
                        <a:lnTo>
                          <a:pt x="267" y="47"/>
                        </a:lnTo>
                        <a:lnTo>
                          <a:pt x="215" y="26"/>
                        </a:lnTo>
                        <a:lnTo>
                          <a:pt x="162" y="10"/>
                        </a:lnTo>
                        <a:lnTo>
                          <a:pt x="136" y="0"/>
                        </a:lnTo>
                        <a:lnTo>
                          <a:pt x="131" y="15"/>
                        </a:lnTo>
                        <a:lnTo>
                          <a:pt x="110" y="41"/>
                        </a:lnTo>
                        <a:lnTo>
                          <a:pt x="99" y="62"/>
                        </a:lnTo>
                        <a:lnTo>
                          <a:pt x="110" y="99"/>
                        </a:lnTo>
                        <a:lnTo>
                          <a:pt x="120" y="130"/>
                        </a:lnTo>
                        <a:lnTo>
                          <a:pt x="105" y="136"/>
                        </a:lnTo>
                        <a:lnTo>
                          <a:pt x="94" y="157"/>
                        </a:lnTo>
                        <a:lnTo>
                          <a:pt x="99" y="177"/>
                        </a:lnTo>
                        <a:lnTo>
                          <a:pt x="89" y="204"/>
                        </a:lnTo>
                        <a:lnTo>
                          <a:pt x="63" y="240"/>
                        </a:lnTo>
                        <a:lnTo>
                          <a:pt x="0" y="272"/>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31" name="Freeform 16"/>
                  <p:cNvSpPr>
                    <a:spLocks/>
                  </p:cNvSpPr>
                  <p:nvPr/>
                </p:nvSpPr>
                <p:spPr bwMode="auto">
                  <a:xfrm>
                    <a:off x="2589854" y="1169504"/>
                    <a:ext cx="466597" cy="328262"/>
                  </a:xfrm>
                  <a:custGeom>
                    <a:avLst/>
                    <a:gdLst>
                      <a:gd name="T0" fmla="*/ 2147483647 w 298"/>
                      <a:gd name="T1" fmla="*/ 2147483647 h 246"/>
                      <a:gd name="T2" fmla="*/ 2147483647 w 298"/>
                      <a:gd name="T3" fmla="*/ 2147483647 h 246"/>
                      <a:gd name="T4" fmla="*/ 2147483647 w 298"/>
                      <a:gd name="T5" fmla="*/ 2147483647 h 246"/>
                      <a:gd name="T6" fmla="*/ 2147483647 w 298"/>
                      <a:gd name="T7" fmla="*/ 2147483647 h 246"/>
                      <a:gd name="T8" fmla="*/ 2147483647 w 298"/>
                      <a:gd name="T9" fmla="*/ 2147483647 h 246"/>
                      <a:gd name="T10" fmla="*/ 2147483647 w 298"/>
                      <a:gd name="T11" fmla="*/ 2147483647 h 246"/>
                      <a:gd name="T12" fmla="*/ 2147483647 w 298"/>
                      <a:gd name="T13" fmla="*/ 2147483647 h 246"/>
                      <a:gd name="T14" fmla="*/ 2147483647 w 298"/>
                      <a:gd name="T15" fmla="*/ 2147483647 h 246"/>
                      <a:gd name="T16" fmla="*/ 2147483647 w 298"/>
                      <a:gd name="T17" fmla="*/ 2147483647 h 246"/>
                      <a:gd name="T18" fmla="*/ 2147483647 w 298"/>
                      <a:gd name="T19" fmla="*/ 2147483647 h 246"/>
                      <a:gd name="T20" fmla="*/ 2147483647 w 298"/>
                      <a:gd name="T21" fmla="*/ 0 h 246"/>
                      <a:gd name="T22" fmla="*/ 2147483647 w 298"/>
                      <a:gd name="T23" fmla="*/ 2147483647 h 246"/>
                      <a:gd name="T24" fmla="*/ 2147483647 w 298"/>
                      <a:gd name="T25" fmla="*/ 2147483647 h 246"/>
                      <a:gd name="T26" fmla="*/ 2147483647 w 298"/>
                      <a:gd name="T27" fmla="*/ 2147483647 h 246"/>
                      <a:gd name="T28" fmla="*/ 2147483647 w 298"/>
                      <a:gd name="T29" fmla="*/ 2147483647 h 246"/>
                      <a:gd name="T30" fmla="*/ 2147483647 w 298"/>
                      <a:gd name="T31" fmla="*/ 2147483647 h 246"/>
                      <a:gd name="T32" fmla="*/ 2147483647 w 298"/>
                      <a:gd name="T33" fmla="*/ 2147483647 h 246"/>
                      <a:gd name="T34" fmla="*/ 2147483647 w 298"/>
                      <a:gd name="T35" fmla="*/ 2147483647 h 246"/>
                      <a:gd name="T36" fmla="*/ 2147483647 w 298"/>
                      <a:gd name="T37" fmla="*/ 2147483647 h 246"/>
                      <a:gd name="T38" fmla="*/ 2147483647 w 298"/>
                      <a:gd name="T39" fmla="*/ 2147483647 h 246"/>
                      <a:gd name="T40" fmla="*/ 0 w 298"/>
                      <a:gd name="T41" fmla="*/ 2147483647 h 246"/>
                      <a:gd name="T42" fmla="*/ 2147483647 w 298"/>
                      <a:gd name="T43" fmla="*/ 2147483647 h 246"/>
                      <a:gd name="T44" fmla="*/ 2147483647 w 298"/>
                      <a:gd name="T45" fmla="*/ 2147483647 h 246"/>
                      <a:gd name="T46" fmla="*/ 2147483647 w 298"/>
                      <a:gd name="T47" fmla="*/ 2147483647 h 246"/>
                      <a:gd name="T48" fmla="*/ 2147483647 w 298"/>
                      <a:gd name="T49" fmla="*/ 2147483647 h 246"/>
                      <a:gd name="T50" fmla="*/ 2147483647 w 298"/>
                      <a:gd name="T51" fmla="*/ 2147483647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8"/>
                      <a:gd name="T79" fmla="*/ 0 h 246"/>
                      <a:gd name="T80" fmla="*/ 298 w 298"/>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8" h="246">
                        <a:moveTo>
                          <a:pt x="246" y="241"/>
                        </a:moveTo>
                        <a:lnTo>
                          <a:pt x="236" y="209"/>
                        </a:lnTo>
                        <a:lnTo>
                          <a:pt x="246" y="188"/>
                        </a:lnTo>
                        <a:lnTo>
                          <a:pt x="246" y="157"/>
                        </a:lnTo>
                        <a:lnTo>
                          <a:pt x="251" y="147"/>
                        </a:lnTo>
                        <a:lnTo>
                          <a:pt x="298" y="120"/>
                        </a:lnTo>
                        <a:lnTo>
                          <a:pt x="288" y="79"/>
                        </a:lnTo>
                        <a:lnTo>
                          <a:pt x="272" y="47"/>
                        </a:lnTo>
                        <a:lnTo>
                          <a:pt x="272" y="21"/>
                        </a:lnTo>
                        <a:lnTo>
                          <a:pt x="236" y="5"/>
                        </a:lnTo>
                        <a:lnTo>
                          <a:pt x="230" y="0"/>
                        </a:lnTo>
                        <a:lnTo>
                          <a:pt x="215" y="11"/>
                        </a:lnTo>
                        <a:lnTo>
                          <a:pt x="178" y="21"/>
                        </a:lnTo>
                        <a:lnTo>
                          <a:pt x="115" y="68"/>
                        </a:lnTo>
                        <a:lnTo>
                          <a:pt x="32" y="105"/>
                        </a:lnTo>
                        <a:lnTo>
                          <a:pt x="32" y="115"/>
                        </a:lnTo>
                        <a:lnTo>
                          <a:pt x="37" y="126"/>
                        </a:lnTo>
                        <a:lnTo>
                          <a:pt x="32" y="152"/>
                        </a:lnTo>
                        <a:lnTo>
                          <a:pt x="26" y="157"/>
                        </a:lnTo>
                        <a:lnTo>
                          <a:pt x="11" y="183"/>
                        </a:lnTo>
                        <a:lnTo>
                          <a:pt x="0" y="188"/>
                        </a:lnTo>
                        <a:lnTo>
                          <a:pt x="26" y="225"/>
                        </a:lnTo>
                        <a:lnTo>
                          <a:pt x="42" y="230"/>
                        </a:lnTo>
                        <a:lnTo>
                          <a:pt x="53" y="230"/>
                        </a:lnTo>
                        <a:lnTo>
                          <a:pt x="131" y="246"/>
                        </a:lnTo>
                        <a:lnTo>
                          <a:pt x="246" y="241"/>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33" name="Freeform 20"/>
                  <p:cNvSpPr>
                    <a:spLocks/>
                  </p:cNvSpPr>
                  <p:nvPr/>
                </p:nvSpPr>
                <p:spPr bwMode="auto">
                  <a:xfrm>
                    <a:off x="464245" y="1064623"/>
                    <a:ext cx="703136" cy="566627"/>
                  </a:xfrm>
                  <a:custGeom>
                    <a:avLst/>
                    <a:gdLst>
                      <a:gd name="T0" fmla="*/ 2147483647 w 450"/>
                      <a:gd name="T1" fmla="*/ 2147483647 h 423"/>
                      <a:gd name="T2" fmla="*/ 2147483647 w 450"/>
                      <a:gd name="T3" fmla="*/ 2147483647 h 423"/>
                      <a:gd name="T4" fmla="*/ 2147483647 w 450"/>
                      <a:gd name="T5" fmla="*/ 2147483647 h 423"/>
                      <a:gd name="T6" fmla="*/ 2147483647 w 450"/>
                      <a:gd name="T7" fmla="*/ 2147483647 h 423"/>
                      <a:gd name="T8" fmla="*/ 2147483647 w 450"/>
                      <a:gd name="T9" fmla="*/ 2147483647 h 423"/>
                      <a:gd name="T10" fmla="*/ 2147483647 w 450"/>
                      <a:gd name="T11" fmla="*/ 2147483647 h 423"/>
                      <a:gd name="T12" fmla="*/ 2147483647 w 450"/>
                      <a:gd name="T13" fmla="*/ 2147483647 h 423"/>
                      <a:gd name="T14" fmla="*/ 2147483647 w 450"/>
                      <a:gd name="T15" fmla="*/ 2147483647 h 423"/>
                      <a:gd name="T16" fmla="*/ 2147483647 w 450"/>
                      <a:gd name="T17" fmla="*/ 2147483647 h 423"/>
                      <a:gd name="T18" fmla="*/ 2147483647 w 450"/>
                      <a:gd name="T19" fmla="*/ 0 h 423"/>
                      <a:gd name="T20" fmla="*/ 2147483647 w 450"/>
                      <a:gd name="T21" fmla="*/ 2147483647 h 423"/>
                      <a:gd name="T22" fmla="*/ 2147483647 w 450"/>
                      <a:gd name="T23" fmla="*/ 2147483647 h 423"/>
                      <a:gd name="T24" fmla="*/ 2147483647 w 450"/>
                      <a:gd name="T25" fmla="*/ 2147483647 h 423"/>
                      <a:gd name="T26" fmla="*/ 2147483647 w 450"/>
                      <a:gd name="T27" fmla="*/ 2147483647 h 423"/>
                      <a:gd name="T28" fmla="*/ 2147483647 w 450"/>
                      <a:gd name="T29" fmla="*/ 2147483647 h 423"/>
                      <a:gd name="T30" fmla="*/ 2147483647 w 450"/>
                      <a:gd name="T31" fmla="*/ 2147483647 h 423"/>
                      <a:gd name="T32" fmla="*/ 2147483647 w 450"/>
                      <a:gd name="T33" fmla="*/ 2147483647 h 423"/>
                      <a:gd name="T34" fmla="*/ 2147483647 w 450"/>
                      <a:gd name="T35" fmla="*/ 2147483647 h 423"/>
                      <a:gd name="T36" fmla="*/ 2147483647 w 450"/>
                      <a:gd name="T37" fmla="*/ 2147483647 h 423"/>
                      <a:gd name="T38" fmla="*/ 2147483647 w 450"/>
                      <a:gd name="T39" fmla="*/ 2147483647 h 423"/>
                      <a:gd name="T40" fmla="*/ 2147483647 w 450"/>
                      <a:gd name="T41" fmla="*/ 2147483647 h 423"/>
                      <a:gd name="T42" fmla="*/ 2147483647 w 450"/>
                      <a:gd name="T43" fmla="*/ 2147483647 h 423"/>
                      <a:gd name="T44" fmla="*/ 2147483647 w 450"/>
                      <a:gd name="T45" fmla="*/ 2147483647 h 423"/>
                      <a:gd name="T46" fmla="*/ 2147483647 w 450"/>
                      <a:gd name="T47" fmla="*/ 2147483647 h 423"/>
                      <a:gd name="T48" fmla="*/ 2147483647 w 450"/>
                      <a:gd name="T49" fmla="*/ 2147483647 h 423"/>
                      <a:gd name="T50" fmla="*/ 2147483647 w 450"/>
                      <a:gd name="T51" fmla="*/ 2147483647 h 423"/>
                      <a:gd name="T52" fmla="*/ 2147483647 w 450"/>
                      <a:gd name="T53" fmla="*/ 2147483647 h 423"/>
                      <a:gd name="T54" fmla="*/ 2147483647 w 450"/>
                      <a:gd name="T55" fmla="*/ 2147483647 h 423"/>
                      <a:gd name="T56" fmla="*/ 2147483647 w 450"/>
                      <a:gd name="T57" fmla="*/ 2147483647 h 423"/>
                      <a:gd name="T58" fmla="*/ 2147483647 w 450"/>
                      <a:gd name="T59" fmla="*/ 2147483647 h 423"/>
                      <a:gd name="T60" fmla="*/ 2147483647 w 450"/>
                      <a:gd name="T61" fmla="*/ 2147483647 h 423"/>
                      <a:gd name="T62" fmla="*/ 2147483647 w 450"/>
                      <a:gd name="T63" fmla="*/ 2147483647 h 423"/>
                      <a:gd name="T64" fmla="*/ 2147483647 w 450"/>
                      <a:gd name="T65" fmla="*/ 2147483647 h 423"/>
                      <a:gd name="T66" fmla="*/ 0 w 450"/>
                      <a:gd name="T67" fmla="*/ 2147483647 h 423"/>
                      <a:gd name="T68" fmla="*/ 2147483647 w 450"/>
                      <a:gd name="T69" fmla="*/ 2147483647 h 423"/>
                      <a:gd name="T70" fmla="*/ 0 w 450"/>
                      <a:gd name="T71" fmla="*/ 2147483647 h 423"/>
                      <a:gd name="T72" fmla="*/ 0 w 450"/>
                      <a:gd name="T73" fmla="*/ 2147483647 h 423"/>
                      <a:gd name="T74" fmla="*/ 2147483647 w 450"/>
                      <a:gd name="T75" fmla="*/ 2147483647 h 423"/>
                      <a:gd name="T76" fmla="*/ 2147483647 w 450"/>
                      <a:gd name="T77" fmla="*/ 2147483647 h 423"/>
                      <a:gd name="T78" fmla="*/ 2147483647 w 450"/>
                      <a:gd name="T79" fmla="*/ 2147483647 h 423"/>
                      <a:gd name="T80" fmla="*/ 2147483647 w 450"/>
                      <a:gd name="T81" fmla="*/ 2147483647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0"/>
                      <a:gd name="T124" fmla="*/ 0 h 423"/>
                      <a:gd name="T125" fmla="*/ 450 w 450"/>
                      <a:gd name="T126" fmla="*/ 423 h 4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0" h="423">
                        <a:moveTo>
                          <a:pt x="163" y="83"/>
                        </a:moveTo>
                        <a:lnTo>
                          <a:pt x="183" y="89"/>
                        </a:lnTo>
                        <a:lnTo>
                          <a:pt x="215" y="125"/>
                        </a:lnTo>
                        <a:lnTo>
                          <a:pt x="267" y="120"/>
                        </a:lnTo>
                        <a:lnTo>
                          <a:pt x="272" y="83"/>
                        </a:lnTo>
                        <a:lnTo>
                          <a:pt x="283" y="52"/>
                        </a:lnTo>
                        <a:lnTo>
                          <a:pt x="293" y="47"/>
                        </a:lnTo>
                        <a:lnTo>
                          <a:pt x="393" y="10"/>
                        </a:lnTo>
                        <a:lnTo>
                          <a:pt x="424" y="5"/>
                        </a:lnTo>
                        <a:lnTo>
                          <a:pt x="440" y="0"/>
                        </a:lnTo>
                        <a:lnTo>
                          <a:pt x="450" y="10"/>
                        </a:lnTo>
                        <a:lnTo>
                          <a:pt x="424" y="26"/>
                        </a:lnTo>
                        <a:lnTo>
                          <a:pt x="434" y="42"/>
                        </a:lnTo>
                        <a:lnTo>
                          <a:pt x="440" y="57"/>
                        </a:lnTo>
                        <a:lnTo>
                          <a:pt x="424" y="89"/>
                        </a:lnTo>
                        <a:lnTo>
                          <a:pt x="403" y="130"/>
                        </a:lnTo>
                        <a:lnTo>
                          <a:pt x="382" y="183"/>
                        </a:lnTo>
                        <a:lnTo>
                          <a:pt x="377" y="204"/>
                        </a:lnTo>
                        <a:lnTo>
                          <a:pt x="387" y="235"/>
                        </a:lnTo>
                        <a:lnTo>
                          <a:pt x="361" y="266"/>
                        </a:lnTo>
                        <a:lnTo>
                          <a:pt x="325" y="246"/>
                        </a:lnTo>
                        <a:lnTo>
                          <a:pt x="288" y="246"/>
                        </a:lnTo>
                        <a:lnTo>
                          <a:pt x="236" y="251"/>
                        </a:lnTo>
                        <a:lnTo>
                          <a:pt x="210" y="308"/>
                        </a:lnTo>
                        <a:lnTo>
                          <a:pt x="194" y="324"/>
                        </a:lnTo>
                        <a:lnTo>
                          <a:pt x="178" y="340"/>
                        </a:lnTo>
                        <a:lnTo>
                          <a:pt x="157" y="371"/>
                        </a:lnTo>
                        <a:lnTo>
                          <a:pt x="84" y="402"/>
                        </a:lnTo>
                        <a:lnTo>
                          <a:pt x="68" y="423"/>
                        </a:lnTo>
                        <a:lnTo>
                          <a:pt x="53" y="397"/>
                        </a:lnTo>
                        <a:lnTo>
                          <a:pt x="74" y="366"/>
                        </a:lnTo>
                        <a:lnTo>
                          <a:pt x="74" y="340"/>
                        </a:lnTo>
                        <a:lnTo>
                          <a:pt x="16" y="329"/>
                        </a:lnTo>
                        <a:lnTo>
                          <a:pt x="0" y="293"/>
                        </a:lnTo>
                        <a:lnTo>
                          <a:pt x="11" y="209"/>
                        </a:lnTo>
                        <a:lnTo>
                          <a:pt x="0" y="198"/>
                        </a:lnTo>
                        <a:lnTo>
                          <a:pt x="0" y="188"/>
                        </a:lnTo>
                        <a:lnTo>
                          <a:pt x="53" y="167"/>
                        </a:lnTo>
                        <a:lnTo>
                          <a:pt x="68" y="73"/>
                        </a:lnTo>
                        <a:lnTo>
                          <a:pt x="110" y="68"/>
                        </a:lnTo>
                        <a:lnTo>
                          <a:pt x="163" y="83"/>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36" name="Freeform 24"/>
                  <p:cNvSpPr>
                    <a:spLocks/>
                  </p:cNvSpPr>
                  <p:nvPr/>
                </p:nvSpPr>
                <p:spPr bwMode="auto">
                  <a:xfrm>
                    <a:off x="580894" y="734999"/>
                    <a:ext cx="578386" cy="512144"/>
                  </a:xfrm>
                  <a:custGeom>
                    <a:avLst/>
                    <a:gdLst>
                      <a:gd name="T0" fmla="*/ 2147483647 w 371"/>
                      <a:gd name="T1" fmla="*/ 2147483647 h 382"/>
                      <a:gd name="T2" fmla="*/ 2147483647 w 371"/>
                      <a:gd name="T3" fmla="*/ 2147483647 h 382"/>
                      <a:gd name="T4" fmla="*/ 2147483647 w 371"/>
                      <a:gd name="T5" fmla="*/ 2147483647 h 382"/>
                      <a:gd name="T6" fmla="*/ 2147483647 w 371"/>
                      <a:gd name="T7" fmla="*/ 2147483647 h 382"/>
                      <a:gd name="T8" fmla="*/ 2147483647 w 371"/>
                      <a:gd name="T9" fmla="*/ 2147483647 h 382"/>
                      <a:gd name="T10" fmla="*/ 2147483647 w 371"/>
                      <a:gd name="T11" fmla="*/ 2147483647 h 382"/>
                      <a:gd name="T12" fmla="*/ 2147483647 w 371"/>
                      <a:gd name="T13" fmla="*/ 2147483647 h 382"/>
                      <a:gd name="T14" fmla="*/ 2147483647 w 371"/>
                      <a:gd name="T15" fmla="*/ 2147483647 h 382"/>
                      <a:gd name="T16" fmla="*/ 2147483647 w 371"/>
                      <a:gd name="T17" fmla="*/ 2147483647 h 382"/>
                      <a:gd name="T18" fmla="*/ 2147483647 w 371"/>
                      <a:gd name="T19" fmla="*/ 2147483647 h 382"/>
                      <a:gd name="T20" fmla="*/ 2147483647 w 371"/>
                      <a:gd name="T21" fmla="*/ 2147483647 h 382"/>
                      <a:gd name="T22" fmla="*/ 2147483647 w 371"/>
                      <a:gd name="T23" fmla="*/ 2147483647 h 382"/>
                      <a:gd name="T24" fmla="*/ 2147483647 w 371"/>
                      <a:gd name="T25" fmla="*/ 2147483647 h 382"/>
                      <a:gd name="T26" fmla="*/ 2147483647 w 371"/>
                      <a:gd name="T27" fmla="*/ 2147483647 h 382"/>
                      <a:gd name="T28" fmla="*/ 2147483647 w 371"/>
                      <a:gd name="T29" fmla="*/ 2147483647 h 382"/>
                      <a:gd name="T30" fmla="*/ 2147483647 w 371"/>
                      <a:gd name="T31" fmla="*/ 2147483647 h 382"/>
                      <a:gd name="T32" fmla="*/ 2147483647 w 371"/>
                      <a:gd name="T33" fmla="*/ 2147483647 h 382"/>
                      <a:gd name="T34" fmla="*/ 2147483647 w 371"/>
                      <a:gd name="T35" fmla="*/ 2147483647 h 382"/>
                      <a:gd name="T36" fmla="*/ 2147483647 w 371"/>
                      <a:gd name="T37" fmla="*/ 2147483647 h 382"/>
                      <a:gd name="T38" fmla="*/ 2147483647 w 371"/>
                      <a:gd name="T39" fmla="*/ 2147483647 h 382"/>
                      <a:gd name="T40" fmla="*/ 2147483647 w 371"/>
                      <a:gd name="T41" fmla="*/ 2147483647 h 382"/>
                      <a:gd name="T42" fmla="*/ 2147483647 w 371"/>
                      <a:gd name="T43" fmla="*/ 2147483647 h 382"/>
                      <a:gd name="T44" fmla="*/ 2147483647 w 371"/>
                      <a:gd name="T45" fmla="*/ 2147483647 h 382"/>
                      <a:gd name="T46" fmla="*/ 2147483647 w 371"/>
                      <a:gd name="T47" fmla="*/ 2147483647 h 382"/>
                      <a:gd name="T48" fmla="*/ 2147483647 w 371"/>
                      <a:gd name="T49" fmla="*/ 2147483647 h 382"/>
                      <a:gd name="T50" fmla="*/ 2147483647 w 371"/>
                      <a:gd name="T51" fmla="*/ 2147483647 h 382"/>
                      <a:gd name="T52" fmla="*/ 2147483647 w 371"/>
                      <a:gd name="T53" fmla="*/ 2147483647 h 382"/>
                      <a:gd name="T54" fmla="*/ 2147483647 w 371"/>
                      <a:gd name="T55" fmla="*/ 2147483647 h 382"/>
                      <a:gd name="T56" fmla="*/ 2147483647 w 371"/>
                      <a:gd name="T57" fmla="*/ 2147483647 h 382"/>
                      <a:gd name="T58" fmla="*/ 2147483647 w 371"/>
                      <a:gd name="T59" fmla="*/ 0 h 382"/>
                      <a:gd name="T60" fmla="*/ 2147483647 w 371"/>
                      <a:gd name="T61" fmla="*/ 0 h 382"/>
                      <a:gd name="T62" fmla="*/ 2147483647 w 371"/>
                      <a:gd name="T63" fmla="*/ 2147483647 h 382"/>
                      <a:gd name="T64" fmla="*/ 2147483647 w 371"/>
                      <a:gd name="T65" fmla="*/ 0 h 382"/>
                      <a:gd name="T66" fmla="*/ 2147483647 w 371"/>
                      <a:gd name="T67" fmla="*/ 2147483647 h 382"/>
                      <a:gd name="T68" fmla="*/ 2147483647 w 371"/>
                      <a:gd name="T69" fmla="*/ 2147483647 h 382"/>
                      <a:gd name="T70" fmla="*/ 2147483647 w 371"/>
                      <a:gd name="T71" fmla="*/ 2147483647 h 382"/>
                      <a:gd name="T72" fmla="*/ 2147483647 w 371"/>
                      <a:gd name="T73" fmla="*/ 2147483647 h 382"/>
                      <a:gd name="T74" fmla="*/ 2147483647 w 371"/>
                      <a:gd name="T75" fmla="*/ 2147483647 h 382"/>
                      <a:gd name="T76" fmla="*/ 2147483647 w 371"/>
                      <a:gd name="T77" fmla="*/ 2147483647 h 382"/>
                      <a:gd name="T78" fmla="*/ 2147483647 w 371"/>
                      <a:gd name="T79" fmla="*/ 2147483647 h 382"/>
                      <a:gd name="T80" fmla="*/ 2147483647 w 371"/>
                      <a:gd name="T81" fmla="*/ 2147483647 h 382"/>
                      <a:gd name="T82" fmla="*/ 0 w 371"/>
                      <a:gd name="T83" fmla="*/ 2147483647 h 382"/>
                      <a:gd name="T84" fmla="*/ 0 w 371"/>
                      <a:gd name="T85" fmla="*/ 2147483647 h 382"/>
                      <a:gd name="T86" fmla="*/ 2147483647 w 371"/>
                      <a:gd name="T87" fmla="*/ 2147483647 h 3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1"/>
                      <a:gd name="T133" fmla="*/ 0 h 382"/>
                      <a:gd name="T134" fmla="*/ 371 w 371"/>
                      <a:gd name="T135" fmla="*/ 382 h 38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1" h="382">
                        <a:moveTo>
                          <a:pt x="36" y="319"/>
                        </a:moveTo>
                        <a:lnTo>
                          <a:pt x="89" y="340"/>
                        </a:lnTo>
                        <a:lnTo>
                          <a:pt x="115" y="345"/>
                        </a:lnTo>
                        <a:lnTo>
                          <a:pt x="141" y="382"/>
                        </a:lnTo>
                        <a:lnTo>
                          <a:pt x="193" y="371"/>
                        </a:lnTo>
                        <a:lnTo>
                          <a:pt x="198" y="335"/>
                        </a:lnTo>
                        <a:lnTo>
                          <a:pt x="214" y="308"/>
                        </a:lnTo>
                        <a:lnTo>
                          <a:pt x="219" y="303"/>
                        </a:lnTo>
                        <a:lnTo>
                          <a:pt x="319" y="261"/>
                        </a:lnTo>
                        <a:lnTo>
                          <a:pt x="355" y="261"/>
                        </a:lnTo>
                        <a:lnTo>
                          <a:pt x="371" y="251"/>
                        </a:lnTo>
                        <a:lnTo>
                          <a:pt x="350" y="225"/>
                        </a:lnTo>
                        <a:lnTo>
                          <a:pt x="355" y="209"/>
                        </a:lnTo>
                        <a:lnTo>
                          <a:pt x="340" y="183"/>
                        </a:lnTo>
                        <a:lnTo>
                          <a:pt x="324" y="125"/>
                        </a:lnTo>
                        <a:lnTo>
                          <a:pt x="334" y="110"/>
                        </a:lnTo>
                        <a:lnTo>
                          <a:pt x="350" y="110"/>
                        </a:lnTo>
                        <a:lnTo>
                          <a:pt x="345" y="73"/>
                        </a:lnTo>
                        <a:lnTo>
                          <a:pt x="308" y="68"/>
                        </a:lnTo>
                        <a:lnTo>
                          <a:pt x="298" y="57"/>
                        </a:lnTo>
                        <a:lnTo>
                          <a:pt x="282" y="63"/>
                        </a:lnTo>
                        <a:lnTo>
                          <a:pt x="287" y="78"/>
                        </a:lnTo>
                        <a:lnTo>
                          <a:pt x="251" y="68"/>
                        </a:lnTo>
                        <a:lnTo>
                          <a:pt x="214" y="84"/>
                        </a:lnTo>
                        <a:lnTo>
                          <a:pt x="209" y="94"/>
                        </a:lnTo>
                        <a:lnTo>
                          <a:pt x="204" y="84"/>
                        </a:lnTo>
                        <a:lnTo>
                          <a:pt x="193" y="68"/>
                        </a:lnTo>
                        <a:lnTo>
                          <a:pt x="162" y="47"/>
                        </a:lnTo>
                        <a:lnTo>
                          <a:pt x="146" y="16"/>
                        </a:lnTo>
                        <a:lnTo>
                          <a:pt x="120" y="0"/>
                        </a:lnTo>
                        <a:lnTo>
                          <a:pt x="115" y="0"/>
                        </a:lnTo>
                        <a:lnTo>
                          <a:pt x="104" y="16"/>
                        </a:lnTo>
                        <a:lnTo>
                          <a:pt x="68" y="0"/>
                        </a:lnTo>
                        <a:lnTo>
                          <a:pt x="57" y="5"/>
                        </a:lnTo>
                        <a:lnTo>
                          <a:pt x="41" y="31"/>
                        </a:lnTo>
                        <a:lnTo>
                          <a:pt x="36" y="68"/>
                        </a:lnTo>
                        <a:lnTo>
                          <a:pt x="41" y="136"/>
                        </a:lnTo>
                        <a:lnTo>
                          <a:pt x="15" y="183"/>
                        </a:lnTo>
                        <a:lnTo>
                          <a:pt x="15" y="193"/>
                        </a:lnTo>
                        <a:lnTo>
                          <a:pt x="36" y="204"/>
                        </a:lnTo>
                        <a:lnTo>
                          <a:pt x="5" y="267"/>
                        </a:lnTo>
                        <a:lnTo>
                          <a:pt x="0" y="282"/>
                        </a:lnTo>
                        <a:lnTo>
                          <a:pt x="0" y="324"/>
                        </a:lnTo>
                        <a:lnTo>
                          <a:pt x="36" y="319"/>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37" name="Freeform 26"/>
                  <p:cNvSpPr>
                    <a:spLocks/>
                  </p:cNvSpPr>
                  <p:nvPr/>
                </p:nvSpPr>
                <p:spPr bwMode="auto">
                  <a:xfrm>
                    <a:off x="1548112" y="1323419"/>
                    <a:ext cx="393691" cy="266969"/>
                  </a:xfrm>
                  <a:custGeom>
                    <a:avLst/>
                    <a:gdLst>
                      <a:gd name="T0" fmla="*/ 2147483647 w 251"/>
                      <a:gd name="T1" fmla="*/ 2147483647 h 199"/>
                      <a:gd name="T2" fmla="*/ 2147483647 w 251"/>
                      <a:gd name="T3" fmla="*/ 2147483647 h 199"/>
                      <a:gd name="T4" fmla="*/ 2147483647 w 251"/>
                      <a:gd name="T5" fmla="*/ 2147483647 h 199"/>
                      <a:gd name="T6" fmla="*/ 2147483647 w 251"/>
                      <a:gd name="T7" fmla="*/ 0 h 199"/>
                      <a:gd name="T8" fmla="*/ 2147483647 w 251"/>
                      <a:gd name="T9" fmla="*/ 0 h 199"/>
                      <a:gd name="T10" fmla="*/ 2147483647 w 251"/>
                      <a:gd name="T11" fmla="*/ 0 h 199"/>
                      <a:gd name="T12" fmla="*/ 2147483647 w 251"/>
                      <a:gd name="T13" fmla="*/ 2147483647 h 199"/>
                      <a:gd name="T14" fmla="*/ 2147483647 w 251"/>
                      <a:gd name="T15" fmla="*/ 2147483647 h 199"/>
                      <a:gd name="T16" fmla="*/ 2147483647 w 251"/>
                      <a:gd name="T17" fmla="*/ 2147483647 h 199"/>
                      <a:gd name="T18" fmla="*/ 2147483647 w 251"/>
                      <a:gd name="T19" fmla="*/ 2147483647 h 199"/>
                      <a:gd name="T20" fmla="*/ 0 w 251"/>
                      <a:gd name="T21" fmla="*/ 2147483647 h 199"/>
                      <a:gd name="T22" fmla="*/ 0 w 251"/>
                      <a:gd name="T23" fmla="*/ 2147483647 h 199"/>
                      <a:gd name="T24" fmla="*/ 0 w 251"/>
                      <a:gd name="T25" fmla="*/ 2147483647 h 199"/>
                      <a:gd name="T26" fmla="*/ 2147483647 w 251"/>
                      <a:gd name="T27" fmla="*/ 2147483647 h 199"/>
                      <a:gd name="T28" fmla="*/ 0 w 251"/>
                      <a:gd name="T29" fmla="*/ 2147483647 h 199"/>
                      <a:gd name="T30" fmla="*/ 2147483647 w 251"/>
                      <a:gd name="T31" fmla="*/ 2147483647 h 199"/>
                      <a:gd name="T32" fmla="*/ 2147483647 w 251"/>
                      <a:gd name="T33" fmla="*/ 2147483647 h 199"/>
                      <a:gd name="T34" fmla="*/ 2147483647 w 251"/>
                      <a:gd name="T35" fmla="*/ 2147483647 h 199"/>
                      <a:gd name="T36" fmla="*/ 2147483647 w 251"/>
                      <a:gd name="T37" fmla="*/ 2147483647 h 199"/>
                      <a:gd name="T38" fmla="*/ 2147483647 w 251"/>
                      <a:gd name="T39" fmla="*/ 2147483647 h 199"/>
                      <a:gd name="T40" fmla="*/ 2147483647 w 251"/>
                      <a:gd name="T41" fmla="*/ 2147483647 h 199"/>
                      <a:gd name="T42" fmla="*/ 2147483647 w 251"/>
                      <a:gd name="T43" fmla="*/ 2147483647 h 199"/>
                      <a:gd name="T44" fmla="*/ 2147483647 w 251"/>
                      <a:gd name="T45" fmla="*/ 2147483647 h 199"/>
                      <a:gd name="T46" fmla="*/ 2147483647 w 251"/>
                      <a:gd name="T47" fmla="*/ 2147483647 h 199"/>
                      <a:gd name="T48" fmla="*/ 2147483647 w 251"/>
                      <a:gd name="T49" fmla="*/ 2147483647 h 199"/>
                      <a:gd name="T50" fmla="*/ 2147483647 w 251"/>
                      <a:gd name="T51" fmla="*/ 2147483647 h 199"/>
                      <a:gd name="T52" fmla="*/ 2147483647 w 251"/>
                      <a:gd name="T53" fmla="*/ 2147483647 h 199"/>
                      <a:gd name="T54" fmla="*/ 2147483647 w 251"/>
                      <a:gd name="T55" fmla="*/ 2147483647 h 199"/>
                      <a:gd name="T56" fmla="*/ 2147483647 w 251"/>
                      <a:gd name="T57" fmla="*/ 2147483647 h 199"/>
                      <a:gd name="T58" fmla="*/ 2147483647 w 251"/>
                      <a:gd name="T59" fmla="*/ 2147483647 h 199"/>
                      <a:gd name="T60" fmla="*/ 2147483647 w 251"/>
                      <a:gd name="T61" fmla="*/ 2147483647 h 199"/>
                      <a:gd name="T62" fmla="*/ 2147483647 w 251"/>
                      <a:gd name="T63" fmla="*/ 2147483647 h 199"/>
                      <a:gd name="T64" fmla="*/ 2147483647 w 251"/>
                      <a:gd name="T65" fmla="*/ 2147483647 h 199"/>
                      <a:gd name="T66" fmla="*/ 2147483647 w 251"/>
                      <a:gd name="T67" fmla="*/ 2147483647 h 1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1"/>
                      <a:gd name="T103" fmla="*/ 0 h 199"/>
                      <a:gd name="T104" fmla="*/ 251 w 251"/>
                      <a:gd name="T105" fmla="*/ 199 h 1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1" h="199">
                        <a:moveTo>
                          <a:pt x="251" y="52"/>
                        </a:moveTo>
                        <a:lnTo>
                          <a:pt x="177" y="26"/>
                        </a:lnTo>
                        <a:lnTo>
                          <a:pt x="162" y="26"/>
                        </a:lnTo>
                        <a:lnTo>
                          <a:pt x="73" y="0"/>
                        </a:lnTo>
                        <a:lnTo>
                          <a:pt x="57" y="0"/>
                        </a:lnTo>
                        <a:lnTo>
                          <a:pt x="41" y="0"/>
                        </a:lnTo>
                        <a:lnTo>
                          <a:pt x="20" y="15"/>
                        </a:lnTo>
                        <a:lnTo>
                          <a:pt x="20" y="47"/>
                        </a:lnTo>
                        <a:lnTo>
                          <a:pt x="15" y="52"/>
                        </a:lnTo>
                        <a:lnTo>
                          <a:pt x="15" y="63"/>
                        </a:lnTo>
                        <a:lnTo>
                          <a:pt x="0" y="89"/>
                        </a:lnTo>
                        <a:lnTo>
                          <a:pt x="0" y="99"/>
                        </a:lnTo>
                        <a:lnTo>
                          <a:pt x="0" y="104"/>
                        </a:lnTo>
                        <a:lnTo>
                          <a:pt x="5" y="110"/>
                        </a:lnTo>
                        <a:lnTo>
                          <a:pt x="0" y="115"/>
                        </a:lnTo>
                        <a:lnTo>
                          <a:pt x="20" y="120"/>
                        </a:lnTo>
                        <a:lnTo>
                          <a:pt x="31" y="141"/>
                        </a:lnTo>
                        <a:lnTo>
                          <a:pt x="47" y="157"/>
                        </a:lnTo>
                        <a:lnTo>
                          <a:pt x="62" y="167"/>
                        </a:lnTo>
                        <a:lnTo>
                          <a:pt x="68" y="172"/>
                        </a:lnTo>
                        <a:lnTo>
                          <a:pt x="68" y="178"/>
                        </a:lnTo>
                        <a:lnTo>
                          <a:pt x="62" y="172"/>
                        </a:lnTo>
                        <a:lnTo>
                          <a:pt x="68" y="178"/>
                        </a:lnTo>
                        <a:lnTo>
                          <a:pt x="62" y="188"/>
                        </a:lnTo>
                        <a:lnTo>
                          <a:pt x="78" y="183"/>
                        </a:lnTo>
                        <a:lnTo>
                          <a:pt x="83" y="199"/>
                        </a:lnTo>
                        <a:lnTo>
                          <a:pt x="104" y="162"/>
                        </a:lnTo>
                        <a:lnTo>
                          <a:pt x="115" y="125"/>
                        </a:lnTo>
                        <a:lnTo>
                          <a:pt x="146" y="99"/>
                        </a:lnTo>
                        <a:lnTo>
                          <a:pt x="156" y="99"/>
                        </a:lnTo>
                        <a:lnTo>
                          <a:pt x="183" y="115"/>
                        </a:lnTo>
                        <a:lnTo>
                          <a:pt x="198" y="104"/>
                        </a:lnTo>
                        <a:lnTo>
                          <a:pt x="235" y="83"/>
                        </a:lnTo>
                        <a:lnTo>
                          <a:pt x="251" y="52"/>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39" name="Freeform 28"/>
                  <p:cNvSpPr>
                    <a:spLocks/>
                  </p:cNvSpPr>
                  <p:nvPr/>
                </p:nvSpPr>
                <p:spPr bwMode="auto">
                  <a:xfrm>
                    <a:off x="145080" y="775862"/>
                    <a:ext cx="499000" cy="819975"/>
                  </a:xfrm>
                  <a:custGeom>
                    <a:avLst/>
                    <a:gdLst>
                      <a:gd name="T0" fmla="*/ 2147483647 w 319"/>
                      <a:gd name="T1" fmla="*/ 0 h 612"/>
                      <a:gd name="T2" fmla="*/ 2147483647 w 319"/>
                      <a:gd name="T3" fmla="*/ 2147483647 h 612"/>
                      <a:gd name="T4" fmla="*/ 2147483647 w 319"/>
                      <a:gd name="T5" fmla="*/ 2147483647 h 612"/>
                      <a:gd name="T6" fmla="*/ 2147483647 w 319"/>
                      <a:gd name="T7" fmla="*/ 2147483647 h 612"/>
                      <a:gd name="T8" fmla="*/ 2147483647 w 319"/>
                      <a:gd name="T9" fmla="*/ 2147483647 h 612"/>
                      <a:gd name="T10" fmla="*/ 2147483647 w 319"/>
                      <a:gd name="T11" fmla="*/ 2147483647 h 612"/>
                      <a:gd name="T12" fmla="*/ 2147483647 w 319"/>
                      <a:gd name="T13" fmla="*/ 2147483647 h 612"/>
                      <a:gd name="T14" fmla="*/ 2147483647 w 319"/>
                      <a:gd name="T15" fmla="*/ 2147483647 h 612"/>
                      <a:gd name="T16" fmla="*/ 2147483647 w 319"/>
                      <a:gd name="T17" fmla="*/ 2147483647 h 612"/>
                      <a:gd name="T18" fmla="*/ 2147483647 w 319"/>
                      <a:gd name="T19" fmla="*/ 2147483647 h 612"/>
                      <a:gd name="T20" fmla="*/ 2147483647 w 319"/>
                      <a:gd name="T21" fmla="*/ 2147483647 h 612"/>
                      <a:gd name="T22" fmla="*/ 2147483647 w 319"/>
                      <a:gd name="T23" fmla="*/ 2147483647 h 612"/>
                      <a:gd name="T24" fmla="*/ 2147483647 w 319"/>
                      <a:gd name="T25" fmla="*/ 2147483647 h 612"/>
                      <a:gd name="T26" fmla="*/ 2147483647 w 319"/>
                      <a:gd name="T27" fmla="*/ 2147483647 h 612"/>
                      <a:gd name="T28" fmla="*/ 2147483647 w 319"/>
                      <a:gd name="T29" fmla="*/ 2147483647 h 612"/>
                      <a:gd name="T30" fmla="*/ 2147483647 w 319"/>
                      <a:gd name="T31" fmla="*/ 2147483647 h 612"/>
                      <a:gd name="T32" fmla="*/ 2147483647 w 319"/>
                      <a:gd name="T33" fmla="*/ 2147483647 h 612"/>
                      <a:gd name="T34" fmla="*/ 2147483647 w 319"/>
                      <a:gd name="T35" fmla="*/ 2147483647 h 612"/>
                      <a:gd name="T36" fmla="*/ 2147483647 w 319"/>
                      <a:gd name="T37" fmla="*/ 2147483647 h 612"/>
                      <a:gd name="T38" fmla="*/ 2147483647 w 319"/>
                      <a:gd name="T39" fmla="*/ 2147483647 h 612"/>
                      <a:gd name="T40" fmla="*/ 2147483647 w 319"/>
                      <a:gd name="T41" fmla="*/ 2147483647 h 612"/>
                      <a:gd name="T42" fmla="*/ 2147483647 w 319"/>
                      <a:gd name="T43" fmla="*/ 2147483647 h 612"/>
                      <a:gd name="T44" fmla="*/ 2147483647 w 319"/>
                      <a:gd name="T45" fmla="*/ 2147483647 h 612"/>
                      <a:gd name="T46" fmla="*/ 2147483647 w 319"/>
                      <a:gd name="T47" fmla="*/ 2147483647 h 612"/>
                      <a:gd name="T48" fmla="*/ 2147483647 w 319"/>
                      <a:gd name="T49" fmla="*/ 2147483647 h 612"/>
                      <a:gd name="T50" fmla="*/ 2147483647 w 319"/>
                      <a:gd name="T51" fmla="*/ 2147483647 h 612"/>
                      <a:gd name="T52" fmla="*/ 2147483647 w 319"/>
                      <a:gd name="T53" fmla="*/ 2147483647 h 612"/>
                      <a:gd name="T54" fmla="*/ 2147483647 w 319"/>
                      <a:gd name="T55" fmla="*/ 2147483647 h 612"/>
                      <a:gd name="T56" fmla="*/ 2147483647 w 319"/>
                      <a:gd name="T57" fmla="*/ 2147483647 h 612"/>
                      <a:gd name="T58" fmla="*/ 2147483647 w 319"/>
                      <a:gd name="T59" fmla="*/ 2147483647 h 612"/>
                      <a:gd name="T60" fmla="*/ 2147483647 w 319"/>
                      <a:gd name="T61" fmla="*/ 2147483647 h 612"/>
                      <a:gd name="T62" fmla="*/ 2147483647 w 319"/>
                      <a:gd name="T63" fmla="*/ 2147483647 h 612"/>
                      <a:gd name="T64" fmla="*/ 0 w 319"/>
                      <a:gd name="T65" fmla="*/ 2147483647 h 612"/>
                      <a:gd name="T66" fmla="*/ 0 w 319"/>
                      <a:gd name="T67" fmla="*/ 2147483647 h 612"/>
                      <a:gd name="T68" fmla="*/ 2147483647 w 319"/>
                      <a:gd name="T69" fmla="*/ 2147483647 h 612"/>
                      <a:gd name="T70" fmla="*/ 2147483647 w 319"/>
                      <a:gd name="T71" fmla="*/ 2147483647 h 612"/>
                      <a:gd name="T72" fmla="*/ 2147483647 w 319"/>
                      <a:gd name="T73" fmla="*/ 2147483647 h 612"/>
                      <a:gd name="T74" fmla="*/ 2147483647 w 319"/>
                      <a:gd name="T75" fmla="*/ 2147483647 h 612"/>
                      <a:gd name="T76" fmla="*/ 2147483647 w 319"/>
                      <a:gd name="T77" fmla="*/ 2147483647 h 612"/>
                      <a:gd name="T78" fmla="*/ 2147483647 w 319"/>
                      <a:gd name="T79" fmla="*/ 2147483647 h 612"/>
                      <a:gd name="T80" fmla="*/ 2147483647 w 319"/>
                      <a:gd name="T81" fmla="*/ 2147483647 h 612"/>
                      <a:gd name="T82" fmla="*/ 2147483647 w 319"/>
                      <a:gd name="T83" fmla="*/ 2147483647 h 612"/>
                      <a:gd name="T84" fmla="*/ 2147483647 w 319"/>
                      <a:gd name="T85" fmla="*/ 2147483647 h 612"/>
                      <a:gd name="T86" fmla="*/ 2147483647 w 319"/>
                      <a:gd name="T87" fmla="*/ 2147483647 h 612"/>
                      <a:gd name="T88" fmla="*/ 2147483647 w 319"/>
                      <a:gd name="T89" fmla="*/ 2147483647 h 612"/>
                      <a:gd name="T90" fmla="*/ 2147483647 w 319"/>
                      <a:gd name="T91" fmla="*/ 2147483647 h 612"/>
                      <a:gd name="T92" fmla="*/ 2147483647 w 319"/>
                      <a:gd name="T93" fmla="*/ 2147483647 h 612"/>
                      <a:gd name="T94" fmla="*/ 2147483647 w 319"/>
                      <a:gd name="T95" fmla="*/ 2147483647 h 612"/>
                      <a:gd name="T96" fmla="*/ 2147483647 w 319"/>
                      <a:gd name="T97" fmla="*/ 2147483647 h 612"/>
                      <a:gd name="T98" fmla="*/ 2147483647 w 319"/>
                      <a:gd name="T99" fmla="*/ 2147483647 h 612"/>
                      <a:gd name="T100" fmla="*/ 2147483647 w 319"/>
                      <a:gd name="T101" fmla="*/ 2147483647 h 612"/>
                      <a:gd name="T102" fmla="*/ 2147483647 w 319"/>
                      <a:gd name="T103" fmla="*/ 2147483647 h 612"/>
                      <a:gd name="T104" fmla="*/ 2147483647 w 319"/>
                      <a:gd name="T105" fmla="*/ 2147483647 h 612"/>
                      <a:gd name="T106" fmla="*/ 2147483647 w 319"/>
                      <a:gd name="T107" fmla="*/ 2147483647 h 612"/>
                      <a:gd name="T108" fmla="*/ 2147483647 w 319"/>
                      <a:gd name="T109" fmla="*/ 0 h 6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9"/>
                      <a:gd name="T166" fmla="*/ 0 h 612"/>
                      <a:gd name="T167" fmla="*/ 319 w 319"/>
                      <a:gd name="T168" fmla="*/ 612 h 6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9" h="612">
                        <a:moveTo>
                          <a:pt x="319" y="0"/>
                        </a:moveTo>
                        <a:lnTo>
                          <a:pt x="246" y="16"/>
                        </a:lnTo>
                        <a:lnTo>
                          <a:pt x="210" y="11"/>
                        </a:lnTo>
                        <a:lnTo>
                          <a:pt x="199" y="21"/>
                        </a:lnTo>
                        <a:lnTo>
                          <a:pt x="199" y="32"/>
                        </a:lnTo>
                        <a:lnTo>
                          <a:pt x="194" y="53"/>
                        </a:lnTo>
                        <a:lnTo>
                          <a:pt x="173" y="68"/>
                        </a:lnTo>
                        <a:lnTo>
                          <a:pt x="136" y="63"/>
                        </a:lnTo>
                        <a:lnTo>
                          <a:pt x="121" y="105"/>
                        </a:lnTo>
                        <a:lnTo>
                          <a:pt x="152" y="126"/>
                        </a:lnTo>
                        <a:lnTo>
                          <a:pt x="168" y="136"/>
                        </a:lnTo>
                        <a:lnTo>
                          <a:pt x="178" y="162"/>
                        </a:lnTo>
                        <a:lnTo>
                          <a:pt x="194" y="168"/>
                        </a:lnTo>
                        <a:lnTo>
                          <a:pt x="194" y="236"/>
                        </a:lnTo>
                        <a:lnTo>
                          <a:pt x="194" y="277"/>
                        </a:lnTo>
                        <a:lnTo>
                          <a:pt x="183" y="283"/>
                        </a:lnTo>
                        <a:lnTo>
                          <a:pt x="163" y="277"/>
                        </a:lnTo>
                        <a:lnTo>
                          <a:pt x="105" y="309"/>
                        </a:lnTo>
                        <a:lnTo>
                          <a:pt x="95" y="345"/>
                        </a:lnTo>
                        <a:lnTo>
                          <a:pt x="100" y="361"/>
                        </a:lnTo>
                        <a:lnTo>
                          <a:pt x="95" y="366"/>
                        </a:lnTo>
                        <a:lnTo>
                          <a:pt x="100" y="377"/>
                        </a:lnTo>
                        <a:lnTo>
                          <a:pt x="89" y="387"/>
                        </a:lnTo>
                        <a:lnTo>
                          <a:pt x="105" y="413"/>
                        </a:lnTo>
                        <a:lnTo>
                          <a:pt x="89" y="429"/>
                        </a:lnTo>
                        <a:lnTo>
                          <a:pt x="95" y="445"/>
                        </a:lnTo>
                        <a:lnTo>
                          <a:pt x="79" y="450"/>
                        </a:lnTo>
                        <a:lnTo>
                          <a:pt x="79" y="466"/>
                        </a:lnTo>
                        <a:lnTo>
                          <a:pt x="74" y="461"/>
                        </a:lnTo>
                        <a:lnTo>
                          <a:pt x="58" y="471"/>
                        </a:lnTo>
                        <a:lnTo>
                          <a:pt x="53" y="492"/>
                        </a:lnTo>
                        <a:lnTo>
                          <a:pt x="27" y="513"/>
                        </a:lnTo>
                        <a:lnTo>
                          <a:pt x="0" y="534"/>
                        </a:lnTo>
                        <a:lnTo>
                          <a:pt x="0" y="586"/>
                        </a:lnTo>
                        <a:lnTo>
                          <a:pt x="21" y="597"/>
                        </a:lnTo>
                        <a:lnTo>
                          <a:pt x="84" y="597"/>
                        </a:lnTo>
                        <a:lnTo>
                          <a:pt x="115" y="597"/>
                        </a:lnTo>
                        <a:lnTo>
                          <a:pt x="131" y="612"/>
                        </a:lnTo>
                        <a:lnTo>
                          <a:pt x="157" y="591"/>
                        </a:lnTo>
                        <a:lnTo>
                          <a:pt x="204" y="586"/>
                        </a:lnTo>
                        <a:lnTo>
                          <a:pt x="220" y="544"/>
                        </a:lnTo>
                        <a:lnTo>
                          <a:pt x="204" y="508"/>
                        </a:lnTo>
                        <a:lnTo>
                          <a:pt x="215" y="429"/>
                        </a:lnTo>
                        <a:lnTo>
                          <a:pt x="199" y="413"/>
                        </a:lnTo>
                        <a:lnTo>
                          <a:pt x="204" y="403"/>
                        </a:lnTo>
                        <a:lnTo>
                          <a:pt x="257" y="382"/>
                        </a:lnTo>
                        <a:lnTo>
                          <a:pt x="272" y="293"/>
                        </a:lnTo>
                        <a:lnTo>
                          <a:pt x="272" y="251"/>
                        </a:lnTo>
                        <a:lnTo>
                          <a:pt x="283" y="230"/>
                        </a:lnTo>
                        <a:lnTo>
                          <a:pt x="314" y="168"/>
                        </a:lnTo>
                        <a:lnTo>
                          <a:pt x="293" y="162"/>
                        </a:lnTo>
                        <a:lnTo>
                          <a:pt x="288" y="152"/>
                        </a:lnTo>
                        <a:lnTo>
                          <a:pt x="319" y="100"/>
                        </a:lnTo>
                        <a:lnTo>
                          <a:pt x="314" y="32"/>
                        </a:lnTo>
                        <a:lnTo>
                          <a:pt x="319" y="0"/>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41" name="Freeform 32"/>
                  <p:cNvSpPr>
                    <a:spLocks/>
                  </p:cNvSpPr>
                  <p:nvPr/>
                </p:nvSpPr>
                <p:spPr bwMode="auto">
                  <a:xfrm>
                    <a:off x="1536770" y="3340667"/>
                    <a:ext cx="767941" cy="547558"/>
                  </a:xfrm>
                  <a:custGeom>
                    <a:avLst/>
                    <a:gdLst>
                      <a:gd name="T0" fmla="*/ 2147483647 w 491"/>
                      <a:gd name="T1" fmla="*/ 2147483647 h 408"/>
                      <a:gd name="T2" fmla="*/ 2147483647 w 491"/>
                      <a:gd name="T3" fmla="*/ 2147483647 h 408"/>
                      <a:gd name="T4" fmla="*/ 2147483647 w 491"/>
                      <a:gd name="T5" fmla="*/ 2147483647 h 408"/>
                      <a:gd name="T6" fmla="*/ 2147483647 w 491"/>
                      <a:gd name="T7" fmla="*/ 2147483647 h 408"/>
                      <a:gd name="T8" fmla="*/ 2147483647 w 491"/>
                      <a:gd name="T9" fmla="*/ 2147483647 h 408"/>
                      <a:gd name="T10" fmla="*/ 2147483647 w 491"/>
                      <a:gd name="T11" fmla="*/ 2147483647 h 408"/>
                      <a:gd name="T12" fmla="*/ 2147483647 w 491"/>
                      <a:gd name="T13" fmla="*/ 2147483647 h 408"/>
                      <a:gd name="T14" fmla="*/ 2147483647 w 491"/>
                      <a:gd name="T15" fmla="*/ 2147483647 h 408"/>
                      <a:gd name="T16" fmla="*/ 2147483647 w 491"/>
                      <a:gd name="T17" fmla="*/ 2147483647 h 408"/>
                      <a:gd name="T18" fmla="*/ 2147483647 w 491"/>
                      <a:gd name="T19" fmla="*/ 2147483647 h 408"/>
                      <a:gd name="T20" fmla="*/ 2147483647 w 491"/>
                      <a:gd name="T21" fmla="*/ 2147483647 h 408"/>
                      <a:gd name="T22" fmla="*/ 2147483647 w 491"/>
                      <a:gd name="T23" fmla="*/ 2147483647 h 408"/>
                      <a:gd name="T24" fmla="*/ 2147483647 w 491"/>
                      <a:gd name="T25" fmla="*/ 0 h 408"/>
                      <a:gd name="T26" fmla="*/ 2147483647 w 491"/>
                      <a:gd name="T27" fmla="*/ 2147483647 h 408"/>
                      <a:gd name="T28" fmla="*/ 2147483647 w 491"/>
                      <a:gd name="T29" fmla="*/ 2147483647 h 408"/>
                      <a:gd name="T30" fmla="*/ 2147483647 w 491"/>
                      <a:gd name="T31" fmla="*/ 2147483647 h 408"/>
                      <a:gd name="T32" fmla="*/ 2147483647 w 491"/>
                      <a:gd name="T33" fmla="*/ 2147483647 h 408"/>
                      <a:gd name="T34" fmla="*/ 2147483647 w 491"/>
                      <a:gd name="T35" fmla="*/ 2147483647 h 408"/>
                      <a:gd name="T36" fmla="*/ 2147483647 w 491"/>
                      <a:gd name="T37" fmla="*/ 2147483647 h 408"/>
                      <a:gd name="T38" fmla="*/ 2147483647 w 491"/>
                      <a:gd name="T39" fmla="*/ 2147483647 h 408"/>
                      <a:gd name="T40" fmla="*/ 2147483647 w 491"/>
                      <a:gd name="T41" fmla="*/ 2147483647 h 408"/>
                      <a:gd name="T42" fmla="*/ 2147483647 w 491"/>
                      <a:gd name="T43" fmla="*/ 2147483647 h 408"/>
                      <a:gd name="T44" fmla="*/ 2147483647 w 491"/>
                      <a:gd name="T45" fmla="*/ 2147483647 h 408"/>
                      <a:gd name="T46" fmla="*/ 2147483647 w 491"/>
                      <a:gd name="T47" fmla="*/ 2147483647 h 408"/>
                      <a:gd name="T48" fmla="*/ 2147483647 w 491"/>
                      <a:gd name="T49" fmla="*/ 2147483647 h 408"/>
                      <a:gd name="T50" fmla="*/ 2147483647 w 491"/>
                      <a:gd name="T51" fmla="*/ 2147483647 h 408"/>
                      <a:gd name="T52" fmla="*/ 2147483647 w 491"/>
                      <a:gd name="T53" fmla="*/ 2147483647 h 408"/>
                      <a:gd name="T54" fmla="*/ 2147483647 w 491"/>
                      <a:gd name="T55" fmla="*/ 2147483647 h 408"/>
                      <a:gd name="T56" fmla="*/ 2147483647 w 491"/>
                      <a:gd name="T57" fmla="*/ 2147483647 h 408"/>
                      <a:gd name="T58" fmla="*/ 2147483647 w 491"/>
                      <a:gd name="T59" fmla="*/ 2147483647 h 408"/>
                      <a:gd name="T60" fmla="*/ 2147483647 w 491"/>
                      <a:gd name="T61" fmla="*/ 2147483647 h 408"/>
                      <a:gd name="T62" fmla="*/ 2147483647 w 491"/>
                      <a:gd name="T63" fmla="*/ 2147483647 h 408"/>
                      <a:gd name="T64" fmla="*/ 2147483647 w 491"/>
                      <a:gd name="T65" fmla="*/ 2147483647 h 408"/>
                      <a:gd name="T66" fmla="*/ 2147483647 w 491"/>
                      <a:gd name="T67" fmla="*/ 2147483647 h 408"/>
                      <a:gd name="T68" fmla="*/ 2147483647 w 491"/>
                      <a:gd name="T69" fmla="*/ 2147483647 h 408"/>
                      <a:gd name="T70" fmla="*/ 0 w 491"/>
                      <a:gd name="T71" fmla="*/ 2147483647 h 408"/>
                      <a:gd name="T72" fmla="*/ 2147483647 w 491"/>
                      <a:gd name="T73" fmla="*/ 2147483647 h 408"/>
                      <a:gd name="T74" fmla="*/ 2147483647 w 491"/>
                      <a:gd name="T75" fmla="*/ 2147483647 h 408"/>
                      <a:gd name="T76" fmla="*/ 2147483647 w 491"/>
                      <a:gd name="T77" fmla="*/ 2147483647 h 408"/>
                      <a:gd name="T78" fmla="*/ 2147483647 w 491"/>
                      <a:gd name="T79" fmla="*/ 2147483647 h 408"/>
                      <a:gd name="T80" fmla="*/ 2147483647 w 491"/>
                      <a:gd name="T81" fmla="*/ 2147483647 h 4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1"/>
                      <a:gd name="T124" fmla="*/ 0 h 408"/>
                      <a:gd name="T125" fmla="*/ 491 w 491"/>
                      <a:gd name="T126" fmla="*/ 408 h 4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1" h="408">
                        <a:moveTo>
                          <a:pt x="88" y="178"/>
                        </a:moveTo>
                        <a:lnTo>
                          <a:pt x="88" y="167"/>
                        </a:lnTo>
                        <a:lnTo>
                          <a:pt x="62" y="146"/>
                        </a:lnTo>
                        <a:lnTo>
                          <a:pt x="62" y="83"/>
                        </a:lnTo>
                        <a:lnTo>
                          <a:pt x="68" y="73"/>
                        </a:lnTo>
                        <a:lnTo>
                          <a:pt x="78" y="73"/>
                        </a:lnTo>
                        <a:lnTo>
                          <a:pt x="99" y="68"/>
                        </a:lnTo>
                        <a:lnTo>
                          <a:pt x="172" y="26"/>
                        </a:lnTo>
                        <a:lnTo>
                          <a:pt x="224" y="26"/>
                        </a:lnTo>
                        <a:lnTo>
                          <a:pt x="230" y="31"/>
                        </a:lnTo>
                        <a:lnTo>
                          <a:pt x="240" y="42"/>
                        </a:lnTo>
                        <a:lnTo>
                          <a:pt x="256" y="21"/>
                        </a:lnTo>
                        <a:lnTo>
                          <a:pt x="324" y="0"/>
                        </a:lnTo>
                        <a:lnTo>
                          <a:pt x="334" y="10"/>
                        </a:lnTo>
                        <a:lnTo>
                          <a:pt x="366" y="62"/>
                        </a:lnTo>
                        <a:lnTo>
                          <a:pt x="439" y="99"/>
                        </a:lnTo>
                        <a:lnTo>
                          <a:pt x="439" y="136"/>
                        </a:lnTo>
                        <a:lnTo>
                          <a:pt x="460" y="167"/>
                        </a:lnTo>
                        <a:lnTo>
                          <a:pt x="491" y="219"/>
                        </a:lnTo>
                        <a:lnTo>
                          <a:pt x="460" y="266"/>
                        </a:lnTo>
                        <a:lnTo>
                          <a:pt x="449" y="272"/>
                        </a:lnTo>
                        <a:lnTo>
                          <a:pt x="392" y="256"/>
                        </a:lnTo>
                        <a:lnTo>
                          <a:pt x="334" y="256"/>
                        </a:lnTo>
                        <a:lnTo>
                          <a:pt x="277" y="225"/>
                        </a:lnTo>
                        <a:lnTo>
                          <a:pt x="256" y="230"/>
                        </a:lnTo>
                        <a:lnTo>
                          <a:pt x="230" y="251"/>
                        </a:lnTo>
                        <a:lnTo>
                          <a:pt x="198" y="266"/>
                        </a:lnTo>
                        <a:lnTo>
                          <a:pt x="146" y="298"/>
                        </a:lnTo>
                        <a:lnTo>
                          <a:pt x="141" y="350"/>
                        </a:lnTo>
                        <a:lnTo>
                          <a:pt x="109" y="371"/>
                        </a:lnTo>
                        <a:lnTo>
                          <a:pt x="83" y="355"/>
                        </a:lnTo>
                        <a:lnTo>
                          <a:pt x="36" y="397"/>
                        </a:lnTo>
                        <a:lnTo>
                          <a:pt x="5" y="408"/>
                        </a:lnTo>
                        <a:lnTo>
                          <a:pt x="5" y="402"/>
                        </a:lnTo>
                        <a:lnTo>
                          <a:pt x="20" y="366"/>
                        </a:lnTo>
                        <a:lnTo>
                          <a:pt x="0" y="340"/>
                        </a:lnTo>
                        <a:lnTo>
                          <a:pt x="15" y="308"/>
                        </a:lnTo>
                        <a:lnTo>
                          <a:pt x="36" y="272"/>
                        </a:lnTo>
                        <a:lnTo>
                          <a:pt x="52" y="235"/>
                        </a:lnTo>
                        <a:lnTo>
                          <a:pt x="62" y="219"/>
                        </a:lnTo>
                        <a:lnTo>
                          <a:pt x="88" y="178"/>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43" name="Freeform 36"/>
                  <p:cNvSpPr>
                    <a:spLocks/>
                  </p:cNvSpPr>
                  <p:nvPr/>
                </p:nvSpPr>
                <p:spPr bwMode="auto">
                  <a:xfrm>
                    <a:off x="431843" y="3124095"/>
                    <a:ext cx="882971" cy="419522"/>
                  </a:xfrm>
                  <a:custGeom>
                    <a:avLst/>
                    <a:gdLst>
                      <a:gd name="T0" fmla="*/ 2147483647 w 565"/>
                      <a:gd name="T1" fmla="*/ 2147483647 h 313"/>
                      <a:gd name="T2" fmla="*/ 2147483647 w 565"/>
                      <a:gd name="T3" fmla="*/ 2147483647 h 313"/>
                      <a:gd name="T4" fmla="*/ 2147483647 w 565"/>
                      <a:gd name="T5" fmla="*/ 2147483647 h 313"/>
                      <a:gd name="T6" fmla="*/ 0 w 565"/>
                      <a:gd name="T7" fmla="*/ 2147483647 h 313"/>
                      <a:gd name="T8" fmla="*/ 2147483647 w 565"/>
                      <a:gd name="T9" fmla="*/ 2147483647 h 313"/>
                      <a:gd name="T10" fmla="*/ 2147483647 w 565"/>
                      <a:gd name="T11" fmla="*/ 2147483647 h 313"/>
                      <a:gd name="T12" fmla="*/ 2147483647 w 565"/>
                      <a:gd name="T13" fmla="*/ 2147483647 h 313"/>
                      <a:gd name="T14" fmla="*/ 2147483647 w 565"/>
                      <a:gd name="T15" fmla="*/ 2147483647 h 313"/>
                      <a:gd name="T16" fmla="*/ 2147483647 w 565"/>
                      <a:gd name="T17" fmla="*/ 2147483647 h 313"/>
                      <a:gd name="T18" fmla="*/ 2147483647 w 565"/>
                      <a:gd name="T19" fmla="*/ 2147483647 h 313"/>
                      <a:gd name="T20" fmla="*/ 2147483647 w 565"/>
                      <a:gd name="T21" fmla="*/ 2147483647 h 313"/>
                      <a:gd name="T22" fmla="*/ 2147483647 w 565"/>
                      <a:gd name="T23" fmla="*/ 2147483647 h 313"/>
                      <a:gd name="T24" fmla="*/ 2147483647 w 565"/>
                      <a:gd name="T25" fmla="*/ 2147483647 h 313"/>
                      <a:gd name="T26" fmla="*/ 2147483647 w 565"/>
                      <a:gd name="T27" fmla="*/ 2147483647 h 313"/>
                      <a:gd name="T28" fmla="*/ 2147483647 w 565"/>
                      <a:gd name="T29" fmla="*/ 2147483647 h 313"/>
                      <a:gd name="T30" fmla="*/ 2147483647 w 565"/>
                      <a:gd name="T31" fmla="*/ 2147483647 h 313"/>
                      <a:gd name="T32" fmla="*/ 2147483647 w 565"/>
                      <a:gd name="T33" fmla="*/ 2147483647 h 313"/>
                      <a:gd name="T34" fmla="*/ 2147483647 w 565"/>
                      <a:gd name="T35" fmla="*/ 2147483647 h 313"/>
                      <a:gd name="T36" fmla="*/ 2147483647 w 565"/>
                      <a:gd name="T37" fmla="*/ 2147483647 h 313"/>
                      <a:gd name="T38" fmla="*/ 2147483647 w 565"/>
                      <a:gd name="T39" fmla="*/ 2147483647 h 313"/>
                      <a:gd name="T40" fmla="*/ 2147483647 w 565"/>
                      <a:gd name="T41" fmla="*/ 2147483647 h 313"/>
                      <a:gd name="T42" fmla="*/ 2147483647 w 565"/>
                      <a:gd name="T43" fmla="*/ 2147483647 h 313"/>
                      <a:gd name="T44" fmla="*/ 2147483647 w 565"/>
                      <a:gd name="T45" fmla="*/ 2147483647 h 313"/>
                      <a:gd name="T46" fmla="*/ 2147483647 w 565"/>
                      <a:gd name="T47" fmla="*/ 2147483647 h 313"/>
                      <a:gd name="T48" fmla="*/ 2147483647 w 565"/>
                      <a:gd name="T49" fmla="*/ 2147483647 h 313"/>
                      <a:gd name="T50" fmla="*/ 2147483647 w 565"/>
                      <a:gd name="T51" fmla="*/ 2147483647 h 313"/>
                      <a:gd name="T52" fmla="*/ 2147483647 w 565"/>
                      <a:gd name="T53" fmla="*/ 2147483647 h 313"/>
                      <a:gd name="T54" fmla="*/ 2147483647 w 565"/>
                      <a:gd name="T55" fmla="*/ 2147483647 h 313"/>
                      <a:gd name="T56" fmla="*/ 2147483647 w 565"/>
                      <a:gd name="T57" fmla="*/ 2147483647 h 313"/>
                      <a:gd name="T58" fmla="*/ 2147483647 w 565"/>
                      <a:gd name="T59" fmla="*/ 2147483647 h 313"/>
                      <a:gd name="T60" fmla="*/ 2147483647 w 565"/>
                      <a:gd name="T61" fmla="*/ 2147483647 h 313"/>
                      <a:gd name="T62" fmla="*/ 2147483647 w 565"/>
                      <a:gd name="T63" fmla="*/ 2147483647 h 313"/>
                      <a:gd name="T64" fmla="*/ 2147483647 w 565"/>
                      <a:gd name="T65" fmla="*/ 2147483647 h 313"/>
                      <a:gd name="T66" fmla="*/ 2147483647 w 565"/>
                      <a:gd name="T67" fmla="*/ 2147483647 h 313"/>
                      <a:gd name="T68" fmla="*/ 2147483647 w 565"/>
                      <a:gd name="T69" fmla="*/ 2147483647 h 3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5"/>
                      <a:gd name="T106" fmla="*/ 0 h 313"/>
                      <a:gd name="T107" fmla="*/ 565 w 565"/>
                      <a:gd name="T108" fmla="*/ 313 h 3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5" h="313">
                        <a:moveTo>
                          <a:pt x="147" y="41"/>
                        </a:moveTo>
                        <a:lnTo>
                          <a:pt x="116" y="78"/>
                        </a:lnTo>
                        <a:lnTo>
                          <a:pt x="79" y="68"/>
                        </a:lnTo>
                        <a:lnTo>
                          <a:pt x="68" y="88"/>
                        </a:lnTo>
                        <a:lnTo>
                          <a:pt x="74" y="115"/>
                        </a:lnTo>
                        <a:lnTo>
                          <a:pt x="63" y="141"/>
                        </a:lnTo>
                        <a:lnTo>
                          <a:pt x="0" y="146"/>
                        </a:lnTo>
                        <a:lnTo>
                          <a:pt x="0" y="162"/>
                        </a:lnTo>
                        <a:lnTo>
                          <a:pt x="37" y="183"/>
                        </a:lnTo>
                        <a:lnTo>
                          <a:pt x="53" y="209"/>
                        </a:lnTo>
                        <a:lnTo>
                          <a:pt x="42" y="209"/>
                        </a:lnTo>
                        <a:lnTo>
                          <a:pt x="37" y="193"/>
                        </a:lnTo>
                        <a:lnTo>
                          <a:pt x="37" y="214"/>
                        </a:lnTo>
                        <a:lnTo>
                          <a:pt x="63" y="214"/>
                        </a:lnTo>
                        <a:lnTo>
                          <a:pt x="68" y="219"/>
                        </a:lnTo>
                        <a:lnTo>
                          <a:pt x="58" y="219"/>
                        </a:lnTo>
                        <a:lnTo>
                          <a:pt x="37" y="224"/>
                        </a:lnTo>
                        <a:lnTo>
                          <a:pt x="37" y="251"/>
                        </a:lnTo>
                        <a:lnTo>
                          <a:pt x="53" y="245"/>
                        </a:lnTo>
                        <a:lnTo>
                          <a:pt x="53" y="282"/>
                        </a:lnTo>
                        <a:lnTo>
                          <a:pt x="48" y="282"/>
                        </a:lnTo>
                        <a:lnTo>
                          <a:pt x="42" y="303"/>
                        </a:lnTo>
                        <a:lnTo>
                          <a:pt x="79" y="313"/>
                        </a:lnTo>
                        <a:lnTo>
                          <a:pt x="74" y="298"/>
                        </a:lnTo>
                        <a:lnTo>
                          <a:pt x="89" y="298"/>
                        </a:lnTo>
                        <a:lnTo>
                          <a:pt x="100" y="282"/>
                        </a:lnTo>
                        <a:lnTo>
                          <a:pt x="110" y="282"/>
                        </a:lnTo>
                        <a:lnTo>
                          <a:pt x="110" y="292"/>
                        </a:lnTo>
                        <a:lnTo>
                          <a:pt x="105" y="298"/>
                        </a:lnTo>
                        <a:lnTo>
                          <a:pt x="121" y="292"/>
                        </a:lnTo>
                        <a:lnTo>
                          <a:pt x="105" y="272"/>
                        </a:lnTo>
                        <a:lnTo>
                          <a:pt x="110" y="251"/>
                        </a:lnTo>
                        <a:lnTo>
                          <a:pt x="131" y="224"/>
                        </a:lnTo>
                        <a:lnTo>
                          <a:pt x="173" y="235"/>
                        </a:lnTo>
                        <a:lnTo>
                          <a:pt x="199" y="251"/>
                        </a:lnTo>
                        <a:lnTo>
                          <a:pt x="257" y="272"/>
                        </a:lnTo>
                        <a:lnTo>
                          <a:pt x="267" y="272"/>
                        </a:lnTo>
                        <a:lnTo>
                          <a:pt x="325" y="277"/>
                        </a:lnTo>
                        <a:lnTo>
                          <a:pt x="356" y="261"/>
                        </a:lnTo>
                        <a:lnTo>
                          <a:pt x="372" y="251"/>
                        </a:lnTo>
                        <a:lnTo>
                          <a:pt x="393" y="261"/>
                        </a:lnTo>
                        <a:lnTo>
                          <a:pt x="414" y="256"/>
                        </a:lnTo>
                        <a:lnTo>
                          <a:pt x="435" y="272"/>
                        </a:lnTo>
                        <a:lnTo>
                          <a:pt x="445" y="287"/>
                        </a:lnTo>
                        <a:lnTo>
                          <a:pt x="482" y="287"/>
                        </a:lnTo>
                        <a:lnTo>
                          <a:pt x="471" y="256"/>
                        </a:lnTo>
                        <a:lnTo>
                          <a:pt x="492" y="251"/>
                        </a:lnTo>
                        <a:lnTo>
                          <a:pt x="518" y="224"/>
                        </a:lnTo>
                        <a:lnTo>
                          <a:pt x="550" y="209"/>
                        </a:lnTo>
                        <a:lnTo>
                          <a:pt x="555" y="188"/>
                        </a:lnTo>
                        <a:lnTo>
                          <a:pt x="565" y="183"/>
                        </a:lnTo>
                        <a:lnTo>
                          <a:pt x="565" y="172"/>
                        </a:lnTo>
                        <a:lnTo>
                          <a:pt x="534" y="141"/>
                        </a:lnTo>
                        <a:lnTo>
                          <a:pt x="529" y="136"/>
                        </a:lnTo>
                        <a:lnTo>
                          <a:pt x="534" y="88"/>
                        </a:lnTo>
                        <a:lnTo>
                          <a:pt x="555" y="78"/>
                        </a:lnTo>
                        <a:lnTo>
                          <a:pt x="560" y="68"/>
                        </a:lnTo>
                        <a:lnTo>
                          <a:pt x="518" y="31"/>
                        </a:lnTo>
                        <a:lnTo>
                          <a:pt x="508" y="15"/>
                        </a:lnTo>
                        <a:lnTo>
                          <a:pt x="492" y="10"/>
                        </a:lnTo>
                        <a:lnTo>
                          <a:pt x="476" y="10"/>
                        </a:lnTo>
                        <a:lnTo>
                          <a:pt x="455" y="5"/>
                        </a:lnTo>
                        <a:lnTo>
                          <a:pt x="408" y="0"/>
                        </a:lnTo>
                        <a:lnTo>
                          <a:pt x="387" y="36"/>
                        </a:lnTo>
                        <a:lnTo>
                          <a:pt x="372" y="41"/>
                        </a:lnTo>
                        <a:lnTo>
                          <a:pt x="356" y="41"/>
                        </a:lnTo>
                        <a:lnTo>
                          <a:pt x="309" y="41"/>
                        </a:lnTo>
                        <a:lnTo>
                          <a:pt x="293" y="47"/>
                        </a:lnTo>
                        <a:lnTo>
                          <a:pt x="246" y="52"/>
                        </a:lnTo>
                        <a:lnTo>
                          <a:pt x="210" y="41"/>
                        </a:lnTo>
                        <a:lnTo>
                          <a:pt x="147" y="41"/>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44" name="Freeform 38"/>
                  <p:cNvSpPr>
                    <a:spLocks/>
                  </p:cNvSpPr>
                  <p:nvPr/>
                </p:nvSpPr>
                <p:spPr bwMode="auto">
                  <a:xfrm>
                    <a:off x="3091331" y="3639363"/>
                    <a:ext cx="1284647" cy="791371"/>
                  </a:xfrm>
                  <a:custGeom>
                    <a:avLst/>
                    <a:gdLst>
                      <a:gd name="T0" fmla="*/ 2147483647 w 811"/>
                      <a:gd name="T1" fmla="*/ 2147483647 h 591"/>
                      <a:gd name="T2" fmla="*/ 2147483647 w 811"/>
                      <a:gd name="T3" fmla="*/ 2147483647 h 591"/>
                      <a:gd name="T4" fmla="*/ 2147483647 w 811"/>
                      <a:gd name="T5" fmla="*/ 2147483647 h 591"/>
                      <a:gd name="T6" fmla="*/ 2147483647 w 811"/>
                      <a:gd name="T7" fmla="*/ 2147483647 h 591"/>
                      <a:gd name="T8" fmla="*/ 2147483647 w 811"/>
                      <a:gd name="T9" fmla="*/ 2147483647 h 591"/>
                      <a:gd name="T10" fmla="*/ 2147483647 w 811"/>
                      <a:gd name="T11" fmla="*/ 2147483647 h 591"/>
                      <a:gd name="T12" fmla="*/ 2147483647 w 811"/>
                      <a:gd name="T13" fmla="*/ 2147483647 h 591"/>
                      <a:gd name="T14" fmla="*/ 2147483647 w 811"/>
                      <a:gd name="T15" fmla="*/ 2147483647 h 591"/>
                      <a:gd name="T16" fmla="*/ 2147483647 w 811"/>
                      <a:gd name="T17" fmla="*/ 2147483647 h 591"/>
                      <a:gd name="T18" fmla="*/ 2147483647 w 811"/>
                      <a:gd name="T19" fmla="*/ 2147483647 h 591"/>
                      <a:gd name="T20" fmla="*/ 0 w 811"/>
                      <a:gd name="T21" fmla="*/ 2147483647 h 591"/>
                      <a:gd name="T22" fmla="*/ 2147483647 w 811"/>
                      <a:gd name="T23" fmla="*/ 2147483647 h 591"/>
                      <a:gd name="T24" fmla="*/ 2147483647 w 811"/>
                      <a:gd name="T25" fmla="*/ 2147483647 h 591"/>
                      <a:gd name="T26" fmla="*/ 2147483647 w 811"/>
                      <a:gd name="T27" fmla="*/ 2147483647 h 591"/>
                      <a:gd name="T28" fmla="*/ 2147483647 w 811"/>
                      <a:gd name="T29" fmla="*/ 2147483647 h 591"/>
                      <a:gd name="T30" fmla="*/ 2147483647 w 811"/>
                      <a:gd name="T31" fmla="*/ 2147483647 h 591"/>
                      <a:gd name="T32" fmla="*/ 2147483647 w 811"/>
                      <a:gd name="T33" fmla="*/ 2147483647 h 591"/>
                      <a:gd name="T34" fmla="*/ 2147483647 w 811"/>
                      <a:gd name="T35" fmla="*/ 2147483647 h 591"/>
                      <a:gd name="T36" fmla="*/ 2147483647 w 811"/>
                      <a:gd name="T37" fmla="*/ 2147483647 h 591"/>
                      <a:gd name="T38" fmla="*/ 2147483647 w 811"/>
                      <a:gd name="T39" fmla="*/ 2147483647 h 591"/>
                      <a:gd name="T40" fmla="*/ 2147483647 w 811"/>
                      <a:gd name="T41" fmla="*/ 2147483647 h 591"/>
                      <a:gd name="T42" fmla="*/ 2147483647 w 811"/>
                      <a:gd name="T43" fmla="*/ 2147483647 h 591"/>
                      <a:gd name="T44" fmla="*/ 2147483647 w 811"/>
                      <a:gd name="T45" fmla="*/ 2147483647 h 591"/>
                      <a:gd name="T46" fmla="*/ 2147483647 w 811"/>
                      <a:gd name="T47" fmla="*/ 2147483647 h 591"/>
                      <a:gd name="T48" fmla="*/ 2147483647 w 811"/>
                      <a:gd name="T49" fmla="*/ 2147483647 h 591"/>
                      <a:gd name="T50" fmla="*/ 2147483647 w 811"/>
                      <a:gd name="T51" fmla="*/ 2147483647 h 591"/>
                      <a:gd name="T52" fmla="*/ 2147483647 w 811"/>
                      <a:gd name="T53" fmla="*/ 2147483647 h 591"/>
                      <a:gd name="T54" fmla="*/ 2147483647 w 811"/>
                      <a:gd name="T55" fmla="*/ 2147483647 h 591"/>
                      <a:gd name="T56" fmla="*/ 2147483647 w 811"/>
                      <a:gd name="T57" fmla="*/ 2147483647 h 591"/>
                      <a:gd name="T58" fmla="*/ 2147483647 w 811"/>
                      <a:gd name="T59" fmla="*/ 2147483647 h 591"/>
                      <a:gd name="T60" fmla="*/ 2147483647 w 811"/>
                      <a:gd name="T61" fmla="*/ 2147483647 h 591"/>
                      <a:gd name="T62" fmla="*/ 2147483647 w 811"/>
                      <a:gd name="T63" fmla="*/ 2147483647 h 591"/>
                      <a:gd name="T64" fmla="*/ 2147483647 w 811"/>
                      <a:gd name="T65" fmla="*/ 2147483647 h 591"/>
                      <a:gd name="T66" fmla="*/ 2147483647 w 811"/>
                      <a:gd name="T67" fmla="*/ 0 h 591"/>
                      <a:gd name="T68" fmla="*/ 2147483647 w 811"/>
                      <a:gd name="T69" fmla="*/ 2147483647 h 591"/>
                      <a:gd name="T70" fmla="*/ 2147483647 w 811"/>
                      <a:gd name="T71" fmla="*/ 2147483647 h 591"/>
                      <a:gd name="T72" fmla="*/ 2147483647 w 811"/>
                      <a:gd name="T73" fmla="*/ 2147483647 h 5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1"/>
                      <a:gd name="T112" fmla="*/ 0 h 591"/>
                      <a:gd name="T113" fmla="*/ 811 w 811"/>
                      <a:gd name="T114" fmla="*/ 591 h 5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1" h="591">
                        <a:moveTo>
                          <a:pt x="444" y="131"/>
                        </a:moveTo>
                        <a:lnTo>
                          <a:pt x="397" y="173"/>
                        </a:lnTo>
                        <a:lnTo>
                          <a:pt x="376" y="178"/>
                        </a:lnTo>
                        <a:lnTo>
                          <a:pt x="345" y="167"/>
                        </a:lnTo>
                        <a:lnTo>
                          <a:pt x="314" y="188"/>
                        </a:lnTo>
                        <a:lnTo>
                          <a:pt x="256" y="194"/>
                        </a:lnTo>
                        <a:lnTo>
                          <a:pt x="204" y="209"/>
                        </a:lnTo>
                        <a:lnTo>
                          <a:pt x="193" y="220"/>
                        </a:lnTo>
                        <a:lnTo>
                          <a:pt x="183" y="251"/>
                        </a:lnTo>
                        <a:lnTo>
                          <a:pt x="167" y="230"/>
                        </a:lnTo>
                        <a:lnTo>
                          <a:pt x="120" y="241"/>
                        </a:lnTo>
                        <a:lnTo>
                          <a:pt x="136" y="309"/>
                        </a:lnTo>
                        <a:lnTo>
                          <a:pt x="209" y="377"/>
                        </a:lnTo>
                        <a:lnTo>
                          <a:pt x="193" y="382"/>
                        </a:lnTo>
                        <a:lnTo>
                          <a:pt x="167" y="361"/>
                        </a:lnTo>
                        <a:lnTo>
                          <a:pt x="151" y="398"/>
                        </a:lnTo>
                        <a:lnTo>
                          <a:pt x="125" y="408"/>
                        </a:lnTo>
                        <a:lnTo>
                          <a:pt x="89" y="408"/>
                        </a:lnTo>
                        <a:lnTo>
                          <a:pt x="0" y="445"/>
                        </a:lnTo>
                        <a:lnTo>
                          <a:pt x="10" y="492"/>
                        </a:lnTo>
                        <a:lnTo>
                          <a:pt x="5" y="544"/>
                        </a:lnTo>
                        <a:lnTo>
                          <a:pt x="0" y="555"/>
                        </a:lnTo>
                        <a:lnTo>
                          <a:pt x="21" y="570"/>
                        </a:lnTo>
                        <a:lnTo>
                          <a:pt x="63" y="591"/>
                        </a:lnTo>
                        <a:lnTo>
                          <a:pt x="78" y="570"/>
                        </a:lnTo>
                        <a:lnTo>
                          <a:pt x="110" y="560"/>
                        </a:lnTo>
                        <a:lnTo>
                          <a:pt x="151" y="575"/>
                        </a:lnTo>
                        <a:lnTo>
                          <a:pt x="178" y="549"/>
                        </a:lnTo>
                        <a:lnTo>
                          <a:pt x="199" y="549"/>
                        </a:lnTo>
                        <a:lnTo>
                          <a:pt x="230" y="555"/>
                        </a:lnTo>
                        <a:lnTo>
                          <a:pt x="246" y="544"/>
                        </a:lnTo>
                        <a:lnTo>
                          <a:pt x="256" y="555"/>
                        </a:lnTo>
                        <a:lnTo>
                          <a:pt x="272" y="544"/>
                        </a:lnTo>
                        <a:lnTo>
                          <a:pt x="282" y="539"/>
                        </a:lnTo>
                        <a:lnTo>
                          <a:pt x="303" y="555"/>
                        </a:lnTo>
                        <a:lnTo>
                          <a:pt x="319" y="534"/>
                        </a:lnTo>
                        <a:lnTo>
                          <a:pt x="340" y="528"/>
                        </a:lnTo>
                        <a:lnTo>
                          <a:pt x="345" y="539"/>
                        </a:lnTo>
                        <a:lnTo>
                          <a:pt x="350" y="544"/>
                        </a:lnTo>
                        <a:lnTo>
                          <a:pt x="350" y="534"/>
                        </a:lnTo>
                        <a:lnTo>
                          <a:pt x="361" y="523"/>
                        </a:lnTo>
                        <a:lnTo>
                          <a:pt x="387" y="507"/>
                        </a:lnTo>
                        <a:lnTo>
                          <a:pt x="387" y="492"/>
                        </a:lnTo>
                        <a:lnTo>
                          <a:pt x="403" y="471"/>
                        </a:lnTo>
                        <a:lnTo>
                          <a:pt x="429" y="492"/>
                        </a:lnTo>
                        <a:lnTo>
                          <a:pt x="429" y="513"/>
                        </a:lnTo>
                        <a:lnTo>
                          <a:pt x="444" y="481"/>
                        </a:lnTo>
                        <a:lnTo>
                          <a:pt x="471" y="471"/>
                        </a:lnTo>
                        <a:lnTo>
                          <a:pt x="465" y="434"/>
                        </a:lnTo>
                        <a:lnTo>
                          <a:pt x="502" y="403"/>
                        </a:lnTo>
                        <a:lnTo>
                          <a:pt x="586" y="314"/>
                        </a:lnTo>
                        <a:lnTo>
                          <a:pt x="591" y="303"/>
                        </a:lnTo>
                        <a:lnTo>
                          <a:pt x="648" y="267"/>
                        </a:lnTo>
                        <a:lnTo>
                          <a:pt x="701" y="267"/>
                        </a:lnTo>
                        <a:lnTo>
                          <a:pt x="732" y="288"/>
                        </a:lnTo>
                        <a:lnTo>
                          <a:pt x="805" y="262"/>
                        </a:lnTo>
                        <a:lnTo>
                          <a:pt x="811" y="246"/>
                        </a:lnTo>
                        <a:lnTo>
                          <a:pt x="784" y="199"/>
                        </a:lnTo>
                        <a:lnTo>
                          <a:pt x="795" y="167"/>
                        </a:lnTo>
                        <a:lnTo>
                          <a:pt x="795" y="157"/>
                        </a:lnTo>
                        <a:lnTo>
                          <a:pt x="758" y="141"/>
                        </a:lnTo>
                        <a:lnTo>
                          <a:pt x="743" y="147"/>
                        </a:lnTo>
                        <a:lnTo>
                          <a:pt x="743" y="131"/>
                        </a:lnTo>
                        <a:lnTo>
                          <a:pt x="737" y="99"/>
                        </a:lnTo>
                        <a:lnTo>
                          <a:pt x="753" y="68"/>
                        </a:lnTo>
                        <a:lnTo>
                          <a:pt x="737" y="42"/>
                        </a:lnTo>
                        <a:lnTo>
                          <a:pt x="690" y="37"/>
                        </a:lnTo>
                        <a:lnTo>
                          <a:pt x="680" y="0"/>
                        </a:lnTo>
                        <a:lnTo>
                          <a:pt x="612" y="21"/>
                        </a:lnTo>
                        <a:lnTo>
                          <a:pt x="580" y="37"/>
                        </a:lnTo>
                        <a:lnTo>
                          <a:pt x="586" y="63"/>
                        </a:lnTo>
                        <a:lnTo>
                          <a:pt x="554" y="84"/>
                        </a:lnTo>
                        <a:lnTo>
                          <a:pt x="502" y="94"/>
                        </a:lnTo>
                        <a:lnTo>
                          <a:pt x="444" y="131"/>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46" name="Freeform 42"/>
                  <p:cNvSpPr>
                    <a:spLocks/>
                  </p:cNvSpPr>
                  <p:nvPr/>
                </p:nvSpPr>
                <p:spPr bwMode="auto">
                  <a:xfrm>
                    <a:off x="7643036" y="1001968"/>
                    <a:ext cx="612409" cy="559817"/>
                  </a:xfrm>
                  <a:custGeom>
                    <a:avLst/>
                    <a:gdLst>
                      <a:gd name="T0" fmla="*/ 2147483647 w 392"/>
                      <a:gd name="T1" fmla="*/ 2147483647 h 418"/>
                      <a:gd name="T2" fmla="*/ 2147483647 w 392"/>
                      <a:gd name="T3" fmla="*/ 2147483647 h 418"/>
                      <a:gd name="T4" fmla="*/ 0 w 392"/>
                      <a:gd name="T5" fmla="*/ 2147483647 h 418"/>
                      <a:gd name="T6" fmla="*/ 2147483647 w 392"/>
                      <a:gd name="T7" fmla="*/ 2147483647 h 418"/>
                      <a:gd name="T8" fmla="*/ 2147483647 w 392"/>
                      <a:gd name="T9" fmla="*/ 2147483647 h 418"/>
                      <a:gd name="T10" fmla="*/ 2147483647 w 392"/>
                      <a:gd name="T11" fmla="*/ 2147483647 h 418"/>
                      <a:gd name="T12" fmla="*/ 2147483647 w 392"/>
                      <a:gd name="T13" fmla="*/ 2147483647 h 418"/>
                      <a:gd name="T14" fmla="*/ 2147483647 w 392"/>
                      <a:gd name="T15" fmla="*/ 2147483647 h 418"/>
                      <a:gd name="T16" fmla="*/ 2147483647 w 392"/>
                      <a:gd name="T17" fmla="*/ 2147483647 h 418"/>
                      <a:gd name="T18" fmla="*/ 2147483647 w 392"/>
                      <a:gd name="T19" fmla="*/ 2147483647 h 418"/>
                      <a:gd name="T20" fmla="*/ 2147483647 w 392"/>
                      <a:gd name="T21" fmla="*/ 2147483647 h 418"/>
                      <a:gd name="T22" fmla="*/ 2147483647 w 392"/>
                      <a:gd name="T23" fmla="*/ 2147483647 h 418"/>
                      <a:gd name="T24" fmla="*/ 2147483647 w 392"/>
                      <a:gd name="T25" fmla="*/ 2147483647 h 418"/>
                      <a:gd name="T26" fmla="*/ 2147483647 w 392"/>
                      <a:gd name="T27" fmla="*/ 2147483647 h 418"/>
                      <a:gd name="T28" fmla="*/ 2147483647 w 392"/>
                      <a:gd name="T29" fmla="*/ 2147483647 h 418"/>
                      <a:gd name="T30" fmla="*/ 2147483647 w 392"/>
                      <a:gd name="T31" fmla="*/ 2147483647 h 418"/>
                      <a:gd name="T32" fmla="*/ 2147483647 w 392"/>
                      <a:gd name="T33" fmla="*/ 2147483647 h 418"/>
                      <a:gd name="T34" fmla="*/ 2147483647 w 392"/>
                      <a:gd name="T35" fmla="*/ 2147483647 h 418"/>
                      <a:gd name="T36" fmla="*/ 2147483647 w 392"/>
                      <a:gd name="T37" fmla="*/ 2147483647 h 418"/>
                      <a:gd name="T38" fmla="*/ 2147483647 w 392"/>
                      <a:gd name="T39" fmla="*/ 2147483647 h 418"/>
                      <a:gd name="T40" fmla="*/ 2147483647 w 392"/>
                      <a:gd name="T41" fmla="*/ 2147483647 h 418"/>
                      <a:gd name="T42" fmla="*/ 2147483647 w 392"/>
                      <a:gd name="T43" fmla="*/ 2147483647 h 418"/>
                      <a:gd name="T44" fmla="*/ 2147483647 w 392"/>
                      <a:gd name="T45" fmla="*/ 2147483647 h 418"/>
                      <a:gd name="T46" fmla="*/ 2147483647 w 392"/>
                      <a:gd name="T47" fmla="*/ 2147483647 h 418"/>
                      <a:gd name="T48" fmla="*/ 2147483647 w 392"/>
                      <a:gd name="T49" fmla="*/ 2147483647 h 418"/>
                      <a:gd name="T50" fmla="*/ 2147483647 w 392"/>
                      <a:gd name="T51" fmla="*/ 2147483647 h 418"/>
                      <a:gd name="T52" fmla="*/ 2147483647 w 392"/>
                      <a:gd name="T53" fmla="*/ 2147483647 h 418"/>
                      <a:gd name="T54" fmla="*/ 2147483647 w 392"/>
                      <a:gd name="T55" fmla="*/ 2147483647 h 418"/>
                      <a:gd name="T56" fmla="*/ 2147483647 w 392"/>
                      <a:gd name="T57" fmla="*/ 2147483647 h 418"/>
                      <a:gd name="T58" fmla="*/ 2147483647 w 392"/>
                      <a:gd name="T59" fmla="*/ 0 h 418"/>
                      <a:gd name="T60" fmla="*/ 2147483647 w 392"/>
                      <a:gd name="T61" fmla="*/ 0 h 418"/>
                      <a:gd name="T62" fmla="*/ 2147483647 w 392"/>
                      <a:gd name="T63" fmla="*/ 0 h 418"/>
                      <a:gd name="T64" fmla="*/ 2147483647 w 392"/>
                      <a:gd name="T65" fmla="*/ 2147483647 h 418"/>
                      <a:gd name="T66" fmla="*/ 2147483647 w 392"/>
                      <a:gd name="T67" fmla="*/ 2147483647 h 418"/>
                      <a:gd name="T68" fmla="*/ 2147483647 w 392"/>
                      <a:gd name="T69" fmla="*/ 2147483647 h 418"/>
                      <a:gd name="T70" fmla="*/ 2147483647 w 392"/>
                      <a:gd name="T71" fmla="*/ 2147483647 h 418"/>
                      <a:gd name="T72" fmla="*/ 2147483647 w 392"/>
                      <a:gd name="T73" fmla="*/ 2147483647 h 418"/>
                      <a:gd name="T74" fmla="*/ 2147483647 w 392"/>
                      <a:gd name="T75" fmla="*/ 2147483647 h 4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2"/>
                      <a:gd name="T115" fmla="*/ 0 h 418"/>
                      <a:gd name="T116" fmla="*/ 392 w 392"/>
                      <a:gd name="T117" fmla="*/ 418 h 4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2" h="418">
                        <a:moveTo>
                          <a:pt x="21" y="251"/>
                        </a:moveTo>
                        <a:lnTo>
                          <a:pt x="10" y="277"/>
                        </a:lnTo>
                        <a:lnTo>
                          <a:pt x="0" y="313"/>
                        </a:lnTo>
                        <a:lnTo>
                          <a:pt x="36" y="350"/>
                        </a:lnTo>
                        <a:lnTo>
                          <a:pt x="89" y="381"/>
                        </a:lnTo>
                        <a:lnTo>
                          <a:pt x="94" y="418"/>
                        </a:lnTo>
                        <a:lnTo>
                          <a:pt x="178" y="402"/>
                        </a:lnTo>
                        <a:lnTo>
                          <a:pt x="188" y="350"/>
                        </a:lnTo>
                        <a:lnTo>
                          <a:pt x="183" y="324"/>
                        </a:lnTo>
                        <a:lnTo>
                          <a:pt x="193" y="303"/>
                        </a:lnTo>
                        <a:lnTo>
                          <a:pt x="235" y="282"/>
                        </a:lnTo>
                        <a:lnTo>
                          <a:pt x="246" y="282"/>
                        </a:lnTo>
                        <a:lnTo>
                          <a:pt x="298" y="272"/>
                        </a:lnTo>
                        <a:lnTo>
                          <a:pt x="334" y="277"/>
                        </a:lnTo>
                        <a:lnTo>
                          <a:pt x="392" y="240"/>
                        </a:lnTo>
                        <a:lnTo>
                          <a:pt x="350" y="225"/>
                        </a:lnTo>
                        <a:lnTo>
                          <a:pt x="340" y="177"/>
                        </a:lnTo>
                        <a:lnTo>
                          <a:pt x="324" y="157"/>
                        </a:lnTo>
                        <a:lnTo>
                          <a:pt x="308" y="146"/>
                        </a:lnTo>
                        <a:lnTo>
                          <a:pt x="272" y="167"/>
                        </a:lnTo>
                        <a:lnTo>
                          <a:pt x="256" y="141"/>
                        </a:lnTo>
                        <a:lnTo>
                          <a:pt x="240" y="130"/>
                        </a:lnTo>
                        <a:lnTo>
                          <a:pt x="261" y="109"/>
                        </a:lnTo>
                        <a:lnTo>
                          <a:pt x="235" y="109"/>
                        </a:lnTo>
                        <a:lnTo>
                          <a:pt x="204" y="89"/>
                        </a:lnTo>
                        <a:lnTo>
                          <a:pt x="162" y="41"/>
                        </a:lnTo>
                        <a:lnTo>
                          <a:pt x="136" y="41"/>
                        </a:lnTo>
                        <a:lnTo>
                          <a:pt x="125" y="26"/>
                        </a:lnTo>
                        <a:lnTo>
                          <a:pt x="136" y="0"/>
                        </a:lnTo>
                        <a:lnTo>
                          <a:pt x="131" y="0"/>
                        </a:lnTo>
                        <a:lnTo>
                          <a:pt x="94" y="0"/>
                        </a:lnTo>
                        <a:lnTo>
                          <a:pt x="68" y="10"/>
                        </a:lnTo>
                        <a:lnTo>
                          <a:pt x="57" y="41"/>
                        </a:lnTo>
                        <a:lnTo>
                          <a:pt x="42" y="68"/>
                        </a:lnTo>
                        <a:lnTo>
                          <a:pt x="68" y="109"/>
                        </a:lnTo>
                        <a:lnTo>
                          <a:pt x="78" y="157"/>
                        </a:lnTo>
                        <a:lnTo>
                          <a:pt x="21" y="251"/>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47" name="Freeform 44"/>
                  <p:cNvSpPr>
                    <a:spLocks/>
                  </p:cNvSpPr>
                  <p:nvPr/>
                </p:nvSpPr>
                <p:spPr bwMode="auto">
                  <a:xfrm>
                    <a:off x="7127835" y="1078244"/>
                    <a:ext cx="636710" cy="588420"/>
                  </a:xfrm>
                  <a:custGeom>
                    <a:avLst/>
                    <a:gdLst>
                      <a:gd name="T0" fmla="*/ 2147483647 w 408"/>
                      <a:gd name="T1" fmla="*/ 2147483647 h 440"/>
                      <a:gd name="T2" fmla="*/ 2147483647 w 408"/>
                      <a:gd name="T3" fmla="*/ 2147483647 h 440"/>
                      <a:gd name="T4" fmla="*/ 2147483647 w 408"/>
                      <a:gd name="T5" fmla="*/ 2147483647 h 440"/>
                      <a:gd name="T6" fmla="*/ 2147483647 w 408"/>
                      <a:gd name="T7" fmla="*/ 2147483647 h 440"/>
                      <a:gd name="T8" fmla="*/ 2147483647 w 408"/>
                      <a:gd name="T9" fmla="*/ 2147483647 h 440"/>
                      <a:gd name="T10" fmla="*/ 2147483647 w 408"/>
                      <a:gd name="T11" fmla="*/ 2147483647 h 440"/>
                      <a:gd name="T12" fmla="*/ 2147483647 w 408"/>
                      <a:gd name="T13" fmla="*/ 2147483647 h 440"/>
                      <a:gd name="T14" fmla="*/ 2147483647 w 408"/>
                      <a:gd name="T15" fmla="*/ 2147483647 h 440"/>
                      <a:gd name="T16" fmla="*/ 2147483647 w 408"/>
                      <a:gd name="T17" fmla="*/ 2147483647 h 440"/>
                      <a:gd name="T18" fmla="*/ 2147483647 w 408"/>
                      <a:gd name="T19" fmla="*/ 2147483647 h 440"/>
                      <a:gd name="T20" fmla="*/ 2147483647 w 408"/>
                      <a:gd name="T21" fmla="*/ 2147483647 h 440"/>
                      <a:gd name="T22" fmla="*/ 2147483647 w 408"/>
                      <a:gd name="T23" fmla="*/ 2147483647 h 440"/>
                      <a:gd name="T24" fmla="*/ 2147483647 w 408"/>
                      <a:gd name="T25" fmla="*/ 2147483647 h 440"/>
                      <a:gd name="T26" fmla="*/ 2147483647 w 408"/>
                      <a:gd name="T27" fmla="*/ 2147483647 h 440"/>
                      <a:gd name="T28" fmla="*/ 2147483647 w 408"/>
                      <a:gd name="T29" fmla="*/ 2147483647 h 440"/>
                      <a:gd name="T30" fmla="*/ 0 w 408"/>
                      <a:gd name="T31" fmla="*/ 2147483647 h 440"/>
                      <a:gd name="T32" fmla="*/ 2147483647 w 408"/>
                      <a:gd name="T33" fmla="*/ 2147483647 h 440"/>
                      <a:gd name="T34" fmla="*/ 2147483647 w 408"/>
                      <a:gd name="T35" fmla="*/ 2147483647 h 440"/>
                      <a:gd name="T36" fmla="*/ 2147483647 w 408"/>
                      <a:gd name="T37" fmla="*/ 2147483647 h 440"/>
                      <a:gd name="T38" fmla="*/ 2147483647 w 408"/>
                      <a:gd name="T39" fmla="*/ 2147483647 h 440"/>
                      <a:gd name="T40" fmla="*/ 2147483647 w 408"/>
                      <a:gd name="T41" fmla="*/ 2147483647 h 440"/>
                      <a:gd name="T42" fmla="*/ 2147483647 w 408"/>
                      <a:gd name="T43" fmla="*/ 2147483647 h 440"/>
                      <a:gd name="T44" fmla="*/ 2147483647 w 408"/>
                      <a:gd name="T45" fmla="*/ 2147483647 h 440"/>
                      <a:gd name="T46" fmla="*/ 2147483647 w 408"/>
                      <a:gd name="T47" fmla="*/ 2147483647 h 440"/>
                      <a:gd name="T48" fmla="*/ 2147483647 w 408"/>
                      <a:gd name="T49" fmla="*/ 2147483647 h 440"/>
                      <a:gd name="T50" fmla="*/ 2147483647 w 408"/>
                      <a:gd name="T51" fmla="*/ 2147483647 h 440"/>
                      <a:gd name="T52" fmla="*/ 2147483647 w 408"/>
                      <a:gd name="T53" fmla="*/ 2147483647 h 440"/>
                      <a:gd name="T54" fmla="*/ 2147483647 w 408"/>
                      <a:gd name="T55" fmla="*/ 0 h 440"/>
                      <a:gd name="T56" fmla="*/ 2147483647 w 408"/>
                      <a:gd name="T57" fmla="*/ 2147483647 h 440"/>
                      <a:gd name="T58" fmla="*/ 2147483647 w 408"/>
                      <a:gd name="T59" fmla="*/ 2147483647 h 440"/>
                      <a:gd name="T60" fmla="*/ 2147483647 w 408"/>
                      <a:gd name="T61" fmla="*/ 0 h 440"/>
                      <a:gd name="T62" fmla="*/ 2147483647 w 408"/>
                      <a:gd name="T63" fmla="*/ 2147483647 h 440"/>
                      <a:gd name="T64" fmla="*/ 2147483647 w 408"/>
                      <a:gd name="T65" fmla="*/ 2147483647 h 440"/>
                      <a:gd name="T66" fmla="*/ 2147483647 w 408"/>
                      <a:gd name="T67" fmla="*/ 2147483647 h 440"/>
                      <a:gd name="T68" fmla="*/ 2147483647 w 408"/>
                      <a:gd name="T69" fmla="*/ 2147483647 h 440"/>
                      <a:gd name="T70" fmla="*/ 2147483647 w 408"/>
                      <a:gd name="T71" fmla="*/ 2147483647 h 440"/>
                      <a:gd name="T72" fmla="*/ 2147483647 w 408"/>
                      <a:gd name="T73" fmla="*/ 2147483647 h 440"/>
                      <a:gd name="T74" fmla="*/ 2147483647 w 408"/>
                      <a:gd name="T75" fmla="*/ 2147483647 h 4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8"/>
                      <a:gd name="T115" fmla="*/ 0 h 440"/>
                      <a:gd name="T116" fmla="*/ 408 w 408"/>
                      <a:gd name="T117" fmla="*/ 440 h 4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8" h="440">
                        <a:moveTo>
                          <a:pt x="351" y="199"/>
                        </a:moveTo>
                        <a:lnTo>
                          <a:pt x="340" y="220"/>
                        </a:lnTo>
                        <a:lnTo>
                          <a:pt x="330" y="262"/>
                        </a:lnTo>
                        <a:lnTo>
                          <a:pt x="246" y="251"/>
                        </a:lnTo>
                        <a:lnTo>
                          <a:pt x="225" y="251"/>
                        </a:lnTo>
                        <a:lnTo>
                          <a:pt x="220" y="267"/>
                        </a:lnTo>
                        <a:lnTo>
                          <a:pt x="204" y="298"/>
                        </a:lnTo>
                        <a:lnTo>
                          <a:pt x="209" y="340"/>
                        </a:lnTo>
                        <a:lnTo>
                          <a:pt x="178" y="387"/>
                        </a:lnTo>
                        <a:lnTo>
                          <a:pt x="126" y="387"/>
                        </a:lnTo>
                        <a:lnTo>
                          <a:pt x="79" y="440"/>
                        </a:lnTo>
                        <a:lnTo>
                          <a:pt x="63" y="440"/>
                        </a:lnTo>
                        <a:lnTo>
                          <a:pt x="58" y="408"/>
                        </a:lnTo>
                        <a:lnTo>
                          <a:pt x="53" y="366"/>
                        </a:lnTo>
                        <a:lnTo>
                          <a:pt x="5" y="335"/>
                        </a:lnTo>
                        <a:lnTo>
                          <a:pt x="0" y="330"/>
                        </a:lnTo>
                        <a:lnTo>
                          <a:pt x="5" y="288"/>
                        </a:lnTo>
                        <a:lnTo>
                          <a:pt x="53" y="220"/>
                        </a:lnTo>
                        <a:lnTo>
                          <a:pt x="73" y="199"/>
                        </a:lnTo>
                        <a:lnTo>
                          <a:pt x="73" y="183"/>
                        </a:lnTo>
                        <a:lnTo>
                          <a:pt x="37" y="157"/>
                        </a:lnTo>
                        <a:lnTo>
                          <a:pt x="21" y="120"/>
                        </a:lnTo>
                        <a:lnTo>
                          <a:pt x="16" y="105"/>
                        </a:lnTo>
                        <a:lnTo>
                          <a:pt x="26" y="89"/>
                        </a:lnTo>
                        <a:lnTo>
                          <a:pt x="32" y="84"/>
                        </a:lnTo>
                        <a:lnTo>
                          <a:pt x="53" y="73"/>
                        </a:lnTo>
                        <a:lnTo>
                          <a:pt x="84" y="26"/>
                        </a:lnTo>
                        <a:lnTo>
                          <a:pt x="94" y="0"/>
                        </a:lnTo>
                        <a:lnTo>
                          <a:pt x="115" y="21"/>
                        </a:lnTo>
                        <a:lnTo>
                          <a:pt x="178" y="37"/>
                        </a:lnTo>
                        <a:lnTo>
                          <a:pt x="209" y="0"/>
                        </a:lnTo>
                        <a:lnTo>
                          <a:pt x="225" y="11"/>
                        </a:lnTo>
                        <a:lnTo>
                          <a:pt x="246" y="5"/>
                        </a:lnTo>
                        <a:lnTo>
                          <a:pt x="356" y="21"/>
                        </a:lnTo>
                        <a:lnTo>
                          <a:pt x="372" y="16"/>
                        </a:lnTo>
                        <a:lnTo>
                          <a:pt x="398" y="52"/>
                        </a:lnTo>
                        <a:lnTo>
                          <a:pt x="408" y="100"/>
                        </a:lnTo>
                        <a:lnTo>
                          <a:pt x="351" y="199"/>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50" name="Freeform 50"/>
                  <p:cNvSpPr>
                    <a:spLocks/>
                  </p:cNvSpPr>
                  <p:nvPr/>
                </p:nvSpPr>
                <p:spPr bwMode="auto">
                  <a:xfrm>
                    <a:off x="6457102" y="1693906"/>
                    <a:ext cx="515201" cy="392280"/>
                  </a:xfrm>
                  <a:custGeom>
                    <a:avLst/>
                    <a:gdLst>
                      <a:gd name="T0" fmla="*/ 2147483647 w 330"/>
                      <a:gd name="T1" fmla="*/ 2147483647 h 293"/>
                      <a:gd name="T2" fmla="*/ 2147483647 w 330"/>
                      <a:gd name="T3" fmla="*/ 0 h 293"/>
                      <a:gd name="T4" fmla="*/ 2147483647 w 330"/>
                      <a:gd name="T5" fmla="*/ 2147483647 h 293"/>
                      <a:gd name="T6" fmla="*/ 2147483647 w 330"/>
                      <a:gd name="T7" fmla="*/ 2147483647 h 293"/>
                      <a:gd name="T8" fmla="*/ 2147483647 w 330"/>
                      <a:gd name="T9" fmla="*/ 2147483647 h 293"/>
                      <a:gd name="T10" fmla="*/ 2147483647 w 330"/>
                      <a:gd name="T11" fmla="*/ 2147483647 h 293"/>
                      <a:gd name="T12" fmla="*/ 2147483647 w 330"/>
                      <a:gd name="T13" fmla="*/ 2147483647 h 293"/>
                      <a:gd name="T14" fmla="*/ 2147483647 w 330"/>
                      <a:gd name="T15" fmla="*/ 2147483647 h 293"/>
                      <a:gd name="T16" fmla="*/ 2147483647 w 330"/>
                      <a:gd name="T17" fmla="*/ 2147483647 h 293"/>
                      <a:gd name="T18" fmla="*/ 2147483647 w 330"/>
                      <a:gd name="T19" fmla="*/ 2147483647 h 293"/>
                      <a:gd name="T20" fmla="*/ 2147483647 w 330"/>
                      <a:gd name="T21" fmla="*/ 2147483647 h 293"/>
                      <a:gd name="T22" fmla="*/ 2147483647 w 330"/>
                      <a:gd name="T23" fmla="*/ 2147483647 h 293"/>
                      <a:gd name="T24" fmla="*/ 0 w 330"/>
                      <a:gd name="T25" fmla="*/ 2147483647 h 293"/>
                      <a:gd name="T26" fmla="*/ 2147483647 w 330"/>
                      <a:gd name="T27" fmla="*/ 2147483647 h 293"/>
                      <a:gd name="T28" fmla="*/ 2147483647 w 330"/>
                      <a:gd name="T29" fmla="*/ 2147483647 h 293"/>
                      <a:gd name="T30" fmla="*/ 2147483647 w 330"/>
                      <a:gd name="T31" fmla="*/ 2147483647 h 293"/>
                      <a:gd name="T32" fmla="*/ 2147483647 w 330"/>
                      <a:gd name="T33" fmla="*/ 2147483647 h 293"/>
                      <a:gd name="T34" fmla="*/ 2147483647 w 330"/>
                      <a:gd name="T35" fmla="*/ 2147483647 h 293"/>
                      <a:gd name="T36" fmla="*/ 2147483647 w 330"/>
                      <a:gd name="T37" fmla="*/ 2147483647 h 293"/>
                      <a:gd name="T38" fmla="*/ 2147483647 w 330"/>
                      <a:gd name="T39" fmla="*/ 2147483647 h 293"/>
                      <a:gd name="T40" fmla="*/ 2147483647 w 330"/>
                      <a:gd name="T41" fmla="*/ 2147483647 h 293"/>
                      <a:gd name="T42" fmla="*/ 2147483647 w 330"/>
                      <a:gd name="T43" fmla="*/ 2147483647 h 293"/>
                      <a:gd name="T44" fmla="*/ 2147483647 w 330"/>
                      <a:gd name="T45" fmla="*/ 2147483647 h 293"/>
                      <a:gd name="T46" fmla="*/ 2147483647 w 330"/>
                      <a:gd name="T47" fmla="*/ 2147483647 h 293"/>
                      <a:gd name="T48" fmla="*/ 2147483647 w 330"/>
                      <a:gd name="T49" fmla="*/ 2147483647 h 293"/>
                      <a:gd name="T50" fmla="*/ 2147483647 w 330"/>
                      <a:gd name="T51" fmla="*/ 2147483647 h 293"/>
                      <a:gd name="T52" fmla="*/ 2147483647 w 330"/>
                      <a:gd name="T53" fmla="*/ 2147483647 h 293"/>
                      <a:gd name="T54" fmla="*/ 2147483647 w 330"/>
                      <a:gd name="T55" fmla="*/ 0 h 293"/>
                      <a:gd name="T56" fmla="*/ 2147483647 w 330"/>
                      <a:gd name="T57" fmla="*/ 2147483647 h 293"/>
                      <a:gd name="T58" fmla="*/ 2147483647 w 330"/>
                      <a:gd name="T59" fmla="*/ 2147483647 h 2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0"/>
                      <a:gd name="T91" fmla="*/ 0 h 293"/>
                      <a:gd name="T92" fmla="*/ 330 w 330"/>
                      <a:gd name="T93" fmla="*/ 293 h 2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0" h="293">
                        <a:moveTo>
                          <a:pt x="173" y="11"/>
                        </a:moveTo>
                        <a:lnTo>
                          <a:pt x="126" y="0"/>
                        </a:lnTo>
                        <a:lnTo>
                          <a:pt x="121" y="6"/>
                        </a:lnTo>
                        <a:lnTo>
                          <a:pt x="126" y="32"/>
                        </a:lnTo>
                        <a:lnTo>
                          <a:pt x="74" y="32"/>
                        </a:lnTo>
                        <a:lnTo>
                          <a:pt x="68" y="42"/>
                        </a:lnTo>
                        <a:lnTo>
                          <a:pt x="68" y="58"/>
                        </a:lnTo>
                        <a:lnTo>
                          <a:pt x="53" y="68"/>
                        </a:lnTo>
                        <a:lnTo>
                          <a:pt x="42" y="110"/>
                        </a:lnTo>
                        <a:lnTo>
                          <a:pt x="42" y="116"/>
                        </a:lnTo>
                        <a:lnTo>
                          <a:pt x="58" y="147"/>
                        </a:lnTo>
                        <a:lnTo>
                          <a:pt x="58" y="163"/>
                        </a:lnTo>
                        <a:lnTo>
                          <a:pt x="0" y="225"/>
                        </a:lnTo>
                        <a:lnTo>
                          <a:pt x="6" y="262"/>
                        </a:lnTo>
                        <a:lnTo>
                          <a:pt x="47" y="293"/>
                        </a:lnTo>
                        <a:lnTo>
                          <a:pt x="58" y="267"/>
                        </a:lnTo>
                        <a:lnTo>
                          <a:pt x="105" y="241"/>
                        </a:lnTo>
                        <a:lnTo>
                          <a:pt x="220" y="241"/>
                        </a:lnTo>
                        <a:lnTo>
                          <a:pt x="251" y="241"/>
                        </a:lnTo>
                        <a:lnTo>
                          <a:pt x="293" y="199"/>
                        </a:lnTo>
                        <a:lnTo>
                          <a:pt x="330" y="142"/>
                        </a:lnTo>
                        <a:lnTo>
                          <a:pt x="304" y="147"/>
                        </a:lnTo>
                        <a:lnTo>
                          <a:pt x="283" y="131"/>
                        </a:lnTo>
                        <a:lnTo>
                          <a:pt x="262" y="131"/>
                        </a:lnTo>
                        <a:lnTo>
                          <a:pt x="251" y="100"/>
                        </a:lnTo>
                        <a:lnTo>
                          <a:pt x="278" y="79"/>
                        </a:lnTo>
                        <a:lnTo>
                          <a:pt x="257" y="48"/>
                        </a:lnTo>
                        <a:lnTo>
                          <a:pt x="278" y="0"/>
                        </a:lnTo>
                        <a:lnTo>
                          <a:pt x="236" y="11"/>
                        </a:lnTo>
                        <a:lnTo>
                          <a:pt x="173" y="11"/>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52" name="Freeform 54"/>
                  <p:cNvSpPr>
                    <a:spLocks/>
                  </p:cNvSpPr>
                  <p:nvPr/>
                </p:nvSpPr>
                <p:spPr bwMode="auto">
                  <a:xfrm>
                    <a:off x="7404877" y="2513881"/>
                    <a:ext cx="785763" cy="701474"/>
                  </a:xfrm>
                  <a:custGeom>
                    <a:avLst/>
                    <a:gdLst>
                      <a:gd name="T0" fmla="*/ 2147483647 w 502"/>
                      <a:gd name="T1" fmla="*/ 2147483647 h 524"/>
                      <a:gd name="T2" fmla="*/ 2147483647 w 502"/>
                      <a:gd name="T3" fmla="*/ 2147483647 h 524"/>
                      <a:gd name="T4" fmla="*/ 2147483647 w 502"/>
                      <a:gd name="T5" fmla="*/ 2147483647 h 524"/>
                      <a:gd name="T6" fmla="*/ 2147483647 w 502"/>
                      <a:gd name="T7" fmla="*/ 2147483647 h 524"/>
                      <a:gd name="T8" fmla="*/ 2147483647 w 502"/>
                      <a:gd name="T9" fmla="*/ 2147483647 h 524"/>
                      <a:gd name="T10" fmla="*/ 2147483647 w 502"/>
                      <a:gd name="T11" fmla="*/ 2147483647 h 524"/>
                      <a:gd name="T12" fmla="*/ 2147483647 w 502"/>
                      <a:gd name="T13" fmla="*/ 2147483647 h 524"/>
                      <a:gd name="T14" fmla="*/ 2147483647 w 502"/>
                      <a:gd name="T15" fmla="*/ 2147483647 h 524"/>
                      <a:gd name="T16" fmla="*/ 2147483647 w 502"/>
                      <a:gd name="T17" fmla="*/ 2147483647 h 524"/>
                      <a:gd name="T18" fmla="*/ 2147483647 w 502"/>
                      <a:gd name="T19" fmla="*/ 2147483647 h 524"/>
                      <a:gd name="T20" fmla="*/ 2147483647 w 502"/>
                      <a:gd name="T21" fmla="*/ 2147483647 h 524"/>
                      <a:gd name="T22" fmla="*/ 2147483647 w 502"/>
                      <a:gd name="T23" fmla="*/ 2147483647 h 524"/>
                      <a:gd name="T24" fmla="*/ 2147483647 w 502"/>
                      <a:gd name="T25" fmla="*/ 2147483647 h 524"/>
                      <a:gd name="T26" fmla="*/ 2147483647 w 502"/>
                      <a:gd name="T27" fmla="*/ 2147483647 h 524"/>
                      <a:gd name="T28" fmla="*/ 2147483647 w 502"/>
                      <a:gd name="T29" fmla="*/ 2147483647 h 524"/>
                      <a:gd name="T30" fmla="*/ 2147483647 w 502"/>
                      <a:gd name="T31" fmla="*/ 2147483647 h 524"/>
                      <a:gd name="T32" fmla="*/ 2147483647 w 502"/>
                      <a:gd name="T33" fmla="*/ 2147483647 h 524"/>
                      <a:gd name="T34" fmla="*/ 2147483647 w 502"/>
                      <a:gd name="T35" fmla="*/ 2147483647 h 524"/>
                      <a:gd name="T36" fmla="*/ 2147483647 w 502"/>
                      <a:gd name="T37" fmla="*/ 2147483647 h 524"/>
                      <a:gd name="T38" fmla="*/ 2147483647 w 502"/>
                      <a:gd name="T39" fmla="*/ 2147483647 h 524"/>
                      <a:gd name="T40" fmla="*/ 2147483647 w 502"/>
                      <a:gd name="T41" fmla="*/ 2147483647 h 524"/>
                      <a:gd name="T42" fmla="*/ 2147483647 w 502"/>
                      <a:gd name="T43" fmla="*/ 2147483647 h 524"/>
                      <a:gd name="T44" fmla="*/ 2147483647 w 502"/>
                      <a:gd name="T45" fmla="*/ 2147483647 h 524"/>
                      <a:gd name="T46" fmla="*/ 2147483647 w 502"/>
                      <a:gd name="T47" fmla="*/ 2147483647 h 524"/>
                      <a:gd name="T48" fmla="*/ 2147483647 w 502"/>
                      <a:gd name="T49" fmla="*/ 2147483647 h 524"/>
                      <a:gd name="T50" fmla="*/ 2147483647 w 502"/>
                      <a:gd name="T51" fmla="*/ 2147483647 h 524"/>
                      <a:gd name="T52" fmla="*/ 2147483647 w 502"/>
                      <a:gd name="T53" fmla="*/ 2147483647 h 524"/>
                      <a:gd name="T54" fmla="*/ 2147483647 w 502"/>
                      <a:gd name="T55" fmla="*/ 2147483647 h 524"/>
                      <a:gd name="T56" fmla="*/ 2147483647 w 502"/>
                      <a:gd name="T57" fmla="*/ 2147483647 h 524"/>
                      <a:gd name="T58" fmla="*/ 0 w 502"/>
                      <a:gd name="T59" fmla="*/ 2147483647 h 524"/>
                      <a:gd name="T60" fmla="*/ 2147483647 w 502"/>
                      <a:gd name="T61" fmla="*/ 2147483647 h 524"/>
                      <a:gd name="T62" fmla="*/ 2147483647 w 502"/>
                      <a:gd name="T63" fmla="*/ 2147483647 h 524"/>
                      <a:gd name="T64" fmla="*/ 2147483647 w 502"/>
                      <a:gd name="T65" fmla="*/ 2147483647 h 524"/>
                      <a:gd name="T66" fmla="*/ 2147483647 w 502"/>
                      <a:gd name="T67" fmla="*/ 2147483647 h 524"/>
                      <a:gd name="T68" fmla="*/ 2147483647 w 502"/>
                      <a:gd name="T69" fmla="*/ 2147483647 h 524"/>
                      <a:gd name="T70" fmla="*/ 2147483647 w 502"/>
                      <a:gd name="T71" fmla="*/ 2147483647 h 524"/>
                      <a:gd name="T72" fmla="*/ 2147483647 w 502"/>
                      <a:gd name="T73" fmla="*/ 2147483647 h 524"/>
                      <a:gd name="T74" fmla="*/ 2147483647 w 502"/>
                      <a:gd name="T75" fmla="*/ 0 h 5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524"/>
                      <a:gd name="T116" fmla="*/ 502 w 502"/>
                      <a:gd name="T117" fmla="*/ 524 h 5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524">
                        <a:moveTo>
                          <a:pt x="434" y="6"/>
                        </a:moveTo>
                        <a:lnTo>
                          <a:pt x="476" y="27"/>
                        </a:lnTo>
                        <a:lnTo>
                          <a:pt x="455" y="32"/>
                        </a:lnTo>
                        <a:lnTo>
                          <a:pt x="455" y="48"/>
                        </a:lnTo>
                        <a:lnTo>
                          <a:pt x="460" y="48"/>
                        </a:lnTo>
                        <a:lnTo>
                          <a:pt x="466" y="63"/>
                        </a:lnTo>
                        <a:lnTo>
                          <a:pt x="486" y="63"/>
                        </a:lnTo>
                        <a:lnTo>
                          <a:pt x="486" y="53"/>
                        </a:lnTo>
                        <a:lnTo>
                          <a:pt x="476" y="53"/>
                        </a:lnTo>
                        <a:lnTo>
                          <a:pt x="476" y="42"/>
                        </a:lnTo>
                        <a:lnTo>
                          <a:pt x="502" y="48"/>
                        </a:lnTo>
                        <a:lnTo>
                          <a:pt x="471" y="95"/>
                        </a:lnTo>
                        <a:lnTo>
                          <a:pt x="429" y="105"/>
                        </a:lnTo>
                        <a:lnTo>
                          <a:pt x="413" y="100"/>
                        </a:lnTo>
                        <a:lnTo>
                          <a:pt x="361" y="105"/>
                        </a:lnTo>
                        <a:lnTo>
                          <a:pt x="324" y="121"/>
                        </a:lnTo>
                        <a:lnTo>
                          <a:pt x="277" y="147"/>
                        </a:lnTo>
                        <a:lnTo>
                          <a:pt x="272" y="163"/>
                        </a:lnTo>
                        <a:lnTo>
                          <a:pt x="283" y="189"/>
                        </a:lnTo>
                        <a:lnTo>
                          <a:pt x="293" y="194"/>
                        </a:lnTo>
                        <a:lnTo>
                          <a:pt x="267" y="199"/>
                        </a:lnTo>
                        <a:lnTo>
                          <a:pt x="267" y="210"/>
                        </a:lnTo>
                        <a:lnTo>
                          <a:pt x="272" y="220"/>
                        </a:lnTo>
                        <a:lnTo>
                          <a:pt x="262" y="220"/>
                        </a:lnTo>
                        <a:lnTo>
                          <a:pt x="256" y="236"/>
                        </a:lnTo>
                        <a:lnTo>
                          <a:pt x="241" y="257"/>
                        </a:lnTo>
                        <a:lnTo>
                          <a:pt x="272" y="252"/>
                        </a:lnTo>
                        <a:lnTo>
                          <a:pt x="283" y="246"/>
                        </a:lnTo>
                        <a:lnTo>
                          <a:pt x="283" y="241"/>
                        </a:lnTo>
                        <a:lnTo>
                          <a:pt x="293" y="257"/>
                        </a:lnTo>
                        <a:lnTo>
                          <a:pt x="309" y="257"/>
                        </a:lnTo>
                        <a:lnTo>
                          <a:pt x="324" y="241"/>
                        </a:lnTo>
                        <a:lnTo>
                          <a:pt x="356" y="246"/>
                        </a:lnTo>
                        <a:lnTo>
                          <a:pt x="366" y="267"/>
                        </a:lnTo>
                        <a:lnTo>
                          <a:pt x="387" y="262"/>
                        </a:lnTo>
                        <a:lnTo>
                          <a:pt x="387" y="304"/>
                        </a:lnTo>
                        <a:lnTo>
                          <a:pt x="392" y="346"/>
                        </a:lnTo>
                        <a:lnTo>
                          <a:pt x="403" y="356"/>
                        </a:lnTo>
                        <a:lnTo>
                          <a:pt x="382" y="361"/>
                        </a:lnTo>
                        <a:lnTo>
                          <a:pt x="382" y="388"/>
                        </a:lnTo>
                        <a:lnTo>
                          <a:pt x="403" y="388"/>
                        </a:lnTo>
                        <a:lnTo>
                          <a:pt x="408" y="398"/>
                        </a:lnTo>
                        <a:lnTo>
                          <a:pt x="398" y="435"/>
                        </a:lnTo>
                        <a:lnTo>
                          <a:pt x="408" y="466"/>
                        </a:lnTo>
                        <a:lnTo>
                          <a:pt x="408" y="497"/>
                        </a:lnTo>
                        <a:lnTo>
                          <a:pt x="387" y="508"/>
                        </a:lnTo>
                        <a:lnTo>
                          <a:pt x="382" y="524"/>
                        </a:lnTo>
                        <a:lnTo>
                          <a:pt x="340" y="476"/>
                        </a:lnTo>
                        <a:lnTo>
                          <a:pt x="324" y="466"/>
                        </a:lnTo>
                        <a:lnTo>
                          <a:pt x="251" y="414"/>
                        </a:lnTo>
                        <a:lnTo>
                          <a:pt x="167" y="419"/>
                        </a:lnTo>
                        <a:lnTo>
                          <a:pt x="162" y="424"/>
                        </a:lnTo>
                        <a:lnTo>
                          <a:pt x="152" y="414"/>
                        </a:lnTo>
                        <a:lnTo>
                          <a:pt x="141" y="414"/>
                        </a:lnTo>
                        <a:lnTo>
                          <a:pt x="94" y="398"/>
                        </a:lnTo>
                        <a:lnTo>
                          <a:pt x="68" y="377"/>
                        </a:lnTo>
                        <a:lnTo>
                          <a:pt x="58" y="372"/>
                        </a:lnTo>
                        <a:lnTo>
                          <a:pt x="42" y="299"/>
                        </a:lnTo>
                        <a:lnTo>
                          <a:pt x="37" y="262"/>
                        </a:lnTo>
                        <a:lnTo>
                          <a:pt x="0" y="246"/>
                        </a:lnTo>
                        <a:lnTo>
                          <a:pt x="5" y="236"/>
                        </a:lnTo>
                        <a:lnTo>
                          <a:pt x="42" y="225"/>
                        </a:lnTo>
                        <a:lnTo>
                          <a:pt x="120" y="220"/>
                        </a:lnTo>
                        <a:lnTo>
                          <a:pt x="147" y="210"/>
                        </a:lnTo>
                        <a:lnTo>
                          <a:pt x="152" y="173"/>
                        </a:lnTo>
                        <a:lnTo>
                          <a:pt x="167" y="152"/>
                        </a:lnTo>
                        <a:lnTo>
                          <a:pt x="147" y="142"/>
                        </a:lnTo>
                        <a:lnTo>
                          <a:pt x="147" y="131"/>
                        </a:lnTo>
                        <a:lnTo>
                          <a:pt x="188" y="110"/>
                        </a:lnTo>
                        <a:lnTo>
                          <a:pt x="204" y="84"/>
                        </a:lnTo>
                        <a:lnTo>
                          <a:pt x="277" y="53"/>
                        </a:lnTo>
                        <a:lnTo>
                          <a:pt x="303" y="58"/>
                        </a:lnTo>
                        <a:lnTo>
                          <a:pt x="361" y="48"/>
                        </a:lnTo>
                        <a:lnTo>
                          <a:pt x="413" y="37"/>
                        </a:lnTo>
                        <a:lnTo>
                          <a:pt x="419" y="6"/>
                        </a:lnTo>
                        <a:lnTo>
                          <a:pt x="434" y="0"/>
                        </a:lnTo>
                        <a:lnTo>
                          <a:pt x="434" y="6"/>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58" name="Freeform 66"/>
                  <p:cNvSpPr>
                    <a:spLocks/>
                  </p:cNvSpPr>
                  <p:nvPr/>
                </p:nvSpPr>
                <p:spPr bwMode="auto">
                  <a:xfrm>
                    <a:off x="5671339" y="1428300"/>
                    <a:ext cx="549224" cy="610214"/>
                  </a:xfrm>
                  <a:custGeom>
                    <a:avLst/>
                    <a:gdLst>
                      <a:gd name="T0" fmla="*/ 2147483647 w 351"/>
                      <a:gd name="T1" fmla="*/ 0 h 455"/>
                      <a:gd name="T2" fmla="*/ 2147483647 w 351"/>
                      <a:gd name="T3" fmla="*/ 0 h 455"/>
                      <a:gd name="T4" fmla="*/ 2147483647 w 351"/>
                      <a:gd name="T5" fmla="*/ 2147483647 h 455"/>
                      <a:gd name="T6" fmla="*/ 2147483647 w 351"/>
                      <a:gd name="T7" fmla="*/ 2147483647 h 455"/>
                      <a:gd name="T8" fmla="*/ 2147483647 w 351"/>
                      <a:gd name="T9" fmla="*/ 2147483647 h 455"/>
                      <a:gd name="T10" fmla="*/ 2147483647 w 351"/>
                      <a:gd name="T11" fmla="*/ 2147483647 h 455"/>
                      <a:gd name="T12" fmla="*/ 2147483647 w 351"/>
                      <a:gd name="T13" fmla="*/ 2147483647 h 455"/>
                      <a:gd name="T14" fmla="*/ 2147483647 w 351"/>
                      <a:gd name="T15" fmla="*/ 2147483647 h 455"/>
                      <a:gd name="T16" fmla="*/ 2147483647 w 351"/>
                      <a:gd name="T17" fmla="*/ 2147483647 h 455"/>
                      <a:gd name="T18" fmla="*/ 2147483647 w 351"/>
                      <a:gd name="T19" fmla="*/ 2147483647 h 455"/>
                      <a:gd name="T20" fmla="*/ 2147483647 w 351"/>
                      <a:gd name="T21" fmla="*/ 2147483647 h 455"/>
                      <a:gd name="T22" fmla="*/ 2147483647 w 351"/>
                      <a:gd name="T23" fmla="*/ 2147483647 h 455"/>
                      <a:gd name="T24" fmla="*/ 2147483647 w 351"/>
                      <a:gd name="T25" fmla="*/ 2147483647 h 455"/>
                      <a:gd name="T26" fmla="*/ 2147483647 w 351"/>
                      <a:gd name="T27" fmla="*/ 2147483647 h 455"/>
                      <a:gd name="T28" fmla="*/ 2147483647 w 351"/>
                      <a:gd name="T29" fmla="*/ 2147483647 h 455"/>
                      <a:gd name="T30" fmla="*/ 2147483647 w 351"/>
                      <a:gd name="T31" fmla="*/ 2147483647 h 455"/>
                      <a:gd name="T32" fmla="*/ 0 w 351"/>
                      <a:gd name="T33" fmla="*/ 2147483647 h 455"/>
                      <a:gd name="T34" fmla="*/ 0 w 351"/>
                      <a:gd name="T35" fmla="*/ 2147483647 h 455"/>
                      <a:gd name="T36" fmla="*/ 2147483647 w 351"/>
                      <a:gd name="T37" fmla="*/ 2147483647 h 455"/>
                      <a:gd name="T38" fmla="*/ 2147483647 w 351"/>
                      <a:gd name="T39" fmla="*/ 2147483647 h 455"/>
                      <a:gd name="T40" fmla="*/ 2147483647 w 351"/>
                      <a:gd name="T41" fmla="*/ 2147483647 h 455"/>
                      <a:gd name="T42" fmla="*/ 2147483647 w 351"/>
                      <a:gd name="T43" fmla="*/ 2147483647 h 455"/>
                      <a:gd name="T44" fmla="*/ 2147483647 w 351"/>
                      <a:gd name="T45" fmla="*/ 2147483647 h 455"/>
                      <a:gd name="T46" fmla="*/ 2147483647 w 351"/>
                      <a:gd name="T47" fmla="*/ 2147483647 h 455"/>
                      <a:gd name="T48" fmla="*/ 2147483647 w 351"/>
                      <a:gd name="T49" fmla="*/ 2147483647 h 455"/>
                      <a:gd name="T50" fmla="*/ 2147483647 w 351"/>
                      <a:gd name="T51" fmla="*/ 2147483647 h 455"/>
                      <a:gd name="T52" fmla="*/ 2147483647 w 351"/>
                      <a:gd name="T53" fmla="*/ 2147483647 h 455"/>
                      <a:gd name="T54" fmla="*/ 2147483647 w 351"/>
                      <a:gd name="T55" fmla="*/ 2147483647 h 455"/>
                      <a:gd name="T56" fmla="*/ 2147483647 w 351"/>
                      <a:gd name="T57" fmla="*/ 2147483647 h 455"/>
                      <a:gd name="T58" fmla="*/ 2147483647 w 351"/>
                      <a:gd name="T59" fmla="*/ 2147483647 h 455"/>
                      <a:gd name="T60" fmla="*/ 2147483647 w 351"/>
                      <a:gd name="T61" fmla="*/ 2147483647 h 455"/>
                      <a:gd name="T62" fmla="*/ 2147483647 w 351"/>
                      <a:gd name="T63" fmla="*/ 2147483647 h 455"/>
                      <a:gd name="T64" fmla="*/ 2147483647 w 351"/>
                      <a:gd name="T65" fmla="*/ 2147483647 h 455"/>
                      <a:gd name="T66" fmla="*/ 2147483647 w 351"/>
                      <a:gd name="T67" fmla="*/ 2147483647 h 455"/>
                      <a:gd name="T68" fmla="*/ 2147483647 w 351"/>
                      <a:gd name="T69" fmla="*/ 2147483647 h 455"/>
                      <a:gd name="T70" fmla="*/ 2147483647 w 351"/>
                      <a:gd name="T71" fmla="*/ 2147483647 h 455"/>
                      <a:gd name="T72" fmla="*/ 2147483647 w 351"/>
                      <a:gd name="T73" fmla="*/ 2147483647 h 455"/>
                      <a:gd name="T74" fmla="*/ 2147483647 w 351"/>
                      <a:gd name="T75" fmla="*/ 2147483647 h 455"/>
                      <a:gd name="T76" fmla="*/ 2147483647 w 351"/>
                      <a:gd name="T77" fmla="*/ 2147483647 h 455"/>
                      <a:gd name="T78" fmla="*/ 2147483647 w 351"/>
                      <a:gd name="T79" fmla="*/ 2147483647 h 455"/>
                      <a:gd name="T80" fmla="*/ 2147483647 w 351"/>
                      <a:gd name="T81" fmla="*/ 2147483647 h 455"/>
                      <a:gd name="T82" fmla="*/ 2147483647 w 351"/>
                      <a:gd name="T83" fmla="*/ 2147483647 h 455"/>
                      <a:gd name="T84" fmla="*/ 2147483647 w 351"/>
                      <a:gd name="T85" fmla="*/ 2147483647 h 455"/>
                      <a:gd name="T86" fmla="*/ 2147483647 w 351"/>
                      <a:gd name="T87" fmla="*/ 2147483647 h 455"/>
                      <a:gd name="T88" fmla="*/ 2147483647 w 351"/>
                      <a:gd name="T89" fmla="*/ 2147483647 h 455"/>
                      <a:gd name="T90" fmla="*/ 2147483647 w 351"/>
                      <a:gd name="T91" fmla="*/ 2147483647 h 455"/>
                      <a:gd name="T92" fmla="*/ 2147483647 w 351"/>
                      <a:gd name="T93" fmla="*/ 2147483647 h 455"/>
                      <a:gd name="T94" fmla="*/ 2147483647 w 351"/>
                      <a:gd name="T95" fmla="*/ 2147483647 h 455"/>
                      <a:gd name="T96" fmla="*/ 2147483647 w 351"/>
                      <a:gd name="T97" fmla="*/ 2147483647 h 455"/>
                      <a:gd name="T98" fmla="*/ 2147483647 w 351"/>
                      <a:gd name="T99" fmla="*/ 2147483647 h 455"/>
                      <a:gd name="T100" fmla="*/ 2147483647 w 351"/>
                      <a:gd name="T101" fmla="*/ 2147483647 h 455"/>
                      <a:gd name="T102" fmla="*/ 2147483647 w 351"/>
                      <a:gd name="T103" fmla="*/ 2147483647 h 455"/>
                      <a:gd name="T104" fmla="*/ 2147483647 w 351"/>
                      <a:gd name="T105" fmla="*/ 2147483647 h 455"/>
                      <a:gd name="T106" fmla="*/ 2147483647 w 351"/>
                      <a:gd name="T107" fmla="*/ 2147483647 h 455"/>
                      <a:gd name="T108" fmla="*/ 2147483647 w 351"/>
                      <a:gd name="T109" fmla="*/ 2147483647 h 455"/>
                      <a:gd name="T110" fmla="*/ 2147483647 w 351"/>
                      <a:gd name="T111" fmla="*/ 0 h 4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1"/>
                      <a:gd name="T169" fmla="*/ 0 h 455"/>
                      <a:gd name="T170" fmla="*/ 351 w 351"/>
                      <a:gd name="T171" fmla="*/ 455 h 4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1" h="455">
                        <a:moveTo>
                          <a:pt x="340" y="0"/>
                        </a:moveTo>
                        <a:lnTo>
                          <a:pt x="335" y="0"/>
                        </a:lnTo>
                        <a:lnTo>
                          <a:pt x="309" y="15"/>
                        </a:lnTo>
                        <a:lnTo>
                          <a:pt x="267" y="15"/>
                        </a:lnTo>
                        <a:lnTo>
                          <a:pt x="225" y="36"/>
                        </a:lnTo>
                        <a:lnTo>
                          <a:pt x="220" y="47"/>
                        </a:lnTo>
                        <a:lnTo>
                          <a:pt x="188" y="52"/>
                        </a:lnTo>
                        <a:lnTo>
                          <a:pt x="178" y="52"/>
                        </a:lnTo>
                        <a:lnTo>
                          <a:pt x="157" y="78"/>
                        </a:lnTo>
                        <a:lnTo>
                          <a:pt x="131" y="78"/>
                        </a:lnTo>
                        <a:lnTo>
                          <a:pt x="100" y="78"/>
                        </a:lnTo>
                        <a:lnTo>
                          <a:pt x="84" y="68"/>
                        </a:lnTo>
                        <a:lnTo>
                          <a:pt x="52" y="68"/>
                        </a:lnTo>
                        <a:lnTo>
                          <a:pt x="32" y="68"/>
                        </a:lnTo>
                        <a:lnTo>
                          <a:pt x="16" y="94"/>
                        </a:lnTo>
                        <a:lnTo>
                          <a:pt x="11" y="110"/>
                        </a:lnTo>
                        <a:lnTo>
                          <a:pt x="0" y="157"/>
                        </a:lnTo>
                        <a:lnTo>
                          <a:pt x="0" y="167"/>
                        </a:lnTo>
                        <a:lnTo>
                          <a:pt x="16" y="188"/>
                        </a:lnTo>
                        <a:lnTo>
                          <a:pt x="21" y="225"/>
                        </a:lnTo>
                        <a:lnTo>
                          <a:pt x="52" y="225"/>
                        </a:lnTo>
                        <a:lnTo>
                          <a:pt x="58" y="230"/>
                        </a:lnTo>
                        <a:lnTo>
                          <a:pt x="52" y="246"/>
                        </a:lnTo>
                        <a:lnTo>
                          <a:pt x="52" y="256"/>
                        </a:lnTo>
                        <a:lnTo>
                          <a:pt x="58" y="282"/>
                        </a:lnTo>
                        <a:lnTo>
                          <a:pt x="58" y="298"/>
                        </a:lnTo>
                        <a:lnTo>
                          <a:pt x="73" y="334"/>
                        </a:lnTo>
                        <a:lnTo>
                          <a:pt x="68" y="387"/>
                        </a:lnTo>
                        <a:lnTo>
                          <a:pt x="105" y="397"/>
                        </a:lnTo>
                        <a:lnTo>
                          <a:pt x="141" y="418"/>
                        </a:lnTo>
                        <a:lnTo>
                          <a:pt x="147" y="402"/>
                        </a:lnTo>
                        <a:lnTo>
                          <a:pt x="168" y="408"/>
                        </a:lnTo>
                        <a:lnTo>
                          <a:pt x="178" y="413"/>
                        </a:lnTo>
                        <a:lnTo>
                          <a:pt x="246" y="439"/>
                        </a:lnTo>
                        <a:lnTo>
                          <a:pt x="283" y="455"/>
                        </a:lnTo>
                        <a:lnTo>
                          <a:pt x="293" y="439"/>
                        </a:lnTo>
                        <a:lnTo>
                          <a:pt x="293" y="434"/>
                        </a:lnTo>
                        <a:lnTo>
                          <a:pt x="277" y="418"/>
                        </a:lnTo>
                        <a:lnTo>
                          <a:pt x="272" y="387"/>
                        </a:lnTo>
                        <a:lnTo>
                          <a:pt x="293" y="334"/>
                        </a:lnTo>
                        <a:lnTo>
                          <a:pt x="324" y="314"/>
                        </a:lnTo>
                        <a:lnTo>
                          <a:pt x="324" y="308"/>
                        </a:lnTo>
                        <a:lnTo>
                          <a:pt x="309" y="298"/>
                        </a:lnTo>
                        <a:lnTo>
                          <a:pt x="288" y="272"/>
                        </a:lnTo>
                        <a:lnTo>
                          <a:pt x="246" y="256"/>
                        </a:lnTo>
                        <a:lnTo>
                          <a:pt x="236" y="240"/>
                        </a:lnTo>
                        <a:lnTo>
                          <a:pt x="277" y="178"/>
                        </a:lnTo>
                        <a:lnTo>
                          <a:pt x="298" y="157"/>
                        </a:lnTo>
                        <a:lnTo>
                          <a:pt x="293" y="141"/>
                        </a:lnTo>
                        <a:lnTo>
                          <a:pt x="309" y="146"/>
                        </a:lnTo>
                        <a:lnTo>
                          <a:pt x="319" y="141"/>
                        </a:lnTo>
                        <a:lnTo>
                          <a:pt x="351" y="125"/>
                        </a:lnTo>
                        <a:lnTo>
                          <a:pt x="330" y="83"/>
                        </a:lnTo>
                        <a:lnTo>
                          <a:pt x="330" y="68"/>
                        </a:lnTo>
                        <a:lnTo>
                          <a:pt x="330" y="31"/>
                        </a:lnTo>
                        <a:lnTo>
                          <a:pt x="340" y="0"/>
                        </a:lnTo>
                        <a:close/>
                      </a:path>
                    </a:pathLst>
                  </a:custGeom>
                  <a:solidFill>
                    <a:srgbClr val="99CCFF"/>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59" name="Freeform 68"/>
                  <p:cNvSpPr>
                    <a:spLocks/>
                  </p:cNvSpPr>
                  <p:nvPr/>
                </p:nvSpPr>
                <p:spPr bwMode="auto">
                  <a:xfrm>
                    <a:off x="6048829" y="1595836"/>
                    <a:ext cx="604308" cy="533937"/>
                  </a:xfrm>
                  <a:custGeom>
                    <a:avLst/>
                    <a:gdLst>
                      <a:gd name="T0" fmla="*/ 2147483647 w 387"/>
                      <a:gd name="T1" fmla="*/ 2147483647 h 398"/>
                      <a:gd name="T2" fmla="*/ 2147483647 w 387"/>
                      <a:gd name="T3" fmla="*/ 2147483647 h 398"/>
                      <a:gd name="T4" fmla="*/ 2147483647 w 387"/>
                      <a:gd name="T5" fmla="*/ 2147483647 h 398"/>
                      <a:gd name="T6" fmla="*/ 2147483647 w 387"/>
                      <a:gd name="T7" fmla="*/ 2147483647 h 398"/>
                      <a:gd name="T8" fmla="*/ 2147483647 w 387"/>
                      <a:gd name="T9" fmla="*/ 2147483647 h 398"/>
                      <a:gd name="T10" fmla="*/ 2147483647 w 387"/>
                      <a:gd name="T11" fmla="*/ 2147483647 h 398"/>
                      <a:gd name="T12" fmla="*/ 2147483647 w 387"/>
                      <a:gd name="T13" fmla="*/ 2147483647 h 398"/>
                      <a:gd name="T14" fmla="*/ 2147483647 w 387"/>
                      <a:gd name="T15" fmla="*/ 2147483647 h 398"/>
                      <a:gd name="T16" fmla="*/ 2147483647 w 387"/>
                      <a:gd name="T17" fmla="*/ 2147483647 h 398"/>
                      <a:gd name="T18" fmla="*/ 2147483647 w 387"/>
                      <a:gd name="T19" fmla="*/ 2147483647 h 398"/>
                      <a:gd name="T20" fmla="*/ 2147483647 w 387"/>
                      <a:gd name="T21" fmla="*/ 2147483647 h 398"/>
                      <a:gd name="T22" fmla="*/ 2147483647 w 387"/>
                      <a:gd name="T23" fmla="*/ 2147483647 h 398"/>
                      <a:gd name="T24" fmla="*/ 2147483647 w 387"/>
                      <a:gd name="T25" fmla="*/ 2147483647 h 398"/>
                      <a:gd name="T26" fmla="*/ 2147483647 w 387"/>
                      <a:gd name="T27" fmla="*/ 2147483647 h 398"/>
                      <a:gd name="T28" fmla="*/ 2147483647 w 387"/>
                      <a:gd name="T29" fmla="*/ 2147483647 h 398"/>
                      <a:gd name="T30" fmla="*/ 2147483647 w 387"/>
                      <a:gd name="T31" fmla="*/ 2147483647 h 398"/>
                      <a:gd name="T32" fmla="*/ 2147483647 w 387"/>
                      <a:gd name="T33" fmla="*/ 2147483647 h 398"/>
                      <a:gd name="T34" fmla="*/ 2147483647 w 387"/>
                      <a:gd name="T35" fmla="*/ 2147483647 h 398"/>
                      <a:gd name="T36" fmla="*/ 2147483647 w 387"/>
                      <a:gd name="T37" fmla="*/ 2147483647 h 398"/>
                      <a:gd name="T38" fmla="*/ 2147483647 w 387"/>
                      <a:gd name="T39" fmla="*/ 2147483647 h 398"/>
                      <a:gd name="T40" fmla="*/ 2147483647 w 387"/>
                      <a:gd name="T41" fmla="*/ 2147483647 h 398"/>
                      <a:gd name="T42" fmla="*/ 2147483647 w 387"/>
                      <a:gd name="T43" fmla="*/ 2147483647 h 398"/>
                      <a:gd name="T44" fmla="*/ 2147483647 w 387"/>
                      <a:gd name="T45" fmla="*/ 2147483647 h 398"/>
                      <a:gd name="T46" fmla="*/ 2147483647 w 387"/>
                      <a:gd name="T47" fmla="*/ 2147483647 h 398"/>
                      <a:gd name="T48" fmla="*/ 2147483647 w 387"/>
                      <a:gd name="T49" fmla="*/ 2147483647 h 398"/>
                      <a:gd name="T50" fmla="*/ 2147483647 w 387"/>
                      <a:gd name="T51" fmla="*/ 2147483647 h 398"/>
                      <a:gd name="T52" fmla="*/ 2147483647 w 387"/>
                      <a:gd name="T53" fmla="*/ 2147483647 h 398"/>
                      <a:gd name="T54" fmla="*/ 2147483647 w 387"/>
                      <a:gd name="T55" fmla="*/ 2147483647 h 398"/>
                      <a:gd name="T56" fmla="*/ 2147483647 w 387"/>
                      <a:gd name="T57" fmla="*/ 2147483647 h 398"/>
                      <a:gd name="T58" fmla="*/ 2147483647 w 387"/>
                      <a:gd name="T59" fmla="*/ 2147483647 h 398"/>
                      <a:gd name="T60" fmla="*/ 2147483647 w 387"/>
                      <a:gd name="T61" fmla="*/ 2147483647 h 398"/>
                      <a:gd name="T62" fmla="*/ 2147483647 w 387"/>
                      <a:gd name="T63" fmla="*/ 2147483647 h 398"/>
                      <a:gd name="T64" fmla="*/ 2147483647 w 387"/>
                      <a:gd name="T65" fmla="*/ 2147483647 h 398"/>
                      <a:gd name="T66" fmla="*/ 2147483647 w 387"/>
                      <a:gd name="T67" fmla="*/ 2147483647 h 398"/>
                      <a:gd name="T68" fmla="*/ 2147483647 w 387"/>
                      <a:gd name="T69" fmla="*/ 2147483647 h 398"/>
                      <a:gd name="T70" fmla="*/ 2147483647 w 387"/>
                      <a:gd name="T71" fmla="*/ 2147483647 h 398"/>
                      <a:gd name="T72" fmla="*/ 2147483647 w 387"/>
                      <a:gd name="T73" fmla="*/ 2147483647 h 398"/>
                      <a:gd name="T74" fmla="*/ 2147483647 w 387"/>
                      <a:gd name="T75" fmla="*/ 2147483647 h 398"/>
                      <a:gd name="T76" fmla="*/ 2147483647 w 387"/>
                      <a:gd name="T77" fmla="*/ 2147483647 h 398"/>
                      <a:gd name="T78" fmla="*/ 2147483647 w 387"/>
                      <a:gd name="T79" fmla="*/ 2147483647 h 398"/>
                      <a:gd name="T80" fmla="*/ 2147483647 w 387"/>
                      <a:gd name="T81" fmla="*/ 2147483647 h 398"/>
                      <a:gd name="T82" fmla="*/ 2147483647 w 387"/>
                      <a:gd name="T83" fmla="*/ 2147483647 h 398"/>
                      <a:gd name="T84" fmla="*/ 2147483647 w 387"/>
                      <a:gd name="T85" fmla="*/ 2147483647 h 398"/>
                      <a:gd name="T86" fmla="*/ 2147483647 w 387"/>
                      <a:gd name="T87" fmla="*/ 2147483647 h 398"/>
                      <a:gd name="T88" fmla="*/ 2147483647 w 387"/>
                      <a:gd name="T89" fmla="*/ 2147483647 h 398"/>
                      <a:gd name="T90" fmla="*/ 2147483647 w 387"/>
                      <a:gd name="T91" fmla="*/ 2147483647 h 398"/>
                      <a:gd name="T92" fmla="*/ 0 w 387"/>
                      <a:gd name="T93" fmla="*/ 2147483647 h 398"/>
                      <a:gd name="T94" fmla="*/ 2147483647 w 387"/>
                      <a:gd name="T95" fmla="*/ 2147483647 h 398"/>
                      <a:gd name="T96" fmla="*/ 2147483647 w 387"/>
                      <a:gd name="T97" fmla="*/ 2147483647 h 398"/>
                      <a:gd name="T98" fmla="*/ 2147483647 w 387"/>
                      <a:gd name="T99" fmla="*/ 2147483647 h 398"/>
                      <a:gd name="T100" fmla="*/ 2147483647 w 387"/>
                      <a:gd name="T101" fmla="*/ 2147483647 h 398"/>
                      <a:gd name="T102" fmla="*/ 2147483647 w 387"/>
                      <a:gd name="T103" fmla="*/ 2147483647 h 398"/>
                      <a:gd name="T104" fmla="*/ 2147483647 w 387"/>
                      <a:gd name="T105" fmla="*/ 0 h 398"/>
                      <a:gd name="T106" fmla="*/ 2147483647 w 387"/>
                      <a:gd name="T107" fmla="*/ 0 h 398"/>
                      <a:gd name="T108" fmla="*/ 2147483647 w 387"/>
                      <a:gd name="T109" fmla="*/ 2147483647 h 398"/>
                      <a:gd name="T110" fmla="*/ 2147483647 w 387"/>
                      <a:gd name="T111" fmla="*/ 2147483647 h 3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7"/>
                      <a:gd name="T169" fmla="*/ 0 h 398"/>
                      <a:gd name="T170" fmla="*/ 387 w 387"/>
                      <a:gd name="T171" fmla="*/ 398 h 3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7" h="398">
                        <a:moveTo>
                          <a:pt x="146" y="21"/>
                        </a:moveTo>
                        <a:lnTo>
                          <a:pt x="225" y="68"/>
                        </a:lnTo>
                        <a:lnTo>
                          <a:pt x="251" y="89"/>
                        </a:lnTo>
                        <a:lnTo>
                          <a:pt x="267" y="89"/>
                        </a:lnTo>
                        <a:lnTo>
                          <a:pt x="282" y="63"/>
                        </a:lnTo>
                        <a:lnTo>
                          <a:pt x="287" y="21"/>
                        </a:lnTo>
                        <a:lnTo>
                          <a:pt x="293" y="16"/>
                        </a:lnTo>
                        <a:lnTo>
                          <a:pt x="303" y="21"/>
                        </a:lnTo>
                        <a:lnTo>
                          <a:pt x="303" y="53"/>
                        </a:lnTo>
                        <a:lnTo>
                          <a:pt x="324" y="58"/>
                        </a:lnTo>
                        <a:lnTo>
                          <a:pt x="335" y="79"/>
                        </a:lnTo>
                        <a:lnTo>
                          <a:pt x="350" y="73"/>
                        </a:lnTo>
                        <a:lnTo>
                          <a:pt x="355" y="68"/>
                        </a:lnTo>
                        <a:lnTo>
                          <a:pt x="345" y="47"/>
                        </a:lnTo>
                        <a:lnTo>
                          <a:pt x="355" y="42"/>
                        </a:lnTo>
                        <a:lnTo>
                          <a:pt x="361" y="42"/>
                        </a:lnTo>
                        <a:lnTo>
                          <a:pt x="387" y="79"/>
                        </a:lnTo>
                        <a:lnTo>
                          <a:pt x="382" y="84"/>
                        </a:lnTo>
                        <a:lnTo>
                          <a:pt x="387" y="105"/>
                        </a:lnTo>
                        <a:lnTo>
                          <a:pt x="335" y="110"/>
                        </a:lnTo>
                        <a:lnTo>
                          <a:pt x="329" y="115"/>
                        </a:lnTo>
                        <a:lnTo>
                          <a:pt x="329" y="136"/>
                        </a:lnTo>
                        <a:lnTo>
                          <a:pt x="314" y="141"/>
                        </a:lnTo>
                        <a:lnTo>
                          <a:pt x="308" y="183"/>
                        </a:lnTo>
                        <a:lnTo>
                          <a:pt x="308" y="194"/>
                        </a:lnTo>
                        <a:lnTo>
                          <a:pt x="319" y="220"/>
                        </a:lnTo>
                        <a:lnTo>
                          <a:pt x="319" y="230"/>
                        </a:lnTo>
                        <a:lnTo>
                          <a:pt x="261" y="293"/>
                        </a:lnTo>
                        <a:lnTo>
                          <a:pt x="267" y="330"/>
                        </a:lnTo>
                        <a:lnTo>
                          <a:pt x="308" y="356"/>
                        </a:lnTo>
                        <a:lnTo>
                          <a:pt x="298" y="372"/>
                        </a:lnTo>
                        <a:lnTo>
                          <a:pt x="256" y="398"/>
                        </a:lnTo>
                        <a:lnTo>
                          <a:pt x="246" y="382"/>
                        </a:lnTo>
                        <a:lnTo>
                          <a:pt x="230" y="382"/>
                        </a:lnTo>
                        <a:lnTo>
                          <a:pt x="204" y="393"/>
                        </a:lnTo>
                        <a:lnTo>
                          <a:pt x="110" y="345"/>
                        </a:lnTo>
                        <a:lnTo>
                          <a:pt x="57" y="314"/>
                        </a:lnTo>
                        <a:lnTo>
                          <a:pt x="52" y="309"/>
                        </a:lnTo>
                        <a:lnTo>
                          <a:pt x="36" y="293"/>
                        </a:lnTo>
                        <a:lnTo>
                          <a:pt x="36" y="262"/>
                        </a:lnTo>
                        <a:lnTo>
                          <a:pt x="52" y="209"/>
                        </a:lnTo>
                        <a:lnTo>
                          <a:pt x="89" y="189"/>
                        </a:lnTo>
                        <a:lnTo>
                          <a:pt x="89" y="183"/>
                        </a:lnTo>
                        <a:lnTo>
                          <a:pt x="73" y="173"/>
                        </a:lnTo>
                        <a:lnTo>
                          <a:pt x="47" y="147"/>
                        </a:lnTo>
                        <a:lnTo>
                          <a:pt x="5" y="131"/>
                        </a:lnTo>
                        <a:lnTo>
                          <a:pt x="0" y="115"/>
                        </a:lnTo>
                        <a:lnTo>
                          <a:pt x="36" y="53"/>
                        </a:lnTo>
                        <a:lnTo>
                          <a:pt x="57" y="32"/>
                        </a:lnTo>
                        <a:lnTo>
                          <a:pt x="52" y="16"/>
                        </a:lnTo>
                        <a:lnTo>
                          <a:pt x="68" y="21"/>
                        </a:lnTo>
                        <a:lnTo>
                          <a:pt x="78" y="16"/>
                        </a:lnTo>
                        <a:lnTo>
                          <a:pt x="110" y="0"/>
                        </a:lnTo>
                        <a:lnTo>
                          <a:pt x="115" y="0"/>
                        </a:lnTo>
                        <a:lnTo>
                          <a:pt x="136" y="16"/>
                        </a:lnTo>
                        <a:lnTo>
                          <a:pt x="146" y="21"/>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63" name="Freeform 76"/>
                  <p:cNvSpPr>
                    <a:spLocks/>
                  </p:cNvSpPr>
                  <p:nvPr/>
                </p:nvSpPr>
                <p:spPr bwMode="auto">
                  <a:xfrm>
                    <a:off x="2962959" y="1175352"/>
                    <a:ext cx="473078" cy="461747"/>
                  </a:xfrm>
                  <a:custGeom>
                    <a:avLst/>
                    <a:gdLst>
                      <a:gd name="T0" fmla="*/ 2147483647 w 303"/>
                      <a:gd name="T1" fmla="*/ 0 h 345"/>
                      <a:gd name="T2" fmla="*/ 2147483647 w 303"/>
                      <a:gd name="T3" fmla="*/ 2147483647 h 345"/>
                      <a:gd name="T4" fmla="*/ 2147483647 w 303"/>
                      <a:gd name="T5" fmla="*/ 2147483647 h 345"/>
                      <a:gd name="T6" fmla="*/ 2147483647 w 303"/>
                      <a:gd name="T7" fmla="*/ 2147483647 h 345"/>
                      <a:gd name="T8" fmla="*/ 2147483647 w 303"/>
                      <a:gd name="T9" fmla="*/ 2147483647 h 345"/>
                      <a:gd name="T10" fmla="*/ 2147483647 w 303"/>
                      <a:gd name="T11" fmla="*/ 2147483647 h 345"/>
                      <a:gd name="T12" fmla="*/ 2147483647 w 303"/>
                      <a:gd name="T13" fmla="*/ 2147483647 h 345"/>
                      <a:gd name="T14" fmla="*/ 2147483647 w 303"/>
                      <a:gd name="T15" fmla="*/ 2147483647 h 345"/>
                      <a:gd name="T16" fmla="*/ 2147483647 w 303"/>
                      <a:gd name="T17" fmla="*/ 2147483647 h 345"/>
                      <a:gd name="T18" fmla="*/ 2147483647 w 303"/>
                      <a:gd name="T19" fmla="*/ 2147483647 h 345"/>
                      <a:gd name="T20" fmla="*/ 2147483647 w 303"/>
                      <a:gd name="T21" fmla="*/ 2147483647 h 345"/>
                      <a:gd name="T22" fmla="*/ 2147483647 w 303"/>
                      <a:gd name="T23" fmla="*/ 2147483647 h 345"/>
                      <a:gd name="T24" fmla="*/ 2147483647 w 303"/>
                      <a:gd name="T25" fmla="*/ 2147483647 h 345"/>
                      <a:gd name="T26" fmla="*/ 2147483647 w 303"/>
                      <a:gd name="T27" fmla="*/ 2147483647 h 345"/>
                      <a:gd name="T28" fmla="*/ 2147483647 w 303"/>
                      <a:gd name="T29" fmla="*/ 2147483647 h 345"/>
                      <a:gd name="T30" fmla="*/ 2147483647 w 303"/>
                      <a:gd name="T31" fmla="*/ 2147483647 h 345"/>
                      <a:gd name="T32" fmla="*/ 2147483647 w 303"/>
                      <a:gd name="T33" fmla="*/ 2147483647 h 345"/>
                      <a:gd name="T34" fmla="*/ 2147483647 w 303"/>
                      <a:gd name="T35" fmla="*/ 2147483647 h 345"/>
                      <a:gd name="T36" fmla="*/ 0 w 303"/>
                      <a:gd name="T37" fmla="*/ 2147483647 h 345"/>
                      <a:gd name="T38" fmla="*/ 2147483647 w 303"/>
                      <a:gd name="T39" fmla="*/ 2147483647 h 345"/>
                      <a:gd name="T40" fmla="*/ 2147483647 w 303"/>
                      <a:gd name="T41" fmla="*/ 2147483647 h 345"/>
                      <a:gd name="T42" fmla="*/ 2147483647 w 303"/>
                      <a:gd name="T43" fmla="*/ 2147483647 h 345"/>
                      <a:gd name="T44" fmla="*/ 2147483647 w 303"/>
                      <a:gd name="T45" fmla="*/ 2147483647 h 345"/>
                      <a:gd name="T46" fmla="*/ 2147483647 w 303"/>
                      <a:gd name="T47" fmla="*/ 2147483647 h 345"/>
                      <a:gd name="T48" fmla="*/ 2147483647 w 303"/>
                      <a:gd name="T49" fmla="*/ 2147483647 h 345"/>
                      <a:gd name="T50" fmla="*/ 2147483647 w 303"/>
                      <a:gd name="T51" fmla="*/ 2147483647 h 345"/>
                      <a:gd name="T52" fmla="*/ 2147483647 w 303"/>
                      <a:gd name="T53" fmla="*/ 0 h 345"/>
                      <a:gd name="T54" fmla="*/ 2147483647 w 303"/>
                      <a:gd name="T55" fmla="*/ 0 h 3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3"/>
                      <a:gd name="T85" fmla="*/ 0 h 345"/>
                      <a:gd name="T86" fmla="*/ 303 w 303"/>
                      <a:gd name="T87" fmla="*/ 345 h 34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3" h="345">
                        <a:moveTo>
                          <a:pt x="256" y="0"/>
                        </a:moveTo>
                        <a:lnTo>
                          <a:pt x="277" y="5"/>
                        </a:lnTo>
                        <a:lnTo>
                          <a:pt x="282" y="47"/>
                        </a:lnTo>
                        <a:lnTo>
                          <a:pt x="303" y="68"/>
                        </a:lnTo>
                        <a:lnTo>
                          <a:pt x="298" y="84"/>
                        </a:lnTo>
                        <a:lnTo>
                          <a:pt x="256" y="100"/>
                        </a:lnTo>
                        <a:lnTo>
                          <a:pt x="235" y="141"/>
                        </a:lnTo>
                        <a:lnTo>
                          <a:pt x="230" y="178"/>
                        </a:lnTo>
                        <a:lnTo>
                          <a:pt x="272" y="230"/>
                        </a:lnTo>
                        <a:lnTo>
                          <a:pt x="261" y="267"/>
                        </a:lnTo>
                        <a:lnTo>
                          <a:pt x="204" y="267"/>
                        </a:lnTo>
                        <a:lnTo>
                          <a:pt x="183" y="304"/>
                        </a:lnTo>
                        <a:lnTo>
                          <a:pt x="130" y="345"/>
                        </a:lnTo>
                        <a:lnTo>
                          <a:pt x="115" y="324"/>
                        </a:lnTo>
                        <a:lnTo>
                          <a:pt x="68" y="309"/>
                        </a:lnTo>
                        <a:lnTo>
                          <a:pt x="57" y="293"/>
                        </a:lnTo>
                        <a:lnTo>
                          <a:pt x="47" y="241"/>
                        </a:lnTo>
                        <a:lnTo>
                          <a:pt x="5" y="241"/>
                        </a:lnTo>
                        <a:lnTo>
                          <a:pt x="0" y="209"/>
                        </a:lnTo>
                        <a:lnTo>
                          <a:pt x="10" y="188"/>
                        </a:lnTo>
                        <a:lnTo>
                          <a:pt x="10" y="157"/>
                        </a:lnTo>
                        <a:lnTo>
                          <a:pt x="15" y="147"/>
                        </a:lnTo>
                        <a:lnTo>
                          <a:pt x="57" y="115"/>
                        </a:lnTo>
                        <a:lnTo>
                          <a:pt x="99" y="94"/>
                        </a:lnTo>
                        <a:lnTo>
                          <a:pt x="162" y="37"/>
                        </a:lnTo>
                        <a:lnTo>
                          <a:pt x="209" y="11"/>
                        </a:lnTo>
                        <a:lnTo>
                          <a:pt x="235" y="0"/>
                        </a:lnTo>
                        <a:lnTo>
                          <a:pt x="256" y="0"/>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66" name="Freeform 82"/>
                  <p:cNvSpPr>
                    <a:spLocks/>
                  </p:cNvSpPr>
                  <p:nvPr/>
                </p:nvSpPr>
                <p:spPr bwMode="auto">
                  <a:xfrm>
                    <a:off x="5103530" y="3847041"/>
                    <a:ext cx="432575" cy="230192"/>
                  </a:xfrm>
                  <a:custGeom>
                    <a:avLst/>
                    <a:gdLst>
                      <a:gd name="T0" fmla="*/ 2147483647 w 277"/>
                      <a:gd name="T1" fmla="*/ 2147483647 h 172"/>
                      <a:gd name="T2" fmla="*/ 2147483647 w 277"/>
                      <a:gd name="T3" fmla="*/ 2147483647 h 172"/>
                      <a:gd name="T4" fmla="*/ 2147483647 w 277"/>
                      <a:gd name="T5" fmla="*/ 2147483647 h 172"/>
                      <a:gd name="T6" fmla="*/ 2147483647 w 277"/>
                      <a:gd name="T7" fmla="*/ 2147483647 h 172"/>
                      <a:gd name="T8" fmla="*/ 2147483647 w 277"/>
                      <a:gd name="T9" fmla="*/ 2147483647 h 172"/>
                      <a:gd name="T10" fmla="*/ 0 w 277"/>
                      <a:gd name="T11" fmla="*/ 2147483647 h 172"/>
                      <a:gd name="T12" fmla="*/ 2147483647 w 277"/>
                      <a:gd name="T13" fmla="*/ 2147483647 h 172"/>
                      <a:gd name="T14" fmla="*/ 2147483647 w 277"/>
                      <a:gd name="T15" fmla="*/ 2147483647 h 172"/>
                      <a:gd name="T16" fmla="*/ 2147483647 w 277"/>
                      <a:gd name="T17" fmla="*/ 2147483647 h 172"/>
                      <a:gd name="T18" fmla="*/ 2147483647 w 277"/>
                      <a:gd name="T19" fmla="*/ 2147483647 h 172"/>
                      <a:gd name="T20" fmla="*/ 2147483647 w 277"/>
                      <a:gd name="T21" fmla="*/ 0 h 172"/>
                      <a:gd name="T22" fmla="*/ 2147483647 w 277"/>
                      <a:gd name="T23" fmla="*/ 2147483647 h 172"/>
                      <a:gd name="T24" fmla="*/ 2147483647 w 277"/>
                      <a:gd name="T25" fmla="*/ 2147483647 h 172"/>
                      <a:gd name="T26" fmla="*/ 2147483647 w 277"/>
                      <a:gd name="T27" fmla="*/ 2147483647 h 172"/>
                      <a:gd name="T28" fmla="*/ 2147483647 w 277"/>
                      <a:gd name="T29" fmla="*/ 2147483647 h 172"/>
                      <a:gd name="T30" fmla="*/ 2147483647 w 277"/>
                      <a:gd name="T31" fmla="*/ 2147483647 h 172"/>
                      <a:gd name="T32" fmla="*/ 2147483647 w 277"/>
                      <a:gd name="T33" fmla="*/ 2147483647 h 172"/>
                      <a:gd name="T34" fmla="*/ 2147483647 w 277"/>
                      <a:gd name="T35" fmla="*/ 2147483647 h 172"/>
                      <a:gd name="T36" fmla="*/ 2147483647 w 277"/>
                      <a:gd name="T37" fmla="*/ 2147483647 h 172"/>
                      <a:gd name="T38" fmla="*/ 2147483647 w 277"/>
                      <a:gd name="T39" fmla="*/ 2147483647 h 172"/>
                      <a:gd name="T40" fmla="*/ 2147483647 w 277"/>
                      <a:gd name="T41" fmla="*/ 2147483647 h 1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7"/>
                      <a:gd name="T64" fmla="*/ 0 h 172"/>
                      <a:gd name="T65" fmla="*/ 277 w 277"/>
                      <a:gd name="T66" fmla="*/ 172 h 1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7" h="172">
                        <a:moveTo>
                          <a:pt x="214" y="162"/>
                        </a:moveTo>
                        <a:lnTo>
                          <a:pt x="125" y="172"/>
                        </a:lnTo>
                        <a:lnTo>
                          <a:pt x="115" y="156"/>
                        </a:lnTo>
                        <a:lnTo>
                          <a:pt x="120" y="136"/>
                        </a:lnTo>
                        <a:lnTo>
                          <a:pt x="99" y="125"/>
                        </a:lnTo>
                        <a:lnTo>
                          <a:pt x="0" y="99"/>
                        </a:lnTo>
                        <a:lnTo>
                          <a:pt x="26" y="68"/>
                        </a:lnTo>
                        <a:lnTo>
                          <a:pt x="73" y="41"/>
                        </a:lnTo>
                        <a:lnTo>
                          <a:pt x="73" y="31"/>
                        </a:lnTo>
                        <a:lnTo>
                          <a:pt x="73" y="5"/>
                        </a:lnTo>
                        <a:lnTo>
                          <a:pt x="99" y="0"/>
                        </a:lnTo>
                        <a:lnTo>
                          <a:pt x="104" y="20"/>
                        </a:lnTo>
                        <a:lnTo>
                          <a:pt x="125" y="20"/>
                        </a:lnTo>
                        <a:lnTo>
                          <a:pt x="136" y="62"/>
                        </a:lnTo>
                        <a:lnTo>
                          <a:pt x="193" y="88"/>
                        </a:lnTo>
                        <a:lnTo>
                          <a:pt x="209" y="136"/>
                        </a:lnTo>
                        <a:lnTo>
                          <a:pt x="214" y="141"/>
                        </a:lnTo>
                        <a:lnTo>
                          <a:pt x="219" y="120"/>
                        </a:lnTo>
                        <a:lnTo>
                          <a:pt x="224" y="120"/>
                        </a:lnTo>
                        <a:lnTo>
                          <a:pt x="277" y="151"/>
                        </a:lnTo>
                        <a:lnTo>
                          <a:pt x="214" y="162"/>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67" name="Freeform 83"/>
                  <p:cNvSpPr>
                    <a:spLocks/>
                  </p:cNvSpPr>
                  <p:nvPr/>
                </p:nvSpPr>
                <p:spPr bwMode="auto">
                  <a:xfrm>
                    <a:off x="3553831" y="2240103"/>
                    <a:ext cx="607548" cy="574800"/>
                  </a:xfrm>
                  <a:custGeom>
                    <a:avLst/>
                    <a:gdLst>
                      <a:gd name="T0" fmla="*/ 2147483647 w 388"/>
                      <a:gd name="T1" fmla="*/ 2147483647 h 429"/>
                      <a:gd name="T2" fmla="*/ 2147483647 w 388"/>
                      <a:gd name="T3" fmla="*/ 2147483647 h 429"/>
                      <a:gd name="T4" fmla="*/ 2147483647 w 388"/>
                      <a:gd name="T5" fmla="*/ 2147483647 h 429"/>
                      <a:gd name="T6" fmla="*/ 2147483647 w 388"/>
                      <a:gd name="T7" fmla="*/ 2147483647 h 429"/>
                      <a:gd name="T8" fmla="*/ 2147483647 w 388"/>
                      <a:gd name="T9" fmla="*/ 2147483647 h 429"/>
                      <a:gd name="T10" fmla="*/ 2147483647 w 388"/>
                      <a:gd name="T11" fmla="*/ 2147483647 h 429"/>
                      <a:gd name="T12" fmla="*/ 0 w 388"/>
                      <a:gd name="T13" fmla="*/ 2147483647 h 429"/>
                      <a:gd name="T14" fmla="*/ 0 w 388"/>
                      <a:gd name="T15" fmla="*/ 2147483647 h 429"/>
                      <a:gd name="T16" fmla="*/ 2147483647 w 388"/>
                      <a:gd name="T17" fmla="*/ 2147483647 h 429"/>
                      <a:gd name="T18" fmla="*/ 2147483647 w 388"/>
                      <a:gd name="T19" fmla="*/ 2147483647 h 429"/>
                      <a:gd name="T20" fmla="*/ 2147483647 w 388"/>
                      <a:gd name="T21" fmla="*/ 2147483647 h 429"/>
                      <a:gd name="T22" fmla="*/ 2147483647 w 388"/>
                      <a:gd name="T23" fmla="*/ 2147483647 h 429"/>
                      <a:gd name="T24" fmla="*/ 2147483647 w 388"/>
                      <a:gd name="T25" fmla="*/ 2147483647 h 429"/>
                      <a:gd name="T26" fmla="*/ 2147483647 w 388"/>
                      <a:gd name="T27" fmla="*/ 2147483647 h 429"/>
                      <a:gd name="T28" fmla="*/ 2147483647 w 388"/>
                      <a:gd name="T29" fmla="*/ 2147483647 h 429"/>
                      <a:gd name="T30" fmla="*/ 2147483647 w 388"/>
                      <a:gd name="T31" fmla="*/ 2147483647 h 429"/>
                      <a:gd name="T32" fmla="*/ 2147483647 w 388"/>
                      <a:gd name="T33" fmla="*/ 2147483647 h 429"/>
                      <a:gd name="T34" fmla="*/ 2147483647 w 388"/>
                      <a:gd name="T35" fmla="*/ 2147483647 h 429"/>
                      <a:gd name="T36" fmla="*/ 2147483647 w 388"/>
                      <a:gd name="T37" fmla="*/ 2147483647 h 429"/>
                      <a:gd name="T38" fmla="*/ 2147483647 w 388"/>
                      <a:gd name="T39" fmla="*/ 2147483647 h 429"/>
                      <a:gd name="T40" fmla="*/ 2147483647 w 388"/>
                      <a:gd name="T41" fmla="*/ 2147483647 h 429"/>
                      <a:gd name="T42" fmla="*/ 2147483647 w 388"/>
                      <a:gd name="T43" fmla="*/ 2147483647 h 429"/>
                      <a:gd name="T44" fmla="*/ 2147483647 w 388"/>
                      <a:gd name="T45" fmla="*/ 2147483647 h 429"/>
                      <a:gd name="T46" fmla="*/ 2147483647 w 388"/>
                      <a:gd name="T47" fmla="*/ 2147483647 h 429"/>
                      <a:gd name="T48" fmla="*/ 2147483647 w 388"/>
                      <a:gd name="T49" fmla="*/ 2147483647 h 429"/>
                      <a:gd name="T50" fmla="*/ 2147483647 w 388"/>
                      <a:gd name="T51" fmla="*/ 2147483647 h 429"/>
                      <a:gd name="T52" fmla="*/ 2147483647 w 388"/>
                      <a:gd name="T53" fmla="*/ 2147483647 h 429"/>
                      <a:gd name="T54" fmla="*/ 2147483647 w 388"/>
                      <a:gd name="T55" fmla="*/ 2147483647 h 429"/>
                      <a:gd name="T56" fmla="*/ 2147483647 w 388"/>
                      <a:gd name="T57" fmla="*/ 2147483647 h 429"/>
                      <a:gd name="T58" fmla="*/ 2147483647 w 388"/>
                      <a:gd name="T59" fmla="*/ 2147483647 h 429"/>
                      <a:gd name="T60" fmla="*/ 2147483647 w 388"/>
                      <a:gd name="T61" fmla="*/ 2147483647 h 429"/>
                      <a:gd name="T62" fmla="*/ 2147483647 w 388"/>
                      <a:gd name="T63" fmla="*/ 2147483647 h 429"/>
                      <a:gd name="T64" fmla="*/ 2147483647 w 388"/>
                      <a:gd name="T65" fmla="*/ 2147483647 h 429"/>
                      <a:gd name="T66" fmla="*/ 2147483647 w 388"/>
                      <a:gd name="T67" fmla="*/ 2147483647 h 429"/>
                      <a:gd name="T68" fmla="*/ 2147483647 w 388"/>
                      <a:gd name="T69" fmla="*/ 2147483647 h 429"/>
                      <a:gd name="T70" fmla="*/ 2147483647 w 388"/>
                      <a:gd name="T71" fmla="*/ 2147483647 h 429"/>
                      <a:gd name="T72" fmla="*/ 2147483647 w 388"/>
                      <a:gd name="T73" fmla="*/ 2147483647 h 429"/>
                      <a:gd name="T74" fmla="*/ 2147483647 w 388"/>
                      <a:gd name="T75" fmla="*/ 2147483647 h 429"/>
                      <a:gd name="T76" fmla="*/ 2147483647 w 388"/>
                      <a:gd name="T77" fmla="*/ 0 h 429"/>
                      <a:gd name="T78" fmla="*/ 2147483647 w 388"/>
                      <a:gd name="T79" fmla="*/ 0 h 429"/>
                      <a:gd name="T80" fmla="*/ 2147483647 w 388"/>
                      <a:gd name="T81" fmla="*/ 2147483647 h 4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8"/>
                      <a:gd name="T124" fmla="*/ 0 h 429"/>
                      <a:gd name="T125" fmla="*/ 388 w 388"/>
                      <a:gd name="T126" fmla="*/ 429 h 4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8" h="429">
                        <a:moveTo>
                          <a:pt x="163" y="16"/>
                        </a:moveTo>
                        <a:lnTo>
                          <a:pt x="136" y="74"/>
                        </a:lnTo>
                        <a:lnTo>
                          <a:pt x="100" y="105"/>
                        </a:lnTo>
                        <a:lnTo>
                          <a:pt x="89" y="126"/>
                        </a:lnTo>
                        <a:lnTo>
                          <a:pt x="84" y="131"/>
                        </a:lnTo>
                        <a:lnTo>
                          <a:pt x="58" y="131"/>
                        </a:lnTo>
                        <a:lnTo>
                          <a:pt x="0" y="189"/>
                        </a:lnTo>
                        <a:lnTo>
                          <a:pt x="0" y="210"/>
                        </a:lnTo>
                        <a:lnTo>
                          <a:pt x="27" y="252"/>
                        </a:lnTo>
                        <a:lnTo>
                          <a:pt x="74" y="288"/>
                        </a:lnTo>
                        <a:lnTo>
                          <a:pt x="95" y="314"/>
                        </a:lnTo>
                        <a:lnTo>
                          <a:pt x="131" y="325"/>
                        </a:lnTo>
                        <a:lnTo>
                          <a:pt x="152" y="325"/>
                        </a:lnTo>
                        <a:lnTo>
                          <a:pt x="168" y="361"/>
                        </a:lnTo>
                        <a:lnTo>
                          <a:pt x="184" y="367"/>
                        </a:lnTo>
                        <a:lnTo>
                          <a:pt x="215" y="429"/>
                        </a:lnTo>
                        <a:lnTo>
                          <a:pt x="231" y="419"/>
                        </a:lnTo>
                        <a:lnTo>
                          <a:pt x="241" y="393"/>
                        </a:lnTo>
                        <a:lnTo>
                          <a:pt x="278" y="403"/>
                        </a:lnTo>
                        <a:lnTo>
                          <a:pt x="304" y="356"/>
                        </a:lnTo>
                        <a:lnTo>
                          <a:pt x="325" y="346"/>
                        </a:lnTo>
                        <a:lnTo>
                          <a:pt x="320" y="325"/>
                        </a:lnTo>
                        <a:lnTo>
                          <a:pt x="346" y="325"/>
                        </a:lnTo>
                        <a:lnTo>
                          <a:pt x="340" y="283"/>
                        </a:lnTo>
                        <a:lnTo>
                          <a:pt x="361" y="272"/>
                        </a:lnTo>
                        <a:lnTo>
                          <a:pt x="367" y="246"/>
                        </a:lnTo>
                        <a:lnTo>
                          <a:pt x="388" y="220"/>
                        </a:lnTo>
                        <a:lnTo>
                          <a:pt x="351" y="231"/>
                        </a:lnTo>
                        <a:lnTo>
                          <a:pt x="340" y="220"/>
                        </a:lnTo>
                        <a:lnTo>
                          <a:pt x="351" y="189"/>
                        </a:lnTo>
                        <a:lnTo>
                          <a:pt x="361" y="163"/>
                        </a:lnTo>
                        <a:lnTo>
                          <a:pt x="340" y="142"/>
                        </a:lnTo>
                        <a:lnTo>
                          <a:pt x="314" y="126"/>
                        </a:lnTo>
                        <a:lnTo>
                          <a:pt x="314" y="105"/>
                        </a:lnTo>
                        <a:lnTo>
                          <a:pt x="330" y="100"/>
                        </a:lnTo>
                        <a:lnTo>
                          <a:pt x="304" y="68"/>
                        </a:lnTo>
                        <a:lnTo>
                          <a:pt x="293" y="42"/>
                        </a:lnTo>
                        <a:lnTo>
                          <a:pt x="236" y="27"/>
                        </a:lnTo>
                        <a:lnTo>
                          <a:pt x="215" y="0"/>
                        </a:lnTo>
                        <a:lnTo>
                          <a:pt x="199" y="0"/>
                        </a:lnTo>
                        <a:lnTo>
                          <a:pt x="163" y="16"/>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71" name="Freeform 91"/>
                  <p:cNvSpPr>
                    <a:spLocks/>
                  </p:cNvSpPr>
                  <p:nvPr/>
                </p:nvSpPr>
                <p:spPr bwMode="auto">
                  <a:xfrm>
                    <a:off x="4715463" y="3445547"/>
                    <a:ext cx="409893" cy="461747"/>
                  </a:xfrm>
                  <a:custGeom>
                    <a:avLst/>
                    <a:gdLst>
                      <a:gd name="T0" fmla="*/ 2147483647 w 262"/>
                      <a:gd name="T1" fmla="*/ 2147483647 h 345"/>
                      <a:gd name="T2" fmla="*/ 2147483647 w 262"/>
                      <a:gd name="T3" fmla="*/ 2147483647 h 345"/>
                      <a:gd name="T4" fmla="*/ 2147483647 w 262"/>
                      <a:gd name="T5" fmla="*/ 2147483647 h 345"/>
                      <a:gd name="T6" fmla="*/ 2147483647 w 262"/>
                      <a:gd name="T7" fmla="*/ 2147483647 h 345"/>
                      <a:gd name="T8" fmla="*/ 2147483647 w 262"/>
                      <a:gd name="T9" fmla="*/ 2147483647 h 345"/>
                      <a:gd name="T10" fmla="*/ 2147483647 w 262"/>
                      <a:gd name="T11" fmla="*/ 2147483647 h 345"/>
                      <a:gd name="T12" fmla="*/ 2147483647 w 262"/>
                      <a:gd name="T13" fmla="*/ 2147483647 h 345"/>
                      <a:gd name="T14" fmla="*/ 2147483647 w 262"/>
                      <a:gd name="T15" fmla="*/ 2147483647 h 345"/>
                      <a:gd name="T16" fmla="*/ 2147483647 w 262"/>
                      <a:gd name="T17" fmla="*/ 2147483647 h 345"/>
                      <a:gd name="T18" fmla="*/ 2147483647 w 262"/>
                      <a:gd name="T19" fmla="*/ 2147483647 h 345"/>
                      <a:gd name="T20" fmla="*/ 2147483647 w 262"/>
                      <a:gd name="T21" fmla="*/ 2147483647 h 345"/>
                      <a:gd name="T22" fmla="*/ 2147483647 w 262"/>
                      <a:gd name="T23" fmla="*/ 0 h 345"/>
                      <a:gd name="T24" fmla="*/ 2147483647 w 262"/>
                      <a:gd name="T25" fmla="*/ 2147483647 h 345"/>
                      <a:gd name="T26" fmla="*/ 2147483647 w 262"/>
                      <a:gd name="T27" fmla="*/ 2147483647 h 345"/>
                      <a:gd name="T28" fmla="*/ 2147483647 w 262"/>
                      <a:gd name="T29" fmla="*/ 2147483647 h 345"/>
                      <a:gd name="T30" fmla="*/ 2147483647 w 262"/>
                      <a:gd name="T31" fmla="*/ 2147483647 h 345"/>
                      <a:gd name="T32" fmla="*/ 2147483647 w 262"/>
                      <a:gd name="T33" fmla="*/ 2147483647 h 345"/>
                      <a:gd name="T34" fmla="*/ 2147483647 w 262"/>
                      <a:gd name="T35" fmla="*/ 2147483647 h 345"/>
                      <a:gd name="T36" fmla="*/ 2147483647 w 262"/>
                      <a:gd name="T37" fmla="*/ 2147483647 h 345"/>
                      <a:gd name="T38" fmla="*/ 2147483647 w 262"/>
                      <a:gd name="T39" fmla="*/ 2147483647 h 345"/>
                      <a:gd name="T40" fmla="*/ 0 w 262"/>
                      <a:gd name="T41" fmla="*/ 2147483647 h 345"/>
                      <a:gd name="T42" fmla="*/ 0 w 262"/>
                      <a:gd name="T43" fmla="*/ 2147483647 h 345"/>
                      <a:gd name="T44" fmla="*/ 2147483647 w 262"/>
                      <a:gd name="T45" fmla="*/ 2147483647 h 345"/>
                      <a:gd name="T46" fmla="*/ 2147483647 w 262"/>
                      <a:gd name="T47" fmla="*/ 2147483647 h 345"/>
                      <a:gd name="T48" fmla="*/ 2147483647 w 262"/>
                      <a:gd name="T49" fmla="*/ 2147483647 h 345"/>
                      <a:gd name="T50" fmla="*/ 2147483647 w 262"/>
                      <a:gd name="T51" fmla="*/ 2147483647 h 345"/>
                      <a:gd name="T52" fmla="*/ 2147483647 w 262"/>
                      <a:gd name="T53" fmla="*/ 2147483647 h 345"/>
                      <a:gd name="T54" fmla="*/ 2147483647 w 262"/>
                      <a:gd name="T55" fmla="*/ 2147483647 h 345"/>
                      <a:gd name="T56" fmla="*/ 2147483647 w 262"/>
                      <a:gd name="T57" fmla="*/ 2147483647 h 345"/>
                      <a:gd name="T58" fmla="*/ 2147483647 w 262"/>
                      <a:gd name="T59" fmla="*/ 2147483647 h 345"/>
                      <a:gd name="T60" fmla="*/ 2147483647 w 262"/>
                      <a:gd name="T61" fmla="*/ 2147483647 h 345"/>
                      <a:gd name="T62" fmla="*/ 2147483647 w 262"/>
                      <a:gd name="T63" fmla="*/ 2147483647 h 345"/>
                      <a:gd name="T64" fmla="*/ 2147483647 w 262"/>
                      <a:gd name="T65" fmla="*/ 2147483647 h 345"/>
                      <a:gd name="T66" fmla="*/ 2147483647 w 262"/>
                      <a:gd name="T67" fmla="*/ 2147483647 h 345"/>
                      <a:gd name="T68" fmla="*/ 2147483647 w 262"/>
                      <a:gd name="T69" fmla="*/ 2147483647 h 345"/>
                      <a:gd name="T70" fmla="*/ 2147483647 w 262"/>
                      <a:gd name="T71" fmla="*/ 2147483647 h 3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2"/>
                      <a:gd name="T109" fmla="*/ 0 h 345"/>
                      <a:gd name="T110" fmla="*/ 262 w 262"/>
                      <a:gd name="T111" fmla="*/ 345 h 3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2" h="345">
                        <a:moveTo>
                          <a:pt x="225" y="157"/>
                        </a:moveTo>
                        <a:lnTo>
                          <a:pt x="194" y="152"/>
                        </a:lnTo>
                        <a:lnTo>
                          <a:pt x="183" y="157"/>
                        </a:lnTo>
                        <a:lnTo>
                          <a:pt x="162" y="173"/>
                        </a:lnTo>
                        <a:lnTo>
                          <a:pt x="126" y="168"/>
                        </a:lnTo>
                        <a:lnTo>
                          <a:pt x="121" y="168"/>
                        </a:lnTo>
                        <a:lnTo>
                          <a:pt x="115" y="136"/>
                        </a:lnTo>
                        <a:lnTo>
                          <a:pt x="126" y="58"/>
                        </a:lnTo>
                        <a:lnTo>
                          <a:pt x="121" y="52"/>
                        </a:lnTo>
                        <a:lnTo>
                          <a:pt x="100" y="42"/>
                        </a:lnTo>
                        <a:lnTo>
                          <a:pt x="100" y="37"/>
                        </a:lnTo>
                        <a:lnTo>
                          <a:pt x="131" y="0"/>
                        </a:lnTo>
                        <a:lnTo>
                          <a:pt x="115" y="11"/>
                        </a:lnTo>
                        <a:lnTo>
                          <a:pt x="68" y="11"/>
                        </a:lnTo>
                        <a:lnTo>
                          <a:pt x="53" y="32"/>
                        </a:lnTo>
                        <a:lnTo>
                          <a:pt x="32" y="89"/>
                        </a:lnTo>
                        <a:lnTo>
                          <a:pt x="16" y="131"/>
                        </a:lnTo>
                        <a:lnTo>
                          <a:pt x="21" y="147"/>
                        </a:lnTo>
                        <a:lnTo>
                          <a:pt x="5" y="183"/>
                        </a:lnTo>
                        <a:lnTo>
                          <a:pt x="5" y="225"/>
                        </a:lnTo>
                        <a:lnTo>
                          <a:pt x="0" y="246"/>
                        </a:lnTo>
                        <a:lnTo>
                          <a:pt x="0" y="251"/>
                        </a:lnTo>
                        <a:lnTo>
                          <a:pt x="37" y="236"/>
                        </a:lnTo>
                        <a:lnTo>
                          <a:pt x="63" y="262"/>
                        </a:lnTo>
                        <a:lnTo>
                          <a:pt x="58" y="314"/>
                        </a:lnTo>
                        <a:lnTo>
                          <a:pt x="84" y="314"/>
                        </a:lnTo>
                        <a:lnTo>
                          <a:pt x="105" y="319"/>
                        </a:lnTo>
                        <a:lnTo>
                          <a:pt x="136" y="345"/>
                        </a:lnTo>
                        <a:lnTo>
                          <a:pt x="178" y="340"/>
                        </a:lnTo>
                        <a:lnTo>
                          <a:pt x="189" y="345"/>
                        </a:lnTo>
                        <a:lnTo>
                          <a:pt x="194" y="319"/>
                        </a:lnTo>
                        <a:lnTo>
                          <a:pt x="215" y="267"/>
                        </a:lnTo>
                        <a:lnTo>
                          <a:pt x="236" y="246"/>
                        </a:lnTo>
                        <a:lnTo>
                          <a:pt x="262" y="225"/>
                        </a:lnTo>
                        <a:lnTo>
                          <a:pt x="236" y="188"/>
                        </a:lnTo>
                        <a:lnTo>
                          <a:pt x="225" y="157"/>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72" name="Freeform 93"/>
                  <p:cNvSpPr>
                    <a:spLocks/>
                  </p:cNvSpPr>
                  <p:nvPr/>
                </p:nvSpPr>
                <p:spPr bwMode="auto">
                  <a:xfrm>
                    <a:off x="6751965" y="1218539"/>
                    <a:ext cx="507100" cy="497160"/>
                  </a:xfrm>
                  <a:custGeom>
                    <a:avLst/>
                    <a:gdLst>
                      <a:gd name="T0" fmla="*/ 2147483647 w 324"/>
                      <a:gd name="T1" fmla="*/ 2147483647 h 371"/>
                      <a:gd name="T2" fmla="*/ 2147483647 w 324"/>
                      <a:gd name="T3" fmla="*/ 2147483647 h 371"/>
                      <a:gd name="T4" fmla="*/ 2147483647 w 324"/>
                      <a:gd name="T5" fmla="*/ 0 h 371"/>
                      <a:gd name="T6" fmla="*/ 2147483647 w 324"/>
                      <a:gd name="T7" fmla="*/ 2147483647 h 371"/>
                      <a:gd name="T8" fmla="*/ 2147483647 w 324"/>
                      <a:gd name="T9" fmla="*/ 2147483647 h 371"/>
                      <a:gd name="T10" fmla="*/ 2147483647 w 324"/>
                      <a:gd name="T11" fmla="*/ 2147483647 h 371"/>
                      <a:gd name="T12" fmla="*/ 2147483647 w 324"/>
                      <a:gd name="T13" fmla="*/ 2147483647 h 371"/>
                      <a:gd name="T14" fmla="*/ 2147483647 w 324"/>
                      <a:gd name="T15" fmla="*/ 2147483647 h 371"/>
                      <a:gd name="T16" fmla="*/ 2147483647 w 324"/>
                      <a:gd name="T17" fmla="*/ 2147483647 h 371"/>
                      <a:gd name="T18" fmla="*/ 2147483647 w 324"/>
                      <a:gd name="T19" fmla="*/ 2147483647 h 371"/>
                      <a:gd name="T20" fmla="*/ 2147483647 w 324"/>
                      <a:gd name="T21" fmla="*/ 2147483647 h 371"/>
                      <a:gd name="T22" fmla="*/ 2147483647 w 324"/>
                      <a:gd name="T23" fmla="*/ 2147483647 h 371"/>
                      <a:gd name="T24" fmla="*/ 2147483647 w 324"/>
                      <a:gd name="T25" fmla="*/ 2147483647 h 371"/>
                      <a:gd name="T26" fmla="*/ 0 w 324"/>
                      <a:gd name="T27" fmla="*/ 2147483647 h 371"/>
                      <a:gd name="T28" fmla="*/ 2147483647 w 324"/>
                      <a:gd name="T29" fmla="*/ 2147483647 h 371"/>
                      <a:gd name="T30" fmla="*/ 2147483647 w 324"/>
                      <a:gd name="T31" fmla="*/ 2147483647 h 371"/>
                      <a:gd name="T32" fmla="*/ 2147483647 w 324"/>
                      <a:gd name="T33" fmla="*/ 2147483647 h 371"/>
                      <a:gd name="T34" fmla="*/ 2147483647 w 324"/>
                      <a:gd name="T35" fmla="*/ 2147483647 h 371"/>
                      <a:gd name="T36" fmla="*/ 2147483647 w 324"/>
                      <a:gd name="T37" fmla="*/ 2147483647 h 371"/>
                      <a:gd name="T38" fmla="*/ 2147483647 w 324"/>
                      <a:gd name="T39" fmla="*/ 2147483647 h 371"/>
                      <a:gd name="T40" fmla="*/ 2147483647 w 324"/>
                      <a:gd name="T41" fmla="*/ 2147483647 h 371"/>
                      <a:gd name="T42" fmla="*/ 2147483647 w 324"/>
                      <a:gd name="T43" fmla="*/ 2147483647 h 371"/>
                      <a:gd name="T44" fmla="*/ 2147483647 w 324"/>
                      <a:gd name="T45" fmla="*/ 2147483647 h 371"/>
                      <a:gd name="T46" fmla="*/ 2147483647 w 324"/>
                      <a:gd name="T47" fmla="*/ 2147483647 h 371"/>
                      <a:gd name="T48" fmla="*/ 2147483647 w 324"/>
                      <a:gd name="T49" fmla="*/ 2147483647 h 371"/>
                      <a:gd name="T50" fmla="*/ 2147483647 w 324"/>
                      <a:gd name="T51" fmla="*/ 2147483647 h 371"/>
                      <a:gd name="T52" fmla="*/ 2147483647 w 324"/>
                      <a:gd name="T53" fmla="*/ 2147483647 h 371"/>
                      <a:gd name="T54" fmla="*/ 2147483647 w 324"/>
                      <a:gd name="T55" fmla="*/ 2147483647 h 371"/>
                      <a:gd name="T56" fmla="*/ 2147483647 w 324"/>
                      <a:gd name="T57" fmla="*/ 2147483647 h 371"/>
                      <a:gd name="T58" fmla="*/ 2147483647 w 324"/>
                      <a:gd name="T59" fmla="*/ 2147483647 h 371"/>
                      <a:gd name="T60" fmla="*/ 2147483647 w 324"/>
                      <a:gd name="T61" fmla="*/ 2147483647 h 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4"/>
                      <a:gd name="T94" fmla="*/ 0 h 371"/>
                      <a:gd name="T95" fmla="*/ 324 w 324"/>
                      <a:gd name="T96" fmla="*/ 371 h 3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4" h="371">
                        <a:moveTo>
                          <a:pt x="282" y="47"/>
                        </a:moveTo>
                        <a:lnTo>
                          <a:pt x="272" y="10"/>
                        </a:lnTo>
                        <a:lnTo>
                          <a:pt x="261" y="0"/>
                        </a:lnTo>
                        <a:lnTo>
                          <a:pt x="256" y="5"/>
                        </a:lnTo>
                        <a:lnTo>
                          <a:pt x="230" y="21"/>
                        </a:lnTo>
                        <a:lnTo>
                          <a:pt x="219" y="36"/>
                        </a:lnTo>
                        <a:lnTo>
                          <a:pt x="177" y="63"/>
                        </a:lnTo>
                        <a:lnTo>
                          <a:pt x="146" y="68"/>
                        </a:lnTo>
                        <a:lnTo>
                          <a:pt x="125" y="94"/>
                        </a:lnTo>
                        <a:lnTo>
                          <a:pt x="89" y="120"/>
                        </a:lnTo>
                        <a:lnTo>
                          <a:pt x="52" y="146"/>
                        </a:lnTo>
                        <a:lnTo>
                          <a:pt x="26" y="146"/>
                        </a:lnTo>
                        <a:lnTo>
                          <a:pt x="10" y="157"/>
                        </a:lnTo>
                        <a:lnTo>
                          <a:pt x="0" y="172"/>
                        </a:lnTo>
                        <a:lnTo>
                          <a:pt x="10" y="188"/>
                        </a:lnTo>
                        <a:lnTo>
                          <a:pt x="31" y="230"/>
                        </a:lnTo>
                        <a:lnTo>
                          <a:pt x="52" y="287"/>
                        </a:lnTo>
                        <a:lnTo>
                          <a:pt x="41" y="329"/>
                        </a:lnTo>
                        <a:lnTo>
                          <a:pt x="41" y="371"/>
                        </a:lnTo>
                        <a:lnTo>
                          <a:pt x="89" y="361"/>
                        </a:lnTo>
                        <a:lnTo>
                          <a:pt x="130" y="329"/>
                        </a:lnTo>
                        <a:lnTo>
                          <a:pt x="151" y="314"/>
                        </a:lnTo>
                        <a:lnTo>
                          <a:pt x="162" y="277"/>
                        </a:lnTo>
                        <a:lnTo>
                          <a:pt x="225" y="251"/>
                        </a:lnTo>
                        <a:lnTo>
                          <a:pt x="240" y="219"/>
                        </a:lnTo>
                        <a:lnTo>
                          <a:pt x="245" y="214"/>
                        </a:lnTo>
                        <a:lnTo>
                          <a:pt x="256" y="172"/>
                        </a:lnTo>
                        <a:lnTo>
                          <a:pt x="298" y="110"/>
                        </a:lnTo>
                        <a:lnTo>
                          <a:pt x="319" y="89"/>
                        </a:lnTo>
                        <a:lnTo>
                          <a:pt x="324" y="73"/>
                        </a:lnTo>
                        <a:lnTo>
                          <a:pt x="282" y="47"/>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74" name="Freeform 97"/>
                  <p:cNvSpPr>
                    <a:spLocks/>
                  </p:cNvSpPr>
                  <p:nvPr/>
                </p:nvSpPr>
                <p:spPr bwMode="auto">
                  <a:xfrm>
                    <a:off x="7366851" y="3024663"/>
                    <a:ext cx="761460" cy="365039"/>
                  </a:xfrm>
                  <a:custGeom>
                    <a:avLst/>
                    <a:gdLst>
                      <a:gd name="T0" fmla="*/ 2147483647 w 487"/>
                      <a:gd name="T1" fmla="*/ 2147483647 h 272"/>
                      <a:gd name="T2" fmla="*/ 2147483647 w 487"/>
                      <a:gd name="T3" fmla="*/ 2147483647 h 272"/>
                      <a:gd name="T4" fmla="*/ 2147483647 w 487"/>
                      <a:gd name="T5" fmla="*/ 2147483647 h 272"/>
                      <a:gd name="T6" fmla="*/ 2147483647 w 487"/>
                      <a:gd name="T7" fmla="*/ 2147483647 h 272"/>
                      <a:gd name="T8" fmla="*/ 2147483647 w 487"/>
                      <a:gd name="T9" fmla="*/ 2147483647 h 272"/>
                      <a:gd name="T10" fmla="*/ 2147483647 w 487"/>
                      <a:gd name="T11" fmla="*/ 2147483647 h 272"/>
                      <a:gd name="T12" fmla="*/ 2147483647 w 487"/>
                      <a:gd name="T13" fmla="*/ 2147483647 h 272"/>
                      <a:gd name="T14" fmla="*/ 2147483647 w 487"/>
                      <a:gd name="T15" fmla="*/ 2147483647 h 272"/>
                      <a:gd name="T16" fmla="*/ 2147483647 w 487"/>
                      <a:gd name="T17" fmla="*/ 2147483647 h 272"/>
                      <a:gd name="T18" fmla="*/ 2147483647 w 487"/>
                      <a:gd name="T19" fmla="*/ 2147483647 h 272"/>
                      <a:gd name="T20" fmla="*/ 2147483647 w 487"/>
                      <a:gd name="T21" fmla="*/ 2147483647 h 272"/>
                      <a:gd name="T22" fmla="*/ 2147483647 w 487"/>
                      <a:gd name="T23" fmla="*/ 2147483647 h 272"/>
                      <a:gd name="T24" fmla="*/ 2147483647 w 487"/>
                      <a:gd name="T25" fmla="*/ 2147483647 h 272"/>
                      <a:gd name="T26" fmla="*/ 2147483647 w 487"/>
                      <a:gd name="T27" fmla="*/ 2147483647 h 272"/>
                      <a:gd name="T28" fmla="*/ 2147483647 w 487"/>
                      <a:gd name="T29" fmla="*/ 2147483647 h 272"/>
                      <a:gd name="T30" fmla="*/ 2147483647 w 487"/>
                      <a:gd name="T31" fmla="*/ 2147483647 h 272"/>
                      <a:gd name="T32" fmla="*/ 2147483647 w 487"/>
                      <a:gd name="T33" fmla="*/ 2147483647 h 272"/>
                      <a:gd name="T34" fmla="*/ 2147483647 w 487"/>
                      <a:gd name="T35" fmla="*/ 2147483647 h 272"/>
                      <a:gd name="T36" fmla="*/ 2147483647 w 487"/>
                      <a:gd name="T37" fmla="*/ 2147483647 h 272"/>
                      <a:gd name="T38" fmla="*/ 2147483647 w 487"/>
                      <a:gd name="T39" fmla="*/ 2147483647 h 272"/>
                      <a:gd name="T40" fmla="*/ 2147483647 w 487"/>
                      <a:gd name="T41" fmla="*/ 2147483647 h 272"/>
                      <a:gd name="T42" fmla="*/ 0 w 487"/>
                      <a:gd name="T43" fmla="*/ 2147483647 h 272"/>
                      <a:gd name="T44" fmla="*/ 0 w 487"/>
                      <a:gd name="T45" fmla="*/ 2147483647 h 272"/>
                      <a:gd name="T46" fmla="*/ 2147483647 w 487"/>
                      <a:gd name="T47" fmla="*/ 2147483647 h 272"/>
                      <a:gd name="T48" fmla="*/ 2147483647 w 487"/>
                      <a:gd name="T49" fmla="*/ 2147483647 h 272"/>
                      <a:gd name="T50" fmla="*/ 2147483647 w 487"/>
                      <a:gd name="T51" fmla="*/ 2147483647 h 272"/>
                      <a:gd name="T52" fmla="*/ 2147483647 w 487"/>
                      <a:gd name="T53" fmla="*/ 2147483647 h 272"/>
                      <a:gd name="T54" fmla="*/ 2147483647 w 487"/>
                      <a:gd name="T55" fmla="*/ 0 h 272"/>
                      <a:gd name="T56" fmla="*/ 2147483647 w 487"/>
                      <a:gd name="T57" fmla="*/ 2147483647 h 272"/>
                      <a:gd name="T58" fmla="*/ 2147483647 w 487"/>
                      <a:gd name="T59" fmla="*/ 2147483647 h 272"/>
                      <a:gd name="T60" fmla="*/ 2147483647 w 487"/>
                      <a:gd name="T61" fmla="*/ 2147483647 h 272"/>
                      <a:gd name="T62" fmla="*/ 2147483647 w 487"/>
                      <a:gd name="T63" fmla="*/ 2147483647 h 272"/>
                      <a:gd name="T64" fmla="*/ 2147483647 w 487"/>
                      <a:gd name="T65" fmla="*/ 2147483647 h 272"/>
                      <a:gd name="T66" fmla="*/ 2147483647 w 487"/>
                      <a:gd name="T67" fmla="*/ 2147483647 h 272"/>
                      <a:gd name="T68" fmla="*/ 2147483647 w 487"/>
                      <a:gd name="T69" fmla="*/ 2147483647 h 2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7"/>
                      <a:gd name="T106" fmla="*/ 0 h 272"/>
                      <a:gd name="T107" fmla="*/ 487 w 487"/>
                      <a:gd name="T108" fmla="*/ 272 h 2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7" h="272">
                        <a:moveTo>
                          <a:pt x="340" y="84"/>
                        </a:moveTo>
                        <a:lnTo>
                          <a:pt x="356" y="94"/>
                        </a:lnTo>
                        <a:lnTo>
                          <a:pt x="393" y="136"/>
                        </a:lnTo>
                        <a:lnTo>
                          <a:pt x="398" y="126"/>
                        </a:lnTo>
                        <a:lnTo>
                          <a:pt x="419" y="110"/>
                        </a:lnTo>
                        <a:lnTo>
                          <a:pt x="461" y="110"/>
                        </a:lnTo>
                        <a:lnTo>
                          <a:pt x="471" y="126"/>
                        </a:lnTo>
                        <a:lnTo>
                          <a:pt x="487" y="173"/>
                        </a:lnTo>
                        <a:lnTo>
                          <a:pt x="455" y="225"/>
                        </a:lnTo>
                        <a:lnTo>
                          <a:pt x="408" y="215"/>
                        </a:lnTo>
                        <a:lnTo>
                          <a:pt x="382" y="189"/>
                        </a:lnTo>
                        <a:lnTo>
                          <a:pt x="372" y="189"/>
                        </a:lnTo>
                        <a:lnTo>
                          <a:pt x="309" y="225"/>
                        </a:lnTo>
                        <a:lnTo>
                          <a:pt x="231" y="267"/>
                        </a:lnTo>
                        <a:lnTo>
                          <a:pt x="173" y="272"/>
                        </a:lnTo>
                        <a:lnTo>
                          <a:pt x="147" y="246"/>
                        </a:lnTo>
                        <a:lnTo>
                          <a:pt x="131" y="220"/>
                        </a:lnTo>
                        <a:lnTo>
                          <a:pt x="100" y="230"/>
                        </a:lnTo>
                        <a:lnTo>
                          <a:pt x="89" y="210"/>
                        </a:lnTo>
                        <a:lnTo>
                          <a:pt x="95" y="173"/>
                        </a:lnTo>
                        <a:lnTo>
                          <a:pt x="37" y="157"/>
                        </a:lnTo>
                        <a:lnTo>
                          <a:pt x="0" y="136"/>
                        </a:lnTo>
                        <a:lnTo>
                          <a:pt x="0" y="115"/>
                        </a:lnTo>
                        <a:lnTo>
                          <a:pt x="16" y="105"/>
                        </a:lnTo>
                        <a:lnTo>
                          <a:pt x="21" y="84"/>
                        </a:lnTo>
                        <a:lnTo>
                          <a:pt x="53" y="74"/>
                        </a:lnTo>
                        <a:lnTo>
                          <a:pt x="68" y="47"/>
                        </a:lnTo>
                        <a:lnTo>
                          <a:pt x="79" y="0"/>
                        </a:lnTo>
                        <a:lnTo>
                          <a:pt x="110" y="16"/>
                        </a:lnTo>
                        <a:lnTo>
                          <a:pt x="152" y="32"/>
                        </a:lnTo>
                        <a:lnTo>
                          <a:pt x="168" y="32"/>
                        </a:lnTo>
                        <a:lnTo>
                          <a:pt x="173" y="42"/>
                        </a:lnTo>
                        <a:lnTo>
                          <a:pt x="183" y="37"/>
                        </a:lnTo>
                        <a:lnTo>
                          <a:pt x="267" y="32"/>
                        </a:lnTo>
                        <a:lnTo>
                          <a:pt x="340" y="84"/>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76" name="Freeform 101"/>
                  <p:cNvSpPr>
                    <a:spLocks/>
                  </p:cNvSpPr>
                  <p:nvPr/>
                </p:nvSpPr>
                <p:spPr bwMode="auto">
                  <a:xfrm>
                    <a:off x="4503227" y="1561785"/>
                    <a:ext cx="1014201" cy="574800"/>
                  </a:xfrm>
                  <a:custGeom>
                    <a:avLst/>
                    <a:gdLst>
                      <a:gd name="T0" fmla="*/ 2147483647 w 649"/>
                      <a:gd name="T1" fmla="*/ 2147483647 h 429"/>
                      <a:gd name="T2" fmla="*/ 2147483647 w 649"/>
                      <a:gd name="T3" fmla="*/ 2147483647 h 429"/>
                      <a:gd name="T4" fmla="*/ 2147483647 w 649"/>
                      <a:gd name="T5" fmla="*/ 2147483647 h 429"/>
                      <a:gd name="T6" fmla="*/ 2147483647 w 649"/>
                      <a:gd name="T7" fmla="*/ 2147483647 h 429"/>
                      <a:gd name="T8" fmla="*/ 2147483647 w 649"/>
                      <a:gd name="T9" fmla="*/ 2147483647 h 429"/>
                      <a:gd name="T10" fmla="*/ 2147483647 w 649"/>
                      <a:gd name="T11" fmla="*/ 2147483647 h 429"/>
                      <a:gd name="T12" fmla="*/ 0 w 649"/>
                      <a:gd name="T13" fmla="*/ 2147483647 h 429"/>
                      <a:gd name="T14" fmla="*/ 2147483647 w 649"/>
                      <a:gd name="T15" fmla="*/ 2147483647 h 429"/>
                      <a:gd name="T16" fmla="*/ 2147483647 w 649"/>
                      <a:gd name="T17" fmla="*/ 2147483647 h 429"/>
                      <a:gd name="T18" fmla="*/ 2147483647 w 649"/>
                      <a:gd name="T19" fmla="*/ 2147483647 h 429"/>
                      <a:gd name="T20" fmla="*/ 2147483647 w 649"/>
                      <a:gd name="T21" fmla="*/ 2147483647 h 429"/>
                      <a:gd name="T22" fmla="*/ 2147483647 w 649"/>
                      <a:gd name="T23" fmla="*/ 2147483647 h 429"/>
                      <a:gd name="T24" fmla="*/ 2147483647 w 649"/>
                      <a:gd name="T25" fmla="*/ 2147483647 h 429"/>
                      <a:gd name="T26" fmla="*/ 2147483647 w 649"/>
                      <a:gd name="T27" fmla="*/ 2147483647 h 429"/>
                      <a:gd name="T28" fmla="*/ 2147483647 w 649"/>
                      <a:gd name="T29" fmla="*/ 2147483647 h 429"/>
                      <a:gd name="T30" fmla="*/ 2147483647 w 649"/>
                      <a:gd name="T31" fmla="*/ 2147483647 h 429"/>
                      <a:gd name="T32" fmla="*/ 2147483647 w 649"/>
                      <a:gd name="T33" fmla="*/ 2147483647 h 429"/>
                      <a:gd name="T34" fmla="*/ 2147483647 w 649"/>
                      <a:gd name="T35" fmla="*/ 2147483647 h 429"/>
                      <a:gd name="T36" fmla="*/ 2147483647 w 649"/>
                      <a:gd name="T37" fmla="*/ 2147483647 h 429"/>
                      <a:gd name="T38" fmla="*/ 2147483647 w 649"/>
                      <a:gd name="T39" fmla="*/ 2147483647 h 429"/>
                      <a:gd name="T40" fmla="*/ 2147483647 w 649"/>
                      <a:gd name="T41" fmla="*/ 2147483647 h 429"/>
                      <a:gd name="T42" fmla="*/ 2147483647 w 649"/>
                      <a:gd name="T43" fmla="*/ 2147483647 h 429"/>
                      <a:gd name="T44" fmla="*/ 2147483647 w 649"/>
                      <a:gd name="T45" fmla="*/ 2147483647 h 429"/>
                      <a:gd name="T46" fmla="*/ 2147483647 w 649"/>
                      <a:gd name="T47" fmla="*/ 2147483647 h 429"/>
                      <a:gd name="T48" fmla="*/ 2147483647 w 649"/>
                      <a:gd name="T49" fmla="*/ 2147483647 h 429"/>
                      <a:gd name="T50" fmla="*/ 2147483647 w 649"/>
                      <a:gd name="T51" fmla="*/ 2147483647 h 429"/>
                      <a:gd name="T52" fmla="*/ 2147483647 w 649"/>
                      <a:gd name="T53" fmla="*/ 0 h 429"/>
                      <a:gd name="T54" fmla="*/ 2147483647 w 649"/>
                      <a:gd name="T55" fmla="*/ 2147483647 h 429"/>
                      <a:gd name="T56" fmla="*/ 2147483647 w 649"/>
                      <a:gd name="T57" fmla="*/ 2147483647 h 429"/>
                      <a:gd name="T58" fmla="*/ 2147483647 w 649"/>
                      <a:gd name="T59" fmla="*/ 2147483647 h 429"/>
                      <a:gd name="T60" fmla="*/ 2147483647 w 649"/>
                      <a:gd name="T61" fmla="*/ 2147483647 h 429"/>
                      <a:gd name="T62" fmla="*/ 2147483647 w 649"/>
                      <a:gd name="T63" fmla="*/ 2147483647 h 429"/>
                      <a:gd name="T64" fmla="*/ 2147483647 w 649"/>
                      <a:gd name="T65" fmla="*/ 2147483647 h 429"/>
                      <a:gd name="T66" fmla="*/ 2147483647 w 649"/>
                      <a:gd name="T67" fmla="*/ 2147483647 h 429"/>
                      <a:gd name="T68" fmla="*/ 2147483647 w 649"/>
                      <a:gd name="T69" fmla="*/ 2147483647 h 429"/>
                      <a:gd name="T70" fmla="*/ 2147483647 w 649"/>
                      <a:gd name="T71" fmla="*/ 2147483647 h 429"/>
                      <a:gd name="T72" fmla="*/ 2147483647 w 649"/>
                      <a:gd name="T73" fmla="*/ 2147483647 h 429"/>
                      <a:gd name="T74" fmla="*/ 2147483647 w 649"/>
                      <a:gd name="T75" fmla="*/ 2147483647 h 429"/>
                      <a:gd name="T76" fmla="*/ 2147483647 w 649"/>
                      <a:gd name="T77" fmla="*/ 2147483647 h 429"/>
                      <a:gd name="T78" fmla="*/ 2147483647 w 649"/>
                      <a:gd name="T79" fmla="*/ 2147483647 h 429"/>
                      <a:gd name="T80" fmla="*/ 2147483647 w 649"/>
                      <a:gd name="T81" fmla="*/ 2147483647 h 429"/>
                      <a:gd name="T82" fmla="*/ 2147483647 w 649"/>
                      <a:gd name="T83" fmla="*/ 2147483647 h 429"/>
                      <a:gd name="T84" fmla="*/ 2147483647 w 649"/>
                      <a:gd name="T85" fmla="*/ 2147483647 h 429"/>
                      <a:gd name="T86" fmla="*/ 2147483647 w 649"/>
                      <a:gd name="T87" fmla="*/ 2147483647 h 429"/>
                      <a:gd name="T88" fmla="*/ 2147483647 w 649"/>
                      <a:gd name="T89" fmla="*/ 2147483647 h 429"/>
                      <a:gd name="T90" fmla="*/ 2147483647 w 649"/>
                      <a:gd name="T91" fmla="*/ 2147483647 h 429"/>
                      <a:gd name="T92" fmla="*/ 2147483647 w 649"/>
                      <a:gd name="T93" fmla="*/ 2147483647 h 429"/>
                      <a:gd name="T94" fmla="*/ 2147483647 w 649"/>
                      <a:gd name="T95" fmla="*/ 2147483647 h 429"/>
                      <a:gd name="T96" fmla="*/ 2147483647 w 649"/>
                      <a:gd name="T97" fmla="*/ 2147483647 h 429"/>
                      <a:gd name="T98" fmla="*/ 2147483647 w 649"/>
                      <a:gd name="T99" fmla="*/ 2147483647 h 429"/>
                      <a:gd name="T100" fmla="*/ 2147483647 w 649"/>
                      <a:gd name="T101" fmla="*/ 2147483647 h 429"/>
                      <a:gd name="T102" fmla="*/ 2147483647 w 649"/>
                      <a:gd name="T103" fmla="*/ 2147483647 h 429"/>
                      <a:gd name="T104" fmla="*/ 2147483647 w 649"/>
                      <a:gd name="T105" fmla="*/ 2147483647 h 4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49"/>
                      <a:gd name="T160" fmla="*/ 0 h 429"/>
                      <a:gd name="T161" fmla="*/ 649 w 649"/>
                      <a:gd name="T162" fmla="*/ 429 h 4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49" h="429">
                        <a:moveTo>
                          <a:pt x="168" y="429"/>
                        </a:moveTo>
                        <a:lnTo>
                          <a:pt x="152" y="382"/>
                        </a:lnTo>
                        <a:lnTo>
                          <a:pt x="126" y="356"/>
                        </a:lnTo>
                        <a:lnTo>
                          <a:pt x="73" y="371"/>
                        </a:lnTo>
                        <a:lnTo>
                          <a:pt x="42" y="366"/>
                        </a:lnTo>
                        <a:lnTo>
                          <a:pt x="5" y="330"/>
                        </a:lnTo>
                        <a:lnTo>
                          <a:pt x="0" y="303"/>
                        </a:lnTo>
                        <a:lnTo>
                          <a:pt x="16" y="267"/>
                        </a:lnTo>
                        <a:lnTo>
                          <a:pt x="100" y="215"/>
                        </a:lnTo>
                        <a:lnTo>
                          <a:pt x="110" y="183"/>
                        </a:lnTo>
                        <a:lnTo>
                          <a:pt x="136" y="183"/>
                        </a:lnTo>
                        <a:lnTo>
                          <a:pt x="141" y="188"/>
                        </a:lnTo>
                        <a:lnTo>
                          <a:pt x="157" y="183"/>
                        </a:lnTo>
                        <a:lnTo>
                          <a:pt x="168" y="199"/>
                        </a:lnTo>
                        <a:lnTo>
                          <a:pt x="215" y="194"/>
                        </a:lnTo>
                        <a:lnTo>
                          <a:pt x="241" y="173"/>
                        </a:lnTo>
                        <a:lnTo>
                          <a:pt x="230" y="141"/>
                        </a:lnTo>
                        <a:lnTo>
                          <a:pt x="272" y="136"/>
                        </a:lnTo>
                        <a:lnTo>
                          <a:pt x="304" y="147"/>
                        </a:lnTo>
                        <a:lnTo>
                          <a:pt x="283" y="120"/>
                        </a:lnTo>
                        <a:lnTo>
                          <a:pt x="283" y="89"/>
                        </a:lnTo>
                        <a:lnTo>
                          <a:pt x="288" y="63"/>
                        </a:lnTo>
                        <a:lnTo>
                          <a:pt x="309" y="58"/>
                        </a:lnTo>
                        <a:lnTo>
                          <a:pt x="309" y="47"/>
                        </a:lnTo>
                        <a:lnTo>
                          <a:pt x="283" y="37"/>
                        </a:lnTo>
                        <a:lnTo>
                          <a:pt x="277" y="11"/>
                        </a:lnTo>
                        <a:lnTo>
                          <a:pt x="356" y="0"/>
                        </a:lnTo>
                        <a:lnTo>
                          <a:pt x="361" y="16"/>
                        </a:lnTo>
                        <a:lnTo>
                          <a:pt x="419" y="73"/>
                        </a:lnTo>
                        <a:lnTo>
                          <a:pt x="497" y="84"/>
                        </a:lnTo>
                        <a:lnTo>
                          <a:pt x="518" y="89"/>
                        </a:lnTo>
                        <a:lnTo>
                          <a:pt x="523" y="99"/>
                        </a:lnTo>
                        <a:lnTo>
                          <a:pt x="529" y="120"/>
                        </a:lnTo>
                        <a:lnTo>
                          <a:pt x="555" y="147"/>
                        </a:lnTo>
                        <a:lnTo>
                          <a:pt x="612" y="157"/>
                        </a:lnTo>
                        <a:lnTo>
                          <a:pt x="628" y="152"/>
                        </a:lnTo>
                        <a:lnTo>
                          <a:pt x="649" y="157"/>
                        </a:lnTo>
                        <a:lnTo>
                          <a:pt x="633" y="188"/>
                        </a:lnTo>
                        <a:lnTo>
                          <a:pt x="628" y="209"/>
                        </a:lnTo>
                        <a:lnTo>
                          <a:pt x="638" y="241"/>
                        </a:lnTo>
                        <a:lnTo>
                          <a:pt x="628" y="256"/>
                        </a:lnTo>
                        <a:lnTo>
                          <a:pt x="597" y="283"/>
                        </a:lnTo>
                        <a:lnTo>
                          <a:pt x="591" y="319"/>
                        </a:lnTo>
                        <a:lnTo>
                          <a:pt x="513" y="309"/>
                        </a:lnTo>
                        <a:lnTo>
                          <a:pt x="487" y="288"/>
                        </a:lnTo>
                        <a:lnTo>
                          <a:pt x="450" y="309"/>
                        </a:lnTo>
                        <a:lnTo>
                          <a:pt x="408" y="298"/>
                        </a:lnTo>
                        <a:lnTo>
                          <a:pt x="382" y="309"/>
                        </a:lnTo>
                        <a:lnTo>
                          <a:pt x="366" y="335"/>
                        </a:lnTo>
                        <a:lnTo>
                          <a:pt x="351" y="408"/>
                        </a:lnTo>
                        <a:lnTo>
                          <a:pt x="283" y="413"/>
                        </a:lnTo>
                        <a:lnTo>
                          <a:pt x="225" y="419"/>
                        </a:lnTo>
                        <a:lnTo>
                          <a:pt x="168" y="429"/>
                        </a:lnTo>
                        <a:close/>
                      </a:path>
                    </a:pathLst>
                  </a:custGeom>
                  <a:solidFill>
                    <a:srgbClr val="99CCFF"/>
                  </a:solidFill>
                  <a:ln w="12700">
                    <a:solidFill>
                      <a:srgbClr val="66CC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78" name="Freeform 105"/>
                  <p:cNvSpPr>
                    <a:spLocks/>
                  </p:cNvSpPr>
                  <p:nvPr/>
                </p:nvSpPr>
                <p:spPr bwMode="auto">
                  <a:xfrm>
                    <a:off x="6071511" y="2268706"/>
                    <a:ext cx="787383" cy="510782"/>
                  </a:xfrm>
                  <a:custGeom>
                    <a:avLst/>
                    <a:gdLst>
                      <a:gd name="T0" fmla="*/ 2147483647 w 503"/>
                      <a:gd name="T1" fmla="*/ 0 h 382"/>
                      <a:gd name="T2" fmla="*/ 2147483647 w 503"/>
                      <a:gd name="T3" fmla="*/ 0 h 382"/>
                      <a:gd name="T4" fmla="*/ 2147483647 w 503"/>
                      <a:gd name="T5" fmla="*/ 2147483647 h 382"/>
                      <a:gd name="T6" fmla="*/ 2147483647 w 503"/>
                      <a:gd name="T7" fmla="*/ 2147483647 h 382"/>
                      <a:gd name="T8" fmla="*/ 2147483647 w 503"/>
                      <a:gd name="T9" fmla="*/ 2147483647 h 382"/>
                      <a:gd name="T10" fmla="*/ 2147483647 w 503"/>
                      <a:gd name="T11" fmla="*/ 2147483647 h 382"/>
                      <a:gd name="T12" fmla="*/ 2147483647 w 503"/>
                      <a:gd name="T13" fmla="*/ 2147483647 h 382"/>
                      <a:gd name="T14" fmla="*/ 2147483647 w 503"/>
                      <a:gd name="T15" fmla="*/ 2147483647 h 382"/>
                      <a:gd name="T16" fmla="*/ 2147483647 w 503"/>
                      <a:gd name="T17" fmla="*/ 2147483647 h 382"/>
                      <a:gd name="T18" fmla="*/ 2147483647 w 503"/>
                      <a:gd name="T19" fmla="*/ 2147483647 h 382"/>
                      <a:gd name="T20" fmla="*/ 2147483647 w 503"/>
                      <a:gd name="T21" fmla="*/ 2147483647 h 382"/>
                      <a:gd name="T22" fmla="*/ 2147483647 w 503"/>
                      <a:gd name="T23" fmla="*/ 2147483647 h 382"/>
                      <a:gd name="T24" fmla="*/ 2147483647 w 503"/>
                      <a:gd name="T25" fmla="*/ 2147483647 h 382"/>
                      <a:gd name="T26" fmla="*/ 2147483647 w 503"/>
                      <a:gd name="T27" fmla="*/ 2147483647 h 382"/>
                      <a:gd name="T28" fmla="*/ 2147483647 w 503"/>
                      <a:gd name="T29" fmla="*/ 2147483647 h 382"/>
                      <a:gd name="T30" fmla="*/ 2147483647 w 503"/>
                      <a:gd name="T31" fmla="*/ 2147483647 h 382"/>
                      <a:gd name="T32" fmla="*/ 2147483647 w 503"/>
                      <a:gd name="T33" fmla="*/ 2147483647 h 382"/>
                      <a:gd name="T34" fmla="*/ 2147483647 w 503"/>
                      <a:gd name="T35" fmla="*/ 2147483647 h 382"/>
                      <a:gd name="T36" fmla="*/ 2147483647 w 503"/>
                      <a:gd name="T37" fmla="*/ 2147483647 h 382"/>
                      <a:gd name="T38" fmla="*/ 2147483647 w 503"/>
                      <a:gd name="T39" fmla="*/ 2147483647 h 382"/>
                      <a:gd name="T40" fmla="*/ 2147483647 w 503"/>
                      <a:gd name="T41" fmla="*/ 2147483647 h 382"/>
                      <a:gd name="T42" fmla="*/ 2147483647 w 503"/>
                      <a:gd name="T43" fmla="*/ 2147483647 h 382"/>
                      <a:gd name="T44" fmla="*/ 2147483647 w 503"/>
                      <a:gd name="T45" fmla="*/ 2147483647 h 382"/>
                      <a:gd name="T46" fmla="*/ 2147483647 w 503"/>
                      <a:gd name="T47" fmla="*/ 2147483647 h 382"/>
                      <a:gd name="T48" fmla="*/ 2147483647 w 503"/>
                      <a:gd name="T49" fmla="*/ 2147483647 h 382"/>
                      <a:gd name="T50" fmla="*/ 2147483647 w 503"/>
                      <a:gd name="T51" fmla="*/ 2147483647 h 382"/>
                      <a:gd name="T52" fmla="*/ 2147483647 w 503"/>
                      <a:gd name="T53" fmla="*/ 2147483647 h 382"/>
                      <a:gd name="T54" fmla="*/ 0 w 503"/>
                      <a:gd name="T55" fmla="*/ 2147483647 h 382"/>
                      <a:gd name="T56" fmla="*/ 2147483647 w 503"/>
                      <a:gd name="T57" fmla="*/ 2147483647 h 382"/>
                      <a:gd name="T58" fmla="*/ 0 w 503"/>
                      <a:gd name="T59" fmla="*/ 2147483647 h 382"/>
                      <a:gd name="T60" fmla="*/ 0 w 503"/>
                      <a:gd name="T61" fmla="*/ 2147483647 h 382"/>
                      <a:gd name="T62" fmla="*/ 2147483647 w 503"/>
                      <a:gd name="T63" fmla="*/ 2147483647 h 382"/>
                      <a:gd name="T64" fmla="*/ 2147483647 w 503"/>
                      <a:gd name="T65" fmla="*/ 2147483647 h 382"/>
                      <a:gd name="T66" fmla="*/ 2147483647 w 503"/>
                      <a:gd name="T67" fmla="*/ 2147483647 h 382"/>
                      <a:gd name="T68" fmla="*/ 2147483647 w 503"/>
                      <a:gd name="T69" fmla="*/ 2147483647 h 382"/>
                      <a:gd name="T70" fmla="*/ 2147483647 w 503"/>
                      <a:gd name="T71" fmla="*/ 2147483647 h 382"/>
                      <a:gd name="T72" fmla="*/ 2147483647 w 503"/>
                      <a:gd name="T73" fmla="*/ 2147483647 h 382"/>
                      <a:gd name="T74" fmla="*/ 2147483647 w 503"/>
                      <a:gd name="T75" fmla="*/ 2147483647 h 382"/>
                      <a:gd name="T76" fmla="*/ 2147483647 w 503"/>
                      <a:gd name="T77" fmla="*/ 2147483647 h 382"/>
                      <a:gd name="T78" fmla="*/ 2147483647 w 503"/>
                      <a:gd name="T79" fmla="*/ 2147483647 h 382"/>
                      <a:gd name="T80" fmla="*/ 2147483647 w 503"/>
                      <a:gd name="T81" fmla="*/ 2147483647 h 382"/>
                      <a:gd name="T82" fmla="*/ 2147483647 w 503"/>
                      <a:gd name="T83" fmla="*/ 2147483647 h 382"/>
                      <a:gd name="T84" fmla="*/ 2147483647 w 503"/>
                      <a:gd name="T85" fmla="*/ 2147483647 h 382"/>
                      <a:gd name="T86" fmla="*/ 2147483647 w 503"/>
                      <a:gd name="T87" fmla="*/ 2147483647 h 382"/>
                      <a:gd name="T88" fmla="*/ 2147483647 w 503"/>
                      <a:gd name="T89" fmla="*/ 2147483647 h 382"/>
                      <a:gd name="T90" fmla="*/ 2147483647 w 503"/>
                      <a:gd name="T91" fmla="*/ 2147483647 h 382"/>
                      <a:gd name="T92" fmla="*/ 2147483647 w 503"/>
                      <a:gd name="T93" fmla="*/ 2147483647 h 382"/>
                      <a:gd name="T94" fmla="*/ 2147483647 w 503"/>
                      <a:gd name="T95" fmla="*/ 2147483647 h 382"/>
                      <a:gd name="T96" fmla="*/ 2147483647 w 503"/>
                      <a:gd name="T97" fmla="*/ 2147483647 h 382"/>
                      <a:gd name="T98" fmla="*/ 2147483647 w 503"/>
                      <a:gd name="T99" fmla="*/ 2147483647 h 382"/>
                      <a:gd name="T100" fmla="*/ 2147483647 w 503"/>
                      <a:gd name="T101" fmla="*/ 2147483647 h 382"/>
                      <a:gd name="T102" fmla="*/ 2147483647 w 503"/>
                      <a:gd name="T103" fmla="*/ 2147483647 h 382"/>
                      <a:gd name="T104" fmla="*/ 2147483647 w 503"/>
                      <a:gd name="T105" fmla="*/ 0 h 3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3"/>
                      <a:gd name="T160" fmla="*/ 0 h 382"/>
                      <a:gd name="T161" fmla="*/ 503 w 503"/>
                      <a:gd name="T162" fmla="*/ 382 h 3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3" h="382">
                        <a:moveTo>
                          <a:pt x="414" y="0"/>
                        </a:moveTo>
                        <a:lnTo>
                          <a:pt x="471" y="0"/>
                        </a:lnTo>
                        <a:lnTo>
                          <a:pt x="503" y="27"/>
                        </a:lnTo>
                        <a:lnTo>
                          <a:pt x="440" y="74"/>
                        </a:lnTo>
                        <a:lnTo>
                          <a:pt x="440" y="79"/>
                        </a:lnTo>
                        <a:lnTo>
                          <a:pt x="450" y="84"/>
                        </a:lnTo>
                        <a:lnTo>
                          <a:pt x="445" y="105"/>
                        </a:lnTo>
                        <a:lnTo>
                          <a:pt x="408" y="126"/>
                        </a:lnTo>
                        <a:lnTo>
                          <a:pt x="398" y="131"/>
                        </a:lnTo>
                        <a:lnTo>
                          <a:pt x="372" y="126"/>
                        </a:lnTo>
                        <a:lnTo>
                          <a:pt x="372" y="152"/>
                        </a:lnTo>
                        <a:lnTo>
                          <a:pt x="361" y="163"/>
                        </a:lnTo>
                        <a:lnTo>
                          <a:pt x="361" y="178"/>
                        </a:lnTo>
                        <a:lnTo>
                          <a:pt x="356" y="189"/>
                        </a:lnTo>
                        <a:lnTo>
                          <a:pt x="367" y="210"/>
                        </a:lnTo>
                        <a:lnTo>
                          <a:pt x="356" y="215"/>
                        </a:lnTo>
                        <a:lnTo>
                          <a:pt x="335" y="241"/>
                        </a:lnTo>
                        <a:lnTo>
                          <a:pt x="346" y="262"/>
                        </a:lnTo>
                        <a:lnTo>
                          <a:pt x="351" y="288"/>
                        </a:lnTo>
                        <a:lnTo>
                          <a:pt x="330" y="330"/>
                        </a:lnTo>
                        <a:lnTo>
                          <a:pt x="257" y="351"/>
                        </a:lnTo>
                        <a:lnTo>
                          <a:pt x="220" y="382"/>
                        </a:lnTo>
                        <a:lnTo>
                          <a:pt x="178" y="361"/>
                        </a:lnTo>
                        <a:lnTo>
                          <a:pt x="157" y="351"/>
                        </a:lnTo>
                        <a:lnTo>
                          <a:pt x="84" y="330"/>
                        </a:lnTo>
                        <a:lnTo>
                          <a:pt x="53" y="340"/>
                        </a:lnTo>
                        <a:lnTo>
                          <a:pt x="16" y="351"/>
                        </a:lnTo>
                        <a:lnTo>
                          <a:pt x="0" y="340"/>
                        </a:lnTo>
                        <a:lnTo>
                          <a:pt x="11" y="299"/>
                        </a:lnTo>
                        <a:lnTo>
                          <a:pt x="0" y="288"/>
                        </a:lnTo>
                        <a:lnTo>
                          <a:pt x="0" y="225"/>
                        </a:lnTo>
                        <a:lnTo>
                          <a:pt x="6" y="204"/>
                        </a:lnTo>
                        <a:lnTo>
                          <a:pt x="42" y="189"/>
                        </a:lnTo>
                        <a:lnTo>
                          <a:pt x="42" y="173"/>
                        </a:lnTo>
                        <a:lnTo>
                          <a:pt x="11" y="163"/>
                        </a:lnTo>
                        <a:lnTo>
                          <a:pt x="32" y="136"/>
                        </a:lnTo>
                        <a:lnTo>
                          <a:pt x="53" y="142"/>
                        </a:lnTo>
                        <a:lnTo>
                          <a:pt x="53" y="121"/>
                        </a:lnTo>
                        <a:lnTo>
                          <a:pt x="68" y="126"/>
                        </a:lnTo>
                        <a:lnTo>
                          <a:pt x="95" y="89"/>
                        </a:lnTo>
                        <a:lnTo>
                          <a:pt x="131" y="79"/>
                        </a:lnTo>
                        <a:lnTo>
                          <a:pt x="147" y="63"/>
                        </a:lnTo>
                        <a:lnTo>
                          <a:pt x="163" y="74"/>
                        </a:lnTo>
                        <a:lnTo>
                          <a:pt x="189" y="63"/>
                        </a:lnTo>
                        <a:lnTo>
                          <a:pt x="225" y="47"/>
                        </a:lnTo>
                        <a:lnTo>
                          <a:pt x="236" y="74"/>
                        </a:lnTo>
                        <a:lnTo>
                          <a:pt x="252" y="74"/>
                        </a:lnTo>
                        <a:lnTo>
                          <a:pt x="272" y="47"/>
                        </a:lnTo>
                        <a:lnTo>
                          <a:pt x="304" y="32"/>
                        </a:lnTo>
                        <a:lnTo>
                          <a:pt x="299" y="16"/>
                        </a:lnTo>
                        <a:lnTo>
                          <a:pt x="309" y="6"/>
                        </a:lnTo>
                        <a:lnTo>
                          <a:pt x="372" y="21"/>
                        </a:lnTo>
                        <a:lnTo>
                          <a:pt x="414" y="0"/>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80" name="Freeform 279"/>
                  <p:cNvSpPr>
                    <a:spLocks/>
                  </p:cNvSpPr>
                  <p:nvPr/>
                </p:nvSpPr>
                <p:spPr bwMode="auto">
                  <a:xfrm>
                    <a:off x="3842214" y="1975858"/>
                    <a:ext cx="986658" cy="747784"/>
                  </a:xfrm>
                  <a:custGeom>
                    <a:avLst/>
                    <a:gdLst>
                      <a:gd name="T0" fmla="*/ 2147483647 w 632"/>
                      <a:gd name="T1" fmla="*/ 2147483647 h 559"/>
                      <a:gd name="T2" fmla="*/ 2147483647 w 632"/>
                      <a:gd name="T3" fmla="*/ 2147483647 h 559"/>
                      <a:gd name="T4" fmla="*/ 2147483647 w 632"/>
                      <a:gd name="T5" fmla="*/ 2147483647 h 559"/>
                      <a:gd name="T6" fmla="*/ 2147483647 w 632"/>
                      <a:gd name="T7" fmla="*/ 2147483647 h 559"/>
                      <a:gd name="T8" fmla="*/ 2147483647 w 632"/>
                      <a:gd name="T9" fmla="*/ 2147483647 h 559"/>
                      <a:gd name="T10" fmla="*/ 2147483647 w 632"/>
                      <a:gd name="T11" fmla="*/ 2147483647 h 559"/>
                      <a:gd name="T12" fmla="*/ 2147483647 w 632"/>
                      <a:gd name="T13" fmla="*/ 2147483647 h 559"/>
                      <a:gd name="T14" fmla="*/ 2147483647 w 632"/>
                      <a:gd name="T15" fmla="*/ 2147483647 h 559"/>
                      <a:gd name="T16" fmla="*/ 2147483647 w 632"/>
                      <a:gd name="T17" fmla="*/ 2147483647 h 559"/>
                      <a:gd name="T18" fmla="*/ 2147483647 w 632"/>
                      <a:gd name="T19" fmla="*/ 2147483647 h 559"/>
                      <a:gd name="T20" fmla="*/ 2147483647 w 632"/>
                      <a:gd name="T21" fmla="*/ 2147483647 h 559"/>
                      <a:gd name="T22" fmla="*/ 2147483647 w 632"/>
                      <a:gd name="T23" fmla="*/ 2147483647 h 559"/>
                      <a:gd name="T24" fmla="*/ 2147483647 w 632"/>
                      <a:gd name="T25" fmla="*/ 2147483647 h 559"/>
                      <a:gd name="T26" fmla="*/ 2147483647 w 632"/>
                      <a:gd name="T27" fmla="*/ 2147483647 h 559"/>
                      <a:gd name="T28" fmla="*/ 0 w 632"/>
                      <a:gd name="T29" fmla="*/ 2147483647 h 559"/>
                      <a:gd name="T30" fmla="*/ 2147483647 w 632"/>
                      <a:gd name="T31" fmla="*/ 2147483647 h 559"/>
                      <a:gd name="T32" fmla="*/ 2147483647 w 632"/>
                      <a:gd name="T33" fmla="*/ 2147483647 h 559"/>
                      <a:gd name="T34" fmla="*/ 2147483647 w 632"/>
                      <a:gd name="T35" fmla="*/ 2147483647 h 559"/>
                      <a:gd name="T36" fmla="*/ 2147483647 w 632"/>
                      <a:gd name="T37" fmla="*/ 2147483647 h 559"/>
                      <a:gd name="T38" fmla="*/ 2147483647 w 632"/>
                      <a:gd name="T39" fmla="*/ 2147483647 h 559"/>
                      <a:gd name="T40" fmla="*/ 2147483647 w 632"/>
                      <a:gd name="T41" fmla="*/ 2147483647 h 559"/>
                      <a:gd name="T42" fmla="*/ 2147483647 w 632"/>
                      <a:gd name="T43" fmla="*/ 2147483647 h 559"/>
                      <a:gd name="T44" fmla="*/ 2147483647 w 632"/>
                      <a:gd name="T45" fmla="*/ 2147483647 h 559"/>
                      <a:gd name="T46" fmla="*/ 2147483647 w 632"/>
                      <a:gd name="T47" fmla="*/ 2147483647 h 559"/>
                      <a:gd name="T48" fmla="*/ 2147483647 w 632"/>
                      <a:gd name="T49" fmla="*/ 2147483647 h 559"/>
                      <a:gd name="T50" fmla="*/ 2147483647 w 632"/>
                      <a:gd name="T51" fmla="*/ 2147483647 h 559"/>
                      <a:gd name="T52" fmla="*/ 2147483647 w 632"/>
                      <a:gd name="T53" fmla="*/ 2147483647 h 559"/>
                      <a:gd name="T54" fmla="*/ 2147483647 w 632"/>
                      <a:gd name="T55" fmla="*/ 2147483647 h 559"/>
                      <a:gd name="T56" fmla="*/ 2147483647 w 632"/>
                      <a:gd name="T57" fmla="*/ 2147483647 h 559"/>
                      <a:gd name="T58" fmla="*/ 2147483647 w 632"/>
                      <a:gd name="T59" fmla="*/ 2147483647 h 559"/>
                      <a:gd name="T60" fmla="*/ 2147483647 w 632"/>
                      <a:gd name="T61" fmla="*/ 2147483647 h 559"/>
                      <a:gd name="T62" fmla="*/ 2147483647 w 632"/>
                      <a:gd name="T63" fmla="*/ 2147483647 h 559"/>
                      <a:gd name="T64" fmla="*/ 2147483647 w 632"/>
                      <a:gd name="T65" fmla="*/ 2147483647 h 559"/>
                      <a:gd name="T66" fmla="*/ 2147483647 w 632"/>
                      <a:gd name="T67" fmla="*/ 2147483647 h 559"/>
                      <a:gd name="T68" fmla="*/ 2147483647 w 632"/>
                      <a:gd name="T69" fmla="*/ 2147483647 h 559"/>
                      <a:gd name="T70" fmla="*/ 2147483647 w 632"/>
                      <a:gd name="T71" fmla="*/ 2147483647 h 559"/>
                      <a:gd name="T72" fmla="*/ 2147483647 w 632"/>
                      <a:gd name="T73" fmla="*/ 2147483647 h 559"/>
                      <a:gd name="T74" fmla="*/ 2147483647 w 632"/>
                      <a:gd name="T75" fmla="*/ 2147483647 h 559"/>
                      <a:gd name="T76" fmla="*/ 2147483647 w 632"/>
                      <a:gd name="T77" fmla="*/ 2147483647 h 559"/>
                      <a:gd name="T78" fmla="*/ 2147483647 w 632"/>
                      <a:gd name="T79" fmla="*/ 2147483647 h 559"/>
                      <a:gd name="T80" fmla="*/ 2147483647 w 632"/>
                      <a:gd name="T81" fmla="*/ 2147483647 h 559"/>
                      <a:gd name="T82" fmla="*/ 2147483647 w 632"/>
                      <a:gd name="T83" fmla="*/ 2147483647 h 559"/>
                      <a:gd name="T84" fmla="*/ 2147483647 w 632"/>
                      <a:gd name="T85" fmla="*/ 2147483647 h 559"/>
                      <a:gd name="T86" fmla="*/ 2147483647 w 632"/>
                      <a:gd name="T87" fmla="*/ 2147483647 h 559"/>
                      <a:gd name="T88" fmla="*/ 2147483647 w 632"/>
                      <a:gd name="T89" fmla="*/ 2147483647 h 559"/>
                      <a:gd name="T90" fmla="*/ 2147483647 w 632"/>
                      <a:gd name="T91" fmla="*/ 2147483647 h 559"/>
                      <a:gd name="T92" fmla="*/ 2147483647 w 632"/>
                      <a:gd name="T93" fmla="*/ 2147483647 h 559"/>
                      <a:gd name="T94" fmla="*/ 2147483647 w 632"/>
                      <a:gd name="T95" fmla="*/ 2147483647 h 559"/>
                      <a:gd name="T96" fmla="*/ 2147483647 w 632"/>
                      <a:gd name="T97" fmla="*/ 2147483647 h 559"/>
                      <a:gd name="T98" fmla="*/ 2147483647 w 632"/>
                      <a:gd name="T99" fmla="*/ 2147483647 h 559"/>
                      <a:gd name="T100" fmla="*/ 2147483647 w 632"/>
                      <a:gd name="T101" fmla="*/ 2147483647 h 559"/>
                      <a:gd name="T102" fmla="*/ 2147483647 w 632"/>
                      <a:gd name="T103" fmla="*/ 2147483647 h 559"/>
                      <a:gd name="T104" fmla="*/ 2147483647 w 632"/>
                      <a:gd name="T105" fmla="*/ 2147483647 h 559"/>
                      <a:gd name="T106" fmla="*/ 2147483647 w 632"/>
                      <a:gd name="T107" fmla="*/ 2147483647 h 559"/>
                      <a:gd name="T108" fmla="*/ 2147483647 w 632"/>
                      <a:gd name="T109" fmla="*/ 2147483647 h 559"/>
                      <a:gd name="T110" fmla="*/ 2147483647 w 632"/>
                      <a:gd name="T111" fmla="*/ 2147483647 h 559"/>
                      <a:gd name="T112" fmla="*/ 2147483647 w 632"/>
                      <a:gd name="T113" fmla="*/ 2147483647 h 559"/>
                      <a:gd name="T114" fmla="*/ 2147483647 w 632"/>
                      <a:gd name="T115" fmla="*/ 0 h 559"/>
                      <a:gd name="T116" fmla="*/ 2147483647 w 632"/>
                      <a:gd name="T117" fmla="*/ 0 h 559"/>
                      <a:gd name="T118" fmla="*/ 2147483647 w 632"/>
                      <a:gd name="T119" fmla="*/ 2147483647 h 5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2"/>
                      <a:gd name="T181" fmla="*/ 0 h 559"/>
                      <a:gd name="T182" fmla="*/ 632 w 632"/>
                      <a:gd name="T183" fmla="*/ 559 h 5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2" h="559">
                        <a:moveTo>
                          <a:pt x="329" y="5"/>
                        </a:moveTo>
                        <a:lnTo>
                          <a:pt x="329" y="31"/>
                        </a:lnTo>
                        <a:lnTo>
                          <a:pt x="340" y="36"/>
                        </a:lnTo>
                        <a:lnTo>
                          <a:pt x="324" y="57"/>
                        </a:lnTo>
                        <a:lnTo>
                          <a:pt x="324" y="83"/>
                        </a:lnTo>
                        <a:lnTo>
                          <a:pt x="313" y="94"/>
                        </a:lnTo>
                        <a:lnTo>
                          <a:pt x="266" y="110"/>
                        </a:lnTo>
                        <a:lnTo>
                          <a:pt x="256" y="89"/>
                        </a:lnTo>
                        <a:lnTo>
                          <a:pt x="245" y="89"/>
                        </a:lnTo>
                        <a:lnTo>
                          <a:pt x="183" y="110"/>
                        </a:lnTo>
                        <a:lnTo>
                          <a:pt x="156" y="120"/>
                        </a:lnTo>
                        <a:lnTo>
                          <a:pt x="115" y="99"/>
                        </a:lnTo>
                        <a:lnTo>
                          <a:pt x="83" y="110"/>
                        </a:lnTo>
                        <a:lnTo>
                          <a:pt x="36" y="130"/>
                        </a:lnTo>
                        <a:lnTo>
                          <a:pt x="0" y="146"/>
                        </a:lnTo>
                        <a:lnTo>
                          <a:pt x="20" y="193"/>
                        </a:lnTo>
                        <a:lnTo>
                          <a:pt x="31" y="198"/>
                        </a:lnTo>
                        <a:lnTo>
                          <a:pt x="57" y="225"/>
                        </a:lnTo>
                        <a:lnTo>
                          <a:pt x="109" y="240"/>
                        </a:lnTo>
                        <a:lnTo>
                          <a:pt x="120" y="266"/>
                        </a:lnTo>
                        <a:lnTo>
                          <a:pt x="146" y="298"/>
                        </a:lnTo>
                        <a:lnTo>
                          <a:pt x="130" y="303"/>
                        </a:lnTo>
                        <a:lnTo>
                          <a:pt x="130" y="319"/>
                        </a:lnTo>
                        <a:lnTo>
                          <a:pt x="156" y="340"/>
                        </a:lnTo>
                        <a:lnTo>
                          <a:pt x="177" y="361"/>
                        </a:lnTo>
                        <a:lnTo>
                          <a:pt x="230" y="402"/>
                        </a:lnTo>
                        <a:lnTo>
                          <a:pt x="261" y="418"/>
                        </a:lnTo>
                        <a:lnTo>
                          <a:pt x="256" y="465"/>
                        </a:lnTo>
                        <a:lnTo>
                          <a:pt x="287" y="497"/>
                        </a:lnTo>
                        <a:lnTo>
                          <a:pt x="298" y="507"/>
                        </a:lnTo>
                        <a:lnTo>
                          <a:pt x="298" y="538"/>
                        </a:lnTo>
                        <a:lnTo>
                          <a:pt x="319" y="538"/>
                        </a:lnTo>
                        <a:lnTo>
                          <a:pt x="334" y="554"/>
                        </a:lnTo>
                        <a:lnTo>
                          <a:pt x="381" y="559"/>
                        </a:lnTo>
                        <a:lnTo>
                          <a:pt x="444" y="507"/>
                        </a:lnTo>
                        <a:lnTo>
                          <a:pt x="428" y="470"/>
                        </a:lnTo>
                        <a:lnTo>
                          <a:pt x="449" y="465"/>
                        </a:lnTo>
                        <a:lnTo>
                          <a:pt x="455" y="460"/>
                        </a:lnTo>
                        <a:lnTo>
                          <a:pt x="476" y="460"/>
                        </a:lnTo>
                        <a:lnTo>
                          <a:pt x="491" y="455"/>
                        </a:lnTo>
                        <a:lnTo>
                          <a:pt x="538" y="408"/>
                        </a:lnTo>
                        <a:lnTo>
                          <a:pt x="554" y="392"/>
                        </a:lnTo>
                        <a:lnTo>
                          <a:pt x="596" y="361"/>
                        </a:lnTo>
                        <a:lnTo>
                          <a:pt x="606" y="324"/>
                        </a:lnTo>
                        <a:lnTo>
                          <a:pt x="632" y="277"/>
                        </a:lnTo>
                        <a:lnTo>
                          <a:pt x="622" y="235"/>
                        </a:lnTo>
                        <a:lnTo>
                          <a:pt x="622" y="219"/>
                        </a:lnTo>
                        <a:lnTo>
                          <a:pt x="601" y="198"/>
                        </a:lnTo>
                        <a:lnTo>
                          <a:pt x="601" y="167"/>
                        </a:lnTo>
                        <a:lnTo>
                          <a:pt x="575" y="141"/>
                        </a:lnTo>
                        <a:lnTo>
                          <a:pt x="575" y="125"/>
                        </a:lnTo>
                        <a:lnTo>
                          <a:pt x="585" y="120"/>
                        </a:lnTo>
                        <a:lnTo>
                          <a:pt x="570" y="73"/>
                        </a:lnTo>
                        <a:lnTo>
                          <a:pt x="544" y="52"/>
                        </a:lnTo>
                        <a:lnTo>
                          <a:pt x="491" y="62"/>
                        </a:lnTo>
                        <a:lnTo>
                          <a:pt x="460" y="62"/>
                        </a:lnTo>
                        <a:lnTo>
                          <a:pt x="423" y="21"/>
                        </a:lnTo>
                        <a:lnTo>
                          <a:pt x="413" y="0"/>
                        </a:lnTo>
                        <a:lnTo>
                          <a:pt x="387" y="0"/>
                        </a:lnTo>
                        <a:lnTo>
                          <a:pt x="329" y="5"/>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81" name="Freeform 111"/>
                  <p:cNvSpPr>
                    <a:spLocks/>
                  </p:cNvSpPr>
                  <p:nvPr/>
                </p:nvSpPr>
                <p:spPr bwMode="auto">
                  <a:xfrm>
                    <a:off x="3161760" y="1470525"/>
                    <a:ext cx="737158" cy="483540"/>
                  </a:xfrm>
                  <a:custGeom>
                    <a:avLst/>
                    <a:gdLst>
                      <a:gd name="T0" fmla="*/ 2147483647 w 471"/>
                      <a:gd name="T1" fmla="*/ 2147483647 h 361"/>
                      <a:gd name="T2" fmla="*/ 2147483647 w 471"/>
                      <a:gd name="T3" fmla="*/ 2147483647 h 361"/>
                      <a:gd name="T4" fmla="*/ 2147483647 w 471"/>
                      <a:gd name="T5" fmla="*/ 2147483647 h 361"/>
                      <a:gd name="T6" fmla="*/ 2147483647 w 471"/>
                      <a:gd name="T7" fmla="*/ 2147483647 h 361"/>
                      <a:gd name="T8" fmla="*/ 2147483647 w 471"/>
                      <a:gd name="T9" fmla="*/ 2147483647 h 361"/>
                      <a:gd name="T10" fmla="*/ 2147483647 w 471"/>
                      <a:gd name="T11" fmla="*/ 0 h 361"/>
                      <a:gd name="T12" fmla="*/ 2147483647 w 471"/>
                      <a:gd name="T13" fmla="*/ 2147483647 h 361"/>
                      <a:gd name="T14" fmla="*/ 2147483647 w 471"/>
                      <a:gd name="T15" fmla="*/ 2147483647 h 361"/>
                      <a:gd name="T16" fmla="*/ 2147483647 w 471"/>
                      <a:gd name="T17" fmla="*/ 2147483647 h 361"/>
                      <a:gd name="T18" fmla="*/ 0 w 471"/>
                      <a:gd name="T19" fmla="*/ 2147483647 h 361"/>
                      <a:gd name="T20" fmla="*/ 0 w 471"/>
                      <a:gd name="T21" fmla="*/ 2147483647 h 361"/>
                      <a:gd name="T22" fmla="*/ 2147483647 w 471"/>
                      <a:gd name="T23" fmla="*/ 2147483647 h 361"/>
                      <a:gd name="T24" fmla="*/ 2147483647 w 471"/>
                      <a:gd name="T25" fmla="*/ 2147483647 h 361"/>
                      <a:gd name="T26" fmla="*/ 2147483647 w 471"/>
                      <a:gd name="T27" fmla="*/ 2147483647 h 361"/>
                      <a:gd name="T28" fmla="*/ 2147483647 w 471"/>
                      <a:gd name="T29" fmla="*/ 2147483647 h 361"/>
                      <a:gd name="T30" fmla="*/ 2147483647 w 471"/>
                      <a:gd name="T31" fmla="*/ 2147483647 h 361"/>
                      <a:gd name="T32" fmla="*/ 2147483647 w 471"/>
                      <a:gd name="T33" fmla="*/ 2147483647 h 361"/>
                      <a:gd name="T34" fmla="*/ 2147483647 w 471"/>
                      <a:gd name="T35" fmla="*/ 2147483647 h 361"/>
                      <a:gd name="T36" fmla="*/ 2147483647 w 471"/>
                      <a:gd name="T37" fmla="*/ 2147483647 h 361"/>
                      <a:gd name="T38" fmla="*/ 2147483647 w 471"/>
                      <a:gd name="T39" fmla="*/ 2147483647 h 361"/>
                      <a:gd name="T40" fmla="*/ 2147483647 w 471"/>
                      <a:gd name="T41" fmla="*/ 2147483647 h 361"/>
                      <a:gd name="T42" fmla="*/ 2147483647 w 471"/>
                      <a:gd name="T43" fmla="*/ 2147483647 h 361"/>
                      <a:gd name="T44" fmla="*/ 2147483647 w 471"/>
                      <a:gd name="T45" fmla="*/ 2147483647 h 361"/>
                      <a:gd name="T46" fmla="*/ 2147483647 w 471"/>
                      <a:gd name="T47" fmla="*/ 2147483647 h 361"/>
                      <a:gd name="T48" fmla="*/ 2147483647 w 471"/>
                      <a:gd name="T49" fmla="*/ 2147483647 h 361"/>
                      <a:gd name="T50" fmla="*/ 2147483647 w 471"/>
                      <a:gd name="T51" fmla="*/ 2147483647 h 361"/>
                      <a:gd name="T52" fmla="*/ 2147483647 w 471"/>
                      <a:gd name="T53" fmla="*/ 2147483647 h 361"/>
                      <a:gd name="T54" fmla="*/ 2147483647 w 471"/>
                      <a:gd name="T55" fmla="*/ 2147483647 h 361"/>
                      <a:gd name="T56" fmla="*/ 2147483647 w 471"/>
                      <a:gd name="T57" fmla="*/ 2147483647 h 361"/>
                      <a:gd name="T58" fmla="*/ 2147483647 w 471"/>
                      <a:gd name="T59" fmla="*/ 2147483647 h 361"/>
                      <a:gd name="T60" fmla="*/ 2147483647 w 471"/>
                      <a:gd name="T61" fmla="*/ 2147483647 h 361"/>
                      <a:gd name="T62" fmla="*/ 2147483647 w 471"/>
                      <a:gd name="T63" fmla="*/ 2147483647 h 361"/>
                      <a:gd name="T64" fmla="*/ 2147483647 w 471"/>
                      <a:gd name="T65" fmla="*/ 2147483647 h 361"/>
                      <a:gd name="T66" fmla="*/ 2147483647 w 471"/>
                      <a:gd name="T67" fmla="*/ 2147483647 h 361"/>
                      <a:gd name="T68" fmla="*/ 2147483647 w 471"/>
                      <a:gd name="T69" fmla="*/ 2147483647 h 361"/>
                      <a:gd name="T70" fmla="*/ 2147483647 w 471"/>
                      <a:gd name="T71" fmla="*/ 2147483647 h 361"/>
                      <a:gd name="T72" fmla="*/ 2147483647 w 471"/>
                      <a:gd name="T73" fmla="*/ 2147483647 h 361"/>
                      <a:gd name="T74" fmla="*/ 2147483647 w 471"/>
                      <a:gd name="T75" fmla="*/ 2147483647 h 361"/>
                      <a:gd name="T76" fmla="*/ 2147483647 w 471"/>
                      <a:gd name="T77" fmla="*/ 2147483647 h 361"/>
                      <a:gd name="T78" fmla="*/ 2147483647 w 471"/>
                      <a:gd name="T79" fmla="*/ 2147483647 h 361"/>
                      <a:gd name="T80" fmla="*/ 2147483647 w 471"/>
                      <a:gd name="T81" fmla="*/ 2147483647 h 361"/>
                      <a:gd name="T82" fmla="*/ 2147483647 w 471"/>
                      <a:gd name="T83" fmla="*/ 2147483647 h 361"/>
                      <a:gd name="T84" fmla="*/ 2147483647 w 471"/>
                      <a:gd name="T85" fmla="*/ 2147483647 h 361"/>
                      <a:gd name="T86" fmla="*/ 2147483647 w 471"/>
                      <a:gd name="T87" fmla="*/ 2147483647 h 361"/>
                      <a:gd name="T88" fmla="*/ 2147483647 w 471"/>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1"/>
                      <a:gd name="T136" fmla="*/ 0 h 361"/>
                      <a:gd name="T137" fmla="*/ 471 w 471"/>
                      <a:gd name="T138" fmla="*/ 361 h 3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1" h="361">
                        <a:moveTo>
                          <a:pt x="262" y="16"/>
                        </a:moveTo>
                        <a:lnTo>
                          <a:pt x="246" y="26"/>
                        </a:lnTo>
                        <a:lnTo>
                          <a:pt x="236" y="52"/>
                        </a:lnTo>
                        <a:lnTo>
                          <a:pt x="210" y="5"/>
                        </a:lnTo>
                        <a:lnTo>
                          <a:pt x="163" y="5"/>
                        </a:lnTo>
                        <a:lnTo>
                          <a:pt x="147" y="0"/>
                        </a:lnTo>
                        <a:lnTo>
                          <a:pt x="136" y="31"/>
                        </a:lnTo>
                        <a:lnTo>
                          <a:pt x="74" y="31"/>
                        </a:lnTo>
                        <a:lnTo>
                          <a:pt x="53" y="73"/>
                        </a:lnTo>
                        <a:lnTo>
                          <a:pt x="0" y="110"/>
                        </a:lnTo>
                        <a:lnTo>
                          <a:pt x="0" y="162"/>
                        </a:lnTo>
                        <a:lnTo>
                          <a:pt x="42" y="167"/>
                        </a:lnTo>
                        <a:lnTo>
                          <a:pt x="95" y="194"/>
                        </a:lnTo>
                        <a:lnTo>
                          <a:pt x="126" y="204"/>
                        </a:lnTo>
                        <a:lnTo>
                          <a:pt x="110" y="220"/>
                        </a:lnTo>
                        <a:lnTo>
                          <a:pt x="115" y="241"/>
                        </a:lnTo>
                        <a:lnTo>
                          <a:pt x="147" y="267"/>
                        </a:lnTo>
                        <a:lnTo>
                          <a:pt x="199" y="330"/>
                        </a:lnTo>
                        <a:lnTo>
                          <a:pt x="204" y="324"/>
                        </a:lnTo>
                        <a:lnTo>
                          <a:pt x="220" y="298"/>
                        </a:lnTo>
                        <a:lnTo>
                          <a:pt x="246" y="298"/>
                        </a:lnTo>
                        <a:lnTo>
                          <a:pt x="272" y="309"/>
                        </a:lnTo>
                        <a:lnTo>
                          <a:pt x="335" y="330"/>
                        </a:lnTo>
                        <a:lnTo>
                          <a:pt x="361" y="335"/>
                        </a:lnTo>
                        <a:lnTo>
                          <a:pt x="403" y="361"/>
                        </a:lnTo>
                        <a:lnTo>
                          <a:pt x="440" y="335"/>
                        </a:lnTo>
                        <a:lnTo>
                          <a:pt x="455" y="309"/>
                        </a:lnTo>
                        <a:lnTo>
                          <a:pt x="466" y="298"/>
                        </a:lnTo>
                        <a:lnTo>
                          <a:pt x="471" y="288"/>
                        </a:lnTo>
                        <a:lnTo>
                          <a:pt x="455" y="262"/>
                        </a:lnTo>
                        <a:lnTo>
                          <a:pt x="466" y="256"/>
                        </a:lnTo>
                        <a:lnTo>
                          <a:pt x="466" y="225"/>
                        </a:lnTo>
                        <a:lnTo>
                          <a:pt x="455" y="225"/>
                        </a:lnTo>
                        <a:lnTo>
                          <a:pt x="450" y="215"/>
                        </a:lnTo>
                        <a:lnTo>
                          <a:pt x="450" y="188"/>
                        </a:lnTo>
                        <a:lnTo>
                          <a:pt x="455" y="178"/>
                        </a:lnTo>
                        <a:lnTo>
                          <a:pt x="440" y="162"/>
                        </a:lnTo>
                        <a:lnTo>
                          <a:pt x="429" y="126"/>
                        </a:lnTo>
                        <a:lnTo>
                          <a:pt x="403" y="110"/>
                        </a:lnTo>
                        <a:lnTo>
                          <a:pt x="356" y="105"/>
                        </a:lnTo>
                        <a:lnTo>
                          <a:pt x="356" y="58"/>
                        </a:lnTo>
                        <a:lnTo>
                          <a:pt x="361" y="16"/>
                        </a:lnTo>
                        <a:lnTo>
                          <a:pt x="335" y="11"/>
                        </a:lnTo>
                        <a:lnTo>
                          <a:pt x="304" y="11"/>
                        </a:lnTo>
                        <a:lnTo>
                          <a:pt x="262" y="16"/>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82" name="Freeform 113"/>
                  <p:cNvSpPr>
                    <a:spLocks/>
                  </p:cNvSpPr>
                  <p:nvPr/>
                </p:nvSpPr>
                <p:spPr bwMode="auto">
                  <a:xfrm>
                    <a:off x="3783889" y="1330230"/>
                    <a:ext cx="751740" cy="818612"/>
                  </a:xfrm>
                  <a:custGeom>
                    <a:avLst/>
                    <a:gdLst>
                      <a:gd name="T0" fmla="*/ 2147483647 w 481"/>
                      <a:gd name="T1" fmla="*/ 2147483647 h 612"/>
                      <a:gd name="T2" fmla="*/ 2147483647 w 481"/>
                      <a:gd name="T3" fmla="*/ 2147483647 h 612"/>
                      <a:gd name="T4" fmla="*/ 2147483647 w 481"/>
                      <a:gd name="T5" fmla="*/ 2147483647 h 612"/>
                      <a:gd name="T6" fmla="*/ 2147483647 w 481"/>
                      <a:gd name="T7" fmla="*/ 2147483647 h 612"/>
                      <a:gd name="T8" fmla="*/ 2147483647 w 481"/>
                      <a:gd name="T9" fmla="*/ 2147483647 h 612"/>
                      <a:gd name="T10" fmla="*/ 2147483647 w 481"/>
                      <a:gd name="T11" fmla="*/ 2147483647 h 612"/>
                      <a:gd name="T12" fmla="*/ 2147483647 w 481"/>
                      <a:gd name="T13" fmla="*/ 0 h 612"/>
                      <a:gd name="T14" fmla="*/ 2147483647 w 481"/>
                      <a:gd name="T15" fmla="*/ 2147483647 h 612"/>
                      <a:gd name="T16" fmla="*/ 2147483647 w 481"/>
                      <a:gd name="T17" fmla="*/ 2147483647 h 612"/>
                      <a:gd name="T18" fmla="*/ 2147483647 w 481"/>
                      <a:gd name="T19" fmla="*/ 2147483647 h 612"/>
                      <a:gd name="T20" fmla="*/ 2147483647 w 481"/>
                      <a:gd name="T21" fmla="*/ 2147483647 h 612"/>
                      <a:gd name="T22" fmla="*/ 2147483647 w 481"/>
                      <a:gd name="T23" fmla="*/ 2147483647 h 612"/>
                      <a:gd name="T24" fmla="*/ 2147483647 w 481"/>
                      <a:gd name="T25" fmla="*/ 2147483647 h 612"/>
                      <a:gd name="T26" fmla="*/ 0 w 481"/>
                      <a:gd name="T27" fmla="*/ 2147483647 h 612"/>
                      <a:gd name="T28" fmla="*/ 2147483647 w 481"/>
                      <a:gd name="T29" fmla="*/ 2147483647 h 612"/>
                      <a:gd name="T30" fmla="*/ 2147483647 w 481"/>
                      <a:gd name="T31" fmla="*/ 2147483647 h 612"/>
                      <a:gd name="T32" fmla="*/ 2147483647 w 481"/>
                      <a:gd name="T33" fmla="*/ 2147483647 h 612"/>
                      <a:gd name="T34" fmla="*/ 2147483647 w 481"/>
                      <a:gd name="T35" fmla="*/ 2147483647 h 612"/>
                      <a:gd name="T36" fmla="*/ 2147483647 w 481"/>
                      <a:gd name="T37" fmla="*/ 2147483647 h 612"/>
                      <a:gd name="T38" fmla="*/ 2147483647 w 481"/>
                      <a:gd name="T39" fmla="*/ 2147483647 h 612"/>
                      <a:gd name="T40" fmla="*/ 2147483647 w 481"/>
                      <a:gd name="T41" fmla="*/ 2147483647 h 612"/>
                      <a:gd name="T42" fmla="*/ 2147483647 w 481"/>
                      <a:gd name="T43" fmla="*/ 2147483647 h 612"/>
                      <a:gd name="T44" fmla="*/ 2147483647 w 481"/>
                      <a:gd name="T45" fmla="*/ 2147483647 h 612"/>
                      <a:gd name="T46" fmla="*/ 2147483647 w 481"/>
                      <a:gd name="T47" fmla="*/ 2147483647 h 612"/>
                      <a:gd name="T48" fmla="*/ 2147483647 w 481"/>
                      <a:gd name="T49" fmla="*/ 2147483647 h 612"/>
                      <a:gd name="T50" fmla="*/ 2147483647 w 481"/>
                      <a:gd name="T51" fmla="*/ 2147483647 h 612"/>
                      <a:gd name="T52" fmla="*/ 2147483647 w 481"/>
                      <a:gd name="T53" fmla="*/ 2147483647 h 612"/>
                      <a:gd name="T54" fmla="*/ 0 w 481"/>
                      <a:gd name="T55" fmla="*/ 2147483647 h 612"/>
                      <a:gd name="T56" fmla="*/ 2147483647 w 481"/>
                      <a:gd name="T57" fmla="*/ 2147483647 h 612"/>
                      <a:gd name="T58" fmla="*/ 2147483647 w 481"/>
                      <a:gd name="T59" fmla="*/ 2147483647 h 612"/>
                      <a:gd name="T60" fmla="*/ 2147483647 w 481"/>
                      <a:gd name="T61" fmla="*/ 2147483647 h 612"/>
                      <a:gd name="T62" fmla="*/ 2147483647 w 481"/>
                      <a:gd name="T63" fmla="*/ 2147483647 h 612"/>
                      <a:gd name="T64" fmla="*/ 2147483647 w 481"/>
                      <a:gd name="T65" fmla="*/ 2147483647 h 612"/>
                      <a:gd name="T66" fmla="*/ 2147483647 w 481"/>
                      <a:gd name="T67" fmla="*/ 2147483647 h 612"/>
                      <a:gd name="T68" fmla="*/ 2147483647 w 481"/>
                      <a:gd name="T69" fmla="*/ 2147483647 h 612"/>
                      <a:gd name="T70" fmla="*/ 2147483647 w 481"/>
                      <a:gd name="T71" fmla="*/ 2147483647 h 612"/>
                      <a:gd name="T72" fmla="*/ 2147483647 w 481"/>
                      <a:gd name="T73" fmla="*/ 2147483647 h 612"/>
                      <a:gd name="T74" fmla="*/ 2147483647 w 481"/>
                      <a:gd name="T75" fmla="*/ 2147483647 h 612"/>
                      <a:gd name="T76" fmla="*/ 2147483647 w 481"/>
                      <a:gd name="T77" fmla="*/ 2147483647 h 612"/>
                      <a:gd name="T78" fmla="*/ 2147483647 w 481"/>
                      <a:gd name="T79" fmla="*/ 2147483647 h 612"/>
                      <a:gd name="T80" fmla="*/ 2147483647 w 481"/>
                      <a:gd name="T81" fmla="*/ 2147483647 h 612"/>
                      <a:gd name="T82" fmla="*/ 2147483647 w 481"/>
                      <a:gd name="T83" fmla="*/ 2147483647 h 612"/>
                      <a:gd name="T84" fmla="*/ 2147483647 w 481"/>
                      <a:gd name="T85" fmla="*/ 2147483647 h 612"/>
                      <a:gd name="T86" fmla="*/ 2147483647 w 481"/>
                      <a:gd name="T87" fmla="*/ 2147483647 h 612"/>
                      <a:gd name="T88" fmla="*/ 2147483647 w 481"/>
                      <a:gd name="T89" fmla="*/ 2147483647 h 612"/>
                      <a:gd name="T90" fmla="*/ 2147483647 w 481"/>
                      <a:gd name="T91" fmla="*/ 2147483647 h 612"/>
                      <a:gd name="T92" fmla="*/ 2147483647 w 481"/>
                      <a:gd name="T93" fmla="*/ 2147483647 h 612"/>
                      <a:gd name="T94" fmla="*/ 2147483647 w 481"/>
                      <a:gd name="T95" fmla="*/ 2147483647 h 612"/>
                      <a:gd name="T96" fmla="*/ 2147483647 w 481"/>
                      <a:gd name="T97" fmla="*/ 2147483647 h 612"/>
                      <a:gd name="T98" fmla="*/ 2147483647 w 481"/>
                      <a:gd name="T99" fmla="*/ 2147483647 h 612"/>
                      <a:gd name="T100" fmla="*/ 2147483647 w 481"/>
                      <a:gd name="T101" fmla="*/ 2147483647 h 612"/>
                      <a:gd name="T102" fmla="*/ 2147483647 w 481"/>
                      <a:gd name="T103" fmla="*/ 2147483647 h 612"/>
                      <a:gd name="T104" fmla="*/ 2147483647 w 481"/>
                      <a:gd name="T105" fmla="*/ 2147483647 h 612"/>
                      <a:gd name="T106" fmla="*/ 2147483647 w 481"/>
                      <a:gd name="T107" fmla="*/ 2147483647 h 612"/>
                      <a:gd name="T108" fmla="*/ 2147483647 w 481"/>
                      <a:gd name="T109" fmla="*/ 2147483647 h 612"/>
                      <a:gd name="T110" fmla="*/ 2147483647 w 481"/>
                      <a:gd name="T111" fmla="*/ 2147483647 h 612"/>
                      <a:gd name="T112" fmla="*/ 2147483647 w 481"/>
                      <a:gd name="T113" fmla="*/ 2147483647 h 612"/>
                      <a:gd name="T114" fmla="*/ 2147483647 w 481"/>
                      <a:gd name="T115" fmla="*/ 2147483647 h 612"/>
                      <a:gd name="T116" fmla="*/ 2147483647 w 481"/>
                      <a:gd name="T117" fmla="*/ 2147483647 h 612"/>
                      <a:gd name="T118" fmla="*/ 2147483647 w 481"/>
                      <a:gd name="T119" fmla="*/ 2147483647 h 612"/>
                      <a:gd name="T120" fmla="*/ 2147483647 w 481"/>
                      <a:gd name="T121" fmla="*/ 2147483647 h 612"/>
                      <a:gd name="T122" fmla="*/ 2147483647 w 481"/>
                      <a:gd name="T123" fmla="*/ 2147483647 h 6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1"/>
                      <a:gd name="T187" fmla="*/ 0 h 612"/>
                      <a:gd name="T188" fmla="*/ 481 w 481"/>
                      <a:gd name="T189" fmla="*/ 612 h 6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1" h="612">
                        <a:moveTo>
                          <a:pt x="319" y="194"/>
                        </a:moveTo>
                        <a:lnTo>
                          <a:pt x="335" y="173"/>
                        </a:lnTo>
                        <a:lnTo>
                          <a:pt x="340" y="105"/>
                        </a:lnTo>
                        <a:lnTo>
                          <a:pt x="298" y="89"/>
                        </a:lnTo>
                        <a:lnTo>
                          <a:pt x="277" y="48"/>
                        </a:lnTo>
                        <a:lnTo>
                          <a:pt x="209" y="6"/>
                        </a:lnTo>
                        <a:lnTo>
                          <a:pt x="157" y="0"/>
                        </a:lnTo>
                        <a:lnTo>
                          <a:pt x="115" y="16"/>
                        </a:lnTo>
                        <a:lnTo>
                          <a:pt x="84" y="63"/>
                        </a:lnTo>
                        <a:lnTo>
                          <a:pt x="99" y="142"/>
                        </a:lnTo>
                        <a:lnTo>
                          <a:pt x="105" y="184"/>
                        </a:lnTo>
                        <a:lnTo>
                          <a:pt x="78" y="204"/>
                        </a:lnTo>
                        <a:lnTo>
                          <a:pt x="26" y="204"/>
                        </a:lnTo>
                        <a:lnTo>
                          <a:pt x="0" y="220"/>
                        </a:lnTo>
                        <a:lnTo>
                          <a:pt x="26" y="231"/>
                        </a:lnTo>
                        <a:lnTo>
                          <a:pt x="37" y="267"/>
                        </a:lnTo>
                        <a:lnTo>
                          <a:pt x="52" y="283"/>
                        </a:lnTo>
                        <a:lnTo>
                          <a:pt x="47" y="299"/>
                        </a:lnTo>
                        <a:lnTo>
                          <a:pt x="47" y="325"/>
                        </a:lnTo>
                        <a:lnTo>
                          <a:pt x="52" y="330"/>
                        </a:lnTo>
                        <a:lnTo>
                          <a:pt x="63" y="335"/>
                        </a:lnTo>
                        <a:lnTo>
                          <a:pt x="63" y="361"/>
                        </a:lnTo>
                        <a:lnTo>
                          <a:pt x="52" y="372"/>
                        </a:lnTo>
                        <a:lnTo>
                          <a:pt x="68" y="393"/>
                        </a:lnTo>
                        <a:lnTo>
                          <a:pt x="63" y="408"/>
                        </a:lnTo>
                        <a:lnTo>
                          <a:pt x="52" y="419"/>
                        </a:lnTo>
                        <a:lnTo>
                          <a:pt x="37" y="445"/>
                        </a:lnTo>
                        <a:lnTo>
                          <a:pt x="0" y="466"/>
                        </a:lnTo>
                        <a:lnTo>
                          <a:pt x="26" y="492"/>
                        </a:lnTo>
                        <a:lnTo>
                          <a:pt x="37" y="508"/>
                        </a:lnTo>
                        <a:lnTo>
                          <a:pt x="37" y="524"/>
                        </a:lnTo>
                        <a:lnTo>
                          <a:pt x="52" y="576"/>
                        </a:lnTo>
                        <a:lnTo>
                          <a:pt x="73" y="612"/>
                        </a:lnTo>
                        <a:lnTo>
                          <a:pt x="120" y="592"/>
                        </a:lnTo>
                        <a:lnTo>
                          <a:pt x="152" y="581"/>
                        </a:lnTo>
                        <a:lnTo>
                          <a:pt x="188" y="602"/>
                        </a:lnTo>
                        <a:lnTo>
                          <a:pt x="220" y="586"/>
                        </a:lnTo>
                        <a:lnTo>
                          <a:pt x="282" y="571"/>
                        </a:lnTo>
                        <a:lnTo>
                          <a:pt x="293" y="571"/>
                        </a:lnTo>
                        <a:lnTo>
                          <a:pt x="303" y="592"/>
                        </a:lnTo>
                        <a:lnTo>
                          <a:pt x="350" y="576"/>
                        </a:lnTo>
                        <a:lnTo>
                          <a:pt x="366" y="565"/>
                        </a:lnTo>
                        <a:lnTo>
                          <a:pt x="361" y="534"/>
                        </a:lnTo>
                        <a:lnTo>
                          <a:pt x="377" y="518"/>
                        </a:lnTo>
                        <a:lnTo>
                          <a:pt x="366" y="513"/>
                        </a:lnTo>
                        <a:lnTo>
                          <a:pt x="371" y="482"/>
                        </a:lnTo>
                        <a:lnTo>
                          <a:pt x="429" y="476"/>
                        </a:lnTo>
                        <a:lnTo>
                          <a:pt x="445" y="435"/>
                        </a:lnTo>
                        <a:lnTo>
                          <a:pt x="434" y="419"/>
                        </a:lnTo>
                        <a:lnTo>
                          <a:pt x="450" y="377"/>
                        </a:lnTo>
                        <a:lnTo>
                          <a:pt x="476" y="356"/>
                        </a:lnTo>
                        <a:lnTo>
                          <a:pt x="481" y="335"/>
                        </a:lnTo>
                        <a:lnTo>
                          <a:pt x="455" y="320"/>
                        </a:lnTo>
                        <a:lnTo>
                          <a:pt x="439" y="304"/>
                        </a:lnTo>
                        <a:lnTo>
                          <a:pt x="418" y="304"/>
                        </a:lnTo>
                        <a:lnTo>
                          <a:pt x="408" y="278"/>
                        </a:lnTo>
                        <a:lnTo>
                          <a:pt x="387" y="267"/>
                        </a:lnTo>
                        <a:lnTo>
                          <a:pt x="371" y="267"/>
                        </a:lnTo>
                        <a:lnTo>
                          <a:pt x="340" y="278"/>
                        </a:lnTo>
                        <a:lnTo>
                          <a:pt x="329" y="262"/>
                        </a:lnTo>
                        <a:lnTo>
                          <a:pt x="319" y="210"/>
                        </a:lnTo>
                        <a:lnTo>
                          <a:pt x="319" y="194"/>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87" name="Freeform 123"/>
                  <p:cNvSpPr>
                    <a:spLocks/>
                  </p:cNvSpPr>
                  <p:nvPr/>
                </p:nvSpPr>
                <p:spPr bwMode="auto">
                  <a:xfrm>
                    <a:off x="1306712" y="2682780"/>
                    <a:ext cx="589727" cy="399091"/>
                  </a:xfrm>
                  <a:custGeom>
                    <a:avLst/>
                    <a:gdLst>
                      <a:gd name="T0" fmla="*/ 2147483647 w 377"/>
                      <a:gd name="T1" fmla="*/ 0 h 298"/>
                      <a:gd name="T2" fmla="*/ 2147483647 w 377"/>
                      <a:gd name="T3" fmla="*/ 2147483647 h 298"/>
                      <a:gd name="T4" fmla="*/ 2147483647 w 377"/>
                      <a:gd name="T5" fmla="*/ 2147483647 h 298"/>
                      <a:gd name="T6" fmla="*/ 2147483647 w 377"/>
                      <a:gd name="T7" fmla="*/ 2147483647 h 298"/>
                      <a:gd name="T8" fmla="*/ 2147483647 w 377"/>
                      <a:gd name="T9" fmla="*/ 2147483647 h 298"/>
                      <a:gd name="T10" fmla="*/ 2147483647 w 377"/>
                      <a:gd name="T11" fmla="*/ 2147483647 h 298"/>
                      <a:gd name="T12" fmla="*/ 2147483647 w 377"/>
                      <a:gd name="T13" fmla="*/ 2147483647 h 298"/>
                      <a:gd name="T14" fmla="*/ 2147483647 w 377"/>
                      <a:gd name="T15" fmla="*/ 2147483647 h 298"/>
                      <a:gd name="T16" fmla="*/ 2147483647 w 377"/>
                      <a:gd name="T17" fmla="*/ 2147483647 h 298"/>
                      <a:gd name="T18" fmla="*/ 0 w 377"/>
                      <a:gd name="T19" fmla="*/ 2147483647 h 298"/>
                      <a:gd name="T20" fmla="*/ 0 w 377"/>
                      <a:gd name="T21" fmla="*/ 2147483647 h 298"/>
                      <a:gd name="T22" fmla="*/ 2147483647 w 377"/>
                      <a:gd name="T23" fmla="*/ 2147483647 h 298"/>
                      <a:gd name="T24" fmla="*/ 2147483647 w 377"/>
                      <a:gd name="T25" fmla="*/ 2147483647 h 298"/>
                      <a:gd name="T26" fmla="*/ 2147483647 w 377"/>
                      <a:gd name="T27" fmla="*/ 2147483647 h 298"/>
                      <a:gd name="T28" fmla="*/ 2147483647 w 377"/>
                      <a:gd name="T29" fmla="*/ 2147483647 h 298"/>
                      <a:gd name="T30" fmla="*/ 2147483647 w 377"/>
                      <a:gd name="T31" fmla="*/ 2147483647 h 298"/>
                      <a:gd name="T32" fmla="*/ 2147483647 w 377"/>
                      <a:gd name="T33" fmla="*/ 2147483647 h 298"/>
                      <a:gd name="T34" fmla="*/ 2147483647 w 377"/>
                      <a:gd name="T35" fmla="*/ 2147483647 h 298"/>
                      <a:gd name="T36" fmla="*/ 2147483647 w 377"/>
                      <a:gd name="T37" fmla="*/ 2147483647 h 298"/>
                      <a:gd name="T38" fmla="*/ 2147483647 w 377"/>
                      <a:gd name="T39" fmla="*/ 2147483647 h 298"/>
                      <a:gd name="T40" fmla="*/ 2147483647 w 377"/>
                      <a:gd name="T41" fmla="*/ 2147483647 h 298"/>
                      <a:gd name="T42" fmla="*/ 2147483647 w 377"/>
                      <a:gd name="T43" fmla="*/ 2147483647 h 298"/>
                      <a:gd name="T44" fmla="*/ 2147483647 w 377"/>
                      <a:gd name="T45" fmla="*/ 2147483647 h 298"/>
                      <a:gd name="T46" fmla="*/ 2147483647 w 377"/>
                      <a:gd name="T47" fmla="*/ 2147483647 h 298"/>
                      <a:gd name="T48" fmla="*/ 2147483647 w 377"/>
                      <a:gd name="T49" fmla="*/ 2147483647 h 298"/>
                      <a:gd name="T50" fmla="*/ 2147483647 w 377"/>
                      <a:gd name="T51" fmla="*/ 2147483647 h 298"/>
                      <a:gd name="T52" fmla="*/ 2147483647 w 377"/>
                      <a:gd name="T53" fmla="*/ 2147483647 h 298"/>
                      <a:gd name="T54" fmla="*/ 2147483647 w 377"/>
                      <a:gd name="T55" fmla="*/ 2147483647 h 298"/>
                      <a:gd name="T56" fmla="*/ 2147483647 w 377"/>
                      <a:gd name="T57" fmla="*/ 2147483647 h 298"/>
                      <a:gd name="T58" fmla="*/ 2147483647 w 377"/>
                      <a:gd name="T59" fmla="*/ 0 h 2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7"/>
                      <a:gd name="T91" fmla="*/ 0 h 298"/>
                      <a:gd name="T92" fmla="*/ 377 w 377"/>
                      <a:gd name="T93" fmla="*/ 298 h 2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7" h="298">
                        <a:moveTo>
                          <a:pt x="272" y="0"/>
                        </a:moveTo>
                        <a:lnTo>
                          <a:pt x="220" y="26"/>
                        </a:lnTo>
                        <a:lnTo>
                          <a:pt x="188" y="31"/>
                        </a:lnTo>
                        <a:lnTo>
                          <a:pt x="152" y="52"/>
                        </a:lnTo>
                        <a:lnTo>
                          <a:pt x="94" y="52"/>
                        </a:lnTo>
                        <a:lnTo>
                          <a:pt x="68" y="84"/>
                        </a:lnTo>
                        <a:lnTo>
                          <a:pt x="26" y="99"/>
                        </a:lnTo>
                        <a:lnTo>
                          <a:pt x="16" y="131"/>
                        </a:lnTo>
                        <a:lnTo>
                          <a:pt x="11" y="194"/>
                        </a:lnTo>
                        <a:lnTo>
                          <a:pt x="0" y="225"/>
                        </a:lnTo>
                        <a:lnTo>
                          <a:pt x="0" y="230"/>
                        </a:lnTo>
                        <a:lnTo>
                          <a:pt x="26" y="282"/>
                        </a:lnTo>
                        <a:lnTo>
                          <a:pt x="115" y="288"/>
                        </a:lnTo>
                        <a:lnTo>
                          <a:pt x="131" y="293"/>
                        </a:lnTo>
                        <a:lnTo>
                          <a:pt x="147" y="288"/>
                        </a:lnTo>
                        <a:lnTo>
                          <a:pt x="188" y="267"/>
                        </a:lnTo>
                        <a:lnTo>
                          <a:pt x="225" y="293"/>
                        </a:lnTo>
                        <a:lnTo>
                          <a:pt x="241" y="298"/>
                        </a:lnTo>
                        <a:lnTo>
                          <a:pt x="256" y="282"/>
                        </a:lnTo>
                        <a:lnTo>
                          <a:pt x="262" y="230"/>
                        </a:lnTo>
                        <a:lnTo>
                          <a:pt x="303" y="194"/>
                        </a:lnTo>
                        <a:lnTo>
                          <a:pt x="319" y="178"/>
                        </a:lnTo>
                        <a:lnTo>
                          <a:pt x="340" y="152"/>
                        </a:lnTo>
                        <a:lnTo>
                          <a:pt x="340" y="115"/>
                        </a:lnTo>
                        <a:lnTo>
                          <a:pt x="377" y="78"/>
                        </a:lnTo>
                        <a:lnTo>
                          <a:pt x="366" y="42"/>
                        </a:lnTo>
                        <a:lnTo>
                          <a:pt x="340" y="31"/>
                        </a:lnTo>
                        <a:lnTo>
                          <a:pt x="361" y="10"/>
                        </a:lnTo>
                        <a:lnTo>
                          <a:pt x="314" y="5"/>
                        </a:lnTo>
                        <a:lnTo>
                          <a:pt x="272" y="0"/>
                        </a:lnTo>
                        <a:close/>
                      </a:path>
                    </a:pathLst>
                  </a:custGeom>
                  <a:solidFill>
                    <a:srgbClr val="99CCFF"/>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88" name="Freeform 125"/>
                  <p:cNvSpPr>
                    <a:spLocks/>
                  </p:cNvSpPr>
                  <p:nvPr/>
                </p:nvSpPr>
                <p:spPr bwMode="auto">
                  <a:xfrm>
                    <a:off x="1405540" y="1610820"/>
                    <a:ext cx="374249" cy="138933"/>
                  </a:xfrm>
                  <a:custGeom>
                    <a:avLst/>
                    <a:gdLst>
                      <a:gd name="T0" fmla="*/ 2147483647 w 240"/>
                      <a:gd name="T1" fmla="*/ 2147483647 h 104"/>
                      <a:gd name="T2" fmla="*/ 2147483647 w 240"/>
                      <a:gd name="T3" fmla="*/ 2147483647 h 104"/>
                      <a:gd name="T4" fmla="*/ 2147483647 w 240"/>
                      <a:gd name="T5" fmla="*/ 2147483647 h 104"/>
                      <a:gd name="T6" fmla="*/ 2147483647 w 240"/>
                      <a:gd name="T7" fmla="*/ 2147483647 h 104"/>
                      <a:gd name="T8" fmla="*/ 2147483647 w 240"/>
                      <a:gd name="T9" fmla="*/ 2147483647 h 104"/>
                      <a:gd name="T10" fmla="*/ 2147483647 w 240"/>
                      <a:gd name="T11" fmla="*/ 2147483647 h 104"/>
                      <a:gd name="T12" fmla="*/ 2147483647 w 240"/>
                      <a:gd name="T13" fmla="*/ 2147483647 h 104"/>
                      <a:gd name="T14" fmla="*/ 0 w 240"/>
                      <a:gd name="T15" fmla="*/ 2147483647 h 104"/>
                      <a:gd name="T16" fmla="*/ 2147483647 w 240"/>
                      <a:gd name="T17" fmla="*/ 2147483647 h 104"/>
                      <a:gd name="T18" fmla="*/ 2147483647 w 240"/>
                      <a:gd name="T19" fmla="*/ 2147483647 h 104"/>
                      <a:gd name="T20" fmla="*/ 2147483647 w 240"/>
                      <a:gd name="T21" fmla="*/ 2147483647 h 104"/>
                      <a:gd name="T22" fmla="*/ 2147483647 w 240"/>
                      <a:gd name="T23" fmla="*/ 2147483647 h 104"/>
                      <a:gd name="T24" fmla="*/ 2147483647 w 240"/>
                      <a:gd name="T25" fmla="*/ 2147483647 h 104"/>
                      <a:gd name="T26" fmla="*/ 2147483647 w 240"/>
                      <a:gd name="T27" fmla="*/ 2147483647 h 104"/>
                      <a:gd name="T28" fmla="*/ 2147483647 w 240"/>
                      <a:gd name="T29" fmla="*/ 2147483647 h 104"/>
                      <a:gd name="T30" fmla="*/ 2147483647 w 240"/>
                      <a:gd name="T31" fmla="*/ 2147483647 h 104"/>
                      <a:gd name="T32" fmla="*/ 2147483647 w 240"/>
                      <a:gd name="T33" fmla="*/ 0 h 104"/>
                      <a:gd name="T34" fmla="*/ 2147483647 w 240"/>
                      <a:gd name="T35" fmla="*/ 2147483647 h 104"/>
                      <a:gd name="T36" fmla="*/ 2147483647 w 240"/>
                      <a:gd name="T37" fmla="*/ 2147483647 h 104"/>
                      <a:gd name="T38" fmla="*/ 2147483647 w 240"/>
                      <a:gd name="T39" fmla="*/ 2147483647 h 104"/>
                      <a:gd name="T40" fmla="*/ 2147483647 w 240"/>
                      <a:gd name="T41" fmla="*/ 2147483647 h 104"/>
                      <a:gd name="T42" fmla="*/ 2147483647 w 240"/>
                      <a:gd name="T43" fmla="*/ 2147483647 h 104"/>
                      <a:gd name="T44" fmla="*/ 2147483647 w 240"/>
                      <a:gd name="T45" fmla="*/ 2147483647 h 104"/>
                      <a:gd name="T46" fmla="*/ 2147483647 w 240"/>
                      <a:gd name="T47" fmla="*/ 2147483647 h 104"/>
                      <a:gd name="T48" fmla="*/ 2147483647 w 240"/>
                      <a:gd name="T49" fmla="*/ 2147483647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0"/>
                      <a:gd name="T76" fmla="*/ 0 h 104"/>
                      <a:gd name="T77" fmla="*/ 240 w 240"/>
                      <a:gd name="T78" fmla="*/ 104 h 1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0" h="104">
                        <a:moveTo>
                          <a:pt x="141" y="83"/>
                        </a:moveTo>
                        <a:lnTo>
                          <a:pt x="125" y="83"/>
                        </a:lnTo>
                        <a:lnTo>
                          <a:pt x="110" y="78"/>
                        </a:lnTo>
                        <a:lnTo>
                          <a:pt x="104" y="78"/>
                        </a:lnTo>
                        <a:lnTo>
                          <a:pt x="89" y="68"/>
                        </a:lnTo>
                        <a:lnTo>
                          <a:pt x="63" y="99"/>
                        </a:lnTo>
                        <a:lnTo>
                          <a:pt x="36" y="104"/>
                        </a:lnTo>
                        <a:lnTo>
                          <a:pt x="0" y="78"/>
                        </a:lnTo>
                        <a:lnTo>
                          <a:pt x="5" y="57"/>
                        </a:lnTo>
                        <a:lnTo>
                          <a:pt x="42" y="47"/>
                        </a:lnTo>
                        <a:lnTo>
                          <a:pt x="63" y="26"/>
                        </a:lnTo>
                        <a:lnTo>
                          <a:pt x="115" y="26"/>
                        </a:lnTo>
                        <a:lnTo>
                          <a:pt x="131" y="26"/>
                        </a:lnTo>
                        <a:lnTo>
                          <a:pt x="152" y="26"/>
                        </a:lnTo>
                        <a:lnTo>
                          <a:pt x="178" y="10"/>
                        </a:lnTo>
                        <a:lnTo>
                          <a:pt x="193" y="15"/>
                        </a:lnTo>
                        <a:lnTo>
                          <a:pt x="214" y="0"/>
                        </a:lnTo>
                        <a:lnTo>
                          <a:pt x="225" y="21"/>
                        </a:lnTo>
                        <a:lnTo>
                          <a:pt x="240" y="21"/>
                        </a:lnTo>
                        <a:lnTo>
                          <a:pt x="214" y="52"/>
                        </a:lnTo>
                        <a:lnTo>
                          <a:pt x="209" y="78"/>
                        </a:lnTo>
                        <a:lnTo>
                          <a:pt x="204" y="78"/>
                        </a:lnTo>
                        <a:lnTo>
                          <a:pt x="188" y="78"/>
                        </a:lnTo>
                        <a:lnTo>
                          <a:pt x="162" y="73"/>
                        </a:lnTo>
                        <a:lnTo>
                          <a:pt x="141" y="83"/>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89" name="Freeform 126"/>
                  <p:cNvSpPr>
                    <a:spLocks/>
                  </p:cNvSpPr>
                  <p:nvPr/>
                </p:nvSpPr>
                <p:spPr bwMode="auto">
                  <a:xfrm>
                    <a:off x="1405540" y="1610820"/>
                    <a:ext cx="374249" cy="138933"/>
                  </a:xfrm>
                  <a:custGeom>
                    <a:avLst/>
                    <a:gdLst>
                      <a:gd name="T0" fmla="*/ 2147483647 w 240"/>
                      <a:gd name="T1" fmla="*/ 2147483647 h 104"/>
                      <a:gd name="T2" fmla="*/ 2147483647 w 240"/>
                      <a:gd name="T3" fmla="*/ 2147483647 h 104"/>
                      <a:gd name="T4" fmla="*/ 2147483647 w 240"/>
                      <a:gd name="T5" fmla="*/ 2147483647 h 104"/>
                      <a:gd name="T6" fmla="*/ 2147483647 w 240"/>
                      <a:gd name="T7" fmla="*/ 2147483647 h 104"/>
                      <a:gd name="T8" fmla="*/ 2147483647 w 240"/>
                      <a:gd name="T9" fmla="*/ 2147483647 h 104"/>
                      <a:gd name="T10" fmla="*/ 2147483647 w 240"/>
                      <a:gd name="T11" fmla="*/ 2147483647 h 104"/>
                      <a:gd name="T12" fmla="*/ 2147483647 w 240"/>
                      <a:gd name="T13" fmla="*/ 2147483647 h 104"/>
                      <a:gd name="T14" fmla="*/ 0 w 240"/>
                      <a:gd name="T15" fmla="*/ 2147483647 h 104"/>
                      <a:gd name="T16" fmla="*/ 2147483647 w 240"/>
                      <a:gd name="T17" fmla="*/ 2147483647 h 104"/>
                      <a:gd name="T18" fmla="*/ 2147483647 w 240"/>
                      <a:gd name="T19" fmla="*/ 2147483647 h 104"/>
                      <a:gd name="T20" fmla="*/ 2147483647 w 240"/>
                      <a:gd name="T21" fmla="*/ 2147483647 h 104"/>
                      <a:gd name="T22" fmla="*/ 2147483647 w 240"/>
                      <a:gd name="T23" fmla="*/ 2147483647 h 104"/>
                      <a:gd name="T24" fmla="*/ 2147483647 w 240"/>
                      <a:gd name="T25" fmla="*/ 2147483647 h 104"/>
                      <a:gd name="T26" fmla="*/ 2147483647 w 240"/>
                      <a:gd name="T27" fmla="*/ 2147483647 h 104"/>
                      <a:gd name="T28" fmla="*/ 2147483647 w 240"/>
                      <a:gd name="T29" fmla="*/ 2147483647 h 104"/>
                      <a:gd name="T30" fmla="*/ 2147483647 w 240"/>
                      <a:gd name="T31" fmla="*/ 2147483647 h 104"/>
                      <a:gd name="T32" fmla="*/ 2147483647 w 240"/>
                      <a:gd name="T33" fmla="*/ 0 h 104"/>
                      <a:gd name="T34" fmla="*/ 2147483647 w 240"/>
                      <a:gd name="T35" fmla="*/ 2147483647 h 104"/>
                      <a:gd name="T36" fmla="*/ 2147483647 w 240"/>
                      <a:gd name="T37" fmla="*/ 2147483647 h 104"/>
                      <a:gd name="T38" fmla="*/ 2147483647 w 240"/>
                      <a:gd name="T39" fmla="*/ 2147483647 h 104"/>
                      <a:gd name="T40" fmla="*/ 2147483647 w 240"/>
                      <a:gd name="T41" fmla="*/ 2147483647 h 104"/>
                      <a:gd name="T42" fmla="*/ 2147483647 w 240"/>
                      <a:gd name="T43" fmla="*/ 2147483647 h 104"/>
                      <a:gd name="T44" fmla="*/ 2147483647 w 240"/>
                      <a:gd name="T45" fmla="*/ 2147483647 h 104"/>
                      <a:gd name="T46" fmla="*/ 2147483647 w 240"/>
                      <a:gd name="T47" fmla="*/ 2147483647 h 104"/>
                      <a:gd name="T48" fmla="*/ 2147483647 w 240"/>
                      <a:gd name="T49" fmla="*/ 2147483647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0"/>
                      <a:gd name="T76" fmla="*/ 0 h 104"/>
                      <a:gd name="T77" fmla="*/ 240 w 240"/>
                      <a:gd name="T78" fmla="*/ 104 h 1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0" h="104">
                        <a:moveTo>
                          <a:pt x="141" y="83"/>
                        </a:moveTo>
                        <a:lnTo>
                          <a:pt x="125" y="83"/>
                        </a:lnTo>
                        <a:lnTo>
                          <a:pt x="110" y="78"/>
                        </a:lnTo>
                        <a:lnTo>
                          <a:pt x="104" y="78"/>
                        </a:lnTo>
                        <a:lnTo>
                          <a:pt x="89" y="68"/>
                        </a:lnTo>
                        <a:lnTo>
                          <a:pt x="63" y="99"/>
                        </a:lnTo>
                        <a:lnTo>
                          <a:pt x="36" y="104"/>
                        </a:lnTo>
                        <a:lnTo>
                          <a:pt x="0" y="78"/>
                        </a:lnTo>
                        <a:lnTo>
                          <a:pt x="5" y="57"/>
                        </a:lnTo>
                        <a:lnTo>
                          <a:pt x="42" y="47"/>
                        </a:lnTo>
                        <a:lnTo>
                          <a:pt x="63" y="26"/>
                        </a:lnTo>
                        <a:lnTo>
                          <a:pt x="115" y="26"/>
                        </a:lnTo>
                        <a:lnTo>
                          <a:pt x="131" y="26"/>
                        </a:lnTo>
                        <a:lnTo>
                          <a:pt x="152" y="26"/>
                        </a:lnTo>
                        <a:lnTo>
                          <a:pt x="178" y="10"/>
                        </a:lnTo>
                        <a:lnTo>
                          <a:pt x="193" y="15"/>
                        </a:lnTo>
                        <a:lnTo>
                          <a:pt x="214" y="0"/>
                        </a:lnTo>
                        <a:lnTo>
                          <a:pt x="225" y="21"/>
                        </a:lnTo>
                        <a:lnTo>
                          <a:pt x="240" y="21"/>
                        </a:lnTo>
                        <a:lnTo>
                          <a:pt x="214" y="52"/>
                        </a:lnTo>
                        <a:lnTo>
                          <a:pt x="209" y="78"/>
                        </a:lnTo>
                        <a:lnTo>
                          <a:pt x="204" y="78"/>
                        </a:lnTo>
                        <a:lnTo>
                          <a:pt x="188" y="78"/>
                        </a:lnTo>
                        <a:lnTo>
                          <a:pt x="162" y="73"/>
                        </a:lnTo>
                        <a:lnTo>
                          <a:pt x="141" y="83"/>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94" name="Freeform 134"/>
                  <p:cNvSpPr>
                    <a:spLocks/>
                  </p:cNvSpPr>
                  <p:nvPr/>
                </p:nvSpPr>
                <p:spPr bwMode="auto">
                  <a:xfrm>
                    <a:off x="546872" y="2331362"/>
                    <a:ext cx="915372" cy="819975"/>
                  </a:xfrm>
                  <a:custGeom>
                    <a:avLst/>
                    <a:gdLst>
                      <a:gd name="T0" fmla="*/ 2147483647 w 585"/>
                      <a:gd name="T1" fmla="*/ 2147483647 h 612"/>
                      <a:gd name="T2" fmla="*/ 2147483647 w 585"/>
                      <a:gd name="T3" fmla="*/ 2147483647 h 612"/>
                      <a:gd name="T4" fmla="*/ 2147483647 w 585"/>
                      <a:gd name="T5" fmla="*/ 2147483647 h 612"/>
                      <a:gd name="T6" fmla="*/ 2147483647 w 585"/>
                      <a:gd name="T7" fmla="*/ 2147483647 h 612"/>
                      <a:gd name="T8" fmla="*/ 2147483647 w 585"/>
                      <a:gd name="T9" fmla="*/ 2147483647 h 612"/>
                      <a:gd name="T10" fmla="*/ 2147483647 w 585"/>
                      <a:gd name="T11" fmla="*/ 2147483647 h 612"/>
                      <a:gd name="T12" fmla="*/ 2147483647 w 585"/>
                      <a:gd name="T13" fmla="*/ 2147483647 h 612"/>
                      <a:gd name="T14" fmla="*/ 2147483647 w 585"/>
                      <a:gd name="T15" fmla="*/ 2147483647 h 612"/>
                      <a:gd name="T16" fmla="*/ 2147483647 w 585"/>
                      <a:gd name="T17" fmla="*/ 2147483647 h 612"/>
                      <a:gd name="T18" fmla="*/ 2147483647 w 585"/>
                      <a:gd name="T19" fmla="*/ 2147483647 h 612"/>
                      <a:gd name="T20" fmla="*/ 2147483647 w 585"/>
                      <a:gd name="T21" fmla="*/ 2147483647 h 612"/>
                      <a:gd name="T22" fmla="*/ 2147483647 w 585"/>
                      <a:gd name="T23" fmla="*/ 2147483647 h 612"/>
                      <a:gd name="T24" fmla="*/ 2147483647 w 585"/>
                      <a:gd name="T25" fmla="*/ 2147483647 h 612"/>
                      <a:gd name="T26" fmla="*/ 2147483647 w 585"/>
                      <a:gd name="T27" fmla="*/ 2147483647 h 612"/>
                      <a:gd name="T28" fmla="*/ 2147483647 w 585"/>
                      <a:gd name="T29" fmla="*/ 2147483647 h 612"/>
                      <a:gd name="T30" fmla="*/ 2147483647 w 585"/>
                      <a:gd name="T31" fmla="*/ 2147483647 h 612"/>
                      <a:gd name="T32" fmla="*/ 2147483647 w 585"/>
                      <a:gd name="T33" fmla="*/ 2147483647 h 612"/>
                      <a:gd name="T34" fmla="*/ 2147483647 w 585"/>
                      <a:gd name="T35" fmla="*/ 2147483647 h 612"/>
                      <a:gd name="T36" fmla="*/ 2147483647 w 585"/>
                      <a:gd name="T37" fmla="*/ 2147483647 h 612"/>
                      <a:gd name="T38" fmla="*/ 2147483647 w 585"/>
                      <a:gd name="T39" fmla="*/ 2147483647 h 612"/>
                      <a:gd name="T40" fmla="*/ 2147483647 w 585"/>
                      <a:gd name="T41" fmla="*/ 2147483647 h 612"/>
                      <a:gd name="T42" fmla="*/ 2147483647 w 585"/>
                      <a:gd name="T43" fmla="*/ 2147483647 h 612"/>
                      <a:gd name="T44" fmla="*/ 2147483647 w 585"/>
                      <a:gd name="T45" fmla="*/ 2147483647 h 612"/>
                      <a:gd name="T46" fmla="*/ 2147483647 w 585"/>
                      <a:gd name="T47" fmla="*/ 0 h 612"/>
                      <a:gd name="T48" fmla="*/ 2147483647 w 585"/>
                      <a:gd name="T49" fmla="*/ 2147483647 h 612"/>
                      <a:gd name="T50" fmla="*/ 2147483647 w 585"/>
                      <a:gd name="T51" fmla="*/ 2147483647 h 612"/>
                      <a:gd name="T52" fmla="*/ 2147483647 w 585"/>
                      <a:gd name="T53" fmla="*/ 2147483647 h 612"/>
                      <a:gd name="T54" fmla="*/ 2147483647 w 585"/>
                      <a:gd name="T55" fmla="*/ 2147483647 h 612"/>
                      <a:gd name="T56" fmla="*/ 2147483647 w 585"/>
                      <a:gd name="T57" fmla="*/ 2147483647 h 612"/>
                      <a:gd name="T58" fmla="*/ 0 w 585"/>
                      <a:gd name="T59" fmla="*/ 2147483647 h 612"/>
                      <a:gd name="T60" fmla="*/ 2147483647 w 585"/>
                      <a:gd name="T61" fmla="*/ 2147483647 h 612"/>
                      <a:gd name="T62" fmla="*/ 2147483647 w 585"/>
                      <a:gd name="T63" fmla="*/ 2147483647 h 6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5"/>
                      <a:gd name="T97" fmla="*/ 0 h 612"/>
                      <a:gd name="T98" fmla="*/ 585 w 585"/>
                      <a:gd name="T99" fmla="*/ 612 h 6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5" h="612">
                        <a:moveTo>
                          <a:pt x="120" y="414"/>
                        </a:moveTo>
                        <a:lnTo>
                          <a:pt x="157" y="435"/>
                        </a:lnTo>
                        <a:lnTo>
                          <a:pt x="167" y="445"/>
                        </a:lnTo>
                        <a:lnTo>
                          <a:pt x="188" y="487"/>
                        </a:lnTo>
                        <a:lnTo>
                          <a:pt x="214" y="466"/>
                        </a:lnTo>
                        <a:lnTo>
                          <a:pt x="225" y="445"/>
                        </a:lnTo>
                        <a:lnTo>
                          <a:pt x="277" y="456"/>
                        </a:lnTo>
                        <a:lnTo>
                          <a:pt x="282" y="482"/>
                        </a:lnTo>
                        <a:lnTo>
                          <a:pt x="308" y="492"/>
                        </a:lnTo>
                        <a:lnTo>
                          <a:pt x="381" y="534"/>
                        </a:lnTo>
                        <a:lnTo>
                          <a:pt x="392" y="550"/>
                        </a:lnTo>
                        <a:lnTo>
                          <a:pt x="381" y="597"/>
                        </a:lnTo>
                        <a:lnTo>
                          <a:pt x="408" y="602"/>
                        </a:lnTo>
                        <a:lnTo>
                          <a:pt x="423" y="602"/>
                        </a:lnTo>
                        <a:lnTo>
                          <a:pt x="434" y="612"/>
                        </a:lnTo>
                        <a:lnTo>
                          <a:pt x="455" y="602"/>
                        </a:lnTo>
                        <a:lnTo>
                          <a:pt x="481" y="560"/>
                        </a:lnTo>
                        <a:lnTo>
                          <a:pt x="512" y="544"/>
                        </a:lnTo>
                        <a:lnTo>
                          <a:pt x="486" y="497"/>
                        </a:lnTo>
                        <a:lnTo>
                          <a:pt x="486" y="487"/>
                        </a:lnTo>
                        <a:lnTo>
                          <a:pt x="497" y="456"/>
                        </a:lnTo>
                        <a:lnTo>
                          <a:pt x="502" y="393"/>
                        </a:lnTo>
                        <a:lnTo>
                          <a:pt x="512" y="361"/>
                        </a:lnTo>
                        <a:lnTo>
                          <a:pt x="554" y="346"/>
                        </a:lnTo>
                        <a:lnTo>
                          <a:pt x="585" y="314"/>
                        </a:lnTo>
                        <a:lnTo>
                          <a:pt x="585" y="309"/>
                        </a:lnTo>
                        <a:lnTo>
                          <a:pt x="575" y="288"/>
                        </a:lnTo>
                        <a:lnTo>
                          <a:pt x="559" y="272"/>
                        </a:lnTo>
                        <a:lnTo>
                          <a:pt x="559" y="257"/>
                        </a:lnTo>
                        <a:lnTo>
                          <a:pt x="565" y="246"/>
                        </a:lnTo>
                        <a:lnTo>
                          <a:pt x="544" y="231"/>
                        </a:lnTo>
                        <a:lnTo>
                          <a:pt x="544" y="189"/>
                        </a:lnTo>
                        <a:lnTo>
                          <a:pt x="486" y="173"/>
                        </a:lnTo>
                        <a:lnTo>
                          <a:pt x="476" y="142"/>
                        </a:lnTo>
                        <a:lnTo>
                          <a:pt x="429" y="142"/>
                        </a:lnTo>
                        <a:lnTo>
                          <a:pt x="376" y="147"/>
                        </a:lnTo>
                        <a:lnTo>
                          <a:pt x="324" y="163"/>
                        </a:lnTo>
                        <a:lnTo>
                          <a:pt x="303" y="126"/>
                        </a:lnTo>
                        <a:lnTo>
                          <a:pt x="277" y="110"/>
                        </a:lnTo>
                        <a:lnTo>
                          <a:pt x="272" y="89"/>
                        </a:lnTo>
                        <a:lnTo>
                          <a:pt x="256" y="63"/>
                        </a:lnTo>
                        <a:lnTo>
                          <a:pt x="256" y="32"/>
                        </a:lnTo>
                        <a:lnTo>
                          <a:pt x="251" y="27"/>
                        </a:lnTo>
                        <a:lnTo>
                          <a:pt x="230" y="42"/>
                        </a:lnTo>
                        <a:lnTo>
                          <a:pt x="214" y="37"/>
                        </a:lnTo>
                        <a:lnTo>
                          <a:pt x="198" y="27"/>
                        </a:lnTo>
                        <a:lnTo>
                          <a:pt x="162" y="21"/>
                        </a:lnTo>
                        <a:lnTo>
                          <a:pt x="125" y="0"/>
                        </a:lnTo>
                        <a:lnTo>
                          <a:pt x="99" y="11"/>
                        </a:lnTo>
                        <a:lnTo>
                          <a:pt x="99" y="27"/>
                        </a:lnTo>
                        <a:lnTo>
                          <a:pt x="120" y="58"/>
                        </a:lnTo>
                        <a:lnTo>
                          <a:pt x="120" y="105"/>
                        </a:lnTo>
                        <a:lnTo>
                          <a:pt x="120" y="173"/>
                        </a:lnTo>
                        <a:lnTo>
                          <a:pt x="115" y="184"/>
                        </a:lnTo>
                        <a:lnTo>
                          <a:pt x="73" y="204"/>
                        </a:lnTo>
                        <a:lnTo>
                          <a:pt x="26" y="204"/>
                        </a:lnTo>
                        <a:lnTo>
                          <a:pt x="31" y="225"/>
                        </a:lnTo>
                        <a:lnTo>
                          <a:pt x="15" y="215"/>
                        </a:lnTo>
                        <a:lnTo>
                          <a:pt x="0" y="257"/>
                        </a:lnTo>
                        <a:lnTo>
                          <a:pt x="0" y="272"/>
                        </a:lnTo>
                        <a:lnTo>
                          <a:pt x="26" y="309"/>
                        </a:lnTo>
                        <a:lnTo>
                          <a:pt x="36" y="367"/>
                        </a:lnTo>
                        <a:lnTo>
                          <a:pt x="62" y="372"/>
                        </a:lnTo>
                        <a:lnTo>
                          <a:pt x="120" y="414"/>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96" name="Freeform 138"/>
                  <p:cNvSpPr>
                    <a:spLocks/>
                  </p:cNvSpPr>
                  <p:nvPr/>
                </p:nvSpPr>
                <p:spPr bwMode="auto">
                  <a:xfrm>
                    <a:off x="3835352" y="3052226"/>
                    <a:ext cx="594587" cy="644265"/>
                  </a:xfrm>
                  <a:custGeom>
                    <a:avLst/>
                    <a:gdLst>
                      <a:gd name="T0" fmla="*/ 2147483647 w 381"/>
                      <a:gd name="T1" fmla="*/ 2147483647 h 481"/>
                      <a:gd name="T2" fmla="*/ 2147483647 w 381"/>
                      <a:gd name="T3" fmla="*/ 2147483647 h 481"/>
                      <a:gd name="T4" fmla="*/ 2147483647 w 381"/>
                      <a:gd name="T5" fmla="*/ 2147483647 h 481"/>
                      <a:gd name="T6" fmla="*/ 2147483647 w 381"/>
                      <a:gd name="T7" fmla="*/ 2147483647 h 481"/>
                      <a:gd name="T8" fmla="*/ 2147483647 w 381"/>
                      <a:gd name="T9" fmla="*/ 2147483647 h 481"/>
                      <a:gd name="T10" fmla="*/ 2147483647 w 381"/>
                      <a:gd name="T11" fmla="*/ 2147483647 h 481"/>
                      <a:gd name="T12" fmla="*/ 2147483647 w 381"/>
                      <a:gd name="T13" fmla="*/ 2147483647 h 481"/>
                      <a:gd name="T14" fmla="*/ 2147483647 w 381"/>
                      <a:gd name="T15" fmla="*/ 2147483647 h 481"/>
                      <a:gd name="T16" fmla="*/ 2147483647 w 381"/>
                      <a:gd name="T17" fmla="*/ 2147483647 h 481"/>
                      <a:gd name="T18" fmla="*/ 2147483647 w 381"/>
                      <a:gd name="T19" fmla="*/ 2147483647 h 481"/>
                      <a:gd name="T20" fmla="*/ 2147483647 w 381"/>
                      <a:gd name="T21" fmla="*/ 2147483647 h 481"/>
                      <a:gd name="T22" fmla="*/ 2147483647 w 381"/>
                      <a:gd name="T23" fmla="*/ 2147483647 h 481"/>
                      <a:gd name="T24" fmla="*/ 2147483647 w 381"/>
                      <a:gd name="T25" fmla="*/ 2147483647 h 481"/>
                      <a:gd name="T26" fmla="*/ 2147483647 w 381"/>
                      <a:gd name="T27" fmla="*/ 2147483647 h 481"/>
                      <a:gd name="T28" fmla="*/ 2147483647 w 381"/>
                      <a:gd name="T29" fmla="*/ 2147483647 h 481"/>
                      <a:gd name="T30" fmla="*/ 2147483647 w 381"/>
                      <a:gd name="T31" fmla="*/ 2147483647 h 481"/>
                      <a:gd name="T32" fmla="*/ 2147483647 w 381"/>
                      <a:gd name="T33" fmla="*/ 2147483647 h 481"/>
                      <a:gd name="T34" fmla="*/ 2147483647 w 381"/>
                      <a:gd name="T35" fmla="*/ 2147483647 h 481"/>
                      <a:gd name="T36" fmla="*/ 2147483647 w 381"/>
                      <a:gd name="T37" fmla="*/ 2147483647 h 481"/>
                      <a:gd name="T38" fmla="*/ 2147483647 w 381"/>
                      <a:gd name="T39" fmla="*/ 2147483647 h 481"/>
                      <a:gd name="T40" fmla="*/ 2147483647 w 381"/>
                      <a:gd name="T41" fmla="*/ 2147483647 h 481"/>
                      <a:gd name="T42" fmla="*/ 2147483647 w 381"/>
                      <a:gd name="T43" fmla="*/ 2147483647 h 481"/>
                      <a:gd name="T44" fmla="*/ 2147483647 w 381"/>
                      <a:gd name="T45" fmla="*/ 2147483647 h 481"/>
                      <a:gd name="T46" fmla="*/ 2147483647 w 381"/>
                      <a:gd name="T47" fmla="*/ 2147483647 h 481"/>
                      <a:gd name="T48" fmla="*/ 2147483647 w 381"/>
                      <a:gd name="T49" fmla="*/ 2147483647 h 481"/>
                      <a:gd name="T50" fmla="*/ 2147483647 w 381"/>
                      <a:gd name="T51" fmla="*/ 2147483647 h 481"/>
                      <a:gd name="T52" fmla="*/ 2147483647 w 381"/>
                      <a:gd name="T53" fmla="*/ 2147483647 h 481"/>
                      <a:gd name="T54" fmla="*/ 0 w 381"/>
                      <a:gd name="T55" fmla="*/ 2147483647 h 481"/>
                      <a:gd name="T56" fmla="*/ 2147483647 w 381"/>
                      <a:gd name="T57" fmla="*/ 2147483647 h 481"/>
                      <a:gd name="T58" fmla="*/ 2147483647 w 381"/>
                      <a:gd name="T59" fmla="*/ 2147483647 h 481"/>
                      <a:gd name="T60" fmla="*/ 2147483647 w 381"/>
                      <a:gd name="T61" fmla="*/ 2147483647 h 481"/>
                      <a:gd name="T62" fmla="*/ 2147483647 w 381"/>
                      <a:gd name="T63" fmla="*/ 2147483647 h 481"/>
                      <a:gd name="T64" fmla="*/ 2147483647 w 381"/>
                      <a:gd name="T65" fmla="*/ 0 h 481"/>
                      <a:gd name="T66" fmla="*/ 2147483647 w 381"/>
                      <a:gd name="T67" fmla="*/ 2147483647 h 481"/>
                      <a:gd name="T68" fmla="*/ 2147483647 w 381"/>
                      <a:gd name="T69" fmla="*/ 2147483647 h 4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1"/>
                      <a:gd name="T106" fmla="*/ 0 h 481"/>
                      <a:gd name="T107" fmla="*/ 381 w 381"/>
                      <a:gd name="T108" fmla="*/ 481 h 48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1" h="481">
                        <a:moveTo>
                          <a:pt x="156" y="37"/>
                        </a:moveTo>
                        <a:lnTo>
                          <a:pt x="219" y="42"/>
                        </a:lnTo>
                        <a:lnTo>
                          <a:pt x="256" y="26"/>
                        </a:lnTo>
                        <a:lnTo>
                          <a:pt x="282" y="37"/>
                        </a:lnTo>
                        <a:lnTo>
                          <a:pt x="298" y="94"/>
                        </a:lnTo>
                        <a:lnTo>
                          <a:pt x="308" y="105"/>
                        </a:lnTo>
                        <a:lnTo>
                          <a:pt x="345" y="110"/>
                        </a:lnTo>
                        <a:lnTo>
                          <a:pt x="360" y="120"/>
                        </a:lnTo>
                        <a:lnTo>
                          <a:pt x="371" y="131"/>
                        </a:lnTo>
                        <a:lnTo>
                          <a:pt x="381" y="230"/>
                        </a:lnTo>
                        <a:lnTo>
                          <a:pt x="355" y="282"/>
                        </a:lnTo>
                        <a:lnTo>
                          <a:pt x="340" y="303"/>
                        </a:lnTo>
                        <a:lnTo>
                          <a:pt x="292" y="324"/>
                        </a:lnTo>
                        <a:lnTo>
                          <a:pt x="256" y="324"/>
                        </a:lnTo>
                        <a:lnTo>
                          <a:pt x="251" y="350"/>
                        </a:lnTo>
                        <a:lnTo>
                          <a:pt x="251" y="403"/>
                        </a:lnTo>
                        <a:lnTo>
                          <a:pt x="214" y="439"/>
                        </a:lnTo>
                        <a:lnTo>
                          <a:pt x="146" y="460"/>
                        </a:lnTo>
                        <a:lnTo>
                          <a:pt x="115" y="481"/>
                        </a:lnTo>
                        <a:lnTo>
                          <a:pt x="109" y="439"/>
                        </a:lnTo>
                        <a:lnTo>
                          <a:pt x="88" y="418"/>
                        </a:lnTo>
                        <a:lnTo>
                          <a:pt x="83" y="361"/>
                        </a:lnTo>
                        <a:lnTo>
                          <a:pt x="109" y="335"/>
                        </a:lnTo>
                        <a:lnTo>
                          <a:pt x="109" y="282"/>
                        </a:lnTo>
                        <a:lnTo>
                          <a:pt x="36" y="214"/>
                        </a:lnTo>
                        <a:lnTo>
                          <a:pt x="26" y="194"/>
                        </a:lnTo>
                        <a:lnTo>
                          <a:pt x="26" y="183"/>
                        </a:lnTo>
                        <a:lnTo>
                          <a:pt x="0" y="178"/>
                        </a:lnTo>
                        <a:lnTo>
                          <a:pt x="20" y="146"/>
                        </a:lnTo>
                        <a:lnTo>
                          <a:pt x="78" y="99"/>
                        </a:lnTo>
                        <a:lnTo>
                          <a:pt x="115" y="63"/>
                        </a:lnTo>
                        <a:lnTo>
                          <a:pt x="104" y="16"/>
                        </a:lnTo>
                        <a:lnTo>
                          <a:pt x="104" y="0"/>
                        </a:lnTo>
                        <a:lnTo>
                          <a:pt x="136" y="21"/>
                        </a:lnTo>
                        <a:lnTo>
                          <a:pt x="156" y="37"/>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97" name="Freeform 140"/>
                  <p:cNvSpPr>
                    <a:spLocks/>
                  </p:cNvSpPr>
                  <p:nvPr/>
                </p:nvSpPr>
                <p:spPr bwMode="auto">
                  <a:xfrm>
                    <a:off x="5058930" y="1420128"/>
                    <a:ext cx="703136" cy="464470"/>
                  </a:xfrm>
                  <a:custGeom>
                    <a:avLst/>
                    <a:gdLst>
                      <a:gd name="T0" fmla="*/ 2147483647 w 450"/>
                      <a:gd name="T1" fmla="*/ 2147483647 h 346"/>
                      <a:gd name="T2" fmla="*/ 2147483647 w 450"/>
                      <a:gd name="T3" fmla="*/ 2147483647 h 346"/>
                      <a:gd name="T4" fmla="*/ 2147483647 w 450"/>
                      <a:gd name="T5" fmla="*/ 2147483647 h 346"/>
                      <a:gd name="T6" fmla="*/ 2147483647 w 450"/>
                      <a:gd name="T7" fmla="*/ 2147483647 h 346"/>
                      <a:gd name="T8" fmla="*/ 2147483647 w 450"/>
                      <a:gd name="T9" fmla="*/ 0 h 346"/>
                      <a:gd name="T10" fmla="*/ 2147483647 w 450"/>
                      <a:gd name="T11" fmla="*/ 0 h 346"/>
                      <a:gd name="T12" fmla="*/ 2147483647 w 450"/>
                      <a:gd name="T13" fmla="*/ 2147483647 h 346"/>
                      <a:gd name="T14" fmla="*/ 2147483647 w 450"/>
                      <a:gd name="T15" fmla="*/ 2147483647 h 346"/>
                      <a:gd name="T16" fmla="*/ 2147483647 w 450"/>
                      <a:gd name="T17" fmla="*/ 2147483647 h 346"/>
                      <a:gd name="T18" fmla="*/ 2147483647 w 450"/>
                      <a:gd name="T19" fmla="*/ 2147483647 h 346"/>
                      <a:gd name="T20" fmla="*/ 2147483647 w 450"/>
                      <a:gd name="T21" fmla="*/ 0 h 346"/>
                      <a:gd name="T22" fmla="*/ 2147483647 w 450"/>
                      <a:gd name="T23" fmla="*/ 2147483647 h 346"/>
                      <a:gd name="T24" fmla="*/ 2147483647 w 450"/>
                      <a:gd name="T25" fmla="*/ 2147483647 h 346"/>
                      <a:gd name="T26" fmla="*/ 2147483647 w 450"/>
                      <a:gd name="T27" fmla="*/ 2147483647 h 346"/>
                      <a:gd name="T28" fmla="*/ 2147483647 w 450"/>
                      <a:gd name="T29" fmla="*/ 2147483647 h 346"/>
                      <a:gd name="T30" fmla="*/ 2147483647 w 450"/>
                      <a:gd name="T31" fmla="*/ 2147483647 h 346"/>
                      <a:gd name="T32" fmla="*/ 2147483647 w 450"/>
                      <a:gd name="T33" fmla="*/ 2147483647 h 346"/>
                      <a:gd name="T34" fmla="*/ 2147483647 w 450"/>
                      <a:gd name="T35" fmla="*/ 2147483647 h 346"/>
                      <a:gd name="T36" fmla="*/ 2147483647 w 450"/>
                      <a:gd name="T37" fmla="*/ 2147483647 h 346"/>
                      <a:gd name="T38" fmla="*/ 2147483647 w 450"/>
                      <a:gd name="T39" fmla="*/ 2147483647 h 346"/>
                      <a:gd name="T40" fmla="*/ 2147483647 w 450"/>
                      <a:gd name="T41" fmla="*/ 2147483647 h 346"/>
                      <a:gd name="T42" fmla="*/ 2147483647 w 450"/>
                      <a:gd name="T43" fmla="*/ 2147483647 h 346"/>
                      <a:gd name="T44" fmla="*/ 2147483647 w 450"/>
                      <a:gd name="T45" fmla="*/ 2147483647 h 346"/>
                      <a:gd name="T46" fmla="*/ 2147483647 w 450"/>
                      <a:gd name="T47" fmla="*/ 2147483647 h 346"/>
                      <a:gd name="T48" fmla="*/ 2147483647 w 450"/>
                      <a:gd name="T49" fmla="*/ 2147483647 h 346"/>
                      <a:gd name="T50" fmla="*/ 2147483647 w 450"/>
                      <a:gd name="T51" fmla="*/ 2147483647 h 346"/>
                      <a:gd name="T52" fmla="*/ 2147483647 w 450"/>
                      <a:gd name="T53" fmla="*/ 2147483647 h 346"/>
                      <a:gd name="T54" fmla="*/ 2147483647 w 450"/>
                      <a:gd name="T55" fmla="*/ 2147483647 h 346"/>
                      <a:gd name="T56" fmla="*/ 2147483647 w 450"/>
                      <a:gd name="T57" fmla="*/ 2147483647 h 346"/>
                      <a:gd name="T58" fmla="*/ 2147483647 w 450"/>
                      <a:gd name="T59" fmla="*/ 2147483647 h 346"/>
                      <a:gd name="T60" fmla="*/ 2147483647 w 450"/>
                      <a:gd name="T61" fmla="*/ 2147483647 h 346"/>
                      <a:gd name="T62" fmla="*/ 2147483647 w 450"/>
                      <a:gd name="T63" fmla="*/ 2147483647 h 346"/>
                      <a:gd name="T64" fmla="*/ 2147483647 w 450"/>
                      <a:gd name="T65" fmla="*/ 2147483647 h 346"/>
                      <a:gd name="T66" fmla="*/ 2147483647 w 450"/>
                      <a:gd name="T67" fmla="*/ 2147483647 h 346"/>
                      <a:gd name="T68" fmla="*/ 2147483647 w 450"/>
                      <a:gd name="T69" fmla="*/ 2147483647 h 346"/>
                      <a:gd name="T70" fmla="*/ 2147483647 w 450"/>
                      <a:gd name="T71" fmla="*/ 2147483647 h 346"/>
                      <a:gd name="T72" fmla="*/ 2147483647 w 450"/>
                      <a:gd name="T73" fmla="*/ 2147483647 h 346"/>
                      <a:gd name="T74" fmla="*/ 2147483647 w 450"/>
                      <a:gd name="T75" fmla="*/ 2147483647 h 346"/>
                      <a:gd name="T76" fmla="*/ 2147483647 w 450"/>
                      <a:gd name="T77" fmla="*/ 2147483647 h 346"/>
                      <a:gd name="T78" fmla="*/ 2147483647 w 450"/>
                      <a:gd name="T79" fmla="*/ 2147483647 h 346"/>
                      <a:gd name="T80" fmla="*/ 2147483647 w 450"/>
                      <a:gd name="T81" fmla="*/ 2147483647 h 346"/>
                      <a:gd name="T82" fmla="*/ 2147483647 w 450"/>
                      <a:gd name="T83" fmla="*/ 2147483647 h 346"/>
                      <a:gd name="T84" fmla="*/ 2147483647 w 450"/>
                      <a:gd name="T85" fmla="*/ 2147483647 h 346"/>
                      <a:gd name="T86" fmla="*/ 2147483647 w 450"/>
                      <a:gd name="T87" fmla="*/ 2147483647 h 346"/>
                      <a:gd name="T88" fmla="*/ 2147483647 w 450"/>
                      <a:gd name="T89" fmla="*/ 2147483647 h 346"/>
                      <a:gd name="T90" fmla="*/ 2147483647 w 450"/>
                      <a:gd name="T91" fmla="*/ 2147483647 h 346"/>
                      <a:gd name="T92" fmla="*/ 2147483647 w 450"/>
                      <a:gd name="T93" fmla="*/ 2147483647 h 346"/>
                      <a:gd name="T94" fmla="*/ 0 w 450"/>
                      <a:gd name="T95" fmla="*/ 2147483647 h 346"/>
                      <a:gd name="T96" fmla="*/ 0 w 450"/>
                      <a:gd name="T97" fmla="*/ 2147483647 h 346"/>
                      <a:gd name="T98" fmla="*/ 2147483647 w 450"/>
                      <a:gd name="T99" fmla="*/ 2147483647 h 346"/>
                      <a:gd name="T100" fmla="*/ 2147483647 w 450"/>
                      <a:gd name="T101" fmla="*/ 2147483647 h 346"/>
                      <a:gd name="T102" fmla="*/ 2147483647 w 450"/>
                      <a:gd name="T103" fmla="*/ 2147483647 h 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0"/>
                      <a:gd name="T157" fmla="*/ 0 h 346"/>
                      <a:gd name="T158" fmla="*/ 450 w 450"/>
                      <a:gd name="T159" fmla="*/ 346 h 3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0" h="346">
                        <a:moveTo>
                          <a:pt x="78" y="58"/>
                        </a:moveTo>
                        <a:lnTo>
                          <a:pt x="84" y="48"/>
                        </a:lnTo>
                        <a:lnTo>
                          <a:pt x="89" y="27"/>
                        </a:lnTo>
                        <a:lnTo>
                          <a:pt x="131" y="11"/>
                        </a:lnTo>
                        <a:lnTo>
                          <a:pt x="141" y="0"/>
                        </a:lnTo>
                        <a:lnTo>
                          <a:pt x="178" y="0"/>
                        </a:lnTo>
                        <a:lnTo>
                          <a:pt x="178" y="6"/>
                        </a:lnTo>
                        <a:lnTo>
                          <a:pt x="225" y="27"/>
                        </a:lnTo>
                        <a:lnTo>
                          <a:pt x="256" y="48"/>
                        </a:lnTo>
                        <a:lnTo>
                          <a:pt x="272" y="32"/>
                        </a:lnTo>
                        <a:lnTo>
                          <a:pt x="293" y="0"/>
                        </a:lnTo>
                        <a:lnTo>
                          <a:pt x="303" y="6"/>
                        </a:lnTo>
                        <a:lnTo>
                          <a:pt x="324" y="6"/>
                        </a:lnTo>
                        <a:lnTo>
                          <a:pt x="324" y="32"/>
                        </a:lnTo>
                        <a:lnTo>
                          <a:pt x="345" y="48"/>
                        </a:lnTo>
                        <a:lnTo>
                          <a:pt x="356" y="63"/>
                        </a:lnTo>
                        <a:lnTo>
                          <a:pt x="392" y="63"/>
                        </a:lnTo>
                        <a:lnTo>
                          <a:pt x="424" y="74"/>
                        </a:lnTo>
                        <a:lnTo>
                          <a:pt x="408" y="100"/>
                        </a:lnTo>
                        <a:lnTo>
                          <a:pt x="403" y="116"/>
                        </a:lnTo>
                        <a:lnTo>
                          <a:pt x="387" y="163"/>
                        </a:lnTo>
                        <a:lnTo>
                          <a:pt x="387" y="173"/>
                        </a:lnTo>
                        <a:lnTo>
                          <a:pt x="408" y="194"/>
                        </a:lnTo>
                        <a:lnTo>
                          <a:pt x="413" y="231"/>
                        </a:lnTo>
                        <a:lnTo>
                          <a:pt x="444" y="231"/>
                        </a:lnTo>
                        <a:lnTo>
                          <a:pt x="450" y="236"/>
                        </a:lnTo>
                        <a:lnTo>
                          <a:pt x="444" y="252"/>
                        </a:lnTo>
                        <a:lnTo>
                          <a:pt x="444" y="257"/>
                        </a:lnTo>
                        <a:lnTo>
                          <a:pt x="392" y="278"/>
                        </a:lnTo>
                        <a:lnTo>
                          <a:pt x="387" y="320"/>
                        </a:lnTo>
                        <a:lnTo>
                          <a:pt x="377" y="325"/>
                        </a:lnTo>
                        <a:lnTo>
                          <a:pt x="350" y="330"/>
                        </a:lnTo>
                        <a:lnTo>
                          <a:pt x="335" y="314"/>
                        </a:lnTo>
                        <a:lnTo>
                          <a:pt x="329" y="314"/>
                        </a:lnTo>
                        <a:lnTo>
                          <a:pt x="324" y="346"/>
                        </a:lnTo>
                        <a:lnTo>
                          <a:pt x="303" y="340"/>
                        </a:lnTo>
                        <a:lnTo>
                          <a:pt x="272" y="309"/>
                        </a:lnTo>
                        <a:lnTo>
                          <a:pt x="277" y="293"/>
                        </a:lnTo>
                        <a:lnTo>
                          <a:pt x="293" y="262"/>
                        </a:lnTo>
                        <a:lnTo>
                          <a:pt x="272" y="257"/>
                        </a:lnTo>
                        <a:lnTo>
                          <a:pt x="256" y="257"/>
                        </a:lnTo>
                        <a:lnTo>
                          <a:pt x="193" y="252"/>
                        </a:lnTo>
                        <a:lnTo>
                          <a:pt x="173" y="225"/>
                        </a:lnTo>
                        <a:lnTo>
                          <a:pt x="167" y="204"/>
                        </a:lnTo>
                        <a:lnTo>
                          <a:pt x="157" y="194"/>
                        </a:lnTo>
                        <a:lnTo>
                          <a:pt x="136" y="189"/>
                        </a:lnTo>
                        <a:lnTo>
                          <a:pt x="57" y="178"/>
                        </a:lnTo>
                        <a:lnTo>
                          <a:pt x="0" y="121"/>
                        </a:lnTo>
                        <a:lnTo>
                          <a:pt x="0" y="105"/>
                        </a:lnTo>
                        <a:lnTo>
                          <a:pt x="5" y="105"/>
                        </a:lnTo>
                        <a:lnTo>
                          <a:pt x="57" y="84"/>
                        </a:lnTo>
                        <a:lnTo>
                          <a:pt x="78" y="58"/>
                        </a:lnTo>
                        <a:close/>
                      </a:path>
                    </a:pathLst>
                  </a:custGeom>
                  <a:solidFill>
                    <a:srgbClr val="99CCFF"/>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301" name="Freeform 148"/>
                  <p:cNvSpPr>
                    <a:spLocks/>
                  </p:cNvSpPr>
                  <p:nvPr/>
                </p:nvSpPr>
                <p:spPr bwMode="auto">
                  <a:xfrm>
                    <a:off x="3042727" y="3495623"/>
                    <a:ext cx="759841" cy="750508"/>
                  </a:xfrm>
                  <a:custGeom>
                    <a:avLst/>
                    <a:gdLst>
                      <a:gd name="T0" fmla="*/ 2147483647 w 487"/>
                      <a:gd name="T1" fmla="*/ 0 h 560"/>
                      <a:gd name="T2" fmla="*/ 2147483647 w 487"/>
                      <a:gd name="T3" fmla="*/ 2147483647 h 560"/>
                      <a:gd name="T4" fmla="*/ 2147483647 w 487"/>
                      <a:gd name="T5" fmla="*/ 2147483647 h 560"/>
                      <a:gd name="T6" fmla="*/ 2147483647 w 487"/>
                      <a:gd name="T7" fmla="*/ 2147483647 h 560"/>
                      <a:gd name="T8" fmla="*/ 2147483647 w 487"/>
                      <a:gd name="T9" fmla="*/ 2147483647 h 560"/>
                      <a:gd name="T10" fmla="*/ 2147483647 w 487"/>
                      <a:gd name="T11" fmla="*/ 2147483647 h 560"/>
                      <a:gd name="T12" fmla="*/ 2147483647 w 487"/>
                      <a:gd name="T13" fmla="*/ 2147483647 h 560"/>
                      <a:gd name="T14" fmla="*/ 2147483647 w 487"/>
                      <a:gd name="T15" fmla="*/ 2147483647 h 560"/>
                      <a:gd name="T16" fmla="*/ 2147483647 w 487"/>
                      <a:gd name="T17" fmla="*/ 2147483647 h 560"/>
                      <a:gd name="T18" fmla="*/ 2147483647 w 487"/>
                      <a:gd name="T19" fmla="*/ 2147483647 h 560"/>
                      <a:gd name="T20" fmla="*/ 2147483647 w 487"/>
                      <a:gd name="T21" fmla="*/ 2147483647 h 560"/>
                      <a:gd name="T22" fmla="*/ 2147483647 w 487"/>
                      <a:gd name="T23" fmla="*/ 2147483647 h 560"/>
                      <a:gd name="T24" fmla="*/ 2147483647 w 487"/>
                      <a:gd name="T25" fmla="*/ 2147483647 h 560"/>
                      <a:gd name="T26" fmla="*/ 2147483647 w 487"/>
                      <a:gd name="T27" fmla="*/ 2147483647 h 560"/>
                      <a:gd name="T28" fmla="*/ 2147483647 w 487"/>
                      <a:gd name="T29" fmla="*/ 2147483647 h 560"/>
                      <a:gd name="T30" fmla="*/ 2147483647 w 487"/>
                      <a:gd name="T31" fmla="*/ 2147483647 h 560"/>
                      <a:gd name="T32" fmla="*/ 2147483647 w 487"/>
                      <a:gd name="T33" fmla="*/ 2147483647 h 560"/>
                      <a:gd name="T34" fmla="*/ 2147483647 w 487"/>
                      <a:gd name="T35" fmla="*/ 2147483647 h 560"/>
                      <a:gd name="T36" fmla="*/ 2147483647 w 487"/>
                      <a:gd name="T37" fmla="*/ 2147483647 h 560"/>
                      <a:gd name="T38" fmla="*/ 2147483647 w 487"/>
                      <a:gd name="T39" fmla="*/ 2147483647 h 560"/>
                      <a:gd name="T40" fmla="*/ 2147483647 w 487"/>
                      <a:gd name="T41" fmla="*/ 2147483647 h 560"/>
                      <a:gd name="T42" fmla="*/ 2147483647 w 487"/>
                      <a:gd name="T43" fmla="*/ 2147483647 h 560"/>
                      <a:gd name="T44" fmla="*/ 2147483647 w 487"/>
                      <a:gd name="T45" fmla="*/ 2147483647 h 560"/>
                      <a:gd name="T46" fmla="*/ 2147483647 w 487"/>
                      <a:gd name="T47" fmla="*/ 2147483647 h 560"/>
                      <a:gd name="T48" fmla="*/ 2147483647 w 487"/>
                      <a:gd name="T49" fmla="*/ 2147483647 h 560"/>
                      <a:gd name="T50" fmla="*/ 2147483647 w 487"/>
                      <a:gd name="T51" fmla="*/ 2147483647 h 560"/>
                      <a:gd name="T52" fmla="*/ 2147483647 w 487"/>
                      <a:gd name="T53" fmla="*/ 2147483647 h 560"/>
                      <a:gd name="T54" fmla="*/ 2147483647 w 487"/>
                      <a:gd name="T55" fmla="*/ 2147483647 h 560"/>
                      <a:gd name="T56" fmla="*/ 2147483647 w 487"/>
                      <a:gd name="T57" fmla="*/ 2147483647 h 560"/>
                      <a:gd name="T58" fmla="*/ 0 w 487"/>
                      <a:gd name="T59" fmla="*/ 2147483647 h 560"/>
                      <a:gd name="T60" fmla="*/ 2147483647 w 487"/>
                      <a:gd name="T61" fmla="*/ 2147483647 h 560"/>
                      <a:gd name="T62" fmla="*/ 2147483647 w 487"/>
                      <a:gd name="T63" fmla="*/ 2147483647 h 560"/>
                      <a:gd name="T64" fmla="*/ 2147483647 w 487"/>
                      <a:gd name="T65" fmla="*/ 2147483647 h 560"/>
                      <a:gd name="T66" fmla="*/ 2147483647 w 487"/>
                      <a:gd name="T67" fmla="*/ 2147483647 h 560"/>
                      <a:gd name="T68" fmla="*/ 2147483647 w 487"/>
                      <a:gd name="T69" fmla="*/ 2147483647 h 560"/>
                      <a:gd name="T70" fmla="*/ 2147483647 w 487"/>
                      <a:gd name="T71" fmla="*/ 2147483647 h 560"/>
                      <a:gd name="T72" fmla="*/ 2147483647 w 487"/>
                      <a:gd name="T73" fmla="*/ 2147483647 h 560"/>
                      <a:gd name="T74" fmla="*/ 2147483647 w 487"/>
                      <a:gd name="T75" fmla="*/ 2147483647 h 560"/>
                      <a:gd name="T76" fmla="*/ 2147483647 w 487"/>
                      <a:gd name="T77" fmla="*/ 2147483647 h 560"/>
                      <a:gd name="T78" fmla="*/ 2147483647 w 487"/>
                      <a:gd name="T79" fmla="*/ 2147483647 h 560"/>
                      <a:gd name="T80" fmla="*/ 2147483647 w 487"/>
                      <a:gd name="T81" fmla="*/ 2147483647 h 560"/>
                      <a:gd name="T82" fmla="*/ 2147483647 w 487"/>
                      <a:gd name="T83" fmla="*/ 2147483647 h 560"/>
                      <a:gd name="T84" fmla="*/ 2147483647 w 487"/>
                      <a:gd name="T85" fmla="*/ 2147483647 h 560"/>
                      <a:gd name="T86" fmla="*/ 2147483647 w 487"/>
                      <a:gd name="T87" fmla="*/ 2147483647 h 560"/>
                      <a:gd name="T88" fmla="*/ 2147483647 w 487"/>
                      <a:gd name="T89" fmla="*/ 2147483647 h 560"/>
                      <a:gd name="T90" fmla="*/ 2147483647 w 487"/>
                      <a:gd name="T91" fmla="*/ 2147483647 h 560"/>
                      <a:gd name="T92" fmla="*/ 2147483647 w 487"/>
                      <a:gd name="T93" fmla="*/ 2147483647 h 560"/>
                      <a:gd name="T94" fmla="*/ 2147483647 w 487"/>
                      <a:gd name="T95" fmla="*/ 2147483647 h 560"/>
                      <a:gd name="T96" fmla="*/ 2147483647 w 487"/>
                      <a:gd name="T97" fmla="*/ 2147483647 h 560"/>
                      <a:gd name="T98" fmla="*/ 2147483647 w 487"/>
                      <a:gd name="T99" fmla="*/ 0 h 5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87"/>
                      <a:gd name="T151" fmla="*/ 0 h 560"/>
                      <a:gd name="T152" fmla="*/ 487 w 487"/>
                      <a:gd name="T153" fmla="*/ 560 h 5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87" h="560">
                        <a:moveTo>
                          <a:pt x="393" y="0"/>
                        </a:moveTo>
                        <a:lnTo>
                          <a:pt x="398" y="21"/>
                        </a:lnTo>
                        <a:lnTo>
                          <a:pt x="429" y="110"/>
                        </a:lnTo>
                        <a:lnTo>
                          <a:pt x="487" y="141"/>
                        </a:lnTo>
                        <a:lnTo>
                          <a:pt x="482" y="173"/>
                        </a:lnTo>
                        <a:lnTo>
                          <a:pt x="482" y="188"/>
                        </a:lnTo>
                        <a:lnTo>
                          <a:pt x="476" y="204"/>
                        </a:lnTo>
                        <a:lnTo>
                          <a:pt x="476" y="241"/>
                        </a:lnTo>
                        <a:lnTo>
                          <a:pt x="424" y="288"/>
                        </a:lnTo>
                        <a:lnTo>
                          <a:pt x="408" y="293"/>
                        </a:lnTo>
                        <a:lnTo>
                          <a:pt x="372" y="277"/>
                        </a:lnTo>
                        <a:lnTo>
                          <a:pt x="346" y="298"/>
                        </a:lnTo>
                        <a:lnTo>
                          <a:pt x="288" y="303"/>
                        </a:lnTo>
                        <a:lnTo>
                          <a:pt x="236" y="324"/>
                        </a:lnTo>
                        <a:lnTo>
                          <a:pt x="225" y="330"/>
                        </a:lnTo>
                        <a:lnTo>
                          <a:pt x="215" y="366"/>
                        </a:lnTo>
                        <a:lnTo>
                          <a:pt x="199" y="345"/>
                        </a:lnTo>
                        <a:lnTo>
                          <a:pt x="152" y="356"/>
                        </a:lnTo>
                        <a:lnTo>
                          <a:pt x="168" y="424"/>
                        </a:lnTo>
                        <a:lnTo>
                          <a:pt x="236" y="492"/>
                        </a:lnTo>
                        <a:lnTo>
                          <a:pt x="225" y="497"/>
                        </a:lnTo>
                        <a:lnTo>
                          <a:pt x="199" y="476"/>
                        </a:lnTo>
                        <a:lnTo>
                          <a:pt x="178" y="513"/>
                        </a:lnTo>
                        <a:lnTo>
                          <a:pt x="157" y="523"/>
                        </a:lnTo>
                        <a:lnTo>
                          <a:pt x="115" y="523"/>
                        </a:lnTo>
                        <a:lnTo>
                          <a:pt x="32" y="560"/>
                        </a:lnTo>
                        <a:lnTo>
                          <a:pt x="6" y="539"/>
                        </a:lnTo>
                        <a:lnTo>
                          <a:pt x="16" y="486"/>
                        </a:lnTo>
                        <a:lnTo>
                          <a:pt x="11" y="466"/>
                        </a:lnTo>
                        <a:lnTo>
                          <a:pt x="0" y="387"/>
                        </a:lnTo>
                        <a:lnTo>
                          <a:pt x="32" y="377"/>
                        </a:lnTo>
                        <a:lnTo>
                          <a:pt x="74" y="356"/>
                        </a:lnTo>
                        <a:lnTo>
                          <a:pt x="100" y="335"/>
                        </a:lnTo>
                        <a:lnTo>
                          <a:pt x="126" y="298"/>
                        </a:lnTo>
                        <a:lnTo>
                          <a:pt x="79" y="262"/>
                        </a:lnTo>
                        <a:lnTo>
                          <a:pt x="68" y="225"/>
                        </a:lnTo>
                        <a:lnTo>
                          <a:pt x="84" y="204"/>
                        </a:lnTo>
                        <a:lnTo>
                          <a:pt x="89" y="188"/>
                        </a:lnTo>
                        <a:lnTo>
                          <a:pt x="110" y="167"/>
                        </a:lnTo>
                        <a:lnTo>
                          <a:pt x="110" y="136"/>
                        </a:lnTo>
                        <a:lnTo>
                          <a:pt x="142" y="136"/>
                        </a:lnTo>
                        <a:lnTo>
                          <a:pt x="152" y="131"/>
                        </a:lnTo>
                        <a:lnTo>
                          <a:pt x="225" y="47"/>
                        </a:lnTo>
                        <a:lnTo>
                          <a:pt x="236" y="73"/>
                        </a:lnTo>
                        <a:lnTo>
                          <a:pt x="257" y="73"/>
                        </a:lnTo>
                        <a:lnTo>
                          <a:pt x="283" y="84"/>
                        </a:lnTo>
                        <a:lnTo>
                          <a:pt x="293" y="78"/>
                        </a:lnTo>
                        <a:lnTo>
                          <a:pt x="314" y="26"/>
                        </a:lnTo>
                        <a:lnTo>
                          <a:pt x="340" y="16"/>
                        </a:lnTo>
                        <a:lnTo>
                          <a:pt x="393" y="0"/>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303" name="Freeform 152"/>
                  <p:cNvSpPr>
                    <a:spLocks/>
                  </p:cNvSpPr>
                  <p:nvPr/>
                </p:nvSpPr>
                <p:spPr bwMode="auto">
                  <a:xfrm>
                    <a:off x="1666381" y="1350661"/>
                    <a:ext cx="490900" cy="380022"/>
                  </a:xfrm>
                  <a:custGeom>
                    <a:avLst/>
                    <a:gdLst>
                      <a:gd name="T0" fmla="*/ 2147483647 w 314"/>
                      <a:gd name="T1" fmla="*/ 2147483647 h 283"/>
                      <a:gd name="T2" fmla="*/ 2147483647 w 314"/>
                      <a:gd name="T3" fmla="*/ 2147483647 h 283"/>
                      <a:gd name="T4" fmla="*/ 2147483647 w 314"/>
                      <a:gd name="T5" fmla="*/ 2147483647 h 283"/>
                      <a:gd name="T6" fmla="*/ 2147483647 w 314"/>
                      <a:gd name="T7" fmla="*/ 2147483647 h 283"/>
                      <a:gd name="T8" fmla="*/ 2147483647 w 314"/>
                      <a:gd name="T9" fmla="*/ 2147483647 h 283"/>
                      <a:gd name="T10" fmla="*/ 2147483647 w 314"/>
                      <a:gd name="T11" fmla="*/ 2147483647 h 283"/>
                      <a:gd name="T12" fmla="*/ 2147483647 w 314"/>
                      <a:gd name="T13" fmla="*/ 2147483647 h 283"/>
                      <a:gd name="T14" fmla="*/ 2147483647 w 314"/>
                      <a:gd name="T15" fmla="*/ 2147483647 h 283"/>
                      <a:gd name="T16" fmla="*/ 2147483647 w 314"/>
                      <a:gd name="T17" fmla="*/ 2147483647 h 283"/>
                      <a:gd name="T18" fmla="*/ 2147483647 w 314"/>
                      <a:gd name="T19" fmla="*/ 2147483647 h 283"/>
                      <a:gd name="T20" fmla="*/ 2147483647 w 314"/>
                      <a:gd name="T21" fmla="*/ 2147483647 h 283"/>
                      <a:gd name="T22" fmla="*/ 2147483647 w 314"/>
                      <a:gd name="T23" fmla="*/ 2147483647 h 283"/>
                      <a:gd name="T24" fmla="*/ 2147483647 w 314"/>
                      <a:gd name="T25" fmla="*/ 2147483647 h 283"/>
                      <a:gd name="T26" fmla="*/ 0 w 314"/>
                      <a:gd name="T27" fmla="*/ 2147483647 h 283"/>
                      <a:gd name="T28" fmla="*/ 0 w 314"/>
                      <a:gd name="T29" fmla="*/ 2147483647 h 283"/>
                      <a:gd name="T30" fmla="*/ 2147483647 w 314"/>
                      <a:gd name="T31" fmla="*/ 2147483647 h 283"/>
                      <a:gd name="T32" fmla="*/ 2147483647 w 314"/>
                      <a:gd name="T33" fmla="*/ 2147483647 h 283"/>
                      <a:gd name="T34" fmla="*/ 2147483647 w 314"/>
                      <a:gd name="T35" fmla="*/ 2147483647 h 283"/>
                      <a:gd name="T36" fmla="*/ 2147483647 w 314"/>
                      <a:gd name="T37" fmla="*/ 2147483647 h 283"/>
                      <a:gd name="T38" fmla="*/ 2147483647 w 314"/>
                      <a:gd name="T39" fmla="*/ 2147483647 h 283"/>
                      <a:gd name="T40" fmla="*/ 2147483647 w 314"/>
                      <a:gd name="T41" fmla="*/ 2147483647 h 283"/>
                      <a:gd name="T42" fmla="*/ 2147483647 w 314"/>
                      <a:gd name="T43" fmla="*/ 2147483647 h 283"/>
                      <a:gd name="T44" fmla="*/ 2147483647 w 314"/>
                      <a:gd name="T45" fmla="*/ 2147483647 h 283"/>
                      <a:gd name="T46" fmla="*/ 2147483647 w 314"/>
                      <a:gd name="T47" fmla="*/ 2147483647 h 283"/>
                      <a:gd name="T48" fmla="*/ 2147483647 w 314"/>
                      <a:gd name="T49" fmla="*/ 2147483647 h 283"/>
                      <a:gd name="T50" fmla="*/ 2147483647 w 314"/>
                      <a:gd name="T51" fmla="*/ 2147483647 h 283"/>
                      <a:gd name="T52" fmla="*/ 2147483647 w 314"/>
                      <a:gd name="T53" fmla="*/ 0 h 283"/>
                      <a:gd name="T54" fmla="*/ 2147483647 w 314"/>
                      <a:gd name="T55" fmla="*/ 2147483647 h 283"/>
                      <a:gd name="T56" fmla="*/ 2147483647 w 314"/>
                      <a:gd name="T57" fmla="*/ 2147483647 h 283"/>
                      <a:gd name="T58" fmla="*/ 2147483647 w 314"/>
                      <a:gd name="T59" fmla="*/ 2147483647 h 283"/>
                      <a:gd name="T60" fmla="*/ 2147483647 w 314"/>
                      <a:gd name="T61" fmla="*/ 2147483647 h 283"/>
                      <a:gd name="T62" fmla="*/ 2147483647 w 314"/>
                      <a:gd name="T63" fmla="*/ 2147483647 h 283"/>
                      <a:gd name="T64" fmla="*/ 2147483647 w 314"/>
                      <a:gd name="T65" fmla="*/ 2147483647 h 283"/>
                      <a:gd name="T66" fmla="*/ 2147483647 w 314"/>
                      <a:gd name="T67" fmla="*/ 2147483647 h 283"/>
                      <a:gd name="T68" fmla="*/ 2147483647 w 314"/>
                      <a:gd name="T69" fmla="*/ 2147483647 h 283"/>
                      <a:gd name="T70" fmla="*/ 2147483647 w 314"/>
                      <a:gd name="T71" fmla="*/ 2147483647 h 283"/>
                      <a:gd name="T72" fmla="*/ 2147483647 w 314"/>
                      <a:gd name="T73" fmla="*/ 2147483647 h 283"/>
                      <a:gd name="T74" fmla="*/ 2147483647 w 314"/>
                      <a:gd name="T75" fmla="*/ 2147483647 h 283"/>
                      <a:gd name="T76" fmla="*/ 2147483647 w 314"/>
                      <a:gd name="T77" fmla="*/ 2147483647 h 2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4"/>
                      <a:gd name="T118" fmla="*/ 0 h 283"/>
                      <a:gd name="T119" fmla="*/ 314 w 314"/>
                      <a:gd name="T120" fmla="*/ 283 h 2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4" h="283">
                        <a:moveTo>
                          <a:pt x="173" y="283"/>
                        </a:moveTo>
                        <a:lnTo>
                          <a:pt x="147" y="267"/>
                        </a:lnTo>
                        <a:lnTo>
                          <a:pt x="105" y="251"/>
                        </a:lnTo>
                        <a:lnTo>
                          <a:pt x="37" y="277"/>
                        </a:lnTo>
                        <a:lnTo>
                          <a:pt x="47" y="246"/>
                        </a:lnTo>
                        <a:lnTo>
                          <a:pt x="73" y="209"/>
                        </a:lnTo>
                        <a:lnTo>
                          <a:pt x="105" y="204"/>
                        </a:lnTo>
                        <a:lnTo>
                          <a:pt x="157" y="204"/>
                        </a:lnTo>
                        <a:lnTo>
                          <a:pt x="178" y="204"/>
                        </a:lnTo>
                        <a:lnTo>
                          <a:pt x="178" y="188"/>
                        </a:lnTo>
                        <a:lnTo>
                          <a:pt x="126" y="194"/>
                        </a:lnTo>
                        <a:lnTo>
                          <a:pt x="58" y="178"/>
                        </a:lnTo>
                        <a:lnTo>
                          <a:pt x="42" y="173"/>
                        </a:lnTo>
                        <a:lnTo>
                          <a:pt x="0" y="178"/>
                        </a:lnTo>
                        <a:lnTo>
                          <a:pt x="0" y="168"/>
                        </a:lnTo>
                        <a:lnTo>
                          <a:pt x="21" y="131"/>
                        </a:lnTo>
                        <a:lnTo>
                          <a:pt x="26" y="94"/>
                        </a:lnTo>
                        <a:lnTo>
                          <a:pt x="63" y="73"/>
                        </a:lnTo>
                        <a:lnTo>
                          <a:pt x="73" y="68"/>
                        </a:lnTo>
                        <a:lnTo>
                          <a:pt x="100" y="84"/>
                        </a:lnTo>
                        <a:lnTo>
                          <a:pt x="115" y="79"/>
                        </a:lnTo>
                        <a:lnTo>
                          <a:pt x="157" y="58"/>
                        </a:lnTo>
                        <a:lnTo>
                          <a:pt x="168" y="21"/>
                        </a:lnTo>
                        <a:lnTo>
                          <a:pt x="251" y="26"/>
                        </a:lnTo>
                        <a:lnTo>
                          <a:pt x="272" y="16"/>
                        </a:lnTo>
                        <a:lnTo>
                          <a:pt x="277" y="5"/>
                        </a:lnTo>
                        <a:lnTo>
                          <a:pt x="288" y="0"/>
                        </a:lnTo>
                        <a:lnTo>
                          <a:pt x="314" y="11"/>
                        </a:lnTo>
                        <a:lnTo>
                          <a:pt x="304" y="32"/>
                        </a:lnTo>
                        <a:lnTo>
                          <a:pt x="283" y="52"/>
                        </a:lnTo>
                        <a:lnTo>
                          <a:pt x="277" y="79"/>
                        </a:lnTo>
                        <a:lnTo>
                          <a:pt x="288" y="110"/>
                        </a:lnTo>
                        <a:lnTo>
                          <a:pt x="293" y="141"/>
                        </a:lnTo>
                        <a:lnTo>
                          <a:pt x="283" y="147"/>
                        </a:lnTo>
                        <a:lnTo>
                          <a:pt x="267" y="168"/>
                        </a:lnTo>
                        <a:lnTo>
                          <a:pt x="272" y="188"/>
                        </a:lnTo>
                        <a:lnTo>
                          <a:pt x="262" y="215"/>
                        </a:lnTo>
                        <a:lnTo>
                          <a:pt x="241" y="251"/>
                        </a:lnTo>
                        <a:lnTo>
                          <a:pt x="173" y="283"/>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305" name="Freeform 154"/>
                  <p:cNvSpPr>
                    <a:spLocks/>
                  </p:cNvSpPr>
                  <p:nvPr/>
                </p:nvSpPr>
                <p:spPr bwMode="auto">
                  <a:xfrm>
                    <a:off x="1068554" y="1687096"/>
                    <a:ext cx="884590" cy="581610"/>
                  </a:xfrm>
                  <a:custGeom>
                    <a:avLst/>
                    <a:gdLst>
                      <a:gd name="T0" fmla="*/ 2147483647 w 565"/>
                      <a:gd name="T1" fmla="*/ 2147483647 h 434"/>
                      <a:gd name="T2" fmla="*/ 2147483647 w 565"/>
                      <a:gd name="T3" fmla="*/ 2147483647 h 434"/>
                      <a:gd name="T4" fmla="*/ 2147483647 w 565"/>
                      <a:gd name="T5" fmla="*/ 2147483647 h 434"/>
                      <a:gd name="T6" fmla="*/ 2147483647 w 565"/>
                      <a:gd name="T7" fmla="*/ 2147483647 h 434"/>
                      <a:gd name="T8" fmla="*/ 2147483647 w 565"/>
                      <a:gd name="T9" fmla="*/ 2147483647 h 434"/>
                      <a:gd name="T10" fmla="*/ 2147483647 w 565"/>
                      <a:gd name="T11" fmla="*/ 2147483647 h 434"/>
                      <a:gd name="T12" fmla="*/ 2147483647 w 565"/>
                      <a:gd name="T13" fmla="*/ 2147483647 h 434"/>
                      <a:gd name="T14" fmla="*/ 2147483647 w 565"/>
                      <a:gd name="T15" fmla="*/ 2147483647 h 434"/>
                      <a:gd name="T16" fmla="*/ 2147483647 w 565"/>
                      <a:gd name="T17" fmla="*/ 2147483647 h 434"/>
                      <a:gd name="T18" fmla="*/ 2147483647 w 565"/>
                      <a:gd name="T19" fmla="*/ 2147483647 h 434"/>
                      <a:gd name="T20" fmla="*/ 2147483647 w 565"/>
                      <a:gd name="T21" fmla="*/ 2147483647 h 434"/>
                      <a:gd name="T22" fmla="*/ 2147483647 w 565"/>
                      <a:gd name="T23" fmla="*/ 2147483647 h 434"/>
                      <a:gd name="T24" fmla="*/ 2147483647 w 565"/>
                      <a:gd name="T25" fmla="*/ 2147483647 h 434"/>
                      <a:gd name="T26" fmla="*/ 2147483647 w 565"/>
                      <a:gd name="T27" fmla="*/ 2147483647 h 434"/>
                      <a:gd name="T28" fmla="*/ 2147483647 w 565"/>
                      <a:gd name="T29" fmla="*/ 2147483647 h 434"/>
                      <a:gd name="T30" fmla="*/ 2147483647 w 565"/>
                      <a:gd name="T31" fmla="*/ 2147483647 h 434"/>
                      <a:gd name="T32" fmla="*/ 2147483647 w 565"/>
                      <a:gd name="T33" fmla="*/ 2147483647 h 434"/>
                      <a:gd name="T34" fmla="*/ 2147483647 w 565"/>
                      <a:gd name="T35" fmla="*/ 2147483647 h 434"/>
                      <a:gd name="T36" fmla="*/ 0 w 565"/>
                      <a:gd name="T37" fmla="*/ 2147483647 h 434"/>
                      <a:gd name="T38" fmla="*/ 2147483647 w 565"/>
                      <a:gd name="T39" fmla="*/ 2147483647 h 434"/>
                      <a:gd name="T40" fmla="*/ 2147483647 w 565"/>
                      <a:gd name="T41" fmla="*/ 2147483647 h 434"/>
                      <a:gd name="T42" fmla="*/ 2147483647 w 565"/>
                      <a:gd name="T43" fmla="*/ 2147483647 h 434"/>
                      <a:gd name="T44" fmla="*/ 2147483647 w 565"/>
                      <a:gd name="T45" fmla="*/ 2147483647 h 434"/>
                      <a:gd name="T46" fmla="*/ 2147483647 w 565"/>
                      <a:gd name="T47" fmla="*/ 2147483647 h 434"/>
                      <a:gd name="T48" fmla="*/ 2147483647 w 565"/>
                      <a:gd name="T49" fmla="*/ 2147483647 h 434"/>
                      <a:gd name="T50" fmla="*/ 2147483647 w 565"/>
                      <a:gd name="T51" fmla="*/ 2147483647 h 434"/>
                      <a:gd name="T52" fmla="*/ 2147483647 w 565"/>
                      <a:gd name="T53" fmla="*/ 2147483647 h 434"/>
                      <a:gd name="T54" fmla="*/ 2147483647 w 565"/>
                      <a:gd name="T55" fmla="*/ 2147483647 h 434"/>
                      <a:gd name="T56" fmla="*/ 2147483647 w 565"/>
                      <a:gd name="T57" fmla="*/ 2147483647 h 434"/>
                      <a:gd name="T58" fmla="*/ 2147483647 w 565"/>
                      <a:gd name="T59" fmla="*/ 2147483647 h 434"/>
                      <a:gd name="T60" fmla="*/ 2147483647 w 565"/>
                      <a:gd name="T61" fmla="*/ 2147483647 h 434"/>
                      <a:gd name="T62" fmla="*/ 2147483647 w 565"/>
                      <a:gd name="T63" fmla="*/ 2147483647 h 434"/>
                      <a:gd name="T64" fmla="*/ 2147483647 w 565"/>
                      <a:gd name="T65" fmla="*/ 2147483647 h 434"/>
                      <a:gd name="T66" fmla="*/ 2147483647 w 565"/>
                      <a:gd name="T67" fmla="*/ 2147483647 h 434"/>
                      <a:gd name="T68" fmla="*/ 2147483647 w 565"/>
                      <a:gd name="T69" fmla="*/ 2147483647 h 434"/>
                      <a:gd name="T70" fmla="*/ 2147483647 w 565"/>
                      <a:gd name="T71" fmla="*/ 2147483647 h 434"/>
                      <a:gd name="T72" fmla="*/ 2147483647 w 565"/>
                      <a:gd name="T73" fmla="*/ 2147483647 h 434"/>
                      <a:gd name="T74" fmla="*/ 2147483647 w 565"/>
                      <a:gd name="T75" fmla="*/ 2147483647 h 434"/>
                      <a:gd name="T76" fmla="*/ 2147483647 w 565"/>
                      <a:gd name="T77" fmla="*/ 2147483647 h 434"/>
                      <a:gd name="T78" fmla="*/ 2147483647 w 565"/>
                      <a:gd name="T79" fmla="*/ 2147483647 h 434"/>
                      <a:gd name="T80" fmla="*/ 2147483647 w 565"/>
                      <a:gd name="T81" fmla="*/ 2147483647 h 434"/>
                      <a:gd name="T82" fmla="*/ 2147483647 w 565"/>
                      <a:gd name="T83" fmla="*/ 2147483647 h 434"/>
                      <a:gd name="T84" fmla="*/ 2147483647 w 565"/>
                      <a:gd name="T85" fmla="*/ 2147483647 h 434"/>
                      <a:gd name="T86" fmla="*/ 2147483647 w 565"/>
                      <a:gd name="T87" fmla="*/ 2147483647 h 434"/>
                      <a:gd name="T88" fmla="*/ 2147483647 w 565"/>
                      <a:gd name="T89" fmla="*/ 2147483647 h 434"/>
                      <a:gd name="T90" fmla="*/ 2147483647 w 565"/>
                      <a:gd name="T91" fmla="*/ 2147483647 h 434"/>
                      <a:gd name="T92" fmla="*/ 2147483647 w 565"/>
                      <a:gd name="T93" fmla="*/ 2147483647 h 434"/>
                      <a:gd name="T94" fmla="*/ 2147483647 w 565"/>
                      <a:gd name="T95" fmla="*/ 2147483647 h 434"/>
                      <a:gd name="T96" fmla="*/ 2147483647 w 565"/>
                      <a:gd name="T97" fmla="*/ 2147483647 h 434"/>
                      <a:gd name="T98" fmla="*/ 2147483647 w 565"/>
                      <a:gd name="T99" fmla="*/ 2147483647 h 434"/>
                      <a:gd name="T100" fmla="*/ 2147483647 w 565"/>
                      <a:gd name="T101" fmla="*/ 2147483647 h 434"/>
                      <a:gd name="T102" fmla="*/ 2147483647 w 565"/>
                      <a:gd name="T103" fmla="*/ 0 h 434"/>
                      <a:gd name="T104" fmla="*/ 2147483647 w 565"/>
                      <a:gd name="T105" fmla="*/ 2147483647 h 434"/>
                      <a:gd name="T106" fmla="*/ 2147483647 w 565"/>
                      <a:gd name="T107" fmla="*/ 2147483647 h 434"/>
                      <a:gd name="T108" fmla="*/ 2147483647 w 565"/>
                      <a:gd name="T109" fmla="*/ 2147483647 h 434"/>
                      <a:gd name="T110" fmla="*/ 2147483647 w 565"/>
                      <a:gd name="T111" fmla="*/ 2147483647 h 434"/>
                      <a:gd name="T112" fmla="*/ 2147483647 w 565"/>
                      <a:gd name="T113" fmla="*/ 2147483647 h 4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5"/>
                      <a:gd name="T172" fmla="*/ 0 h 434"/>
                      <a:gd name="T173" fmla="*/ 565 w 565"/>
                      <a:gd name="T174" fmla="*/ 434 h 4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5" h="434">
                        <a:moveTo>
                          <a:pt x="356" y="26"/>
                        </a:moveTo>
                        <a:lnTo>
                          <a:pt x="340" y="26"/>
                        </a:lnTo>
                        <a:lnTo>
                          <a:pt x="325" y="21"/>
                        </a:lnTo>
                        <a:lnTo>
                          <a:pt x="319" y="21"/>
                        </a:lnTo>
                        <a:lnTo>
                          <a:pt x="299" y="11"/>
                        </a:lnTo>
                        <a:lnTo>
                          <a:pt x="278" y="42"/>
                        </a:lnTo>
                        <a:lnTo>
                          <a:pt x="319" y="68"/>
                        </a:lnTo>
                        <a:lnTo>
                          <a:pt x="299" y="68"/>
                        </a:lnTo>
                        <a:lnTo>
                          <a:pt x="288" y="89"/>
                        </a:lnTo>
                        <a:lnTo>
                          <a:pt x="272" y="94"/>
                        </a:lnTo>
                        <a:lnTo>
                          <a:pt x="267" y="94"/>
                        </a:lnTo>
                        <a:lnTo>
                          <a:pt x="246" y="94"/>
                        </a:lnTo>
                        <a:lnTo>
                          <a:pt x="215" y="73"/>
                        </a:lnTo>
                        <a:lnTo>
                          <a:pt x="173" y="84"/>
                        </a:lnTo>
                        <a:lnTo>
                          <a:pt x="152" y="79"/>
                        </a:lnTo>
                        <a:lnTo>
                          <a:pt x="121" y="68"/>
                        </a:lnTo>
                        <a:lnTo>
                          <a:pt x="32" y="58"/>
                        </a:lnTo>
                        <a:lnTo>
                          <a:pt x="27" y="73"/>
                        </a:lnTo>
                        <a:lnTo>
                          <a:pt x="0" y="110"/>
                        </a:lnTo>
                        <a:lnTo>
                          <a:pt x="6" y="141"/>
                        </a:lnTo>
                        <a:lnTo>
                          <a:pt x="11" y="183"/>
                        </a:lnTo>
                        <a:lnTo>
                          <a:pt x="21" y="199"/>
                        </a:lnTo>
                        <a:lnTo>
                          <a:pt x="32" y="257"/>
                        </a:lnTo>
                        <a:lnTo>
                          <a:pt x="47" y="288"/>
                        </a:lnTo>
                        <a:lnTo>
                          <a:pt x="89" y="314"/>
                        </a:lnTo>
                        <a:lnTo>
                          <a:pt x="110" y="351"/>
                        </a:lnTo>
                        <a:lnTo>
                          <a:pt x="121" y="356"/>
                        </a:lnTo>
                        <a:lnTo>
                          <a:pt x="173" y="345"/>
                        </a:lnTo>
                        <a:lnTo>
                          <a:pt x="178" y="393"/>
                        </a:lnTo>
                        <a:lnTo>
                          <a:pt x="194" y="413"/>
                        </a:lnTo>
                        <a:lnTo>
                          <a:pt x="231" y="408"/>
                        </a:lnTo>
                        <a:lnTo>
                          <a:pt x="246" y="424"/>
                        </a:lnTo>
                        <a:lnTo>
                          <a:pt x="309" y="434"/>
                        </a:lnTo>
                        <a:lnTo>
                          <a:pt x="319" y="419"/>
                        </a:lnTo>
                        <a:lnTo>
                          <a:pt x="330" y="393"/>
                        </a:lnTo>
                        <a:lnTo>
                          <a:pt x="340" y="372"/>
                        </a:lnTo>
                        <a:lnTo>
                          <a:pt x="372" y="351"/>
                        </a:lnTo>
                        <a:lnTo>
                          <a:pt x="382" y="340"/>
                        </a:lnTo>
                        <a:lnTo>
                          <a:pt x="382" y="304"/>
                        </a:lnTo>
                        <a:lnTo>
                          <a:pt x="393" y="304"/>
                        </a:lnTo>
                        <a:lnTo>
                          <a:pt x="429" y="319"/>
                        </a:lnTo>
                        <a:lnTo>
                          <a:pt x="482" y="319"/>
                        </a:lnTo>
                        <a:lnTo>
                          <a:pt x="487" y="293"/>
                        </a:lnTo>
                        <a:lnTo>
                          <a:pt x="476" y="236"/>
                        </a:lnTo>
                        <a:lnTo>
                          <a:pt x="476" y="209"/>
                        </a:lnTo>
                        <a:lnTo>
                          <a:pt x="513" y="157"/>
                        </a:lnTo>
                        <a:lnTo>
                          <a:pt x="513" y="131"/>
                        </a:lnTo>
                        <a:lnTo>
                          <a:pt x="513" y="100"/>
                        </a:lnTo>
                        <a:lnTo>
                          <a:pt x="565" y="42"/>
                        </a:lnTo>
                        <a:lnTo>
                          <a:pt x="555" y="26"/>
                        </a:lnTo>
                        <a:lnTo>
                          <a:pt x="529" y="16"/>
                        </a:lnTo>
                        <a:lnTo>
                          <a:pt x="487" y="0"/>
                        </a:lnTo>
                        <a:lnTo>
                          <a:pt x="419" y="21"/>
                        </a:lnTo>
                        <a:lnTo>
                          <a:pt x="403" y="21"/>
                        </a:lnTo>
                        <a:lnTo>
                          <a:pt x="377" y="16"/>
                        </a:lnTo>
                        <a:lnTo>
                          <a:pt x="356" y="26"/>
                        </a:lnTo>
                        <a:close/>
                      </a:path>
                    </a:pathLst>
                  </a:custGeom>
                  <a:solidFill>
                    <a:srgbClr val="99CCFF"/>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307" name="Freeform 158"/>
                  <p:cNvSpPr>
                    <a:spLocks/>
                  </p:cNvSpPr>
                  <p:nvPr/>
                </p:nvSpPr>
                <p:spPr bwMode="auto">
                  <a:xfrm>
                    <a:off x="1716605" y="2507071"/>
                    <a:ext cx="1020681" cy="882631"/>
                  </a:xfrm>
                  <a:custGeom>
                    <a:avLst/>
                    <a:gdLst>
                      <a:gd name="T0" fmla="*/ 2147483647 w 653"/>
                      <a:gd name="T1" fmla="*/ 2147483647 h 659"/>
                      <a:gd name="T2" fmla="*/ 2147483647 w 653"/>
                      <a:gd name="T3" fmla="*/ 2147483647 h 659"/>
                      <a:gd name="T4" fmla="*/ 2147483647 w 653"/>
                      <a:gd name="T5" fmla="*/ 2147483647 h 659"/>
                      <a:gd name="T6" fmla="*/ 2147483647 w 653"/>
                      <a:gd name="T7" fmla="*/ 2147483647 h 659"/>
                      <a:gd name="T8" fmla="*/ 2147483647 w 653"/>
                      <a:gd name="T9" fmla="*/ 2147483647 h 659"/>
                      <a:gd name="T10" fmla="*/ 2147483647 w 653"/>
                      <a:gd name="T11" fmla="*/ 2147483647 h 659"/>
                      <a:gd name="T12" fmla="*/ 2147483647 w 653"/>
                      <a:gd name="T13" fmla="*/ 2147483647 h 659"/>
                      <a:gd name="T14" fmla="*/ 2147483647 w 653"/>
                      <a:gd name="T15" fmla="*/ 2147483647 h 659"/>
                      <a:gd name="T16" fmla="*/ 2147483647 w 653"/>
                      <a:gd name="T17" fmla="*/ 2147483647 h 659"/>
                      <a:gd name="T18" fmla="*/ 2147483647 w 653"/>
                      <a:gd name="T19" fmla="*/ 2147483647 h 659"/>
                      <a:gd name="T20" fmla="*/ 2147483647 w 653"/>
                      <a:gd name="T21" fmla="*/ 2147483647 h 659"/>
                      <a:gd name="T22" fmla="*/ 2147483647 w 653"/>
                      <a:gd name="T23" fmla="*/ 2147483647 h 659"/>
                      <a:gd name="T24" fmla="*/ 2147483647 w 653"/>
                      <a:gd name="T25" fmla="*/ 2147483647 h 659"/>
                      <a:gd name="T26" fmla="*/ 2147483647 w 653"/>
                      <a:gd name="T27" fmla="*/ 2147483647 h 659"/>
                      <a:gd name="T28" fmla="*/ 2147483647 w 653"/>
                      <a:gd name="T29" fmla="*/ 2147483647 h 659"/>
                      <a:gd name="T30" fmla="*/ 2147483647 w 653"/>
                      <a:gd name="T31" fmla="*/ 2147483647 h 659"/>
                      <a:gd name="T32" fmla="*/ 2147483647 w 653"/>
                      <a:gd name="T33" fmla="*/ 2147483647 h 659"/>
                      <a:gd name="T34" fmla="*/ 2147483647 w 653"/>
                      <a:gd name="T35" fmla="*/ 2147483647 h 659"/>
                      <a:gd name="T36" fmla="*/ 2147483647 w 653"/>
                      <a:gd name="T37" fmla="*/ 2147483647 h 659"/>
                      <a:gd name="T38" fmla="*/ 2147483647 w 653"/>
                      <a:gd name="T39" fmla="*/ 2147483647 h 659"/>
                      <a:gd name="T40" fmla="*/ 2147483647 w 653"/>
                      <a:gd name="T41" fmla="*/ 2147483647 h 659"/>
                      <a:gd name="T42" fmla="*/ 2147483647 w 653"/>
                      <a:gd name="T43" fmla="*/ 2147483647 h 659"/>
                      <a:gd name="T44" fmla="*/ 2147483647 w 653"/>
                      <a:gd name="T45" fmla="*/ 2147483647 h 659"/>
                      <a:gd name="T46" fmla="*/ 2147483647 w 653"/>
                      <a:gd name="T47" fmla="*/ 2147483647 h 659"/>
                      <a:gd name="T48" fmla="*/ 2147483647 w 653"/>
                      <a:gd name="T49" fmla="*/ 2147483647 h 659"/>
                      <a:gd name="T50" fmla="*/ 2147483647 w 653"/>
                      <a:gd name="T51" fmla="*/ 2147483647 h 659"/>
                      <a:gd name="T52" fmla="*/ 2147483647 w 653"/>
                      <a:gd name="T53" fmla="*/ 2147483647 h 659"/>
                      <a:gd name="T54" fmla="*/ 2147483647 w 653"/>
                      <a:gd name="T55" fmla="*/ 2147483647 h 659"/>
                      <a:gd name="T56" fmla="*/ 2147483647 w 653"/>
                      <a:gd name="T57" fmla="*/ 2147483647 h 659"/>
                      <a:gd name="T58" fmla="*/ 2147483647 w 653"/>
                      <a:gd name="T59" fmla="*/ 2147483647 h 659"/>
                      <a:gd name="T60" fmla="*/ 0 w 653"/>
                      <a:gd name="T61" fmla="*/ 2147483647 h 659"/>
                      <a:gd name="T62" fmla="*/ 0 w 653"/>
                      <a:gd name="T63" fmla="*/ 2147483647 h 659"/>
                      <a:gd name="T64" fmla="*/ 2147483647 w 653"/>
                      <a:gd name="T65" fmla="*/ 2147483647 h 6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3"/>
                      <a:gd name="T100" fmla="*/ 0 h 659"/>
                      <a:gd name="T101" fmla="*/ 653 w 653"/>
                      <a:gd name="T102" fmla="*/ 659 h 6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3" h="659">
                        <a:moveTo>
                          <a:pt x="36" y="529"/>
                        </a:moveTo>
                        <a:lnTo>
                          <a:pt x="62" y="518"/>
                        </a:lnTo>
                        <a:lnTo>
                          <a:pt x="83" y="492"/>
                        </a:lnTo>
                        <a:lnTo>
                          <a:pt x="120" y="450"/>
                        </a:lnTo>
                        <a:lnTo>
                          <a:pt x="115" y="429"/>
                        </a:lnTo>
                        <a:lnTo>
                          <a:pt x="99" y="372"/>
                        </a:lnTo>
                        <a:lnTo>
                          <a:pt x="78" y="345"/>
                        </a:lnTo>
                        <a:lnTo>
                          <a:pt x="41" y="330"/>
                        </a:lnTo>
                        <a:lnTo>
                          <a:pt x="57" y="309"/>
                        </a:lnTo>
                        <a:lnTo>
                          <a:pt x="78" y="288"/>
                        </a:lnTo>
                        <a:lnTo>
                          <a:pt x="78" y="246"/>
                        </a:lnTo>
                        <a:lnTo>
                          <a:pt x="115" y="209"/>
                        </a:lnTo>
                        <a:lnTo>
                          <a:pt x="183" y="141"/>
                        </a:lnTo>
                        <a:lnTo>
                          <a:pt x="193" y="115"/>
                        </a:lnTo>
                        <a:lnTo>
                          <a:pt x="204" y="79"/>
                        </a:lnTo>
                        <a:lnTo>
                          <a:pt x="209" y="58"/>
                        </a:lnTo>
                        <a:lnTo>
                          <a:pt x="251" y="32"/>
                        </a:lnTo>
                        <a:lnTo>
                          <a:pt x="261" y="16"/>
                        </a:lnTo>
                        <a:lnTo>
                          <a:pt x="282" y="21"/>
                        </a:lnTo>
                        <a:lnTo>
                          <a:pt x="303" y="47"/>
                        </a:lnTo>
                        <a:lnTo>
                          <a:pt x="340" y="42"/>
                        </a:lnTo>
                        <a:lnTo>
                          <a:pt x="355" y="58"/>
                        </a:lnTo>
                        <a:lnTo>
                          <a:pt x="392" y="53"/>
                        </a:lnTo>
                        <a:lnTo>
                          <a:pt x="402" y="32"/>
                        </a:lnTo>
                        <a:lnTo>
                          <a:pt x="413" y="32"/>
                        </a:lnTo>
                        <a:lnTo>
                          <a:pt x="423" y="32"/>
                        </a:lnTo>
                        <a:lnTo>
                          <a:pt x="439" y="32"/>
                        </a:lnTo>
                        <a:lnTo>
                          <a:pt x="502" y="0"/>
                        </a:lnTo>
                        <a:lnTo>
                          <a:pt x="523" y="5"/>
                        </a:lnTo>
                        <a:lnTo>
                          <a:pt x="533" y="37"/>
                        </a:lnTo>
                        <a:lnTo>
                          <a:pt x="549" y="58"/>
                        </a:lnTo>
                        <a:lnTo>
                          <a:pt x="622" y="84"/>
                        </a:lnTo>
                        <a:lnTo>
                          <a:pt x="622" y="126"/>
                        </a:lnTo>
                        <a:lnTo>
                          <a:pt x="648" y="141"/>
                        </a:lnTo>
                        <a:lnTo>
                          <a:pt x="653" y="152"/>
                        </a:lnTo>
                        <a:lnTo>
                          <a:pt x="622" y="162"/>
                        </a:lnTo>
                        <a:lnTo>
                          <a:pt x="627" y="183"/>
                        </a:lnTo>
                        <a:lnTo>
                          <a:pt x="622" y="215"/>
                        </a:lnTo>
                        <a:lnTo>
                          <a:pt x="612" y="236"/>
                        </a:lnTo>
                        <a:lnTo>
                          <a:pt x="585" y="262"/>
                        </a:lnTo>
                        <a:lnTo>
                          <a:pt x="591" y="277"/>
                        </a:lnTo>
                        <a:lnTo>
                          <a:pt x="617" y="293"/>
                        </a:lnTo>
                        <a:lnTo>
                          <a:pt x="617" y="298"/>
                        </a:lnTo>
                        <a:lnTo>
                          <a:pt x="549" y="345"/>
                        </a:lnTo>
                        <a:lnTo>
                          <a:pt x="491" y="387"/>
                        </a:lnTo>
                        <a:lnTo>
                          <a:pt x="465" y="351"/>
                        </a:lnTo>
                        <a:lnTo>
                          <a:pt x="418" y="356"/>
                        </a:lnTo>
                        <a:lnTo>
                          <a:pt x="392" y="387"/>
                        </a:lnTo>
                        <a:lnTo>
                          <a:pt x="350" y="419"/>
                        </a:lnTo>
                        <a:lnTo>
                          <a:pt x="340" y="434"/>
                        </a:lnTo>
                        <a:lnTo>
                          <a:pt x="298" y="466"/>
                        </a:lnTo>
                        <a:lnTo>
                          <a:pt x="282" y="466"/>
                        </a:lnTo>
                        <a:lnTo>
                          <a:pt x="209" y="539"/>
                        </a:lnTo>
                        <a:lnTo>
                          <a:pt x="167" y="565"/>
                        </a:lnTo>
                        <a:lnTo>
                          <a:pt x="146" y="597"/>
                        </a:lnTo>
                        <a:lnTo>
                          <a:pt x="115" y="659"/>
                        </a:lnTo>
                        <a:lnTo>
                          <a:pt x="104" y="654"/>
                        </a:lnTo>
                        <a:lnTo>
                          <a:pt x="57" y="654"/>
                        </a:lnTo>
                        <a:lnTo>
                          <a:pt x="36" y="633"/>
                        </a:lnTo>
                        <a:lnTo>
                          <a:pt x="5" y="607"/>
                        </a:lnTo>
                        <a:lnTo>
                          <a:pt x="0" y="591"/>
                        </a:lnTo>
                        <a:lnTo>
                          <a:pt x="5" y="570"/>
                        </a:lnTo>
                        <a:lnTo>
                          <a:pt x="0" y="560"/>
                        </a:lnTo>
                        <a:lnTo>
                          <a:pt x="10" y="549"/>
                        </a:lnTo>
                        <a:lnTo>
                          <a:pt x="36" y="529"/>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308" name="Freeform 160"/>
                  <p:cNvSpPr>
                    <a:spLocks/>
                  </p:cNvSpPr>
                  <p:nvPr/>
                </p:nvSpPr>
                <p:spPr bwMode="auto">
                  <a:xfrm>
                    <a:off x="3432321" y="2682780"/>
                    <a:ext cx="589727" cy="637455"/>
                  </a:xfrm>
                  <a:custGeom>
                    <a:avLst/>
                    <a:gdLst>
                      <a:gd name="T0" fmla="*/ 2147483647 w 377"/>
                      <a:gd name="T1" fmla="*/ 2147483647 h 476"/>
                      <a:gd name="T2" fmla="*/ 2147483647 w 377"/>
                      <a:gd name="T3" fmla="*/ 2147483647 h 476"/>
                      <a:gd name="T4" fmla="*/ 2147483647 w 377"/>
                      <a:gd name="T5" fmla="*/ 2147483647 h 476"/>
                      <a:gd name="T6" fmla="*/ 2147483647 w 377"/>
                      <a:gd name="T7" fmla="*/ 2147483647 h 476"/>
                      <a:gd name="T8" fmla="*/ 2147483647 w 377"/>
                      <a:gd name="T9" fmla="*/ 2147483647 h 476"/>
                      <a:gd name="T10" fmla="*/ 2147483647 w 377"/>
                      <a:gd name="T11" fmla="*/ 2147483647 h 476"/>
                      <a:gd name="T12" fmla="*/ 2147483647 w 377"/>
                      <a:gd name="T13" fmla="*/ 2147483647 h 476"/>
                      <a:gd name="T14" fmla="*/ 2147483647 w 377"/>
                      <a:gd name="T15" fmla="*/ 2147483647 h 476"/>
                      <a:gd name="T16" fmla="*/ 2147483647 w 377"/>
                      <a:gd name="T17" fmla="*/ 2147483647 h 476"/>
                      <a:gd name="T18" fmla="*/ 0 w 377"/>
                      <a:gd name="T19" fmla="*/ 2147483647 h 476"/>
                      <a:gd name="T20" fmla="*/ 2147483647 w 377"/>
                      <a:gd name="T21" fmla="*/ 2147483647 h 476"/>
                      <a:gd name="T22" fmla="*/ 2147483647 w 377"/>
                      <a:gd name="T23" fmla="*/ 2147483647 h 476"/>
                      <a:gd name="T24" fmla="*/ 2147483647 w 377"/>
                      <a:gd name="T25" fmla="*/ 2147483647 h 476"/>
                      <a:gd name="T26" fmla="*/ 2147483647 w 377"/>
                      <a:gd name="T27" fmla="*/ 2147483647 h 476"/>
                      <a:gd name="T28" fmla="*/ 2147483647 w 377"/>
                      <a:gd name="T29" fmla="*/ 2147483647 h 476"/>
                      <a:gd name="T30" fmla="*/ 2147483647 w 377"/>
                      <a:gd name="T31" fmla="*/ 2147483647 h 476"/>
                      <a:gd name="T32" fmla="*/ 2147483647 w 377"/>
                      <a:gd name="T33" fmla="*/ 2147483647 h 476"/>
                      <a:gd name="T34" fmla="*/ 2147483647 w 377"/>
                      <a:gd name="T35" fmla="*/ 2147483647 h 476"/>
                      <a:gd name="T36" fmla="*/ 2147483647 w 377"/>
                      <a:gd name="T37" fmla="*/ 2147483647 h 476"/>
                      <a:gd name="T38" fmla="*/ 2147483647 w 377"/>
                      <a:gd name="T39" fmla="*/ 2147483647 h 476"/>
                      <a:gd name="T40" fmla="*/ 2147483647 w 377"/>
                      <a:gd name="T41" fmla="*/ 2147483647 h 476"/>
                      <a:gd name="T42" fmla="*/ 2147483647 w 377"/>
                      <a:gd name="T43" fmla="*/ 2147483647 h 476"/>
                      <a:gd name="T44" fmla="*/ 2147483647 w 377"/>
                      <a:gd name="T45" fmla="*/ 2147483647 h 476"/>
                      <a:gd name="T46" fmla="*/ 2147483647 w 377"/>
                      <a:gd name="T47" fmla="*/ 2147483647 h 476"/>
                      <a:gd name="T48" fmla="*/ 2147483647 w 377"/>
                      <a:gd name="T49" fmla="*/ 2147483647 h 476"/>
                      <a:gd name="T50" fmla="*/ 2147483647 w 377"/>
                      <a:gd name="T51" fmla="*/ 2147483647 h 476"/>
                      <a:gd name="T52" fmla="*/ 2147483647 w 377"/>
                      <a:gd name="T53" fmla="*/ 2147483647 h 476"/>
                      <a:gd name="T54" fmla="*/ 2147483647 w 377"/>
                      <a:gd name="T55" fmla="*/ 2147483647 h 476"/>
                      <a:gd name="T56" fmla="*/ 2147483647 w 377"/>
                      <a:gd name="T57" fmla="*/ 0 h 476"/>
                      <a:gd name="T58" fmla="*/ 2147483647 w 377"/>
                      <a:gd name="T59" fmla="*/ 0 h 476"/>
                      <a:gd name="T60" fmla="*/ 2147483647 w 377"/>
                      <a:gd name="T61" fmla="*/ 2147483647 h 476"/>
                      <a:gd name="T62" fmla="*/ 2147483647 w 377"/>
                      <a:gd name="T63" fmla="*/ 2147483647 h 476"/>
                      <a:gd name="T64" fmla="*/ 2147483647 w 377"/>
                      <a:gd name="T65" fmla="*/ 2147483647 h 476"/>
                      <a:gd name="T66" fmla="*/ 2147483647 w 377"/>
                      <a:gd name="T67" fmla="*/ 2147483647 h 476"/>
                      <a:gd name="T68" fmla="*/ 2147483647 w 377"/>
                      <a:gd name="T69" fmla="*/ 2147483647 h 476"/>
                      <a:gd name="T70" fmla="*/ 2147483647 w 377"/>
                      <a:gd name="T71" fmla="*/ 2147483647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7"/>
                      <a:gd name="T109" fmla="*/ 0 h 476"/>
                      <a:gd name="T110" fmla="*/ 377 w 377"/>
                      <a:gd name="T111" fmla="*/ 476 h 4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7" h="476">
                        <a:moveTo>
                          <a:pt x="141" y="162"/>
                        </a:moveTo>
                        <a:lnTo>
                          <a:pt x="157" y="194"/>
                        </a:lnTo>
                        <a:lnTo>
                          <a:pt x="120" y="204"/>
                        </a:lnTo>
                        <a:lnTo>
                          <a:pt x="105" y="251"/>
                        </a:lnTo>
                        <a:lnTo>
                          <a:pt x="99" y="267"/>
                        </a:lnTo>
                        <a:lnTo>
                          <a:pt x="89" y="241"/>
                        </a:lnTo>
                        <a:lnTo>
                          <a:pt x="42" y="214"/>
                        </a:lnTo>
                        <a:lnTo>
                          <a:pt x="10" y="272"/>
                        </a:lnTo>
                        <a:lnTo>
                          <a:pt x="10" y="288"/>
                        </a:lnTo>
                        <a:lnTo>
                          <a:pt x="0" y="330"/>
                        </a:lnTo>
                        <a:lnTo>
                          <a:pt x="10" y="387"/>
                        </a:lnTo>
                        <a:lnTo>
                          <a:pt x="58" y="476"/>
                        </a:lnTo>
                        <a:lnTo>
                          <a:pt x="89" y="476"/>
                        </a:lnTo>
                        <a:lnTo>
                          <a:pt x="105" y="476"/>
                        </a:lnTo>
                        <a:lnTo>
                          <a:pt x="251" y="455"/>
                        </a:lnTo>
                        <a:lnTo>
                          <a:pt x="272" y="429"/>
                        </a:lnTo>
                        <a:lnTo>
                          <a:pt x="335" y="377"/>
                        </a:lnTo>
                        <a:lnTo>
                          <a:pt x="371" y="340"/>
                        </a:lnTo>
                        <a:lnTo>
                          <a:pt x="356" y="293"/>
                        </a:lnTo>
                        <a:lnTo>
                          <a:pt x="361" y="277"/>
                        </a:lnTo>
                        <a:lnTo>
                          <a:pt x="377" y="235"/>
                        </a:lnTo>
                        <a:lnTo>
                          <a:pt x="356" y="199"/>
                        </a:lnTo>
                        <a:lnTo>
                          <a:pt x="319" y="178"/>
                        </a:lnTo>
                        <a:lnTo>
                          <a:pt x="314" y="162"/>
                        </a:lnTo>
                        <a:lnTo>
                          <a:pt x="319" y="115"/>
                        </a:lnTo>
                        <a:lnTo>
                          <a:pt x="293" y="99"/>
                        </a:lnTo>
                        <a:lnTo>
                          <a:pt x="262" y="37"/>
                        </a:lnTo>
                        <a:lnTo>
                          <a:pt x="246" y="31"/>
                        </a:lnTo>
                        <a:lnTo>
                          <a:pt x="230" y="0"/>
                        </a:lnTo>
                        <a:lnTo>
                          <a:pt x="209" y="0"/>
                        </a:lnTo>
                        <a:lnTo>
                          <a:pt x="162" y="37"/>
                        </a:lnTo>
                        <a:lnTo>
                          <a:pt x="167" y="58"/>
                        </a:lnTo>
                        <a:lnTo>
                          <a:pt x="178" y="68"/>
                        </a:lnTo>
                        <a:lnTo>
                          <a:pt x="178" y="89"/>
                        </a:lnTo>
                        <a:lnTo>
                          <a:pt x="157" y="141"/>
                        </a:lnTo>
                        <a:lnTo>
                          <a:pt x="141" y="162"/>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grpSp>
                <p:nvGrpSpPr>
                  <p:cNvPr id="2053" name="Group 2052"/>
                  <p:cNvGrpSpPr/>
                  <p:nvPr/>
                </p:nvGrpSpPr>
                <p:grpSpPr>
                  <a:xfrm>
                    <a:off x="72174" y="882104"/>
                    <a:ext cx="9005151" cy="3699421"/>
                    <a:chOff x="72174" y="882104"/>
                    <a:chExt cx="9005151" cy="3699421"/>
                  </a:xfrm>
                  <a:solidFill>
                    <a:srgbClr val="9ECDEB"/>
                  </a:solidFill>
                </p:grpSpPr>
                <p:sp>
                  <p:nvSpPr>
                    <p:cNvPr id="251" name="Freeform 52"/>
                    <p:cNvSpPr>
                      <a:spLocks/>
                    </p:cNvSpPr>
                    <p:nvPr/>
                  </p:nvSpPr>
                  <p:spPr bwMode="auto">
                    <a:xfrm>
                      <a:off x="6621973" y="2304120"/>
                      <a:ext cx="662632" cy="630645"/>
                    </a:xfrm>
                    <a:custGeom>
                      <a:avLst/>
                      <a:gdLst>
                        <a:gd name="T0" fmla="*/ 2147483647 w 424"/>
                        <a:gd name="T1" fmla="*/ 2147483647 h 470"/>
                        <a:gd name="T2" fmla="*/ 2147483647 w 424"/>
                        <a:gd name="T3" fmla="*/ 2147483647 h 470"/>
                        <a:gd name="T4" fmla="*/ 2147483647 w 424"/>
                        <a:gd name="T5" fmla="*/ 2147483647 h 470"/>
                        <a:gd name="T6" fmla="*/ 2147483647 w 424"/>
                        <a:gd name="T7" fmla="*/ 2147483647 h 470"/>
                        <a:gd name="T8" fmla="*/ 2147483647 w 424"/>
                        <a:gd name="T9" fmla="*/ 2147483647 h 470"/>
                        <a:gd name="T10" fmla="*/ 2147483647 w 424"/>
                        <a:gd name="T11" fmla="*/ 2147483647 h 470"/>
                        <a:gd name="T12" fmla="*/ 2147483647 w 424"/>
                        <a:gd name="T13" fmla="*/ 2147483647 h 470"/>
                        <a:gd name="T14" fmla="*/ 2147483647 w 424"/>
                        <a:gd name="T15" fmla="*/ 2147483647 h 470"/>
                        <a:gd name="T16" fmla="*/ 2147483647 w 424"/>
                        <a:gd name="T17" fmla="*/ 2147483647 h 470"/>
                        <a:gd name="T18" fmla="*/ 2147483647 w 424"/>
                        <a:gd name="T19" fmla="*/ 2147483647 h 470"/>
                        <a:gd name="T20" fmla="*/ 2147483647 w 424"/>
                        <a:gd name="T21" fmla="*/ 2147483647 h 470"/>
                        <a:gd name="T22" fmla="*/ 2147483647 w 424"/>
                        <a:gd name="T23" fmla="*/ 2147483647 h 470"/>
                        <a:gd name="T24" fmla="*/ 2147483647 w 424"/>
                        <a:gd name="T25" fmla="*/ 2147483647 h 470"/>
                        <a:gd name="T26" fmla="*/ 2147483647 w 424"/>
                        <a:gd name="T27" fmla="*/ 2147483647 h 470"/>
                        <a:gd name="T28" fmla="*/ 2147483647 w 424"/>
                        <a:gd name="T29" fmla="*/ 2147483647 h 470"/>
                        <a:gd name="T30" fmla="*/ 2147483647 w 424"/>
                        <a:gd name="T31" fmla="*/ 2147483647 h 470"/>
                        <a:gd name="T32" fmla="*/ 2147483647 w 424"/>
                        <a:gd name="T33" fmla="*/ 2147483647 h 470"/>
                        <a:gd name="T34" fmla="*/ 2147483647 w 424"/>
                        <a:gd name="T35" fmla="*/ 2147483647 h 470"/>
                        <a:gd name="T36" fmla="*/ 2147483647 w 424"/>
                        <a:gd name="T37" fmla="*/ 2147483647 h 470"/>
                        <a:gd name="T38" fmla="*/ 2147483647 w 424"/>
                        <a:gd name="T39" fmla="*/ 2147483647 h 470"/>
                        <a:gd name="T40" fmla="*/ 2147483647 w 424"/>
                        <a:gd name="T41" fmla="*/ 2147483647 h 470"/>
                        <a:gd name="T42" fmla="*/ 2147483647 w 424"/>
                        <a:gd name="T43" fmla="*/ 2147483647 h 470"/>
                        <a:gd name="T44" fmla="*/ 2147483647 w 424"/>
                        <a:gd name="T45" fmla="*/ 2147483647 h 470"/>
                        <a:gd name="T46" fmla="*/ 2147483647 w 424"/>
                        <a:gd name="T47" fmla="*/ 2147483647 h 470"/>
                        <a:gd name="T48" fmla="*/ 2147483647 w 424"/>
                        <a:gd name="T49" fmla="*/ 2147483647 h 470"/>
                        <a:gd name="T50" fmla="*/ 2147483647 w 424"/>
                        <a:gd name="T51" fmla="*/ 2147483647 h 470"/>
                        <a:gd name="T52" fmla="*/ 2147483647 w 424"/>
                        <a:gd name="T53" fmla="*/ 2147483647 h 470"/>
                        <a:gd name="T54" fmla="*/ 2147483647 w 424"/>
                        <a:gd name="T55" fmla="*/ 2147483647 h 470"/>
                        <a:gd name="T56" fmla="*/ 2147483647 w 424"/>
                        <a:gd name="T57" fmla="*/ 2147483647 h 470"/>
                        <a:gd name="T58" fmla="*/ 2147483647 w 424"/>
                        <a:gd name="T59" fmla="*/ 2147483647 h 470"/>
                        <a:gd name="T60" fmla="*/ 2147483647 w 424"/>
                        <a:gd name="T61" fmla="*/ 2147483647 h 470"/>
                        <a:gd name="T62" fmla="*/ 2147483647 w 424"/>
                        <a:gd name="T63" fmla="*/ 2147483647 h 470"/>
                        <a:gd name="T64" fmla="*/ 2147483647 w 424"/>
                        <a:gd name="T65" fmla="*/ 2147483647 h 470"/>
                        <a:gd name="T66" fmla="*/ 2147483647 w 424"/>
                        <a:gd name="T67" fmla="*/ 2147483647 h 470"/>
                        <a:gd name="T68" fmla="*/ 2147483647 w 424"/>
                        <a:gd name="T69" fmla="*/ 2147483647 h 470"/>
                        <a:gd name="T70" fmla="*/ 2147483647 w 424"/>
                        <a:gd name="T71" fmla="*/ 2147483647 h 470"/>
                        <a:gd name="T72" fmla="*/ 2147483647 w 424"/>
                        <a:gd name="T73" fmla="*/ 2147483647 h 470"/>
                        <a:gd name="T74" fmla="*/ 2147483647 w 424"/>
                        <a:gd name="T75" fmla="*/ 2147483647 h 470"/>
                        <a:gd name="T76" fmla="*/ 2147483647 w 424"/>
                        <a:gd name="T77" fmla="*/ 2147483647 h 470"/>
                        <a:gd name="T78" fmla="*/ 2147483647 w 424"/>
                        <a:gd name="T79" fmla="*/ 2147483647 h 470"/>
                        <a:gd name="T80" fmla="*/ 2147483647 w 424"/>
                        <a:gd name="T81" fmla="*/ 2147483647 h 470"/>
                        <a:gd name="T82" fmla="*/ 2147483647 w 424"/>
                        <a:gd name="T83" fmla="*/ 2147483647 h 470"/>
                        <a:gd name="T84" fmla="*/ 2147483647 w 424"/>
                        <a:gd name="T85" fmla="*/ 2147483647 h 470"/>
                        <a:gd name="T86" fmla="*/ 2147483647 w 424"/>
                        <a:gd name="T87" fmla="*/ 2147483647 h 470"/>
                        <a:gd name="T88" fmla="*/ 0 w 424"/>
                        <a:gd name="T89" fmla="*/ 2147483647 h 470"/>
                        <a:gd name="T90" fmla="*/ 2147483647 w 424"/>
                        <a:gd name="T91" fmla="*/ 2147483647 h 470"/>
                        <a:gd name="T92" fmla="*/ 0 w 424"/>
                        <a:gd name="T93" fmla="*/ 2147483647 h 470"/>
                        <a:gd name="T94" fmla="*/ 0 w 424"/>
                        <a:gd name="T95" fmla="*/ 2147483647 h 470"/>
                        <a:gd name="T96" fmla="*/ 0 w 424"/>
                        <a:gd name="T97" fmla="*/ 2147483647 h 470"/>
                        <a:gd name="T98" fmla="*/ 2147483647 w 424"/>
                        <a:gd name="T99" fmla="*/ 2147483647 h 470"/>
                        <a:gd name="T100" fmla="*/ 2147483647 w 424"/>
                        <a:gd name="T101" fmla="*/ 2147483647 h 470"/>
                        <a:gd name="T102" fmla="*/ 2147483647 w 424"/>
                        <a:gd name="T103" fmla="*/ 2147483647 h 470"/>
                        <a:gd name="T104" fmla="*/ 2147483647 w 424"/>
                        <a:gd name="T105" fmla="*/ 2147483647 h 470"/>
                        <a:gd name="T106" fmla="*/ 2147483647 w 424"/>
                        <a:gd name="T107" fmla="*/ 2147483647 h 470"/>
                        <a:gd name="T108" fmla="*/ 2147483647 w 424"/>
                        <a:gd name="T109" fmla="*/ 2147483647 h 470"/>
                        <a:gd name="T110" fmla="*/ 2147483647 w 424"/>
                        <a:gd name="T111" fmla="*/ 2147483647 h 470"/>
                        <a:gd name="T112" fmla="*/ 2147483647 w 424"/>
                        <a:gd name="T113" fmla="*/ 2147483647 h 470"/>
                        <a:gd name="T114" fmla="*/ 2147483647 w 424"/>
                        <a:gd name="T115" fmla="*/ 2147483647 h 470"/>
                        <a:gd name="T116" fmla="*/ 2147483647 w 424"/>
                        <a:gd name="T117" fmla="*/ 2147483647 h 470"/>
                        <a:gd name="T118" fmla="*/ 2147483647 w 424"/>
                        <a:gd name="T119" fmla="*/ 0 h 470"/>
                        <a:gd name="T120" fmla="*/ 2147483647 w 424"/>
                        <a:gd name="T121" fmla="*/ 2147483647 h 4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4"/>
                        <a:gd name="T184" fmla="*/ 0 h 470"/>
                        <a:gd name="T185" fmla="*/ 424 w 424"/>
                        <a:gd name="T186" fmla="*/ 470 h 4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4" h="470">
                          <a:moveTo>
                            <a:pt x="194" y="26"/>
                          </a:moveTo>
                          <a:lnTo>
                            <a:pt x="199" y="36"/>
                          </a:lnTo>
                          <a:lnTo>
                            <a:pt x="251" y="31"/>
                          </a:lnTo>
                          <a:lnTo>
                            <a:pt x="325" y="20"/>
                          </a:lnTo>
                          <a:lnTo>
                            <a:pt x="356" y="52"/>
                          </a:lnTo>
                          <a:lnTo>
                            <a:pt x="367" y="47"/>
                          </a:lnTo>
                          <a:lnTo>
                            <a:pt x="377" y="57"/>
                          </a:lnTo>
                          <a:lnTo>
                            <a:pt x="351" y="78"/>
                          </a:lnTo>
                          <a:lnTo>
                            <a:pt x="351" y="83"/>
                          </a:lnTo>
                          <a:lnTo>
                            <a:pt x="367" y="136"/>
                          </a:lnTo>
                          <a:lnTo>
                            <a:pt x="419" y="177"/>
                          </a:lnTo>
                          <a:lnTo>
                            <a:pt x="424" y="193"/>
                          </a:lnTo>
                          <a:lnTo>
                            <a:pt x="387" y="219"/>
                          </a:lnTo>
                          <a:lnTo>
                            <a:pt x="372" y="303"/>
                          </a:lnTo>
                          <a:lnTo>
                            <a:pt x="387" y="334"/>
                          </a:lnTo>
                          <a:lnTo>
                            <a:pt x="361" y="350"/>
                          </a:lnTo>
                          <a:lnTo>
                            <a:pt x="330" y="392"/>
                          </a:lnTo>
                          <a:lnTo>
                            <a:pt x="283" y="408"/>
                          </a:lnTo>
                          <a:lnTo>
                            <a:pt x="257" y="418"/>
                          </a:lnTo>
                          <a:lnTo>
                            <a:pt x="246" y="402"/>
                          </a:lnTo>
                          <a:lnTo>
                            <a:pt x="204" y="413"/>
                          </a:lnTo>
                          <a:lnTo>
                            <a:pt x="173" y="397"/>
                          </a:lnTo>
                          <a:lnTo>
                            <a:pt x="173" y="423"/>
                          </a:lnTo>
                          <a:lnTo>
                            <a:pt x="147" y="439"/>
                          </a:lnTo>
                          <a:lnTo>
                            <a:pt x="152" y="460"/>
                          </a:lnTo>
                          <a:lnTo>
                            <a:pt x="147" y="470"/>
                          </a:lnTo>
                          <a:lnTo>
                            <a:pt x="131" y="470"/>
                          </a:lnTo>
                          <a:lnTo>
                            <a:pt x="110" y="460"/>
                          </a:lnTo>
                          <a:lnTo>
                            <a:pt x="110" y="434"/>
                          </a:lnTo>
                          <a:lnTo>
                            <a:pt x="79" y="408"/>
                          </a:lnTo>
                          <a:lnTo>
                            <a:pt x="100" y="376"/>
                          </a:lnTo>
                          <a:lnTo>
                            <a:pt x="105" y="360"/>
                          </a:lnTo>
                          <a:lnTo>
                            <a:pt x="115" y="350"/>
                          </a:lnTo>
                          <a:lnTo>
                            <a:pt x="136" y="324"/>
                          </a:lnTo>
                          <a:lnTo>
                            <a:pt x="110" y="298"/>
                          </a:lnTo>
                          <a:lnTo>
                            <a:pt x="105" y="292"/>
                          </a:lnTo>
                          <a:lnTo>
                            <a:pt x="105" y="287"/>
                          </a:lnTo>
                          <a:lnTo>
                            <a:pt x="110" y="277"/>
                          </a:lnTo>
                          <a:lnTo>
                            <a:pt x="100" y="256"/>
                          </a:lnTo>
                          <a:lnTo>
                            <a:pt x="100" y="219"/>
                          </a:lnTo>
                          <a:lnTo>
                            <a:pt x="110" y="183"/>
                          </a:lnTo>
                          <a:lnTo>
                            <a:pt x="89" y="151"/>
                          </a:lnTo>
                          <a:lnTo>
                            <a:pt x="68" y="167"/>
                          </a:lnTo>
                          <a:lnTo>
                            <a:pt x="32" y="204"/>
                          </a:lnTo>
                          <a:lnTo>
                            <a:pt x="0" y="193"/>
                          </a:lnTo>
                          <a:lnTo>
                            <a:pt x="6" y="183"/>
                          </a:lnTo>
                          <a:lnTo>
                            <a:pt x="0" y="162"/>
                          </a:lnTo>
                          <a:lnTo>
                            <a:pt x="0" y="151"/>
                          </a:lnTo>
                          <a:lnTo>
                            <a:pt x="0" y="136"/>
                          </a:lnTo>
                          <a:lnTo>
                            <a:pt x="11" y="125"/>
                          </a:lnTo>
                          <a:lnTo>
                            <a:pt x="11" y="99"/>
                          </a:lnTo>
                          <a:lnTo>
                            <a:pt x="37" y="109"/>
                          </a:lnTo>
                          <a:lnTo>
                            <a:pt x="47" y="104"/>
                          </a:lnTo>
                          <a:lnTo>
                            <a:pt x="84" y="78"/>
                          </a:lnTo>
                          <a:lnTo>
                            <a:pt x="89" y="62"/>
                          </a:lnTo>
                          <a:lnTo>
                            <a:pt x="79" y="57"/>
                          </a:lnTo>
                          <a:lnTo>
                            <a:pt x="84" y="52"/>
                          </a:lnTo>
                          <a:lnTo>
                            <a:pt x="142" y="5"/>
                          </a:lnTo>
                          <a:lnTo>
                            <a:pt x="152" y="5"/>
                          </a:lnTo>
                          <a:lnTo>
                            <a:pt x="204" y="0"/>
                          </a:lnTo>
                          <a:lnTo>
                            <a:pt x="194" y="26"/>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54" name="Freeform 58"/>
                    <p:cNvSpPr>
                      <a:spLocks/>
                    </p:cNvSpPr>
                    <p:nvPr/>
                  </p:nvSpPr>
                  <p:spPr bwMode="auto">
                    <a:xfrm>
                      <a:off x="5901397" y="2513881"/>
                      <a:ext cx="939675" cy="554369"/>
                    </a:xfrm>
                    <a:custGeom>
                      <a:avLst/>
                      <a:gdLst>
                        <a:gd name="T0" fmla="*/ 2147483647 w 601"/>
                        <a:gd name="T1" fmla="*/ 2147483647 h 414"/>
                        <a:gd name="T2" fmla="*/ 2147483647 w 601"/>
                        <a:gd name="T3" fmla="*/ 2147483647 h 414"/>
                        <a:gd name="T4" fmla="*/ 2147483647 w 601"/>
                        <a:gd name="T5" fmla="*/ 2147483647 h 414"/>
                        <a:gd name="T6" fmla="*/ 2147483647 w 601"/>
                        <a:gd name="T7" fmla="*/ 2147483647 h 414"/>
                        <a:gd name="T8" fmla="*/ 2147483647 w 601"/>
                        <a:gd name="T9" fmla="*/ 2147483647 h 414"/>
                        <a:gd name="T10" fmla="*/ 2147483647 w 601"/>
                        <a:gd name="T11" fmla="*/ 2147483647 h 414"/>
                        <a:gd name="T12" fmla="*/ 2147483647 w 601"/>
                        <a:gd name="T13" fmla="*/ 2147483647 h 414"/>
                        <a:gd name="T14" fmla="*/ 2147483647 w 601"/>
                        <a:gd name="T15" fmla="*/ 2147483647 h 414"/>
                        <a:gd name="T16" fmla="*/ 2147483647 w 601"/>
                        <a:gd name="T17" fmla="*/ 2147483647 h 414"/>
                        <a:gd name="T18" fmla="*/ 2147483647 w 601"/>
                        <a:gd name="T19" fmla="*/ 2147483647 h 414"/>
                        <a:gd name="T20" fmla="*/ 2147483647 w 601"/>
                        <a:gd name="T21" fmla="*/ 2147483647 h 414"/>
                        <a:gd name="T22" fmla="*/ 2147483647 w 601"/>
                        <a:gd name="T23" fmla="*/ 2147483647 h 414"/>
                        <a:gd name="T24" fmla="*/ 2147483647 w 601"/>
                        <a:gd name="T25" fmla="*/ 2147483647 h 414"/>
                        <a:gd name="T26" fmla="*/ 2147483647 w 601"/>
                        <a:gd name="T27" fmla="*/ 2147483647 h 414"/>
                        <a:gd name="T28" fmla="*/ 2147483647 w 601"/>
                        <a:gd name="T29" fmla="*/ 2147483647 h 414"/>
                        <a:gd name="T30" fmla="*/ 2147483647 w 601"/>
                        <a:gd name="T31" fmla="*/ 2147483647 h 414"/>
                        <a:gd name="T32" fmla="*/ 2147483647 w 601"/>
                        <a:gd name="T33" fmla="*/ 2147483647 h 414"/>
                        <a:gd name="T34" fmla="*/ 2147483647 w 601"/>
                        <a:gd name="T35" fmla="*/ 2147483647 h 414"/>
                        <a:gd name="T36" fmla="*/ 2147483647 w 601"/>
                        <a:gd name="T37" fmla="*/ 2147483647 h 414"/>
                        <a:gd name="T38" fmla="*/ 2147483647 w 601"/>
                        <a:gd name="T39" fmla="*/ 2147483647 h 414"/>
                        <a:gd name="T40" fmla="*/ 2147483647 w 601"/>
                        <a:gd name="T41" fmla="*/ 2147483647 h 414"/>
                        <a:gd name="T42" fmla="*/ 2147483647 w 601"/>
                        <a:gd name="T43" fmla="*/ 2147483647 h 414"/>
                        <a:gd name="T44" fmla="*/ 2147483647 w 601"/>
                        <a:gd name="T45" fmla="*/ 2147483647 h 414"/>
                        <a:gd name="T46" fmla="*/ 0 w 601"/>
                        <a:gd name="T47" fmla="*/ 2147483647 h 414"/>
                        <a:gd name="T48" fmla="*/ 0 w 601"/>
                        <a:gd name="T49" fmla="*/ 2147483647 h 414"/>
                        <a:gd name="T50" fmla="*/ 0 w 601"/>
                        <a:gd name="T51" fmla="*/ 2147483647 h 414"/>
                        <a:gd name="T52" fmla="*/ 2147483647 w 601"/>
                        <a:gd name="T53" fmla="*/ 2147483647 h 414"/>
                        <a:gd name="T54" fmla="*/ 2147483647 w 601"/>
                        <a:gd name="T55" fmla="*/ 2147483647 h 414"/>
                        <a:gd name="T56" fmla="*/ 2147483647 w 601"/>
                        <a:gd name="T57" fmla="*/ 2147483647 h 414"/>
                        <a:gd name="T58" fmla="*/ 2147483647 w 601"/>
                        <a:gd name="T59" fmla="*/ 2147483647 h 414"/>
                        <a:gd name="T60" fmla="*/ 2147483647 w 601"/>
                        <a:gd name="T61" fmla="*/ 2147483647 h 414"/>
                        <a:gd name="T62" fmla="*/ 2147483647 w 601"/>
                        <a:gd name="T63" fmla="*/ 2147483647 h 414"/>
                        <a:gd name="T64" fmla="*/ 2147483647 w 601"/>
                        <a:gd name="T65" fmla="*/ 2147483647 h 414"/>
                        <a:gd name="T66" fmla="*/ 2147483647 w 601"/>
                        <a:gd name="T67" fmla="*/ 2147483647 h 414"/>
                        <a:gd name="T68" fmla="*/ 2147483647 w 601"/>
                        <a:gd name="T69" fmla="*/ 2147483647 h 414"/>
                        <a:gd name="T70" fmla="*/ 2147483647 w 601"/>
                        <a:gd name="T71" fmla="*/ 2147483647 h 414"/>
                        <a:gd name="T72" fmla="*/ 2147483647 w 601"/>
                        <a:gd name="T73" fmla="*/ 2147483647 h 414"/>
                        <a:gd name="T74" fmla="*/ 2147483647 w 601"/>
                        <a:gd name="T75" fmla="*/ 2147483647 h 414"/>
                        <a:gd name="T76" fmla="*/ 2147483647 w 601"/>
                        <a:gd name="T77" fmla="*/ 2147483647 h 414"/>
                        <a:gd name="T78" fmla="*/ 2147483647 w 601"/>
                        <a:gd name="T79" fmla="*/ 2147483647 h 414"/>
                        <a:gd name="T80" fmla="*/ 2147483647 w 601"/>
                        <a:gd name="T81" fmla="*/ 2147483647 h 414"/>
                        <a:gd name="T82" fmla="*/ 2147483647 w 601"/>
                        <a:gd name="T83" fmla="*/ 2147483647 h 414"/>
                        <a:gd name="T84" fmla="*/ 2147483647 w 601"/>
                        <a:gd name="T85" fmla="*/ 2147483647 h 414"/>
                        <a:gd name="T86" fmla="*/ 2147483647 w 601"/>
                        <a:gd name="T87" fmla="*/ 2147483647 h 414"/>
                        <a:gd name="T88" fmla="*/ 2147483647 w 601"/>
                        <a:gd name="T89" fmla="*/ 2147483647 h 414"/>
                        <a:gd name="T90" fmla="*/ 2147483647 w 601"/>
                        <a:gd name="T91" fmla="*/ 2147483647 h 414"/>
                        <a:gd name="T92" fmla="*/ 2147483647 w 601"/>
                        <a:gd name="T93" fmla="*/ 2147483647 h 414"/>
                        <a:gd name="T94" fmla="*/ 2147483647 w 601"/>
                        <a:gd name="T95" fmla="*/ 2147483647 h 414"/>
                        <a:gd name="T96" fmla="*/ 2147483647 w 601"/>
                        <a:gd name="T97" fmla="*/ 2147483647 h 414"/>
                        <a:gd name="T98" fmla="*/ 2147483647 w 601"/>
                        <a:gd name="T99" fmla="*/ 2147483647 h 414"/>
                        <a:gd name="T100" fmla="*/ 2147483647 w 601"/>
                        <a:gd name="T101" fmla="*/ 2147483647 h 414"/>
                        <a:gd name="T102" fmla="*/ 2147483647 w 601"/>
                        <a:gd name="T103" fmla="*/ 2147483647 h 414"/>
                        <a:gd name="T104" fmla="*/ 2147483647 w 601"/>
                        <a:gd name="T105" fmla="*/ 2147483647 h 414"/>
                        <a:gd name="T106" fmla="*/ 2147483647 w 601"/>
                        <a:gd name="T107" fmla="*/ 2147483647 h 414"/>
                        <a:gd name="T108" fmla="*/ 2147483647 w 601"/>
                        <a:gd name="T109" fmla="*/ 2147483647 h 414"/>
                        <a:gd name="T110" fmla="*/ 2147483647 w 601"/>
                        <a:gd name="T111" fmla="*/ 2147483647 h 414"/>
                        <a:gd name="T112" fmla="*/ 2147483647 w 601"/>
                        <a:gd name="T113" fmla="*/ 2147483647 h 414"/>
                        <a:gd name="T114" fmla="*/ 2147483647 w 601"/>
                        <a:gd name="T115" fmla="*/ 2147483647 h 414"/>
                        <a:gd name="T116" fmla="*/ 2147483647 w 601"/>
                        <a:gd name="T117" fmla="*/ 2147483647 h 414"/>
                        <a:gd name="T118" fmla="*/ 2147483647 w 601"/>
                        <a:gd name="T119" fmla="*/ 2147483647 h 414"/>
                        <a:gd name="T120" fmla="*/ 2147483647 w 601"/>
                        <a:gd name="T121" fmla="*/ 2147483647 h 414"/>
                        <a:gd name="T122" fmla="*/ 2147483647 w 601"/>
                        <a:gd name="T123" fmla="*/ 0 h 414"/>
                        <a:gd name="T124" fmla="*/ 2147483647 w 601"/>
                        <a:gd name="T125" fmla="*/ 2147483647 h 4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1"/>
                        <a:gd name="T190" fmla="*/ 0 h 414"/>
                        <a:gd name="T191" fmla="*/ 601 w 601"/>
                        <a:gd name="T192" fmla="*/ 414 h 4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1" h="414">
                          <a:moveTo>
                            <a:pt x="528" y="11"/>
                          </a:moveTo>
                          <a:lnTo>
                            <a:pt x="491" y="48"/>
                          </a:lnTo>
                          <a:lnTo>
                            <a:pt x="460" y="37"/>
                          </a:lnTo>
                          <a:lnTo>
                            <a:pt x="439" y="58"/>
                          </a:lnTo>
                          <a:lnTo>
                            <a:pt x="449" y="84"/>
                          </a:lnTo>
                          <a:lnTo>
                            <a:pt x="455" y="105"/>
                          </a:lnTo>
                          <a:lnTo>
                            <a:pt x="434" y="152"/>
                          </a:lnTo>
                          <a:lnTo>
                            <a:pt x="361" y="168"/>
                          </a:lnTo>
                          <a:lnTo>
                            <a:pt x="324" y="199"/>
                          </a:lnTo>
                          <a:lnTo>
                            <a:pt x="282" y="184"/>
                          </a:lnTo>
                          <a:lnTo>
                            <a:pt x="261" y="168"/>
                          </a:lnTo>
                          <a:lnTo>
                            <a:pt x="188" y="152"/>
                          </a:lnTo>
                          <a:lnTo>
                            <a:pt x="157" y="163"/>
                          </a:lnTo>
                          <a:lnTo>
                            <a:pt x="120" y="168"/>
                          </a:lnTo>
                          <a:lnTo>
                            <a:pt x="104" y="157"/>
                          </a:lnTo>
                          <a:lnTo>
                            <a:pt x="115" y="116"/>
                          </a:lnTo>
                          <a:lnTo>
                            <a:pt x="99" y="105"/>
                          </a:lnTo>
                          <a:lnTo>
                            <a:pt x="83" y="110"/>
                          </a:lnTo>
                          <a:lnTo>
                            <a:pt x="57" y="136"/>
                          </a:lnTo>
                          <a:lnTo>
                            <a:pt x="78" y="178"/>
                          </a:lnTo>
                          <a:lnTo>
                            <a:pt x="89" y="215"/>
                          </a:lnTo>
                          <a:lnTo>
                            <a:pt x="36" y="215"/>
                          </a:lnTo>
                          <a:lnTo>
                            <a:pt x="26" y="252"/>
                          </a:lnTo>
                          <a:lnTo>
                            <a:pt x="0" y="278"/>
                          </a:lnTo>
                          <a:lnTo>
                            <a:pt x="0" y="293"/>
                          </a:lnTo>
                          <a:lnTo>
                            <a:pt x="0" y="314"/>
                          </a:lnTo>
                          <a:lnTo>
                            <a:pt x="15" y="340"/>
                          </a:lnTo>
                          <a:lnTo>
                            <a:pt x="26" y="346"/>
                          </a:lnTo>
                          <a:lnTo>
                            <a:pt x="94" y="367"/>
                          </a:lnTo>
                          <a:lnTo>
                            <a:pt x="109" y="372"/>
                          </a:lnTo>
                          <a:lnTo>
                            <a:pt x="141" y="356"/>
                          </a:lnTo>
                          <a:lnTo>
                            <a:pt x="157" y="372"/>
                          </a:lnTo>
                          <a:lnTo>
                            <a:pt x="162" y="382"/>
                          </a:lnTo>
                          <a:lnTo>
                            <a:pt x="188" y="398"/>
                          </a:lnTo>
                          <a:lnTo>
                            <a:pt x="225" y="388"/>
                          </a:lnTo>
                          <a:lnTo>
                            <a:pt x="245" y="408"/>
                          </a:lnTo>
                          <a:lnTo>
                            <a:pt x="298" y="393"/>
                          </a:lnTo>
                          <a:lnTo>
                            <a:pt x="366" y="414"/>
                          </a:lnTo>
                          <a:lnTo>
                            <a:pt x="434" y="372"/>
                          </a:lnTo>
                          <a:lnTo>
                            <a:pt x="455" y="367"/>
                          </a:lnTo>
                          <a:lnTo>
                            <a:pt x="460" y="361"/>
                          </a:lnTo>
                          <a:lnTo>
                            <a:pt x="460" y="335"/>
                          </a:lnTo>
                          <a:lnTo>
                            <a:pt x="465" y="325"/>
                          </a:lnTo>
                          <a:lnTo>
                            <a:pt x="476" y="320"/>
                          </a:lnTo>
                          <a:lnTo>
                            <a:pt x="497" y="325"/>
                          </a:lnTo>
                          <a:lnTo>
                            <a:pt x="575" y="320"/>
                          </a:lnTo>
                          <a:lnTo>
                            <a:pt x="591" y="314"/>
                          </a:lnTo>
                          <a:lnTo>
                            <a:pt x="575" y="309"/>
                          </a:lnTo>
                          <a:lnTo>
                            <a:pt x="570" y="283"/>
                          </a:lnTo>
                          <a:lnTo>
                            <a:pt x="538" y="252"/>
                          </a:lnTo>
                          <a:lnTo>
                            <a:pt x="559" y="225"/>
                          </a:lnTo>
                          <a:lnTo>
                            <a:pt x="565" y="204"/>
                          </a:lnTo>
                          <a:lnTo>
                            <a:pt x="580" y="194"/>
                          </a:lnTo>
                          <a:lnTo>
                            <a:pt x="601" y="168"/>
                          </a:lnTo>
                          <a:lnTo>
                            <a:pt x="575" y="142"/>
                          </a:lnTo>
                          <a:lnTo>
                            <a:pt x="565" y="136"/>
                          </a:lnTo>
                          <a:lnTo>
                            <a:pt x="565" y="131"/>
                          </a:lnTo>
                          <a:lnTo>
                            <a:pt x="570" y="121"/>
                          </a:lnTo>
                          <a:lnTo>
                            <a:pt x="559" y="100"/>
                          </a:lnTo>
                          <a:lnTo>
                            <a:pt x="559" y="63"/>
                          </a:lnTo>
                          <a:lnTo>
                            <a:pt x="570" y="27"/>
                          </a:lnTo>
                          <a:lnTo>
                            <a:pt x="549" y="0"/>
                          </a:lnTo>
                          <a:lnTo>
                            <a:pt x="528" y="11"/>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79" name="Freeform 107"/>
                    <p:cNvSpPr>
                      <a:spLocks/>
                    </p:cNvSpPr>
                    <p:nvPr/>
                  </p:nvSpPr>
                  <p:spPr bwMode="auto">
                    <a:xfrm>
                      <a:off x="7980879" y="2248275"/>
                      <a:ext cx="873250" cy="1029736"/>
                    </a:xfrm>
                    <a:custGeom>
                      <a:avLst/>
                      <a:gdLst>
                        <a:gd name="T0" fmla="*/ 2147483647 w 559"/>
                        <a:gd name="T1" fmla="*/ 2147483647 h 769"/>
                        <a:gd name="T2" fmla="*/ 2147483647 w 559"/>
                        <a:gd name="T3" fmla="*/ 2147483647 h 769"/>
                        <a:gd name="T4" fmla="*/ 2147483647 w 559"/>
                        <a:gd name="T5" fmla="*/ 2147483647 h 769"/>
                        <a:gd name="T6" fmla="*/ 2147483647 w 559"/>
                        <a:gd name="T7" fmla="*/ 2147483647 h 769"/>
                        <a:gd name="T8" fmla="*/ 2147483647 w 559"/>
                        <a:gd name="T9" fmla="*/ 2147483647 h 769"/>
                        <a:gd name="T10" fmla="*/ 2147483647 w 559"/>
                        <a:gd name="T11" fmla="*/ 2147483647 h 769"/>
                        <a:gd name="T12" fmla="*/ 2147483647 w 559"/>
                        <a:gd name="T13" fmla="*/ 2147483647 h 769"/>
                        <a:gd name="T14" fmla="*/ 2147483647 w 559"/>
                        <a:gd name="T15" fmla="*/ 2147483647 h 769"/>
                        <a:gd name="T16" fmla="*/ 2147483647 w 559"/>
                        <a:gd name="T17" fmla="*/ 2147483647 h 769"/>
                        <a:gd name="T18" fmla="*/ 2147483647 w 559"/>
                        <a:gd name="T19" fmla="*/ 2147483647 h 769"/>
                        <a:gd name="T20" fmla="*/ 2147483647 w 559"/>
                        <a:gd name="T21" fmla="*/ 2147483647 h 769"/>
                        <a:gd name="T22" fmla="*/ 2147483647 w 559"/>
                        <a:gd name="T23" fmla="*/ 2147483647 h 769"/>
                        <a:gd name="T24" fmla="*/ 2147483647 w 559"/>
                        <a:gd name="T25" fmla="*/ 2147483647 h 769"/>
                        <a:gd name="T26" fmla="*/ 2147483647 w 559"/>
                        <a:gd name="T27" fmla="*/ 2147483647 h 769"/>
                        <a:gd name="T28" fmla="*/ 2147483647 w 559"/>
                        <a:gd name="T29" fmla="*/ 2147483647 h 769"/>
                        <a:gd name="T30" fmla="*/ 2147483647 w 559"/>
                        <a:gd name="T31" fmla="*/ 2147483647 h 769"/>
                        <a:gd name="T32" fmla="*/ 2147483647 w 559"/>
                        <a:gd name="T33" fmla="*/ 2147483647 h 769"/>
                        <a:gd name="T34" fmla="*/ 2147483647 w 559"/>
                        <a:gd name="T35" fmla="*/ 2147483647 h 769"/>
                        <a:gd name="T36" fmla="*/ 2147483647 w 559"/>
                        <a:gd name="T37" fmla="*/ 2147483647 h 769"/>
                        <a:gd name="T38" fmla="*/ 2147483647 w 559"/>
                        <a:gd name="T39" fmla="*/ 2147483647 h 769"/>
                        <a:gd name="T40" fmla="*/ 2147483647 w 559"/>
                        <a:gd name="T41" fmla="*/ 2147483647 h 769"/>
                        <a:gd name="T42" fmla="*/ 2147483647 w 559"/>
                        <a:gd name="T43" fmla="*/ 2147483647 h 769"/>
                        <a:gd name="T44" fmla="*/ 2147483647 w 559"/>
                        <a:gd name="T45" fmla="*/ 2147483647 h 769"/>
                        <a:gd name="T46" fmla="*/ 2147483647 w 559"/>
                        <a:gd name="T47" fmla="*/ 2147483647 h 769"/>
                        <a:gd name="T48" fmla="*/ 2147483647 w 559"/>
                        <a:gd name="T49" fmla="*/ 2147483647 h 769"/>
                        <a:gd name="T50" fmla="*/ 2147483647 w 559"/>
                        <a:gd name="T51" fmla="*/ 2147483647 h 769"/>
                        <a:gd name="T52" fmla="*/ 2147483647 w 559"/>
                        <a:gd name="T53" fmla="*/ 2147483647 h 769"/>
                        <a:gd name="T54" fmla="*/ 0 w 559"/>
                        <a:gd name="T55" fmla="*/ 2147483647 h 769"/>
                        <a:gd name="T56" fmla="*/ 2147483647 w 559"/>
                        <a:gd name="T57" fmla="*/ 2147483647 h 769"/>
                        <a:gd name="T58" fmla="*/ 2147483647 w 559"/>
                        <a:gd name="T59" fmla="*/ 2147483647 h 769"/>
                        <a:gd name="T60" fmla="*/ 2147483647 w 559"/>
                        <a:gd name="T61" fmla="*/ 2147483647 h 769"/>
                        <a:gd name="T62" fmla="*/ 2147483647 w 559"/>
                        <a:gd name="T63" fmla="*/ 2147483647 h 769"/>
                        <a:gd name="T64" fmla="*/ 2147483647 w 559"/>
                        <a:gd name="T65" fmla="*/ 2147483647 h 769"/>
                        <a:gd name="T66" fmla="*/ 2147483647 w 559"/>
                        <a:gd name="T67" fmla="*/ 2147483647 h 769"/>
                        <a:gd name="T68" fmla="*/ 2147483647 w 559"/>
                        <a:gd name="T69" fmla="*/ 2147483647 h 769"/>
                        <a:gd name="T70" fmla="*/ 2147483647 w 559"/>
                        <a:gd name="T71" fmla="*/ 2147483647 h 769"/>
                        <a:gd name="T72" fmla="*/ 2147483647 w 559"/>
                        <a:gd name="T73" fmla="*/ 2147483647 h 769"/>
                        <a:gd name="T74" fmla="*/ 2147483647 w 559"/>
                        <a:gd name="T75" fmla="*/ 2147483647 h 769"/>
                        <a:gd name="T76" fmla="*/ 2147483647 w 559"/>
                        <a:gd name="T77" fmla="*/ 2147483647 h 769"/>
                        <a:gd name="T78" fmla="*/ 2147483647 w 559"/>
                        <a:gd name="T79" fmla="*/ 2147483647 h 769"/>
                        <a:gd name="T80" fmla="*/ 2147483647 w 559"/>
                        <a:gd name="T81" fmla="*/ 2147483647 h 769"/>
                        <a:gd name="T82" fmla="*/ 2147483647 w 559"/>
                        <a:gd name="T83" fmla="*/ 2147483647 h 769"/>
                        <a:gd name="T84" fmla="*/ 2147483647 w 559"/>
                        <a:gd name="T85" fmla="*/ 2147483647 h 769"/>
                        <a:gd name="T86" fmla="*/ 2147483647 w 559"/>
                        <a:gd name="T87" fmla="*/ 2147483647 h 769"/>
                        <a:gd name="T88" fmla="*/ 2147483647 w 559"/>
                        <a:gd name="T89" fmla="*/ 2147483647 h 769"/>
                        <a:gd name="T90" fmla="*/ 2147483647 w 559"/>
                        <a:gd name="T91" fmla="*/ 2147483647 h 769"/>
                        <a:gd name="T92" fmla="*/ 2147483647 w 559"/>
                        <a:gd name="T93" fmla="*/ 2147483647 h 769"/>
                        <a:gd name="T94" fmla="*/ 2147483647 w 559"/>
                        <a:gd name="T95" fmla="*/ 2147483647 h 769"/>
                        <a:gd name="T96" fmla="*/ 2147483647 w 559"/>
                        <a:gd name="T97" fmla="*/ 2147483647 h 769"/>
                        <a:gd name="T98" fmla="*/ 2147483647 w 559"/>
                        <a:gd name="T99" fmla="*/ 2147483647 h 769"/>
                        <a:gd name="T100" fmla="*/ 2147483647 w 559"/>
                        <a:gd name="T101" fmla="*/ 0 h 769"/>
                        <a:gd name="T102" fmla="*/ 2147483647 w 559"/>
                        <a:gd name="T103" fmla="*/ 2147483647 h 7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9"/>
                        <a:gd name="T157" fmla="*/ 0 h 769"/>
                        <a:gd name="T158" fmla="*/ 559 w 559"/>
                        <a:gd name="T159" fmla="*/ 769 h 7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9" h="769">
                          <a:moveTo>
                            <a:pt x="282" y="47"/>
                          </a:moveTo>
                          <a:lnTo>
                            <a:pt x="251" y="83"/>
                          </a:lnTo>
                          <a:lnTo>
                            <a:pt x="230" y="52"/>
                          </a:lnTo>
                          <a:lnTo>
                            <a:pt x="183" y="15"/>
                          </a:lnTo>
                          <a:lnTo>
                            <a:pt x="151" y="15"/>
                          </a:lnTo>
                          <a:lnTo>
                            <a:pt x="115" y="47"/>
                          </a:lnTo>
                          <a:lnTo>
                            <a:pt x="83" y="62"/>
                          </a:lnTo>
                          <a:lnTo>
                            <a:pt x="89" y="73"/>
                          </a:lnTo>
                          <a:lnTo>
                            <a:pt x="104" y="78"/>
                          </a:lnTo>
                          <a:lnTo>
                            <a:pt x="104" y="110"/>
                          </a:lnTo>
                          <a:lnTo>
                            <a:pt x="47" y="193"/>
                          </a:lnTo>
                          <a:lnTo>
                            <a:pt x="52" y="204"/>
                          </a:lnTo>
                          <a:lnTo>
                            <a:pt x="94" y="225"/>
                          </a:lnTo>
                          <a:lnTo>
                            <a:pt x="115" y="219"/>
                          </a:lnTo>
                          <a:lnTo>
                            <a:pt x="125" y="209"/>
                          </a:lnTo>
                          <a:lnTo>
                            <a:pt x="151" y="209"/>
                          </a:lnTo>
                          <a:lnTo>
                            <a:pt x="151" y="204"/>
                          </a:lnTo>
                          <a:lnTo>
                            <a:pt x="157" y="198"/>
                          </a:lnTo>
                          <a:lnTo>
                            <a:pt x="188" y="183"/>
                          </a:lnTo>
                          <a:lnTo>
                            <a:pt x="230" y="188"/>
                          </a:lnTo>
                          <a:lnTo>
                            <a:pt x="261" y="209"/>
                          </a:lnTo>
                          <a:lnTo>
                            <a:pt x="256" y="204"/>
                          </a:lnTo>
                          <a:lnTo>
                            <a:pt x="230" y="219"/>
                          </a:lnTo>
                          <a:lnTo>
                            <a:pt x="183" y="261"/>
                          </a:lnTo>
                          <a:lnTo>
                            <a:pt x="183" y="272"/>
                          </a:lnTo>
                          <a:lnTo>
                            <a:pt x="151" y="266"/>
                          </a:lnTo>
                          <a:lnTo>
                            <a:pt x="130" y="298"/>
                          </a:lnTo>
                          <a:lnTo>
                            <a:pt x="115" y="361"/>
                          </a:lnTo>
                          <a:lnTo>
                            <a:pt x="104" y="371"/>
                          </a:lnTo>
                          <a:lnTo>
                            <a:pt x="130" y="361"/>
                          </a:lnTo>
                          <a:lnTo>
                            <a:pt x="130" y="366"/>
                          </a:lnTo>
                          <a:lnTo>
                            <a:pt x="120" y="366"/>
                          </a:lnTo>
                          <a:lnTo>
                            <a:pt x="130" y="376"/>
                          </a:lnTo>
                          <a:lnTo>
                            <a:pt x="167" y="392"/>
                          </a:lnTo>
                          <a:lnTo>
                            <a:pt x="172" y="423"/>
                          </a:lnTo>
                          <a:lnTo>
                            <a:pt x="172" y="450"/>
                          </a:lnTo>
                          <a:lnTo>
                            <a:pt x="151" y="450"/>
                          </a:lnTo>
                          <a:lnTo>
                            <a:pt x="141" y="465"/>
                          </a:lnTo>
                          <a:lnTo>
                            <a:pt x="120" y="486"/>
                          </a:lnTo>
                          <a:lnTo>
                            <a:pt x="125" y="497"/>
                          </a:lnTo>
                          <a:lnTo>
                            <a:pt x="120" y="502"/>
                          </a:lnTo>
                          <a:lnTo>
                            <a:pt x="89" y="507"/>
                          </a:lnTo>
                          <a:lnTo>
                            <a:pt x="62" y="502"/>
                          </a:lnTo>
                          <a:lnTo>
                            <a:pt x="47" y="465"/>
                          </a:lnTo>
                          <a:lnTo>
                            <a:pt x="57" y="455"/>
                          </a:lnTo>
                          <a:lnTo>
                            <a:pt x="36" y="450"/>
                          </a:lnTo>
                          <a:lnTo>
                            <a:pt x="31" y="429"/>
                          </a:lnTo>
                          <a:lnTo>
                            <a:pt x="26" y="429"/>
                          </a:lnTo>
                          <a:lnTo>
                            <a:pt x="31" y="434"/>
                          </a:lnTo>
                          <a:lnTo>
                            <a:pt x="26" y="444"/>
                          </a:lnTo>
                          <a:lnTo>
                            <a:pt x="10" y="444"/>
                          </a:lnTo>
                          <a:lnTo>
                            <a:pt x="5" y="455"/>
                          </a:lnTo>
                          <a:lnTo>
                            <a:pt x="0" y="497"/>
                          </a:lnTo>
                          <a:lnTo>
                            <a:pt x="5" y="538"/>
                          </a:lnTo>
                          <a:lnTo>
                            <a:pt x="21" y="549"/>
                          </a:lnTo>
                          <a:lnTo>
                            <a:pt x="0" y="559"/>
                          </a:lnTo>
                          <a:lnTo>
                            <a:pt x="0" y="586"/>
                          </a:lnTo>
                          <a:lnTo>
                            <a:pt x="21" y="586"/>
                          </a:lnTo>
                          <a:lnTo>
                            <a:pt x="26" y="596"/>
                          </a:lnTo>
                          <a:lnTo>
                            <a:pt x="15" y="633"/>
                          </a:lnTo>
                          <a:lnTo>
                            <a:pt x="26" y="659"/>
                          </a:lnTo>
                          <a:lnTo>
                            <a:pt x="26" y="690"/>
                          </a:lnTo>
                          <a:lnTo>
                            <a:pt x="68" y="690"/>
                          </a:lnTo>
                          <a:lnTo>
                            <a:pt x="78" y="706"/>
                          </a:lnTo>
                          <a:lnTo>
                            <a:pt x="89" y="753"/>
                          </a:lnTo>
                          <a:lnTo>
                            <a:pt x="151" y="742"/>
                          </a:lnTo>
                          <a:lnTo>
                            <a:pt x="198" y="769"/>
                          </a:lnTo>
                          <a:lnTo>
                            <a:pt x="235" y="758"/>
                          </a:lnTo>
                          <a:lnTo>
                            <a:pt x="261" y="753"/>
                          </a:lnTo>
                          <a:lnTo>
                            <a:pt x="303" y="732"/>
                          </a:lnTo>
                          <a:lnTo>
                            <a:pt x="366" y="727"/>
                          </a:lnTo>
                          <a:lnTo>
                            <a:pt x="413" y="706"/>
                          </a:lnTo>
                          <a:lnTo>
                            <a:pt x="444" y="680"/>
                          </a:lnTo>
                          <a:lnTo>
                            <a:pt x="449" y="737"/>
                          </a:lnTo>
                          <a:lnTo>
                            <a:pt x="517" y="711"/>
                          </a:lnTo>
                          <a:lnTo>
                            <a:pt x="549" y="674"/>
                          </a:lnTo>
                          <a:lnTo>
                            <a:pt x="544" y="654"/>
                          </a:lnTo>
                          <a:lnTo>
                            <a:pt x="502" y="659"/>
                          </a:lnTo>
                          <a:lnTo>
                            <a:pt x="491" y="643"/>
                          </a:lnTo>
                          <a:lnTo>
                            <a:pt x="497" y="601"/>
                          </a:lnTo>
                          <a:lnTo>
                            <a:pt x="533" y="518"/>
                          </a:lnTo>
                          <a:lnTo>
                            <a:pt x="533" y="481"/>
                          </a:lnTo>
                          <a:lnTo>
                            <a:pt x="554" y="455"/>
                          </a:lnTo>
                          <a:lnTo>
                            <a:pt x="559" y="439"/>
                          </a:lnTo>
                          <a:lnTo>
                            <a:pt x="533" y="423"/>
                          </a:lnTo>
                          <a:lnTo>
                            <a:pt x="523" y="434"/>
                          </a:lnTo>
                          <a:lnTo>
                            <a:pt x="502" y="434"/>
                          </a:lnTo>
                          <a:lnTo>
                            <a:pt x="491" y="429"/>
                          </a:lnTo>
                          <a:lnTo>
                            <a:pt x="486" y="319"/>
                          </a:lnTo>
                          <a:lnTo>
                            <a:pt x="465" y="282"/>
                          </a:lnTo>
                          <a:lnTo>
                            <a:pt x="476" y="235"/>
                          </a:lnTo>
                          <a:lnTo>
                            <a:pt x="470" y="225"/>
                          </a:lnTo>
                          <a:lnTo>
                            <a:pt x="449" y="214"/>
                          </a:lnTo>
                          <a:lnTo>
                            <a:pt x="429" y="172"/>
                          </a:lnTo>
                          <a:lnTo>
                            <a:pt x="423" y="151"/>
                          </a:lnTo>
                          <a:lnTo>
                            <a:pt x="434" y="146"/>
                          </a:lnTo>
                          <a:lnTo>
                            <a:pt x="429" y="120"/>
                          </a:lnTo>
                          <a:lnTo>
                            <a:pt x="439" y="110"/>
                          </a:lnTo>
                          <a:lnTo>
                            <a:pt x="423" y="89"/>
                          </a:lnTo>
                          <a:lnTo>
                            <a:pt x="397" y="68"/>
                          </a:lnTo>
                          <a:lnTo>
                            <a:pt x="387" y="26"/>
                          </a:lnTo>
                          <a:lnTo>
                            <a:pt x="371" y="0"/>
                          </a:lnTo>
                          <a:lnTo>
                            <a:pt x="298" y="10"/>
                          </a:lnTo>
                          <a:lnTo>
                            <a:pt x="282" y="47"/>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93" name="Freeform 132"/>
                    <p:cNvSpPr>
                      <a:spLocks/>
                    </p:cNvSpPr>
                    <p:nvPr/>
                  </p:nvSpPr>
                  <p:spPr bwMode="auto">
                    <a:xfrm>
                      <a:off x="5378096" y="2584709"/>
                      <a:ext cx="907272" cy="749146"/>
                    </a:xfrm>
                    <a:custGeom>
                      <a:avLst/>
                      <a:gdLst>
                        <a:gd name="T0" fmla="*/ 2147483647 w 580"/>
                        <a:gd name="T1" fmla="*/ 2147483647 h 559"/>
                        <a:gd name="T2" fmla="*/ 2147483647 w 580"/>
                        <a:gd name="T3" fmla="*/ 2147483647 h 559"/>
                        <a:gd name="T4" fmla="*/ 2147483647 w 580"/>
                        <a:gd name="T5" fmla="*/ 2147483647 h 559"/>
                        <a:gd name="T6" fmla="*/ 2147483647 w 580"/>
                        <a:gd name="T7" fmla="*/ 2147483647 h 559"/>
                        <a:gd name="T8" fmla="*/ 2147483647 w 580"/>
                        <a:gd name="T9" fmla="*/ 2147483647 h 559"/>
                        <a:gd name="T10" fmla="*/ 2147483647 w 580"/>
                        <a:gd name="T11" fmla="*/ 2147483647 h 559"/>
                        <a:gd name="T12" fmla="*/ 2147483647 w 580"/>
                        <a:gd name="T13" fmla="*/ 2147483647 h 559"/>
                        <a:gd name="T14" fmla="*/ 2147483647 w 580"/>
                        <a:gd name="T15" fmla="*/ 2147483647 h 559"/>
                        <a:gd name="T16" fmla="*/ 2147483647 w 580"/>
                        <a:gd name="T17" fmla="*/ 2147483647 h 559"/>
                        <a:gd name="T18" fmla="*/ 2147483647 w 580"/>
                        <a:gd name="T19" fmla="*/ 2147483647 h 559"/>
                        <a:gd name="T20" fmla="*/ 2147483647 w 580"/>
                        <a:gd name="T21" fmla="*/ 2147483647 h 559"/>
                        <a:gd name="T22" fmla="*/ 2147483647 w 580"/>
                        <a:gd name="T23" fmla="*/ 2147483647 h 559"/>
                        <a:gd name="T24" fmla="*/ 2147483647 w 580"/>
                        <a:gd name="T25" fmla="*/ 2147483647 h 559"/>
                        <a:gd name="T26" fmla="*/ 2147483647 w 580"/>
                        <a:gd name="T27" fmla="*/ 2147483647 h 559"/>
                        <a:gd name="T28" fmla="*/ 2147483647 w 580"/>
                        <a:gd name="T29" fmla="*/ 2147483647 h 559"/>
                        <a:gd name="T30" fmla="*/ 2147483647 w 580"/>
                        <a:gd name="T31" fmla="*/ 2147483647 h 559"/>
                        <a:gd name="T32" fmla="*/ 0 w 580"/>
                        <a:gd name="T33" fmla="*/ 2147483647 h 559"/>
                        <a:gd name="T34" fmla="*/ 0 w 580"/>
                        <a:gd name="T35" fmla="*/ 2147483647 h 559"/>
                        <a:gd name="T36" fmla="*/ 2147483647 w 580"/>
                        <a:gd name="T37" fmla="*/ 2147483647 h 559"/>
                        <a:gd name="T38" fmla="*/ 2147483647 w 580"/>
                        <a:gd name="T39" fmla="*/ 2147483647 h 559"/>
                        <a:gd name="T40" fmla="*/ 2147483647 w 580"/>
                        <a:gd name="T41" fmla="*/ 2147483647 h 559"/>
                        <a:gd name="T42" fmla="*/ 2147483647 w 580"/>
                        <a:gd name="T43" fmla="*/ 2147483647 h 559"/>
                        <a:gd name="T44" fmla="*/ 2147483647 w 580"/>
                        <a:gd name="T45" fmla="*/ 2147483647 h 559"/>
                        <a:gd name="T46" fmla="*/ 2147483647 w 580"/>
                        <a:gd name="T47" fmla="*/ 2147483647 h 559"/>
                        <a:gd name="T48" fmla="*/ 2147483647 w 580"/>
                        <a:gd name="T49" fmla="*/ 2147483647 h 559"/>
                        <a:gd name="T50" fmla="*/ 2147483647 w 580"/>
                        <a:gd name="T51" fmla="*/ 2147483647 h 559"/>
                        <a:gd name="T52" fmla="*/ 2147483647 w 580"/>
                        <a:gd name="T53" fmla="*/ 2147483647 h 559"/>
                        <a:gd name="T54" fmla="*/ 2147483647 w 580"/>
                        <a:gd name="T55" fmla="*/ 2147483647 h 559"/>
                        <a:gd name="T56" fmla="*/ 2147483647 w 580"/>
                        <a:gd name="T57" fmla="*/ 2147483647 h 559"/>
                        <a:gd name="T58" fmla="*/ 2147483647 w 580"/>
                        <a:gd name="T59" fmla="*/ 2147483647 h 559"/>
                        <a:gd name="T60" fmla="*/ 2147483647 w 580"/>
                        <a:gd name="T61" fmla="*/ 2147483647 h 559"/>
                        <a:gd name="T62" fmla="*/ 2147483647 w 580"/>
                        <a:gd name="T63" fmla="*/ 2147483647 h 559"/>
                        <a:gd name="T64" fmla="*/ 2147483647 w 580"/>
                        <a:gd name="T65" fmla="*/ 2147483647 h 559"/>
                        <a:gd name="T66" fmla="*/ 2147483647 w 580"/>
                        <a:gd name="T67" fmla="*/ 2147483647 h 559"/>
                        <a:gd name="T68" fmla="*/ 2147483647 w 580"/>
                        <a:gd name="T69" fmla="*/ 2147483647 h 559"/>
                        <a:gd name="T70" fmla="*/ 2147483647 w 580"/>
                        <a:gd name="T71" fmla="*/ 2147483647 h 559"/>
                        <a:gd name="T72" fmla="*/ 2147483647 w 580"/>
                        <a:gd name="T73" fmla="*/ 2147483647 h 559"/>
                        <a:gd name="T74" fmla="*/ 2147483647 w 580"/>
                        <a:gd name="T75" fmla="*/ 2147483647 h 559"/>
                        <a:gd name="T76" fmla="*/ 2147483647 w 580"/>
                        <a:gd name="T77" fmla="*/ 2147483647 h 559"/>
                        <a:gd name="T78" fmla="*/ 2147483647 w 580"/>
                        <a:gd name="T79" fmla="*/ 2147483647 h 559"/>
                        <a:gd name="T80" fmla="*/ 2147483647 w 580"/>
                        <a:gd name="T81" fmla="*/ 2147483647 h 559"/>
                        <a:gd name="T82" fmla="*/ 2147483647 w 580"/>
                        <a:gd name="T83" fmla="*/ 2147483647 h 559"/>
                        <a:gd name="T84" fmla="*/ 2147483647 w 580"/>
                        <a:gd name="T85" fmla="*/ 2147483647 h 559"/>
                        <a:gd name="T86" fmla="*/ 2147483647 w 580"/>
                        <a:gd name="T87" fmla="*/ 2147483647 h 559"/>
                        <a:gd name="T88" fmla="*/ 2147483647 w 580"/>
                        <a:gd name="T89" fmla="*/ 2147483647 h 559"/>
                        <a:gd name="T90" fmla="*/ 2147483647 w 580"/>
                        <a:gd name="T91" fmla="*/ 2147483647 h 559"/>
                        <a:gd name="T92" fmla="*/ 2147483647 w 580"/>
                        <a:gd name="T93" fmla="*/ 2147483647 h 559"/>
                        <a:gd name="T94" fmla="*/ 2147483647 w 580"/>
                        <a:gd name="T95" fmla="*/ 2147483647 h 559"/>
                        <a:gd name="T96" fmla="*/ 2147483647 w 580"/>
                        <a:gd name="T97" fmla="*/ 2147483647 h 559"/>
                        <a:gd name="T98" fmla="*/ 2147483647 w 580"/>
                        <a:gd name="T99" fmla="*/ 2147483647 h 559"/>
                        <a:gd name="T100" fmla="*/ 2147483647 w 580"/>
                        <a:gd name="T101" fmla="*/ 2147483647 h 559"/>
                        <a:gd name="T102" fmla="*/ 2147483647 w 580"/>
                        <a:gd name="T103" fmla="*/ 2147483647 h 559"/>
                        <a:gd name="T104" fmla="*/ 2147483647 w 580"/>
                        <a:gd name="T105" fmla="*/ 2147483647 h 559"/>
                        <a:gd name="T106" fmla="*/ 2147483647 w 580"/>
                        <a:gd name="T107" fmla="*/ 2147483647 h 559"/>
                        <a:gd name="T108" fmla="*/ 2147483647 w 580"/>
                        <a:gd name="T109" fmla="*/ 2147483647 h 559"/>
                        <a:gd name="T110" fmla="*/ 2147483647 w 580"/>
                        <a:gd name="T111" fmla="*/ 2147483647 h 559"/>
                        <a:gd name="T112" fmla="*/ 2147483647 w 580"/>
                        <a:gd name="T113" fmla="*/ 2147483647 h 559"/>
                        <a:gd name="T114" fmla="*/ 2147483647 w 580"/>
                        <a:gd name="T115" fmla="*/ 2147483647 h 559"/>
                        <a:gd name="T116" fmla="*/ 2147483647 w 580"/>
                        <a:gd name="T117" fmla="*/ 2147483647 h 559"/>
                        <a:gd name="T118" fmla="*/ 2147483647 w 580"/>
                        <a:gd name="T119" fmla="*/ 2147483647 h 559"/>
                        <a:gd name="T120" fmla="*/ 2147483647 w 580"/>
                        <a:gd name="T121" fmla="*/ 0 h 559"/>
                        <a:gd name="T122" fmla="*/ 2147483647 w 580"/>
                        <a:gd name="T123" fmla="*/ 2147483647 h 559"/>
                        <a:gd name="T124" fmla="*/ 2147483647 w 580"/>
                        <a:gd name="T125" fmla="*/ 2147483647 h 5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0"/>
                        <a:gd name="T190" fmla="*/ 0 h 559"/>
                        <a:gd name="T191" fmla="*/ 580 w 580"/>
                        <a:gd name="T192" fmla="*/ 559 h 5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0" h="559">
                          <a:moveTo>
                            <a:pt x="230" y="26"/>
                          </a:moveTo>
                          <a:lnTo>
                            <a:pt x="199" y="31"/>
                          </a:lnTo>
                          <a:lnTo>
                            <a:pt x="162" y="26"/>
                          </a:lnTo>
                          <a:lnTo>
                            <a:pt x="146" y="73"/>
                          </a:lnTo>
                          <a:lnTo>
                            <a:pt x="141" y="78"/>
                          </a:lnTo>
                          <a:lnTo>
                            <a:pt x="115" y="63"/>
                          </a:lnTo>
                          <a:lnTo>
                            <a:pt x="73" y="57"/>
                          </a:lnTo>
                          <a:lnTo>
                            <a:pt x="68" y="78"/>
                          </a:lnTo>
                          <a:lnTo>
                            <a:pt x="73" y="89"/>
                          </a:lnTo>
                          <a:lnTo>
                            <a:pt x="68" y="120"/>
                          </a:lnTo>
                          <a:lnTo>
                            <a:pt x="89" y="167"/>
                          </a:lnTo>
                          <a:lnTo>
                            <a:pt x="84" y="183"/>
                          </a:lnTo>
                          <a:lnTo>
                            <a:pt x="47" y="209"/>
                          </a:lnTo>
                          <a:lnTo>
                            <a:pt x="31" y="246"/>
                          </a:lnTo>
                          <a:lnTo>
                            <a:pt x="26" y="256"/>
                          </a:lnTo>
                          <a:lnTo>
                            <a:pt x="16" y="272"/>
                          </a:lnTo>
                          <a:lnTo>
                            <a:pt x="0" y="298"/>
                          </a:lnTo>
                          <a:lnTo>
                            <a:pt x="0" y="308"/>
                          </a:lnTo>
                          <a:lnTo>
                            <a:pt x="42" y="319"/>
                          </a:lnTo>
                          <a:lnTo>
                            <a:pt x="115" y="361"/>
                          </a:lnTo>
                          <a:lnTo>
                            <a:pt x="152" y="423"/>
                          </a:lnTo>
                          <a:lnTo>
                            <a:pt x="131" y="476"/>
                          </a:lnTo>
                          <a:lnTo>
                            <a:pt x="115" y="497"/>
                          </a:lnTo>
                          <a:lnTo>
                            <a:pt x="120" y="544"/>
                          </a:lnTo>
                          <a:lnTo>
                            <a:pt x="173" y="559"/>
                          </a:lnTo>
                          <a:lnTo>
                            <a:pt x="267" y="523"/>
                          </a:lnTo>
                          <a:lnTo>
                            <a:pt x="277" y="518"/>
                          </a:lnTo>
                          <a:lnTo>
                            <a:pt x="277" y="497"/>
                          </a:lnTo>
                          <a:lnTo>
                            <a:pt x="256" y="465"/>
                          </a:lnTo>
                          <a:lnTo>
                            <a:pt x="272" y="455"/>
                          </a:lnTo>
                          <a:lnTo>
                            <a:pt x="329" y="413"/>
                          </a:lnTo>
                          <a:lnTo>
                            <a:pt x="350" y="413"/>
                          </a:lnTo>
                          <a:lnTo>
                            <a:pt x="376" y="429"/>
                          </a:lnTo>
                          <a:lnTo>
                            <a:pt x="465" y="476"/>
                          </a:lnTo>
                          <a:lnTo>
                            <a:pt x="481" y="491"/>
                          </a:lnTo>
                          <a:lnTo>
                            <a:pt x="544" y="455"/>
                          </a:lnTo>
                          <a:lnTo>
                            <a:pt x="570" y="413"/>
                          </a:lnTo>
                          <a:lnTo>
                            <a:pt x="560" y="403"/>
                          </a:lnTo>
                          <a:lnTo>
                            <a:pt x="580" y="355"/>
                          </a:lnTo>
                          <a:lnTo>
                            <a:pt x="554" y="335"/>
                          </a:lnTo>
                          <a:lnTo>
                            <a:pt x="523" y="345"/>
                          </a:lnTo>
                          <a:lnTo>
                            <a:pt x="497" y="329"/>
                          </a:lnTo>
                          <a:lnTo>
                            <a:pt x="492" y="319"/>
                          </a:lnTo>
                          <a:lnTo>
                            <a:pt x="476" y="303"/>
                          </a:lnTo>
                          <a:lnTo>
                            <a:pt x="444" y="319"/>
                          </a:lnTo>
                          <a:lnTo>
                            <a:pt x="429" y="314"/>
                          </a:lnTo>
                          <a:lnTo>
                            <a:pt x="361" y="293"/>
                          </a:lnTo>
                          <a:lnTo>
                            <a:pt x="350" y="287"/>
                          </a:lnTo>
                          <a:lnTo>
                            <a:pt x="335" y="261"/>
                          </a:lnTo>
                          <a:lnTo>
                            <a:pt x="335" y="240"/>
                          </a:lnTo>
                          <a:lnTo>
                            <a:pt x="335" y="225"/>
                          </a:lnTo>
                          <a:lnTo>
                            <a:pt x="361" y="199"/>
                          </a:lnTo>
                          <a:lnTo>
                            <a:pt x="371" y="162"/>
                          </a:lnTo>
                          <a:lnTo>
                            <a:pt x="424" y="162"/>
                          </a:lnTo>
                          <a:lnTo>
                            <a:pt x="413" y="125"/>
                          </a:lnTo>
                          <a:lnTo>
                            <a:pt x="392" y="83"/>
                          </a:lnTo>
                          <a:lnTo>
                            <a:pt x="418" y="57"/>
                          </a:lnTo>
                          <a:lnTo>
                            <a:pt x="418" y="47"/>
                          </a:lnTo>
                          <a:lnTo>
                            <a:pt x="397" y="5"/>
                          </a:lnTo>
                          <a:lnTo>
                            <a:pt x="335" y="10"/>
                          </a:lnTo>
                          <a:lnTo>
                            <a:pt x="319" y="0"/>
                          </a:lnTo>
                          <a:lnTo>
                            <a:pt x="277" y="15"/>
                          </a:lnTo>
                          <a:lnTo>
                            <a:pt x="230" y="26"/>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grpSp>
                  <p:nvGrpSpPr>
                    <p:cNvPr id="2052" name="Group 2051"/>
                    <p:cNvGrpSpPr/>
                    <p:nvPr/>
                  </p:nvGrpSpPr>
                  <p:grpSpPr>
                    <a:xfrm>
                      <a:off x="72174" y="882104"/>
                      <a:ext cx="9005151" cy="3699421"/>
                      <a:chOff x="72174" y="882104"/>
                      <a:chExt cx="9005151" cy="3699421"/>
                    </a:xfrm>
                    <a:grpFill/>
                  </p:grpSpPr>
                  <p:sp>
                    <p:nvSpPr>
                      <p:cNvPr id="304" name="Freeform 153"/>
                      <p:cNvSpPr>
                        <a:spLocks/>
                      </p:cNvSpPr>
                      <p:nvPr/>
                    </p:nvSpPr>
                    <p:spPr bwMode="auto">
                      <a:xfrm>
                        <a:off x="1666381" y="1350661"/>
                        <a:ext cx="490900" cy="380022"/>
                      </a:xfrm>
                      <a:custGeom>
                        <a:avLst/>
                        <a:gdLst>
                          <a:gd name="T0" fmla="*/ 2147483647 w 314"/>
                          <a:gd name="T1" fmla="*/ 2147483647 h 283"/>
                          <a:gd name="T2" fmla="*/ 2147483647 w 314"/>
                          <a:gd name="T3" fmla="*/ 2147483647 h 283"/>
                          <a:gd name="T4" fmla="*/ 2147483647 w 314"/>
                          <a:gd name="T5" fmla="*/ 2147483647 h 283"/>
                          <a:gd name="T6" fmla="*/ 2147483647 w 314"/>
                          <a:gd name="T7" fmla="*/ 2147483647 h 283"/>
                          <a:gd name="T8" fmla="*/ 2147483647 w 314"/>
                          <a:gd name="T9" fmla="*/ 2147483647 h 283"/>
                          <a:gd name="T10" fmla="*/ 2147483647 w 314"/>
                          <a:gd name="T11" fmla="*/ 2147483647 h 283"/>
                          <a:gd name="T12" fmla="*/ 2147483647 w 314"/>
                          <a:gd name="T13" fmla="*/ 2147483647 h 283"/>
                          <a:gd name="T14" fmla="*/ 2147483647 w 314"/>
                          <a:gd name="T15" fmla="*/ 2147483647 h 283"/>
                          <a:gd name="T16" fmla="*/ 2147483647 w 314"/>
                          <a:gd name="T17" fmla="*/ 2147483647 h 283"/>
                          <a:gd name="T18" fmla="*/ 2147483647 w 314"/>
                          <a:gd name="T19" fmla="*/ 2147483647 h 283"/>
                          <a:gd name="T20" fmla="*/ 2147483647 w 314"/>
                          <a:gd name="T21" fmla="*/ 2147483647 h 283"/>
                          <a:gd name="T22" fmla="*/ 2147483647 w 314"/>
                          <a:gd name="T23" fmla="*/ 2147483647 h 283"/>
                          <a:gd name="T24" fmla="*/ 2147483647 w 314"/>
                          <a:gd name="T25" fmla="*/ 2147483647 h 283"/>
                          <a:gd name="T26" fmla="*/ 0 w 314"/>
                          <a:gd name="T27" fmla="*/ 2147483647 h 283"/>
                          <a:gd name="T28" fmla="*/ 0 w 314"/>
                          <a:gd name="T29" fmla="*/ 2147483647 h 283"/>
                          <a:gd name="T30" fmla="*/ 2147483647 w 314"/>
                          <a:gd name="T31" fmla="*/ 2147483647 h 283"/>
                          <a:gd name="T32" fmla="*/ 2147483647 w 314"/>
                          <a:gd name="T33" fmla="*/ 2147483647 h 283"/>
                          <a:gd name="T34" fmla="*/ 2147483647 w 314"/>
                          <a:gd name="T35" fmla="*/ 2147483647 h 283"/>
                          <a:gd name="T36" fmla="*/ 2147483647 w 314"/>
                          <a:gd name="T37" fmla="*/ 2147483647 h 283"/>
                          <a:gd name="T38" fmla="*/ 2147483647 w 314"/>
                          <a:gd name="T39" fmla="*/ 2147483647 h 283"/>
                          <a:gd name="T40" fmla="*/ 2147483647 w 314"/>
                          <a:gd name="T41" fmla="*/ 2147483647 h 283"/>
                          <a:gd name="T42" fmla="*/ 2147483647 w 314"/>
                          <a:gd name="T43" fmla="*/ 2147483647 h 283"/>
                          <a:gd name="T44" fmla="*/ 2147483647 w 314"/>
                          <a:gd name="T45" fmla="*/ 2147483647 h 283"/>
                          <a:gd name="T46" fmla="*/ 2147483647 w 314"/>
                          <a:gd name="T47" fmla="*/ 2147483647 h 283"/>
                          <a:gd name="T48" fmla="*/ 2147483647 w 314"/>
                          <a:gd name="T49" fmla="*/ 2147483647 h 283"/>
                          <a:gd name="T50" fmla="*/ 2147483647 w 314"/>
                          <a:gd name="T51" fmla="*/ 2147483647 h 283"/>
                          <a:gd name="T52" fmla="*/ 2147483647 w 314"/>
                          <a:gd name="T53" fmla="*/ 0 h 283"/>
                          <a:gd name="T54" fmla="*/ 2147483647 w 314"/>
                          <a:gd name="T55" fmla="*/ 2147483647 h 283"/>
                          <a:gd name="T56" fmla="*/ 2147483647 w 314"/>
                          <a:gd name="T57" fmla="*/ 2147483647 h 283"/>
                          <a:gd name="T58" fmla="*/ 2147483647 w 314"/>
                          <a:gd name="T59" fmla="*/ 2147483647 h 283"/>
                          <a:gd name="T60" fmla="*/ 2147483647 w 314"/>
                          <a:gd name="T61" fmla="*/ 2147483647 h 283"/>
                          <a:gd name="T62" fmla="*/ 2147483647 w 314"/>
                          <a:gd name="T63" fmla="*/ 2147483647 h 283"/>
                          <a:gd name="T64" fmla="*/ 2147483647 w 314"/>
                          <a:gd name="T65" fmla="*/ 2147483647 h 283"/>
                          <a:gd name="T66" fmla="*/ 2147483647 w 314"/>
                          <a:gd name="T67" fmla="*/ 2147483647 h 283"/>
                          <a:gd name="T68" fmla="*/ 2147483647 w 314"/>
                          <a:gd name="T69" fmla="*/ 2147483647 h 283"/>
                          <a:gd name="T70" fmla="*/ 2147483647 w 314"/>
                          <a:gd name="T71" fmla="*/ 2147483647 h 283"/>
                          <a:gd name="T72" fmla="*/ 2147483647 w 314"/>
                          <a:gd name="T73" fmla="*/ 2147483647 h 283"/>
                          <a:gd name="T74" fmla="*/ 2147483647 w 314"/>
                          <a:gd name="T75" fmla="*/ 2147483647 h 283"/>
                          <a:gd name="T76" fmla="*/ 2147483647 w 314"/>
                          <a:gd name="T77" fmla="*/ 2147483647 h 2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4"/>
                          <a:gd name="T118" fmla="*/ 0 h 283"/>
                          <a:gd name="T119" fmla="*/ 314 w 314"/>
                          <a:gd name="T120" fmla="*/ 283 h 2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4" h="283">
                            <a:moveTo>
                              <a:pt x="173" y="283"/>
                            </a:moveTo>
                            <a:lnTo>
                              <a:pt x="147" y="267"/>
                            </a:lnTo>
                            <a:lnTo>
                              <a:pt x="105" y="251"/>
                            </a:lnTo>
                            <a:lnTo>
                              <a:pt x="37" y="277"/>
                            </a:lnTo>
                            <a:lnTo>
                              <a:pt x="47" y="246"/>
                            </a:lnTo>
                            <a:lnTo>
                              <a:pt x="73" y="209"/>
                            </a:lnTo>
                            <a:lnTo>
                              <a:pt x="105" y="204"/>
                            </a:lnTo>
                            <a:lnTo>
                              <a:pt x="157" y="204"/>
                            </a:lnTo>
                            <a:lnTo>
                              <a:pt x="178" y="204"/>
                            </a:lnTo>
                            <a:lnTo>
                              <a:pt x="178" y="188"/>
                            </a:lnTo>
                            <a:lnTo>
                              <a:pt x="126" y="194"/>
                            </a:lnTo>
                            <a:lnTo>
                              <a:pt x="58" y="178"/>
                            </a:lnTo>
                            <a:lnTo>
                              <a:pt x="42" y="173"/>
                            </a:lnTo>
                            <a:lnTo>
                              <a:pt x="0" y="178"/>
                            </a:lnTo>
                            <a:lnTo>
                              <a:pt x="0" y="168"/>
                            </a:lnTo>
                            <a:lnTo>
                              <a:pt x="21" y="131"/>
                            </a:lnTo>
                            <a:lnTo>
                              <a:pt x="26" y="94"/>
                            </a:lnTo>
                            <a:lnTo>
                              <a:pt x="63" y="73"/>
                            </a:lnTo>
                            <a:lnTo>
                              <a:pt x="73" y="68"/>
                            </a:lnTo>
                            <a:lnTo>
                              <a:pt x="100" y="84"/>
                            </a:lnTo>
                            <a:lnTo>
                              <a:pt x="115" y="79"/>
                            </a:lnTo>
                            <a:lnTo>
                              <a:pt x="157" y="58"/>
                            </a:lnTo>
                            <a:lnTo>
                              <a:pt x="168" y="21"/>
                            </a:lnTo>
                            <a:lnTo>
                              <a:pt x="251" y="26"/>
                            </a:lnTo>
                            <a:lnTo>
                              <a:pt x="272" y="16"/>
                            </a:lnTo>
                            <a:lnTo>
                              <a:pt x="277" y="5"/>
                            </a:lnTo>
                            <a:lnTo>
                              <a:pt x="288" y="0"/>
                            </a:lnTo>
                            <a:lnTo>
                              <a:pt x="314" y="11"/>
                            </a:lnTo>
                            <a:lnTo>
                              <a:pt x="304" y="32"/>
                            </a:lnTo>
                            <a:lnTo>
                              <a:pt x="283" y="52"/>
                            </a:lnTo>
                            <a:lnTo>
                              <a:pt x="277" y="79"/>
                            </a:lnTo>
                            <a:lnTo>
                              <a:pt x="288" y="110"/>
                            </a:lnTo>
                            <a:lnTo>
                              <a:pt x="293" y="141"/>
                            </a:lnTo>
                            <a:lnTo>
                              <a:pt x="283" y="147"/>
                            </a:lnTo>
                            <a:lnTo>
                              <a:pt x="267" y="168"/>
                            </a:lnTo>
                            <a:lnTo>
                              <a:pt x="272" y="188"/>
                            </a:lnTo>
                            <a:lnTo>
                              <a:pt x="262" y="215"/>
                            </a:lnTo>
                            <a:lnTo>
                              <a:pt x="241" y="251"/>
                            </a:lnTo>
                            <a:lnTo>
                              <a:pt x="173" y="283"/>
                            </a:lnTo>
                            <a:close/>
                          </a:path>
                        </a:pathLst>
                      </a:custGeom>
                      <a:solidFill>
                        <a:srgbClr val="99CCFF"/>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grpSp>
                    <p:nvGrpSpPr>
                      <p:cNvPr id="2051" name="Group 2050"/>
                      <p:cNvGrpSpPr/>
                      <p:nvPr/>
                    </p:nvGrpSpPr>
                    <p:grpSpPr>
                      <a:xfrm>
                        <a:off x="72174" y="882104"/>
                        <a:ext cx="9005151" cy="3699421"/>
                        <a:chOff x="72174" y="882104"/>
                        <a:chExt cx="9005151" cy="3699421"/>
                      </a:xfrm>
                      <a:grpFill/>
                    </p:grpSpPr>
                    <p:sp>
                      <p:nvSpPr>
                        <p:cNvPr id="224" name="Freeform 2"/>
                        <p:cNvSpPr>
                          <a:spLocks/>
                        </p:cNvSpPr>
                        <p:nvPr/>
                      </p:nvSpPr>
                      <p:spPr bwMode="auto">
                        <a:xfrm>
                          <a:off x="2337114" y="1693906"/>
                          <a:ext cx="1422473" cy="1205445"/>
                        </a:xfrm>
                        <a:custGeom>
                          <a:avLst/>
                          <a:gdLst>
                            <a:gd name="T0" fmla="*/ 2147483647 w 910"/>
                            <a:gd name="T1" fmla="*/ 2147483647 h 900"/>
                            <a:gd name="T2" fmla="*/ 2147483647 w 910"/>
                            <a:gd name="T3" fmla="*/ 2147483647 h 900"/>
                            <a:gd name="T4" fmla="*/ 2147483647 w 910"/>
                            <a:gd name="T5" fmla="*/ 2147483647 h 900"/>
                            <a:gd name="T6" fmla="*/ 2147483647 w 910"/>
                            <a:gd name="T7" fmla="*/ 2147483647 h 900"/>
                            <a:gd name="T8" fmla="*/ 2147483647 w 910"/>
                            <a:gd name="T9" fmla="*/ 2147483647 h 900"/>
                            <a:gd name="T10" fmla="*/ 2147483647 w 910"/>
                            <a:gd name="T11" fmla="*/ 2147483647 h 900"/>
                            <a:gd name="T12" fmla="*/ 2147483647 w 910"/>
                            <a:gd name="T13" fmla="*/ 2147483647 h 900"/>
                            <a:gd name="T14" fmla="*/ 2147483647 w 910"/>
                            <a:gd name="T15" fmla="*/ 2147483647 h 900"/>
                            <a:gd name="T16" fmla="*/ 2147483647 w 910"/>
                            <a:gd name="T17" fmla="*/ 2147483647 h 900"/>
                            <a:gd name="T18" fmla="*/ 2147483647 w 910"/>
                            <a:gd name="T19" fmla="*/ 2147483647 h 900"/>
                            <a:gd name="T20" fmla="*/ 2147483647 w 910"/>
                            <a:gd name="T21" fmla="*/ 2147483647 h 900"/>
                            <a:gd name="T22" fmla="*/ 2147483647 w 910"/>
                            <a:gd name="T23" fmla="*/ 2147483647 h 900"/>
                            <a:gd name="T24" fmla="*/ 2147483647 w 910"/>
                            <a:gd name="T25" fmla="*/ 2147483647 h 900"/>
                            <a:gd name="T26" fmla="*/ 2147483647 w 910"/>
                            <a:gd name="T27" fmla="*/ 2147483647 h 900"/>
                            <a:gd name="T28" fmla="*/ 2147483647 w 910"/>
                            <a:gd name="T29" fmla="*/ 2147483647 h 900"/>
                            <a:gd name="T30" fmla="*/ 2147483647 w 910"/>
                            <a:gd name="T31" fmla="*/ 2147483647 h 900"/>
                            <a:gd name="T32" fmla="*/ 2147483647 w 910"/>
                            <a:gd name="T33" fmla="*/ 2147483647 h 900"/>
                            <a:gd name="T34" fmla="*/ 2147483647 w 910"/>
                            <a:gd name="T35" fmla="*/ 2147483647 h 900"/>
                            <a:gd name="T36" fmla="*/ 2147483647 w 910"/>
                            <a:gd name="T37" fmla="*/ 2147483647 h 900"/>
                            <a:gd name="T38" fmla="*/ 2147483647 w 910"/>
                            <a:gd name="T39" fmla="*/ 2147483647 h 900"/>
                            <a:gd name="T40" fmla="*/ 2147483647 w 910"/>
                            <a:gd name="T41" fmla="*/ 2147483647 h 900"/>
                            <a:gd name="T42" fmla="*/ 2147483647 w 910"/>
                            <a:gd name="T43" fmla="*/ 2147483647 h 900"/>
                            <a:gd name="T44" fmla="*/ 2147483647 w 910"/>
                            <a:gd name="T45" fmla="*/ 2147483647 h 900"/>
                            <a:gd name="T46" fmla="*/ 2147483647 w 910"/>
                            <a:gd name="T47" fmla="*/ 2147483647 h 900"/>
                            <a:gd name="T48" fmla="*/ 2147483647 w 910"/>
                            <a:gd name="T49" fmla="*/ 2147483647 h 900"/>
                            <a:gd name="T50" fmla="*/ 2147483647 w 910"/>
                            <a:gd name="T51" fmla="*/ 2147483647 h 900"/>
                            <a:gd name="T52" fmla="*/ 2147483647 w 910"/>
                            <a:gd name="T53" fmla="*/ 2147483647 h 900"/>
                            <a:gd name="T54" fmla="*/ 2147483647 w 910"/>
                            <a:gd name="T55" fmla="*/ 2147483647 h 900"/>
                            <a:gd name="T56" fmla="*/ 2147483647 w 910"/>
                            <a:gd name="T57" fmla="*/ 2147483647 h 900"/>
                            <a:gd name="T58" fmla="*/ 2147483647 w 910"/>
                            <a:gd name="T59" fmla="*/ 2147483647 h 900"/>
                            <a:gd name="T60" fmla="*/ 2147483647 w 910"/>
                            <a:gd name="T61" fmla="*/ 0 h 900"/>
                            <a:gd name="T62" fmla="*/ 2147483647 w 910"/>
                            <a:gd name="T63" fmla="*/ 2147483647 h 900"/>
                            <a:gd name="T64" fmla="*/ 2147483647 w 910"/>
                            <a:gd name="T65" fmla="*/ 2147483647 h 900"/>
                            <a:gd name="T66" fmla="*/ 2147483647 w 910"/>
                            <a:gd name="T67" fmla="*/ 2147483647 h 900"/>
                            <a:gd name="T68" fmla="*/ 2147483647 w 910"/>
                            <a:gd name="T69" fmla="*/ 2147483647 h 900"/>
                            <a:gd name="T70" fmla="*/ 2147483647 w 910"/>
                            <a:gd name="T71" fmla="*/ 2147483647 h 900"/>
                            <a:gd name="T72" fmla="*/ 2147483647 w 910"/>
                            <a:gd name="T73" fmla="*/ 2147483647 h 900"/>
                            <a:gd name="T74" fmla="*/ 2147483647 w 910"/>
                            <a:gd name="T75" fmla="*/ 2147483647 h 900"/>
                            <a:gd name="T76" fmla="*/ 2147483647 w 910"/>
                            <a:gd name="T77" fmla="*/ 2147483647 h 900"/>
                            <a:gd name="T78" fmla="*/ 2147483647 w 910"/>
                            <a:gd name="T79" fmla="*/ 2147483647 h 900"/>
                            <a:gd name="T80" fmla="*/ 2147483647 w 910"/>
                            <a:gd name="T81" fmla="*/ 2147483647 h 900"/>
                            <a:gd name="T82" fmla="*/ 2147483647 w 910"/>
                            <a:gd name="T83" fmla="*/ 2147483647 h 900"/>
                            <a:gd name="T84" fmla="*/ 2147483647 w 910"/>
                            <a:gd name="T85" fmla="*/ 2147483647 h 900"/>
                            <a:gd name="T86" fmla="*/ 2147483647 w 910"/>
                            <a:gd name="T87" fmla="*/ 2147483647 h 900"/>
                            <a:gd name="T88" fmla="*/ 2147483647 w 910"/>
                            <a:gd name="T89" fmla="*/ 2147483647 h 900"/>
                            <a:gd name="T90" fmla="*/ 2147483647 w 910"/>
                            <a:gd name="T91" fmla="*/ 2147483647 h 900"/>
                            <a:gd name="T92" fmla="*/ 2147483647 w 910"/>
                            <a:gd name="T93" fmla="*/ 2147483647 h 900"/>
                            <a:gd name="T94" fmla="*/ 2147483647 w 910"/>
                            <a:gd name="T95" fmla="*/ 2147483647 h 900"/>
                            <a:gd name="T96" fmla="*/ 2147483647 w 910"/>
                            <a:gd name="T97" fmla="*/ 2147483647 h 900"/>
                            <a:gd name="T98" fmla="*/ 2147483647 w 910"/>
                            <a:gd name="T99" fmla="*/ 2147483647 h 900"/>
                            <a:gd name="T100" fmla="*/ 2147483647 w 910"/>
                            <a:gd name="T101" fmla="*/ 2147483647 h 900"/>
                            <a:gd name="T102" fmla="*/ 2147483647 w 910"/>
                            <a:gd name="T103" fmla="*/ 2147483647 h 900"/>
                            <a:gd name="T104" fmla="*/ 2147483647 w 910"/>
                            <a:gd name="T105" fmla="*/ 2147483647 h 900"/>
                            <a:gd name="T106" fmla="*/ 2147483647 w 910"/>
                            <a:gd name="T107" fmla="*/ 2147483647 h 900"/>
                            <a:gd name="T108" fmla="*/ 2147483647 w 910"/>
                            <a:gd name="T109" fmla="*/ 2147483647 h 900"/>
                            <a:gd name="T110" fmla="*/ 2147483647 w 910"/>
                            <a:gd name="T111" fmla="*/ 2147483647 h 900"/>
                            <a:gd name="T112" fmla="*/ 2147483647 w 910"/>
                            <a:gd name="T113" fmla="*/ 2147483647 h 9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0"/>
                            <a:gd name="T172" fmla="*/ 0 h 900"/>
                            <a:gd name="T173" fmla="*/ 910 w 910"/>
                            <a:gd name="T174" fmla="*/ 900 h 9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0" h="900">
                              <a:moveTo>
                                <a:pt x="450" y="754"/>
                              </a:moveTo>
                              <a:lnTo>
                                <a:pt x="476" y="759"/>
                              </a:lnTo>
                              <a:lnTo>
                                <a:pt x="534" y="733"/>
                              </a:lnTo>
                              <a:lnTo>
                                <a:pt x="539" y="717"/>
                              </a:lnTo>
                              <a:lnTo>
                                <a:pt x="555" y="712"/>
                              </a:lnTo>
                              <a:lnTo>
                                <a:pt x="586" y="680"/>
                              </a:lnTo>
                              <a:lnTo>
                                <a:pt x="586" y="654"/>
                              </a:lnTo>
                              <a:lnTo>
                                <a:pt x="612" y="660"/>
                              </a:lnTo>
                              <a:lnTo>
                                <a:pt x="623" y="644"/>
                              </a:lnTo>
                              <a:lnTo>
                                <a:pt x="659" y="654"/>
                              </a:lnTo>
                              <a:lnTo>
                                <a:pt x="732" y="717"/>
                              </a:lnTo>
                              <a:lnTo>
                                <a:pt x="727" y="696"/>
                              </a:lnTo>
                              <a:lnTo>
                                <a:pt x="738" y="691"/>
                              </a:lnTo>
                              <a:lnTo>
                                <a:pt x="764" y="722"/>
                              </a:lnTo>
                              <a:lnTo>
                                <a:pt x="779" y="748"/>
                              </a:lnTo>
                              <a:lnTo>
                                <a:pt x="774" y="769"/>
                              </a:lnTo>
                              <a:lnTo>
                                <a:pt x="764" y="769"/>
                              </a:lnTo>
                              <a:lnTo>
                                <a:pt x="764" y="816"/>
                              </a:lnTo>
                              <a:lnTo>
                                <a:pt x="806" y="864"/>
                              </a:lnTo>
                              <a:lnTo>
                                <a:pt x="806" y="832"/>
                              </a:lnTo>
                              <a:lnTo>
                                <a:pt x="811" y="822"/>
                              </a:lnTo>
                              <a:lnTo>
                                <a:pt x="832" y="853"/>
                              </a:lnTo>
                              <a:lnTo>
                                <a:pt x="827" y="874"/>
                              </a:lnTo>
                              <a:lnTo>
                                <a:pt x="842" y="900"/>
                              </a:lnTo>
                              <a:lnTo>
                                <a:pt x="858" y="879"/>
                              </a:lnTo>
                              <a:lnTo>
                                <a:pt x="879" y="822"/>
                              </a:lnTo>
                              <a:lnTo>
                                <a:pt x="879" y="806"/>
                              </a:lnTo>
                              <a:lnTo>
                                <a:pt x="863" y="790"/>
                              </a:lnTo>
                              <a:lnTo>
                                <a:pt x="858" y="775"/>
                              </a:lnTo>
                              <a:lnTo>
                                <a:pt x="910" y="733"/>
                              </a:lnTo>
                              <a:lnTo>
                                <a:pt x="874" y="717"/>
                              </a:lnTo>
                              <a:lnTo>
                                <a:pt x="847" y="696"/>
                              </a:lnTo>
                              <a:lnTo>
                                <a:pt x="806" y="654"/>
                              </a:lnTo>
                              <a:lnTo>
                                <a:pt x="779" y="612"/>
                              </a:lnTo>
                              <a:lnTo>
                                <a:pt x="779" y="592"/>
                              </a:lnTo>
                              <a:lnTo>
                                <a:pt x="759" y="565"/>
                              </a:lnTo>
                              <a:lnTo>
                                <a:pt x="769" y="539"/>
                              </a:lnTo>
                              <a:lnTo>
                                <a:pt x="764" y="518"/>
                              </a:lnTo>
                              <a:lnTo>
                                <a:pt x="743" y="503"/>
                              </a:lnTo>
                              <a:lnTo>
                                <a:pt x="722" y="476"/>
                              </a:lnTo>
                              <a:lnTo>
                                <a:pt x="727" y="450"/>
                              </a:lnTo>
                              <a:lnTo>
                                <a:pt x="743" y="398"/>
                              </a:lnTo>
                              <a:lnTo>
                                <a:pt x="743" y="388"/>
                              </a:lnTo>
                              <a:lnTo>
                                <a:pt x="759" y="320"/>
                              </a:lnTo>
                              <a:lnTo>
                                <a:pt x="790" y="320"/>
                              </a:lnTo>
                              <a:lnTo>
                                <a:pt x="827" y="293"/>
                              </a:lnTo>
                              <a:lnTo>
                                <a:pt x="832" y="283"/>
                              </a:lnTo>
                              <a:lnTo>
                                <a:pt x="816" y="272"/>
                              </a:lnTo>
                              <a:lnTo>
                                <a:pt x="821" y="262"/>
                              </a:lnTo>
                              <a:lnTo>
                                <a:pt x="816" y="236"/>
                              </a:lnTo>
                              <a:lnTo>
                                <a:pt x="858" y="163"/>
                              </a:lnTo>
                              <a:lnTo>
                                <a:pt x="795" y="142"/>
                              </a:lnTo>
                              <a:lnTo>
                                <a:pt x="769" y="131"/>
                              </a:lnTo>
                              <a:lnTo>
                                <a:pt x="743" y="136"/>
                              </a:lnTo>
                              <a:lnTo>
                                <a:pt x="727" y="163"/>
                              </a:lnTo>
                              <a:lnTo>
                                <a:pt x="717" y="168"/>
                              </a:lnTo>
                              <a:lnTo>
                                <a:pt x="670" y="100"/>
                              </a:lnTo>
                              <a:lnTo>
                                <a:pt x="638" y="74"/>
                              </a:lnTo>
                              <a:lnTo>
                                <a:pt x="633" y="53"/>
                              </a:lnTo>
                              <a:lnTo>
                                <a:pt x="649" y="37"/>
                              </a:lnTo>
                              <a:lnTo>
                                <a:pt x="617" y="27"/>
                              </a:lnTo>
                              <a:lnTo>
                                <a:pt x="565" y="0"/>
                              </a:lnTo>
                              <a:lnTo>
                                <a:pt x="518" y="0"/>
                              </a:lnTo>
                              <a:lnTo>
                                <a:pt x="476" y="6"/>
                              </a:lnTo>
                              <a:lnTo>
                                <a:pt x="460" y="21"/>
                              </a:lnTo>
                              <a:lnTo>
                                <a:pt x="476" y="42"/>
                              </a:lnTo>
                              <a:lnTo>
                                <a:pt x="476" y="53"/>
                              </a:lnTo>
                              <a:lnTo>
                                <a:pt x="408" y="95"/>
                              </a:lnTo>
                              <a:lnTo>
                                <a:pt x="398" y="105"/>
                              </a:lnTo>
                              <a:lnTo>
                                <a:pt x="324" y="152"/>
                              </a:lnTo>
                              <a:lnTo>
                                <a:pt x="277" y="157"/>
                              </a:lnTo>
                              <a:lnTo>
                                <a:pt x="267" y="163"/>
                              </a:lnTo>
                              <a:lnTo>
                                <a:pt x="230" y="168"/>
                              </a:lnTo>
                              <a:lnTo>
                                <a:pt x="194" y="157"/>
                              </a:lnTo>
                              <a:lnTo>
                                <a:pt x="183" y="136"/>
                              </a:lnTo>
                              <a:lnTo>
                                <a:pt x="141" y="152"/>
                              </a:lnTo>
                              <a:lnTo>
                                <a:pt x="94" y="126"/>
                              </a:lnTo>
                              <a:lnTo>
                                <a:pt x="84" y="136"/>
                              </a:lnTo>
                              <a:lnTo>
                                <a:pt x="73" y="184"/>
                              </a:lnTo>
                              <a:lnTo>
                                <a:pt x="16" y="210"/>
                              </a:lnTo>
                              <a:lnTo>
                                <a:pt x="0" y="225"/>
                              </a:lnTo>
                              <a:lnTo>
                                <a:pt x="5" y="241"/>
                              </a:lnTo>
                              <a:lnTo>
                                <a:pt x="11" y="267"/>
                              </a:lnTo>
                              <a:lnTo>
                                <a:pt x="52" y="272"/>
                              </a:lnTo>
                              <a:lnTo>
                                <a:pt x="105" y="272"/>
                              </a:lnTo>
                              <a:lnTo>
                                <a:pt x="136" y="262"/>
                              </a:lnTo>
                              <a:lnTo>
                                <a:pt x="178" y="267"/>
                              </a:lnTo>
                              <a:lnTo>
                                <a:pt x="178" y="272"/>
                              </a:lnTo>
                              <a:lnTo>
                                <a:pt x="173" y="278"/>
                              </a:lnTo>
                              <a:lnTo>
                                <a:pt x="178" y="283"/>
                              </a:lnTo>
                              <a:lnTo>
                                <a:pt x="236" y="288"/>
                              </a:lnTo>
                              <a:lnTo>
                                <a:pt x="251" y="278"/>
                              </a:lnTo>
                              <a:lnTo>
                                <a:pt x="256" y="293"/>
                              </a:lnTo>
                              <a:lnTo>
                                <a:pt x="262" y="293"/>
                              </a:lnTo>
                              <a:lnTo>
                                <a:pt x="267" y="309"/>
                              </a:lnTo>
                              <a:lnTo>
                                <a:pt x="283" y="346"/>
                              </a:lnTo>
                              <a:lnTo>
                                <a:pt x="309" y="351"/>
                              </a:lnTo>
                              <a:lnTo>
                                <a:pt x="304" y="367"/>
                              </a:lnTo>
                              <a:lnTo>
                                <a:pt x="319" y="367"/>
                              </a:lnTo>
                              <a:lnTo>
                                <a:pt x="293" y="408"/>
                              </a:lnTo>
                              <a:lnTo>
                                <a:pt x="314" y="440"/>
                              </a:lnTo>
                              <a:lnTo>
                                <a:pt x="340" y="503"/>
                              </a:lnTo>
                              <a:lnTo>
                                <a:pt x="340" y="513"/>
                              </a:lnTo>
                              <a:lnTo>
                                <a:pt x="351" y="529"/>
                              </a:lnTo>
                              <a:lnTo>
                                <a:pt x="340" y="581"/>
                              </a:lnTo>
                              <a:lnTo>
                                <a:pt x="361" y="612"/>
                              </a:lnTo>
                              <a:lnTo>
                                <a:pt x="345" y="644"/>
                              </a:lnTo>
                              <a:lnTo>
                                <a:pt x="324" y="639"/>
                              </a:lnTo>
                              <a:lnTo>
                                <a:pt x="283" y="675"/>
                              </a:lnTo>
                              <a:lnTo>
                                <a:pt x="304" y="691"/>
                              </a:lnTo>
                              <a:lnTo>
                                <a:pt x="330" y="743"/>
                              </a:lnTo>
                              <a:lnTo>
                                <a:pt x="366" y="748"/>
                              </a:lnTo>
                              <a:lnTo>
                                <a:pt x="413" y="738"/>
                              </a:lnTo>
                              <a:lnTo>
                                <a:pt x="450" y="754"/>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28" name="Freeform 10"/>
                        <p:cNvSpPr>
                          <a:spLocks/>
                        </p:cNvSpPr>
                        <p:nvPr/>
                      </p:nvSpPr>
                      <p:spPr bwMode="auto">
                        <a:xfrm>
                          <a:off x="2369517" y="1420128"/>
                          <a:ext cx="432575" cy="295572"/>
                        </a:xfrm>
                        <a:custGeom>
                          <a:avLst/>
                          <a:gdLst>
                            <a:gd name="T0" fmla="*/ 2147483647 w 277"/>
                            <a:gd name="T1" fmla="*/ 2147483647 h 220"/>
                            <a:gd name="T2" fmla="*/ 2147483647 w 277"/>
                            <a:gd name="T3" fmla="*/ 2147483647 h 220"/>
                            <a:gd name="T4" fmla="*/ 2147483647 w 277"/>
                            <a:gd name="T5" fmla="*/ 2147483647 h 220"/>
                            <a:gd name="T6" fmla="*/ 2147483647 w 277"/>
                            <a:gd name="T7" fmla="*/ 2147483647 h 220"/>
                            <a:gd name="T8" fmla="*/ 2147483647 w 277"/>
                            <a:gd name="T9" fmla="*/ 0 h 220"/>
                            <a:gd name="T10" fmla="*/ 2147483647 w 277"/>
                            <a:gd name="T11" fmla="*/ 2147483647 h 220"/>
                            <a:gd name="T12" fmla="*/ 2147483647 w 277"/>
                            <a:gd name="T13" fmla="*/ 2147483647 h 220"/>
                            <a:gd name="T14" fmla="*/ 2147483647 w 277"/>
                            <a:gd name="T15" fmla="*/ 2147483647 h 220"/>
                            <a:gd name="T16" fmla="*/ 2147483647 w 277"/>
                            <a:gd name="T17" fmla="*/ 2147483647 h 220"/>
                            <a:gd name="T18" fmla="*/ 2147483647 w 277"/>
                            <a:gd name="T19" fmla="*/ 2147483647 h 220"/>
                            <a:gd name="T20" fmla="*/ 0 w 277"/>
                            <a:gd name="T21" fmla="*/ 2147483647 h 220"/>
                            <a:gd name="T22" fmla="*/ 2147483647 w 277"/>
                            <a:gd name="T23" fmla="*/ 2147483647 h 220"/>
                            <a:gd name="T24" fmla="*/ 2147483647 w 277"/>
                            <a:gd name="T25" fmla="*/ 2147483647 h 220"/>
                            <a:gd name="T26" fmla="*/ 2147483647 w 277"/>
                            <a:gd name="T27" fmla="*/ 2147483647 h 220"/>
                            <a:gd name="T28" fmla="*/ 2147483647 w 277"/>
                            <a:gd name="T29" fmla="*/ 2147483647 h 220"/>
                            <a:gd name="T30" fmla="*/ 2147483647 w 277"/>
                            <a:gd name="T31" fmla="*/ 2147483647 h 220"/>
                            <a:gd name="T32" fmla="*/ 2147483647 w 277"/>
                            <a:gd name="T33" fmla="*/ 2147483647 h 220"/>
                            <a:gd name="T34" fmla="*/ 2147483647 w 277"/>
                            <a:gd name="T35" fmla="*/ 2147483647 h 220"/>
                            <a:gd name="T36" fmla="*/ 2147483647 w 277"/>
                            <a:gd name="T37" fmla="*/ 2147483647 h 220"/>
                            <a:gd name="T38" fmla="*/ 2147483647 w 277"/>
                            <a:gd name="T39" fmla="*/ 2147483647 h 220"/>
                            <a:gd name="T40" fmla="*/ 2147483647 w 277"/>
                            <a:gd name="T41" fmla="*/ 2147483647 h 220"/>
                            <a:gd name="T42" fmla="*/ 2147483647 w 277"/>
                            <a:gd name="T43" fmla="*/ 2147483647 h 2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20"/>
                            <a:gd name="T68" fmla="*/ 277 w 277"/>
                            <a:gd name="T69" fmla="*/ 220 h 2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20">
                              <a:moveTo>
                                <a:pt x="277" y="53"/>
                              </a:moveTo>
                              <a:lnTo>
                                <a:pt x="199" y="42"/>
                              </a:lnTo>
                              <a:lnTo>
                                <a:pt x="183" y="42"/>
                              </a:lnTo>
                              <a:lnTo>
                                <a:pt x="167" y="32"/>
                              </a:lnTo>
                              <a:lnTo>
                                <a:pt x="141" y="0"/>
                              </a:lnTo>
                              <a:lnTo>
                                <a:pt x="47" y="16"/>
                              </a:lnTo>
                              <a:lnTo>
                                <a:pt x="52" y="37"/>
                              </a:lnTo>
                              <a:lnTo>
                                <a:pt x="37" y="68"/>
                              </a:lnTo>
                              <a:lnTo>
                                <a:pt x="11" y="95"/>
                              </a:lnTo>
                              <a:lnTo>
                                <a:pt x="5" y="100"/>
                              </a:lnTo>
                              <a:lnTo>
                                <a:pt x="0" y="147"/>
                              </a:lnTo>
                              <a:lnTo>
                                <a:pt x="16" y="152"/>
                              </a:lnTo>
                              <a:lnTo>
                                <a:pt x="26" y="178"/>
                              </a:lnTo>
                              <a:lnTo>
                                <a:pt x="16" y="194"/>
                              </a:lnTo>
                              <a:lnTo>
                                <a:pt x="52" y="204"/>
                              </a:lnTo>
                              <a:lnTo>
                                <a:pt x="84" y="204"/>
                              </a:lnTo>
                              <a:lnTo>
                                <a:pt x="131" y="220"/>
                              </a:lnTo>
                              <a:lnTo>
                                <a:pt x="162" y="204"/>
                              </a:lnTo>
                              <a:lnTo>
                                <a:pt x="173" y="147"/>
                              </a:lnTo>
                              <a:lnTo>
                                <a:pt x="183" y="126"/>
                              </a:lnTo>
                              <a:lnTo>
                                <a:pt x="267" y="100"/>
                              </a:lnTo>
                              <a:lnTo>
                                <a:pt x="277" y="53"/>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32" name="Freeform 18"/>
                        <p:cNvSpPr>
                          <a:spLocks/>
                        </p:cNvSpPr>
                        <p:nvPr/>
                      </p:nvSpPr>
                      <p:spPr bwMode="auto">
                        <a:xfrm>
                          <a:off x="96858" y="2306954"/>
                          <a:ext cx="1069285" cy="949382"/>
                        </a:xfrm>
                        <a:custGeom>
                          <a:avLst/>
                          <a:gdLst>
                            <a:gd name="T0" fmla="*/ 2147483647 w 685"/>
                            <a:gd name="T1" fmla="*/ 2147483647 h 670"/>
                            <a:gd name="T2" fmla="*/ 2147483647 w 685"/>
                            <a:gd name="T3" fmla="*/ 2147483647 h 670"/>
                            <a:gd name="T4" fmla="*/ 2147483647 w 685"/>
                            <a:gd name="T5" fmla="*/ 2147483647 h 670"/>
                            <a:gd name="T6" fmla="*/ 2147483647 w 685"/>
                            <a:gd name="T7" fmla="*/ 2147483647 h 670"/>
                            <a:gd name="T8" fmla="*/ 2147483647 w 685"/>
                            <a:gd name="T9" fmla="*/ 0 h 670"/>
                            <a:gd name="T10" fmla="*/ 2147483647 w 685"/>
                            <a:gd name="T11" fmla="*/ 2147483647 h 670"/>
                            <a:gd name="T12" fmla="*/ 2147483647 w 685"/>
                            <a:gd name="T13" fmla="*/ 2147483647 h 670"/>
                            <a:gd name="T14" fmla="*/ 2147483647 w 685"/>
                            <a:gd name="T15" fmla="*/ 2147483647 h 670"/>
                            <a:gd name="T16" fmla="*/ 2147483647 w 685"/>
                            <a:gd name="T17" fmla="*/ 2147483647 h 670"/>
                            <a:gd name="T18" fmla="*/ 2147483647 w 685"/>
                            <a:gd name="T19" fmla="*/ 2147483647 h 670"/>
                            <a:gd name="T20" fmla="*/ 2147483647 w 685"/>
                            <a:gd name="T21" fmla="*/ 2147483647 h 670"/>
                            <a:gd name="T22" fmla="*/ 2147483647 w 685"/>
                            <a:gd name="T23" fmla="*/ 2147483647 h 670"/>
                            <a:gd name="T24" fmla="*/ 2147483647 w 685"/>
                            <a:gd name="T25" fmla="*/ 2147483647 h 670"/>
                            <a:gd name="T26" fmla="*/ 2147483647 w 685"/>
                            <a:gd name="T27" fmla="*/ 2147483647 h 670"/>
                            <a:gd name="T28" fmla="*/ 2147483647 w 685"/>
                            <a:gd name="T29" fmla="*/ 2147483647 h 670"/>
                            <a:gd name="T30" fmla="*/ 2147483647 w 685"/>
                            <a:gd name="T31" fmla="*/ 2147483647 h 670"/>
                            <a:gd name="T32" fmla="*/ 2147483647 w 685"/>
                            <a:gd name="T33" fmla="*/ 2147483647 h 670"/>
                            <a:gd name="T34" fmla="*/ 2147483647 w 685"/>
                            <a:gd name="T35" fmla="*/ 2147483647 h 670"/>
                            <a:gd name="T36" fmla="*/ 2147483647 w 685"/>
                            <a:gd name="T37" fmla="*/ 2147483647 h 670"/>
                            <a:gd name="T38" fmla="*/ 2147483647 w 685"/>
                            <a:gd name="T39" fmla="*/ 2147483647 h 670"/>
                            <a:gd name="T40" fmla="*/ 2147483647 w 685"/>
                            <a:gd name="T41" fmla="*/ 2147483647 h 670"/>
                            <a:gd name="T42" fmla="*/ 2147483647 w 685"/>
                            <a:gd name="T43" fmla="*/ 2147483647 h 670"/>
                            <a:gd name="T44" fmla="*/ 2147483647 w 685"/>
                            <a:gd name="T45" fmla="*/ 2147483647 h 670"/>
                            <a:gd name="T46" fmla="*/ 2147483647 w 685"/>
                            <a:gd name="T47" fmla="*/ 2147483647 h 670"/>
                            <a:gd name="T48" fmla="*/ 2147483647 w 685"/>
                            <a:gd name="T49" fmla="*/ 2147483647 h 670"/>
                            <a:gd name="T50" fmla="*/ 2147483647 w 685"/>
                            <a:gd name="T51" fmla="*/ 2147483647 h 670"/>
                            <a:gd name="T52" fmla="*/ 2147483647 w 685"/>
                            <a:gd name="T53" fmla="*/ 2147483647 h 670"/>
                            <a:gd name="T54" fmla="*/ 2147483647 w 685"/>
                            <a:gd name="T55" fmla="*/ 2147483647 h 670"/>
                            <a:gd name="T56" fmla="*/ 2147483647 w 685"/>
                            <a:gd name="T57" fmla="*/ 2147483647 h 670"/>
                            <a:gd name="T58" fmla="*/ 2147483647 w 685"/>
                            <a:gd name="T59" fmla="*/ 2147483647 h 670"/>
                            <a:gd name="T60" fmla="*/ 2147483647 w 685"/>
                            <a:gd name="T61" fmla="*/ 2147483647 h 670"/>
                            <a:gd name="T62" fmla="*/ 2147483647 w 685"/>
                            <a:gd name="T63" fmla="*/ 2147483647 h 670"/>
                            <a:gd name="T64" fmla="*/ 2147483647 w 685"/>
                            <a:gd name="T65" fmla="*/ 2147483647 h 670"/>
                            <a:gd name="T66" fmla="*/ 2147483647 w 685"/>
                            <a:gd name="T67" fmla="*/ 2147483647 h 670"/>
                            <a:gd name="T68" fmla="*/ 0 w 685"/>
                            <a:gd name="T69" fmla="*/ 2147483647 h 670"/>
                            <a:gd name="T70" fmla="*/ 2147483647 w 685"/>
                            <a:gd name="T71" fmla="*/ 2147483647 h 670"/>
                            <a:gd name="T72" fmla="*/ 2147483647 w 685"/>
                            <a:gd name="T73" fmla="*/ 2147483647 h 670"/>
                            <a:gd name="T74" fmla="*/ 2147483647 w 685"/>
                            <a:gd name="T75" fmla="*/ 2147483647 h 670"/>
                            <a:gd name="T76" fmla="*/ 2147483647 w 685"/>
                            <a:gd name="T77" fmla="*/ 2147483647 h 670"/>
                            <a:gd name="T78" fmla="*/ 2147483647 w 685"/>
                            <a:gd name="T79" fmla="*/ 2147483647 h 670"/>
                            <a:gd name="T80" fmla="*/ 2147483647 w 685"/>
                            <a:gd name="T81" fmla="*/ 2147483647 h 670"/>
                            <a:gd name="T82" fmla="*/ 2147483647 w 685"/>
                            <a:gd name="T83" fmla="*/ 2147483647 h 670"/>
                            <a:gd name="T84" fmla="*/ 2147483647 w 685"/>
                            <a:gd name="T85" fmla="*/ 2147483647 h 670"/>
                            <a:gd name="T86" fmla="*/ 2147483647 w 685"/>
                            <a:gd name="T87" fmla="*/ 2147483647 h 670"/>
                            <a:gd name="T88" fmla="*/ 2147483647 w 685"/>
                            <a:gd name="T89" fmla="*/ 2147483647 h 670"/>
                            <a:gd name="T90" fmla="*/ 2147483647 w 685"/>
                            <a:gd name="T91" fmla="*/ 2147483647 h 670"/>
                            <a:gd name="T92" fmla="*/ 2147483647 w 685"/>
                            <a:gd name="T93" fmla="*/ 2147483647 h 670"/>
                            <a:gd name="T94" fmla="*/ 2147483647 w 685"/>
                            <a:gd name="T95" fmla="*/ 2147483647 h 670"/>
                            <a:gd name="T96" fmla="*/ 2147483647 w 685"/>
                            <a:gd name="T97" fmla="*/ 2147483647 h 670"/>
                            <a:gd name="T98" fmla="*/ 2147483647 w 685"/>
                            <a:gd name="T99" fmla="*/ 2147483647 h 670"/>
                            <a:gd name="T100" fmla="*/ 2147483647 w 685"/>
                            <a:gd name="T101" fmla="*/ 2147483647 h 670"/>
                            <a:gd name="T102" fmla="*/ 2147483647 w 685"/>
                            <a:gd name="T103" fmla="*/ 2147483647 h 670"/>
                            <a:gd name="T104" fmla="*/ 2147483647 w 685"/>
                            <a:gd name="T105" fmla="*/ 2147483647 h 6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5"/>
                            <a:gd name="T160" fmla="*/ 0 h 670"/>
                            <a:gd name="T161" fmla="*/ 685 w 685"/>
                            <a:gd name="T162" fmla="*/ 670 h 6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5" h="670">
                              <a:moveTo>
                                <a:pt x="324" y="366"/>
                              </a:moveTo>
                              <a:lnTo>
                                <a:pt x="314" y="314"/>
                              </a:lnTo>
                              <a:lnTo>
                                <a:pt x="293" y="272"/>
                              </a:lnTo>
                              <a:lnTo>
                                <a:pt x="287" y="262"/>
                              </a:lnTo>
                              <a:lnTo>
                                <a:pt x="303" y="215"/>
                              </a:lnTo>
                              <a:lnTo>
                                <a:pt x="319" y="230"/>
                              </a:lnTo>
                              <a:lnTo>
                                <a:pt x="314" y="209"/>
                              </a:lnTo>
                              <a:lnTo>
                                <a:pt x="361" y="209"/>
                              </a:lnTo>
                              <a:lnTo>
                                <a:pt x="403" y="189"/>
                              </a:lnTo>
                              <a:lnTo>
                                <a:pt x="408" y="178"/>
                              </a:lnTo>
                              <a:lnTo>
                                <a:pt x="408" y="110"/>
                              </a:lnTo>
                              <a:lnTo>
                                <a:pt x="408" y="68"/>
                              </a:lnTo>
                              <a:lnTo>
                                <a:pt x="392" y="37"/>
                              </a:lnTo>
                              <a:lnTo>
                                <a:pt x="392" y="21"/>
                              </a:lnTo>
                              <a:lnTo>
                                <a:pt x="324" y="0"/>
                              </a:lnTo>
                              <a:lnTo>
                                <a:pt x="277" y="16"/>
                              </a:lnTo>
                              <a:lnTo>
                                <a:pt x="251" y="32"/>
                              </a:lnTo>
                              <a:lnTo>
                                <a:pt x="219" y="53"/>
                              </a:lnTo>
                              <a:lnTo>
                                <a:pt x="193" y="89"/>
                              </a:lnTo>
                              <a:lnTo>
                                <a:pt x="225" y="136"/>
                              </a:lnTo>
                              <a:lnTo>
                                <a:pt x="204" y="152"/>
                              </a:lnTo>
                              <a:lnTo>
                                <a:pt x="204" y="157"/>
                              </a:lnTo>
                              <a:lnTo>
                                <a:pt x="199" y="183"/>
                              </a:lnTo>
                              <a:lnTo>
                                <a:pt x="214" y="204"/>
                              </a:lnTo>
                              <a:lnTo>
                                <a:pt x="246" y="199"/>
                              </a:lnTo>
                              <a:lnTo>
                                <a:pt x="256" y="209"/>
                              </a:lnTo>
                              <a:lnTo>
                                <a:pt x="272" y="199"/>
                              </a:lnTo>
                              <a:lnTo>
                                <a:pt x="272" y="209"/>
                              </a:lnTo>
                              <a:lnTo>
                                <a:pt x="267" y="215"/>
                              </a:lnTo>
                              <a:lnTo>
                                <a:pt x="277" y="225"/>
                              </a:lnTo>
                              <a:lnTo>
                                <a:pt x="267" y="236"/>
                              </a:lnTo>
                              <a:lnTo>
                                <a:pt x="261" y="225"/>
                              </a:lnTo>
                              <a:lnTo>
                                <a:pt x="246" y="236"/>
                              </a:lnTo>
                              <a:lnTo>
                                <a:pt x="246" y="246"/>
                              </a:lnTo>
                              <a:lnTo>
                                <a:pt x="251" y="251"/>
                              </a:lnTo>
                              <a:lnTo>
                                <a:pt x="246" y="257"/>
                              </a:lnTo>
                              <a:lnTo>
                                <a:pt x="240" y="241"/>
                              </a:lnTo>
                              <a:lnTo>
                                <a:pt x="219" y="246"/>
                              </a:lnTo>
                              <a:lnTo>
                                <a:pt x="230" y="262"/>
                              </a:lnTo>
                              <a:lnTo>
                                <a:pt x="235" y="272"/>
                              </a:lnTo>
                              <a:lnTo>
                                <a:pt x="219" y="277"/>
                              </a:lnTo>
                              <a:lnTo>
                                <a:pt x="204" y="277"/>
                              </a:lnTo>
                              <a:lnTo>
                                <a:pt x="204" y="272"/>
                              </a:lnTo>
                              <a:lnTo>
                                <a:pt x="172" y="283"/>
                              </a:lnTo>
                              <a:lnTo>
                                <a:pt x="172" y="309"/>
                              </a:lnTo>
                              <a:lnTo>
                                <a:pt x="167" y="314"/>
                              </a:lnTo>
                              <a:lnTo>
                                <a:pt x="178" y="325"/>
                              </a:lnTo>
                              <a:lnTo>
                                <a:pt x="178" y="330"/>
                              </a:lnTo>
                              <a:lnTo>
                                <a:pt x="183" y="335"/>
                              </a:lnTo>
                              <a:lnTo>
                                <a:pt x="199" y="340"/>
                              </a:lnTo>
                              <a:lnTo>
                                <a:pt x="193" y="361"/>
                              </a:lnTo>
                              <a:lnTo>
                                <a:pt x="209" y="377"/>
                              </a:lnTo>
                              <a:lnTo>
                                <a:pt x="199" y="377"/>
                              </a:lnTo>
                              <a:lnTo>
                                <a:pt x="219" y="403"/>
                              </a:lnTo>
                              <a:lnTo>
                                <a:pt x="225" y="413"/>
                              </a:lnTo>
                              <a:lnTo>
                                <a:pt x="261" y="403"/>
                              </a:lnTo>
                              <a:lnTo>
                                <a:pt x="287" y="408"/>
                              </a:lnTo>
                              <a:lnTo>
                                <a:pt x="287" y="413"/>
                              </a:lnTo>
                              <a:lnTo>
                                <a:pt x="282" y="413"/>
                              </a:lnTo>
                              <a:lnTo>
                                <a:pt x="267" y="434"/>
                              </a:lnTo>
                              <a:lnTo>
                                <a:pt x="240" y="424"/>
                              </a:lnTo>
                              <a:lnTo>
                                <a:pt x="230" y="434"/>
                              </a:lnTo>
                              <a:lnTo>
                                <a:pt x="209" y="440"/>
                              </a:lnTo>
                              <a:lnTo>
                                <a:pt x="183" y="440"/>
                              </a:lnTo>
                              <a:lnTo>
                                <a:pt x="172" y="445"/>
                              </a:lnTo>
                              <a:lnTo>
                                <a:pt x="162" y="440"/>
                              </a:lnTo>
                              <a:lnTo>
                                <a:pt x="157" y="413"/>
                              </a:lnTo>
                              <a:lnTo>
                                <a:pt x="146" y="413"/>
                              </a:lnTo>
                              <a:lnTo>
                                <a:pt x="136" y="429"/>
                              </a:lnTo>
                              <a:lnTo>
                                <a:pt x="136" y="445"/>
                              </a:lnTo>
                              <a:lnTo>
                                <a:pt x="141" y="461"/>
                              </a:lnTo>
                              <a:lnTo>
                                <a:pt x="136" y="461"/>
                              </a:lnTo>
                              <a:lnTo>
                                <a:pt x="125" y="450"/>
                              </a:lnTo>
                              <a:lnTo>
                                <a:pt x="115" y="413"/>
                              </a:lnTo>
                              <a:lnTo>
                                <a:pt x="110" y="408"/>
                              </a:lnTo>
                              <a:lnTo>
                                <a:pt x="115" y="403"/>
                              </a:lnTo>
                              <a:lnTo>
                                <a:pt x="125" y="393"/>
                              </a:lnTo>
                              <a:lnTo>
                                <a:pt x="125" y="366"/>
                              </a:lnTo>
                              <a:lnTo>
                                <a:pt x="110" y="345"/>
                              </a:lnTo>
                              <a:lnTo>
                                <a:pt x="104" y="309"/>
                              </a:lnTo>
                              <a:lnTo>
                                <a:pt x="73" y="288"/>
                              </a:lnTo>
                              <a:lnTo>
                                <a:pt x="52" y="298"/>
                              </a:lnTo>
                              <a:lnTo>
                                <a:pt x="47" y="335"/>
                              </a:lnTo>
                              <a:lnTo>
                                <a:pt x="52" y="351"/>
                              </a:lnTo>
                              <a:lnTo>
                                <a:pt x="47" y="361"/>
                              </a:lnTo>
                              <a:lnTo>
                                <a:pt x="57" y="377"/>
                              </a:lnTo>
                              <a:lnTo>
                                <a:pt x="52" y="398"/>
                              </a:lnTo>
                              <a:lnTo>
                                <a:pt x="63" y="382"/>
                              </a:lnTo>
                              <a:lnTo>
                                <a:pt x="78" y="393"/>
                              </a:lnTo>
                              <a:lnTo>
                                <a:pt x="83" y="408"/>
                              </a:lnTo>
                              <a:lnTo>
                                <a:pt x="78" y="419"/>
                              </a:lnTo>
                              <a:lnTo>
                                <a:pt x="68" y="408"/>
                              </a:lnTo>
                              <a:lnTo>
                                <a:pt x="63" y="440"/>
                              </a:lnTo>
                              <a:lnTo>
                                <a:pt x="47" y="450"/>
                              </a:lnTo>
                              <a:lnTo>
                                <a:pt x="42" y="440"/>
                              </a:lnTo>
                              <a:lnTo>
                                <a:pt x="42" y="455"/>
                              </a:lnTo>
                              <a:lnTo>
                                <a:pt x="36" y="455"/>
                              </a:lnTo>
                              <a:lnTo>
                                <a:pt x="36" y="445"/>
                              </a:lnTo>
                              <a:lnTo>
                                <a:pt x="26" y="445"/>
                              </a:lnTo>
                              <a:lnTo>
                                <a:pt x="26" y="429"/>
                              </a:lnTo>
                              <a:lnTo>
                                <a:pt x="15" y="429"/>
                              </a:lnTo>
                              <a:lnTo>
                                <a:pt x="21" y="450"/>
                              </a:lnTo>
                              <a:lnTo>
                                <a:pt x="10" y="445"/>
                              </a:lnTo>
                              <a:lnTo>
                                <a:pt x="10" y="461"/>
                              </a:lnTo>
                              <a:lnTo>
                                <a:pt x="0" y="461"/>
                              </a:lnTo>
                              <a:lnTo>
                                <a:pt x="0" y="471"/>
                              </a:lnTo>
                              <a:lnTo>
                                <a:pt x="10" y="471"/>
                              </a:lnTo>
                              <a:lnTo>
                                <a:pt x="26" y="492"/>
                              </a:lnTo>
                              <a:lnTo>
                                <a:pt x="36" y="492"/>
                              </a:lnTo>
                              <a:lnTo>
                                <a:pt x="42" y="481"/>
                              </a:lnTo>
                              <a:lnTo>
                                <a:pt x="47" y="497"/>
                              </a:lnTo>
                              <a:lnTo>
                                <a:pt x="52" y="508"/>
                              </a:lnTo>
                              <a:lnTo>
                                <a:pt x="57" y="497"/>
                              </a:lnTo>
                              <a:lnTo>
                                <a:pt x="63" y="502"/>
                              </a:lnTo>
                              <a:lnTo>
                                <a:pt x="73" y="508"/>
                              </a:lnTo>
                              <a:lnTo>
                                <a:pt x="73" y="518"/>
                              </a:lnTo>
                              <a:lnTo>
                                <a:pt x="83" y="513"/>
                              </a:lnTo>
                              <a:lnTo>
                                <a:pt x="83" y="539"/>
                              </a:lnTo>
                              <a:lnTo>
                                <a:pt x="94" y="534"/>
                              </a:lnTo>
                              <a:lnTo>
                                <a:pt x="99" y="549"/>
                              </a:lnTo>
                              <a:lnTo>
                                <a:pt x="104" y="555"/>
                              </a:lnTo>
                              <a:lnTo>
                                <a:pt x="110" y="534"/>
                              </a:lnTo>
                              <a:lnTo>
                                <a:pt x="115" y="534"/>
                              </a:lnTo>
                              <a:lnTo>
                                <a:pt x="115" y="513"/>
                              </a:lnTo>
                              <a:lnTo>
                                <a:pt x="146" y="508"/>
                              </a:lnTo>
                              <a:lnTo>
                                <a:pt x="157" y="508"/>
                              </a:lnTo>
                              <a:lnTo>
                                <a:pt x="162" y="513"/>
                              </a:lnTo>
                              <a:lnTo>
                                <a:pt x="162" y="529"/>
                              </a:lnTo>
                              <a:lnTo>
                                <a:pt x="167" y="529"/>
                              </a:lnTo>
                              <a:lnTo>
                                <a:pt x="178" y="534"/>
                              </a:lnTo>
                              <a:lnTo>
                                <a:pt x="183" y="586"/>
                              </a:lnTo>
                              <a:lnTo>
                                <a:pt x="209" y="570"/>
                              </a:lnTo>
                              <a:lnTo>
                                <a:pt x="240" y="586"/>
                              </a:lnTo>
                              <a:lnTo>
                                <a:pt x="267" y="617"/>
                              </a:lnTo>
                              <a:lnTo>
                                <a:pt x="287" y="617"/>
                              </a:lnTo>
                              <a:lnTo>
                                <a:pt x="303" y="633"/>
                              </a:lnTo>
                              <a:lnTo>
                                <a:pt x="298" y="659"/>
                              </a:lnTo>
                              <a:lnTo>
                                <a:pt x="335" y="670"/>
                              </a:lnTo>
                              <a:lnTo>
                                <a:pt x="366" y="633"/>
                              </a:lnTo>
                              <a:lnTo>
                                <a:pt x="429" y="633"/>
                              </a:lnTo>
                              <a:lnTo>
                                <a:pt x="465" y="644"/>
                              </a:lnTo>
                              <a:lnTo>
                                <a:pt x="512" y="638"/>
                              </a:lnTo>
                              <a:lnTo>
                                <a:pt x="533" y="633"/>
                              </a:lnTo>
                              <a:lnTo>
                                <a:pt x="575" y="633"/>
                              </a:lnTo>
                              <a:lnTo>
                                <a:pt x="596" y="633"/>
                              </a:lnTo>
                              <a:lnTo>
                                <a:pt x="612" y="628"/>
                              </a:lnTo>
                              <a:lnTo>
                                <a:pt x="627" y="586"/>
                              </a:lnTo>
                              <a:lnTo>
                                <a:pt x="674" y="591"/>
                              </a:lnTo>
                              <a:lnTo>
                                <a:pt x="685" y="549"/>
                              </a:lnTo>
                              <a:lnTo>
                                <a:pt x="674" y="534"/>
                              </a:lnTo>
                              <a:lnTo>
                                <a:pt x="601" y="492"/>
                              </a:lnTo>
                              <a:lnTo>
                                <a:pt x="575" y="481"/>
                              </a:lnTo>
                              <a:lnTo>
                                <a:pt x="570" y="455"/>
                              </a:lnTo>
                              <a:lnTo>
                                <a:pt x="518" y="445"/>
                              </a:lnTo>
                              <a:lnTo>
                                <a:pt x="502" y="466"/>
                              </a:lnTo>
                              <a:lnTo>
                                <a:pt x="481" y="487"/>
                              </a:lnTo>
                              <a:lnTo>
                                <a:pt x="455" y="445"/>
                              </a:lnTo>
                              <a:lnTo>
                                <a:pt x="450" y="434"/>
                              </a:lnTo>
                              <a:lnTo>
                                <a:pt x="408" y="413"/>
                              </a:lnTo>
                              <a:lnTo>
                                <a:pt x="350" y="377"/>
                              </a:lnTo>
                              <a:lnTo>
                                <a:pt x="324" y="366"/>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35" name="Freeform 22"/>
                        <p:cNvSpPr>
                          <a:spLocks/>
                        </p:cNvSpPr>
                        <p:nvPr/>
                      </p:nvSpPr>
                      <p:spPr bwMode="auto">
                        <a:xfrm>
                          <a:off x="1274310" y="2094359"/>
                          <a:ext cx="857049" cy="700111"/>
                        </a:xfrm>
                        <a:custGeom>
                          <a:avLst/>
                          <a:gdLst>
                            <a:gd name="T0" fmla="*/ 2147483647 w 549"/>
                            <a:gd name="T1" fmla="*/ 2147483647 h 523"/>
                            <a:gd name="T2" fmla="*/ 2147483647 w 549"/>
                            <a:gd name="T3" fmla="*/ 2147483647 h 523"/>
                            <a:gd name="T4" fmla="*/ 2147483647 w 549"/>
                            <a:gd name="T5" fmla="*/ 2147483647 h 523"/>
                            <a:gd name="T6" fmla="*/ 2147483647 w 549"/>
                            <a:gd name="T7" fmla="*/ 2147483647 h 523"/>
                            <a:gd name="T8" fmla="*/ 2147483647 w 549"/>
                            <a:gd name="T9" fmla="*/ 2147483647 h 523"/>
                            <a:gd name="T10" fmla="*/ 2147483647 w 549"/>
                            <a:gd name="T11" fmla="*/ 0 h 523"/>
                            <a:gd name="T12" fmla="*/ 2147483647 w 549"/>
                            <a:gd name="T13" fmla="*/ 0 h 523"/>
                            <a:gd name="T14" fmla="*/ 2147483647 w 549"/>
                            <a:gd name="T15" fmla="*/ 2147483647 h 523"/>
                            <a:gd name="T16" fmla="*/ 2147483647 w 549"/>
                            <a:gd name="T17" fmla="*/ 2147483647 h 523"/>
                            <a:gd name="T18" fmla="*/ 2147483647 w 549"/>
                            <a:gd name="T19" fmla="*/ 2147483647 h 523"/>
                            <a:gd name="T20" fmla="*/ 2147483647 w 549"/>
                            <a:gd name="T21" fmla="*/ 2147483647 h 523"/>
                            <a:gd name="T22" fmla="*/ 2147483647 w 549"/>
                            <a:gd name="T23" fmla="*/ 2147483647 h 523"/>
                            <a:gd name="T24" fmla="*/ 2147483647 w 549"/>
                            <a:gd name="T25" fmla="*/ 2147483647 h 523"/>
                            <a:gd name="T26" fmla="*/ 2147483647 w 549"/>
                            <a:gd name="T27" fmla="*/ 2147483647 h 523"/>
                            <a:gd name="T28" fmla="*/ 2147483647 w 549"/>
                            <a:gd name="T29" fmla="*/ 2147483647 h 523"/>
                            <a:gd name="T30" fmla="*/ 2147483647 w 549"/>
                            <a:gd name="T31" fmla="*/ 2147483647 h 523"/>
                            <a:gd name="T32" fmla="*/ 2147483647 w 549"/>
                            <a:gd name="T33" fmla="*/ 2147483647 h 523"/>
                            <a:gd name="T34" fmla="*/ 2147483647 w 549"/>
                            <a:gd name="T35" fmla="*/ 2147483647 h 523"/>
                            <a:gd name="T36" fmla="*/ 2147483647 w 549"/>
                            <a:gd name="T37" fmla="*/ 2147483647 h 523"/>
                            <a:gd name="T38" fmla="*/ 0 w 549"/>
                            <a:gd name="T39" fmla="*/ 2147483647 h 523"/>
                            <a:gd name="T40" fmla="*/ 2147483647 w 549"/>
                            <a:gd name="T41" fmla="*/ 2147483647 h 523"/>
                            <a:gd name="T42" fmla="*/ 2147483647 w 549"/>
                            <a:gd name="T43" fmla="*/ 2147483647 h 523"/>
                            <a:gd name="T44" fmla="*/ 2147483647 w 549"/>
                            <a:gd name="T45" fmla="*/ 2147483647 h 523"/>
                            <a:gd name="T46" fmla="*/ 2147483647 w 549"/>
                            <a:gd name="T47" fmla="*/ 2147483647 h 523"/>
                            <a:gd name="T48" fmla="*/ 2147483647 w 549"/>
                            <a:gd name="T49" fmla="*/ 2147483647 h 523"/>
                            <a:gd name="T50" fmla="*/ 2147483647 w 549"/>
                            <a:gd name="T51" fmla="*/ 2147483647 h 523"/>
                            <a:gd name="T52" fmla="*/ 2147483647 w 549"/>
                            <a:gd name="T53" fmla="*/ 2147483647 h 523"/>
                            <a:gd name="T54" fmla="*/ 2147483647 w 549"/>
                            <a:gd name="T55" fmla="*/ 2147483647 h 523"/>
                            <a:gd name="T56" fmla="*/ 2147483647 w 549"/>
                            <a:gd name="T57" fmla="*/ 2147483647 h 523"/>
                            <a:gd name="T58" fmla="*/ 2147483647 w 549"/>
                            <a:gd name="T59" fmla="*/ 2147483647 h 523"/>
                            <a:gd name="T60" fmla="*/ 2147483647 w 549"/>
                            <a:gd name="T61" fmla="*/ 2147483647 h 523"/>
                            <a:gd name="T62" fmla="*/ 2147483647 w 549"/>
                            <a:gd name="T63" fmla="*/ 2147483647 h 523"/>
                            <a:gd name="T64" fmla="*/ 2147483647 w 549"/>
                            <a:gd name="T65" fmla="*/ 2147483647 h 523"/>
                            <a:gd name="T66" fmla="*/ 2147483647 w 549"/>
                            <a:gd name="T67" fmla="*/ 2147483647 h 523"/>
                            <a:gd name="T68" fmla="*/ 2147483647 w 549"/>
                            <a:gd name="T69" fmla="*/ 2147483647 h 523"/>
                            <a:gd name="T70" fmla="*/ 2147483647 w 549"/>
                            <a:gd name="T71" fmla="*/ 2147483647 h 523"/>
                            <a:gd name="T72" fmla="*/ 2147483647 w 549"/>
                            <a:gd name="T73" fmla="*/ 2147483647 h 523"/>
                            <a:gd name="T74" fmla="*/ 2147483647 w 549"/>
                            <a:gd name="T75" fmla="*/ 2147483647 h 523"/>
                            <a:gd name="T76" fmla="*/ 2147483647 w 549"/>
                            <a:gd name="T77" fmla="*/ 2147483647 h 523"/>
                            <a:gd name="T78" fmla="*/ 2147483647 w 549"/>
                            <a:gd name="T79" fmla="*/ 2147483647 h 523"/>
                            <a:gd name="T80" fmla="*/ 2147483647 w 549"/>
                            <a:gd name="T81" fmla="*/ 2147483647 h 523"/>
                            <a:gd name="T82" fmla="*/ 2147483647 w 549"/>
                            <a:gd name="T83" fmla="*/ 2147483647 h 523"/>
                            <a:gd name="T84" fmla="*/ 2147483647 w 549"/>
                            <a:gd name="T85" fmla="*/ 2147483647 h 523"/>
                            <a:gd name="T86" fmla="*/ 2147483647 w 549"/>
                            <a:gd name="T87" fmla="*/ 2147483647 h 523"/>
                            <a:gd name="T88" fmla="*/ 2147483647 w 549"/>
                            <a:gd name="T89" fmla="*/ 2147483647 h 523"/>
                            <a:gd name="T90" fmla="*/ 2147483647 w 549"/>
                            <a:gd name="T91" fmla="*/ 2147483647 h 523"/>
                            <a:gd name="T92" fmla="*/ 2147483647 w 549"/>
                            <a:gd name="T93" fmla="*/ 2147483647 h 523"/>
                            <a:gd name="T94" fmla="*/ 2147483647 w 549"/>
                            <a:gd name="T95" fmla="*/ 2147483647 h 523"/>
                            <a:gd name="T96" fmla="*/ 2147483647 w 549"/>
                            <a:gd name="T97" fmla="*/ 2147483647 h 523"/>
                            <a:gd name="T98" fmla="*/ 2147483647 w 549"/>
                            <a:gd name="T99" fmla="*/ 2147483647 h 523"/>
                            <a:gd name="T100" fmla="*/ 2147483647 w 549"/>
                            <a:gd name="T101" fmla="*/ 2147483647 h 523"/>
                            <a:gd name="T102" fmla="*/ 2147483647 w 549"/>
                            <a:gd name="T103" fmla="*/ 2147483647 h 523"/>
                            <a:gd name="T104" fmla="*/ 2147483647 w 549"/>
                            <a:gd name="T105" fmla="*/ 2147483647 h 523"/>
                            <a:gd name="T106" fmla="*/ 2147483647 w 549"/>
                            <a:gd name="T107" fmla="*/ 2147483647 h 5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9"/>
                            <a:gd name="T163" fmla="*/ 0 h 523"/>
                            <a:gd name="T164" fmla="*/ 549 w 549"/>
                            <a:gd name="T165" fmla="*/ 523 h 5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9" h="523">
                              <a:moveTo>
                                <a:pt x="372" y="99"/>
                              </a:moveTo>
                              <a:lnTo>
                                <a:pt x="356" y="89"/>
                              </a:lnTo>
                              <a:lnTo>
                                <a:pt x="351" y="47"/>
                              </a:lnTo>
                              <a:lnTo>
                                <a:pt x="356" y="15"/>
                              </a:lnTo>
                              <a:lnTo>
                                <a:pt x="298" y="15"/>
                              </a:lnTo>
                              <a:lnTo>
                                <a:pt x="267" y="0"/>
                              </a:lnTo>
                              <a:lnTo>
                                <a:pt x="256" y="0"/>
                              </a:lnTo>
                              <a:lnTo>
                                <a:pt x="256" y="36"/>
                              </a:lnTo>
                              <a:lnTo>
                                <a:pt x="241" y="52"/>
                              </a:lnTo>
                              <a:lnTo>
                                <a:pt x="215" y="68"/>
                              </a:lnTo>
                              <a:lnTo>
                                <a:pt x="199" y="89"/>
                              </a:lnTo>
                              <a:lnTo>
                                <a:pt x="194" y="120"/>
                              </a:lnTo>
                              <a:lnTo>
                                <a:pt x="178" y="130"/>
                              </a:lnTo>
                              <a:lnTo>
                                <a:pt x="120" y="120"/>
                              </a:lnTo>
                              <a:lnTo>
                                <a:pt x="100" y="151"/>
                              </a:lnTo>
                              <a:lnTo>
                                <a:pt x="100" y="157"/>
                              </a:lnTo>
                              <a:lnTo>
                                <a:pt x="100" y="204"/>
                              </a:lnTo>
                              <a:lnTo>
                                <a:pt x="84" y="225"/>
                              </a:lnTo>
                              <a:lnTo>
                                <a:pt x="5" y="251"/>
                              </a:lnTo>
                              <a:lnTo>
                                <a:pt x="0" y="261"/>
                              </a:lnTo>
                              <a:lnTo>
                                <a:pt x="16" y="298"/>
                              </a:lnTo>
                              <a:lnTo>
                                <a:pt x="11" y="319"/>
                              </a:lnTo>
                              <a:lnTo>
                                <a:pt x="21" y="350"/>
                              </a:lnTo>
                              <a:lnTo>
                                <a:pt x="79" y="366"/>
                              </a:lnTo>
                              <a:lnTo>
                                <a:pt x="79" y="408"/>
                              </a:lnTo>
                              <a:lnTo>
                                <a:pt x="100" y="423"/>
                              </a:lnTo>
                              <a:lnTo>
                                <a:pt x="100" y="434"/>
                              </a:lnTo>
                              <a:lnTo>
                                <a:pt x="100" y="449"/>
                              </a:lnTo>
                              <a:lnTo>
                                <a:pt x="110" y="465"/>
                              </a:lnTo>
                              <a:lnTo>
                                <a:pt x="120" y="486"/>
                              </a:lnTo>
                              <a:lnTo>
                                <a:pt x="120" y="491"/>
                              </a:lnTo>
                              <a:lnTo>
                                <a:pt x="173" y="497"/>
                              </a:lnTo>
                              <a:lnTo>
                                <a:pt x="209" y="476"/>
                              </a:lnTo>
                              <a:lnTo>
                                <a:pt x="246" y="465"/>
                              </a:lnTo>
                              <a:lnTo>
                                <a:pt x="293" y="439"/>
                              </a:lnTo>
                              <a:lnTo>
                                <a:pt x="340" y="444"/>
                              </a:lnTo>
                              <a:lnTo>
                                <a:pt x="387" y="449"/>
                              </a:lnTo>
                              <a:lnTo>
                                <a:pt x="366" y="476"/>
                              </a:lnTo>
                              <a:lnTo>
                                <a:pt x="387" y="481"/>
                              </a:lnTo>
                              <a:lnTo>
                                <a:pt x="398" y="523"/>
                              </a:lnTo>
                              <a:lnTo>
                                <a:pt x="466" y="449"/>
                              </a:lnTo>
                              <a:lnTo>
                                <a:pt x="471" y="449"/>
                              </a:lnTo>
                              <a:lnTo>
                                <a:pt x="481" y="423"/>
                              </a:lnTo>
                              <a:lnTo>
                                <a:pt x="487" y="387"/>
                              </a:lnTo>
                              <a:lnTo>
                                <a:pt x="492" y="366"/>
                              </a:lnTo>
                              <a:lnTo>
                                <a:pt x="534" y="345"/>
                              </a:lnTo>
                              <a:lnTo>
                                <a:pt x="549" y="324"/>
                              </a:lnTo>
                              <a:lnTo>
                                <a:pt x="518" y="256"/>
                              </a:lnTo>
                              <a:lnTo>
                                <a:pt x="534" y="204"/>
                              </a:lnTo>
                              <a:lnTo>
                                <a:pt x="528" y="193"/>
                              </a:lnTo>
                              <a:lnTo>
                                <a:pt x="497" y="157"/>
                              </a:lnTo>
                              <a:lnTo>
                                <a:pt x="487" y="120"/>
                              </a:lnTo>
                              <a:lnTo>
                                <a:pt x="445" y="120"/>
                              </a:lnTo>
                              <a:lnTo>
                                <a:pt x="372" y="99"/>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40" name="Freeform 30"/>
                        <p:cNvSpPr>
                          <a:spLocks/>
                        </p:cNvSpPr>
                        <p:nvPr/>
                      </p:nvSpPr>
                      <p:spPr bwMode="auto">
                        <a:xfrm>
                          <a:off x="1896439" y="2976990"/>
                          <a:ext cx="759841" cy="666060"/>
                        </a:xfrm>
                        <a:custGeom>
                          <a:avLst/>
                          <a:gdLst>
                            <a:gd name="T0" fmla="*/ 2147483647 w 486"/>
                            <a:gd name="T1" fmla="*/ 2147483647 h 497"/>
                            <a:gd name="T2" fmla="*/ 2147483647 w 486"/>
                            <a:gd name="T3" fmla="*/ 2147483647 h 497"/>
                            <a:gd name="T4" fmla="*/ 2147483647 w 486"/>
                            <a:gd name="T5" fmla="*/ 2147483647 h 497"/>
                            <a:gd name="T6" fmla="*/ 2147483647 w 486"/>
                            <a:gd name="T7" fmla="*/ 2147483647 h 497"/>
                            <a:gd name="T8" fmla="*/ 2147483647 w 486"/>
                            <a:gd name="T9" fmla="*/ 2147483647 h 497"/>
                            <a:gd name="T10" fmla="*/ 2147483647 w 486"/>
                            <a:gd name="T11" fmla="*/ 2147483647 h 497"/>
                            <a:gd name="T12" fmla="*/ 2147483647 w 486"/>
                            <a:gd name="T13" fmla="*/ 2147483647 h 497"/>
                            <a:gd name="T14" fmla="*/ 2147483647 w 486"/>
                            <a:gd name="T15" fmla="*/ 2147483647 h 497"/>
                            <a:gd name="T16" fmla="*/ 2147483647 w 486"/>
                            <a:gd name="T17" fmla="*/ 2147483647 h 497"/>
                            <a:gd name="T18" fmla="*/ 2147483647 w 486"/>
                            <a:gd name="T19" fmla="*/ 2147483647 h 497"/>
                            <a:gd name="T20" fmla="*/ 2147483647 w 486"/>
                            <a:gd name="T21" fmla="*/ 2147483647 h 497"/>
                            <a:gd name="T22" fmla="*/ 2147483647 w 486"/>
                            <a:gd name="T23" fmla="*/ 2147483647 h 497"/>
                            <a:gd name="T24" fmla="*/ 2147483647 w 486"/>
                            <a:gd name="T25" fmla="*/ 2147483647 h 497"/>
                            <a:gd name="T26" fmla="*/ 2147483647 w 486"/>
                            <a:gd name="T27" fmla="*/ 2147483647 h 497"/>
                            <a:gd name="T28" fmla="*/ 2147483647 w 486"/>
                            <a:gd name="T29" fmla="*/ 2147483647 h 497"/>
                            <a:gd name="T30" fmla="*/ 2147483647 w 486"/>
                            <a:gd name="T31" fmla="*/ 2147483647 h 497"/>
                            <a:gd name="T32" fmla="*/ 2147483647 w 486"/>
                            <a:gd name="T33" fmla="*/ 2147483647 h 497"/>
                            <a:gd name="T34" fmla="*/ 2147483647 w 486"/>
                            <a:gd name="T35" fmla="*/ 2147483647 h 497"/>
                            <a:gd name="T36" fmla="*/ 2147483647 w 486"/>
                            <a:gd name="T37" fmla="*/ 2147483647 h 497"/>
                            <a:gd name="T38" fmla="*/ 2147483647 w 486"/>
                            <a:gd name="T39" fmla="*/ 2147483647 h 497"/>
                            <a:gd name="T40" fmla="*/ 2147483647 w 486"/>
                            <a:gd name="T41" fmla="*/ 2147483647 h 497"/>
                            <a:gd name="T42" fmla="*/ 2147483647 w 486"/>
                            <a:gd name="T43" fmla="*/ 2147483647 h 497"/>
                            <a:gd name="T44" fmla="*/ 2147483647 w 486"/>
                            <a:gd name="T45" fmla="*/ 2147483647 h 497"/>
                            <a:gd name="T46" fmla="*/ 0 w 486"/>
                            <a:gd name="T47" fmla="*/ 2147483647 h 497"/>
                            <a:gd name="T48" fmla="*/ 2147483647 w 486"/>
                            <a:gd name="T49" fmla="*/ 2147483647 h 497"/>
                            <a:gd name="T50" fmla="*/ 2147483647 w 486"/>
                            <a:gd name="T51" fmla="*/ 2147483647 h 497"/>
                            <a:gd name="T52" fmla="*/ 2147483647 w 486"/>
                            <a:gd name="T53" fmla="*/ 2147483647 h 497"/>
                            <a:gd name="T54" fmla="*/ 2147483647 w 486"/>
                            <a:gd name="T55" fmla="*/ 2147483647 h 497"/>
                            <a:gd name="T56" fmla="*/ 2147483647 w 486"/>
                            <a:gd name="T57" fmla="*/ 2147483647 h 497"/>
                            <a:gd name="T58" fmla="*/ 2147483647 w 486"/>
                            <a:gd name="T59" fmla="*/ 2147483647 h 497"/>
                            <a:gd name="T60" fmla="*/ 2147483647 w 486"/>
                            <a:gd name="T61" fmla="*/ 2147483647 h 497"/>
                            <a:gd name="T62" fmla="*/ 2147483647 w 486"/>
                            <a:gd name="T63" fmla="*/ 2147483647 h 497"/>
                            <a:gd name="T64" fmla="*/ 2147483647 w 486"/>
                            <a:gd name="T65" fmla="*/ 2147483647 h 497"/>
                            <a:gd name="T66" fmla="*/ 2147483647 w 486"/>
                            <a:gd name="T67" fmla="*/ 0 h 497"/>
                            <a:gd name="T68" fmla="*/ 2147483647 w 486"/>
                            <a:gd name="T69" fmla="*/ 2147483647 h 4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6"/>
                            <a:gd name="T106" fmla="*/ 0 h 497"/>
                            <a:gd name="T107" fmla="*/ 486 w 486"/>
                            <a:gd name="T108" fmla="*/ 497 h 4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6" h="497">
                              <a:moveTo>
                                <a:pt x="376" y="31"/>
                              </a:moveTo>
                              <a:lnTo>
                                <a:pt x="397" y="89"/>
                              </a:lnTo>
                              <a:lnTo>
                                <a:pt x="429" y="125"/>
                              </a:lnTo>
                              <a:lnTo>
                                <a:pt x="455" y="151"/>
                              </a:lnTo>
                              <a:lnTo>
                                <a:pt x="486" y="188"/>
                              </a:lnTo>
                              <a:lnTo>
                                <a:pt x="470" y="209"/>
                              </a:lnTo>
                              <a:lnTo>
                                <a:pt x="434" y="219"/>
                              </a:lnTo>
                              <a:lnTo>
                                <a:pt x="418" y="256"/>
                              </a:lnTo>
                              <a:lnTo>
                                <a:pt x="434" y="329"/>
                              </a:lnTo>
                              <a:lnTo>
                                <a:pt x="392" y="382"/>
                              </a:lnTo>
                              <a:lnTo>
                                <a:pt x="392" y="423"/>
                              </a:lnTo>
                              <a:lnTo>
                                <a:pt x="392" y="444"/>
                              </a:lnTo>
                              <a:lnTo>
                                <a:pt x="382" y="476"/>
                              </a:lnTo>
                              <a:lnTo>
                                <a:pt x="298" y="497"/>
                              </a:lnTo>
                              <a:lnTo>
                                <a:pt x="256" y="491"/>
                              </a:lnTo>
                              <a:lnTo>
                                <a:pt x="225" y="439"/>
                              </a:lnTo>
                              <a:lnTo>
                                <a:pt x="209" y="408"/>
                              </a:lnTo>
                              <a:lnTo>
                                <a:pt x="209" y="371"/>
                              </a:lnTo>
                              <a:lnTo>
                                <a:pt x="136" y="334"/>
                              </a:lnTo>
                              <a:lnTo>
                                <a:pt x="104" y="282"/>
                              </a:lnTo>
                              <a:lnTo>
                                <a:pt x="94" y="272"/>
                              </a:lnTo>
                              <a:lnTo>
                                <a:pt x="26" y="293"/>
                              </a:lnTo>
                              <a:lnTo>
                                <a:pt x="5" y="314"/>
                              </a:lnTo>
                              <a:lnTo>
                                <a:pt x="0" y="303"/>
                              </a:lnTo>
                              <a:lnTo>
                                <a:pt x="31" y="240"/>
                              </a:lnTo>
                              <a:lnTo>
                                <a:pt x="47" y="209"/>
                              </a:lnTo>
                              <a:lnTo>
                                <a:pt x="94" y="183"/>
                              </a:lnTo>
                              <a:lnTo>
                                <a:pt x="167" y="115"/>
                              </a:lnTo>
                              <a:lnTo>
                                <a:pt x="178" y="110"/>
                              </a:lnTo>
                              <a:lnTo>
                                <a:pt x="219" y="78"/>
                              </a:lnTo>
                              <a:lnTo>
                                <a:pt x="235" y="68"/>
                              </a:lnTo>
                              <a:lnTo>
                                <a:pt x="277" y="36"/>
                              </a:lnTo>
                              <a:lnTo>
                                <a:pt x="303" y="5"/>
                              </a:lnTo>
                              <a:lnTo>
                                <a:pt x="350" y="0"/>
                              </a:lnTo>
                              <a:lnTo>
                                <a:pt x="376" y="31"/>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42" name="Freeform 34"/>
                        <p:cNvSpPr>
                          <a:spLocks/>
                        </p:cNvSpPr>
                        <p:nvPr/>
                      </p:nvSpPr>
                      <p:spPr bwMode="auto">
                        <a:xfrm>
                          <a:off x="1455382" y="3614445"/>
                          <a:ext cx="1659012" cy="798181"/>
                        </a:xfrm>
                        <a:custGeom>
                          <a:avLst/>
                          <a:gdLst>
                            <a:gd name="T0" fmla="*/ 2147483647 w 1062"/>
                            <a:gd name="T1" fmla="*/ 2147483647 h 596"/>
                            <a:gd name="T2" fmla="*/ 2147483647 w 1062"/>
                            <a:gd name="T3" fmla="*/ 2147483647 h 596"/>
                            <a:gd name="T4" fmla="*/ 2147483647 w 1062"/>
                            <a:gd name="T5" fmla="*/ 2147483647 h 596"/>
                            <a:gd name="T6" fmla="*/ 2147483647 w 1062"/>
                            <a:gd name="T7" fmla="*/ 2147483647 h 596"/>
                            <a:gd name="T8" fmla="*/ 2147483647 w 1062"/>
                            <a:gd name="T9" fmla="*/ 2147483647 h 596"/>
                            <a:gd name="T10" fmla="*/ 2147483647 w 1062"/>
                            <a:gd name="T11" fmla="*/ 2147483647 h 596"/>
                            <a:gd name="T12" fmla="*/ 2147483647 w 1062"/>
                            <a:gd name="T13" fmla="*/ 2147483647 h 596"/>
                            <a:gd name="T14" fmla="*/ 2147483647 w 1062"/>
                            <a:gd name="T15" fmla="*/ 2147483647 h 596"/>
                            <a:gd name="T16" fmla="*/ 2147483647 w 1062"/>
                            <a:gd name="T17" fmla="*/ 2147483647 h 596"/>
                            <a:gd name="T18" fmla="*/ 2147483647 w 1062"/>
                            <a:gd name="T19" fmla="*/ 2147483647 h 596"/>
                            <a:gd name="T20" fmla="*/ 2147483647 w 1062"/>
                            <a:gd name="T21" fmla="*/ 2147483647 h 596"/>
                            <a:gd name="T22" fmla="*/ 2147483647 w 1062"/>
                            <a:gd name="T23" fmla="*/ 2147483647 h 596"/>
                            <a:gd name="T24" fmla="*/ 2147483647 w 1062"/>
                            <a:gd name="T25" fmla="*/ 2147483647 h 596"/>
                            <a:gd name="T26" fmla="*/ 2147483647 w 1062"/>
                            <a:gd name="T27" fmla="*/ 2147483647 h 596"/>
                            <a:gd name="T28" fmla="*/ 2147483647 w 1062"/>
                            <a:gd name="T29" fmla="*/ 2147483647 h 596"/>
                            <a:gd name="T30" fmla="*/ 2147483647 w 1062"/>
                            <a:gd name="T31" fmla="*/ 2147483647 h 596"/>
                            <a:gd name="T32" fmla="*/ 2147483647 w 1062"/>
                            <a:gd name="T33" fmla="*/ 2147483647 h 596"/>
                            <a:gd name="T34" fmla="*/ 2147483647 w 1062"/>
                            <a:gd name="T35" fmla="*/ 2147483647 h 596"/>
                            <a:gd name="T36" fmla="*/ 2147483647 w 1062"/>
                            <a:gd name="T37" fmla="*/ 2147483647 h 596"/>
                            <a:gd name="T38" fmla="*/ 2147483647 w 1062"/>
                            <a:gd name="T39" fmla="*/ 2147483647 h 596"/>
                            <a:gd name="T40" fmla="*/ 2147483647 w 1062"/>
                            <a:gd name="T41" fmla="*/ 2147483647 h 596"/>
                            <a:gd name="T42" fmla="*/ 2147483647 w 1062"/>
                            <a:gd name="T43" fmla="*/ 2147483647 h 596"/>
                            <a:gd name="T44" fmla="*/ 2147483647 w 1062"/>
                            <a:gd name="T45" fmla="*/ 2147483647 h 596"/>
                            <a:gd name="T46" fmla="*/ 2147483647 w 1062"/>
                            <a:gd name="T47" fmla="*/ 2147483647 h 596"/>
                            <a:gd name="T48" fmla="*/ 2147483647 w 1062"/>
                            <a:gd name="T49" fmla="*/ 2147483647 h 596"/>
                            <a:gd name="T50" fmla="*/ 2147483647 w 1062"/>
                            <a:gd name="T51" fmla="*/ 2147483647 h 596"/>
                            <a:gd name="T52" fmla="*/ 2147483647 w 1062"/>
                            <a:gd name="T53" fmla="*/ 2147483647 h 596"/>
                            <a:gd name="T54" fmla="*/ 2147483647 w 1062"/>
                            <a:gd name="T55" fmla="*/ 2147483647 h 596"/>
                            <a:gd name="T56" fmla="*/ 2147483647 w 1062"/>
                            <a:gd name="T57" fmla="*/ 2147483647 h 596"/>
                            <a:gd name="T58" fmla="*/ 2147483647 w 1062"/>
                            <a:gd name="T59" fmla="*/ 2147483647 h 596"/>
                            <a:gd name="T60" fmla="*/ 2147483647 w 1062"/>
                            <a:gd name="T61" fmla="*/ 2147483647 h 596"/>
                            <a:gd name="T62" fmla="*/ 2147483647 w 1062"/>
                            <a:gd name="T63" fmla="*/ 2147483647 h 596"/>
                            <a:gd name="T64" fmla="*/ 2147483647 w 1062"/>
                            <a:gd name="T65" fmla="*/ 2147483647 h 596"/>
                            <a:gd name="T66" fmla="*/ 2147483647 w 1062"/>
                            <a:gd name="T67" fmla="*/ 2147483647 h 596"/>
                            <a:gd name="T68" fmla="*/ 2147483647 w 1062"/>
                            <a:gd name="T69" fmla="*/ 2147483647 h 596"/>
                            <a:gd name="T70" fmla="*/ 2147483647 w 1062"/>
                            <a:gd name="T71" fmla="*/ 2147483647 h 596"/>
                            <a:gd name="T72" fmla="*/ 2147483647 w 1062"/>
                            <a:gd name="T73" fmla="*/ 2147483647 h 596"/>
                            <a:gd name="T74" fmla="*/ 2147483647 w 1062"/>
                            <a:gd name="T75" fmla="*/ 2147483647 h 596"/>
                            <a:gd name="T76" fmla="*/ 2147483647 w 1062"/>
                            <a:gd name="T77" fmla="*/ 2147483647 h 596"/>
                            <a:gd name="T78" fmla="*/ 2147483647 w 1062"/>
                            <a:gd name="T79" fmla="*/ 2147483647 h 596"/>
                            <a:gd name="T80" fmla="*/ 2147483647 w 1062"/>
                            <a:gd name="T81" fmla="*/ 2147483647 h 596"/>
                            <a:gd name="T82" fmla="*/ 2147483647 w 1062"/>
                            <a:gd name="T83" fmla="*/ 2147483647 h 596"/>
                            <a:gd name="T84" fmla="*/ 2147483647 w 1062"/>
                            <a:gd name="T85" fmla="*/ 2147483647 h 596"/>
                            <a:gd name="T86" fmla="*/ 2147483647 w 1062"/>
                            <a:gd name="T87" fmla="*/ 2147483647 h 596"/>
                            <a:gd name="T88" fmla="*/ 2147483647 w 1062"/>
                            <a:gd name="T89" fmla="*/ 2147483647 h 596"/>
                            <a:gd name="T90" fmla="*/ 2147483647 w 1062"/>
                            <a:gd name="T91" fmla="*/ 2147483647 h 596"/>
                            <a:gd name="T92" fmla="*/ 2147483647 w 1062"/>
                            <a:gd name="T93" fmla="*/ 2147483647 h 596"/>
                            <a:gd name="T94" fmla="*/ 2147483647 w 1062"/>
                            <a:gd name="T95" fmla="*/ 2147483647 h 596"/>
                            <a:gd name="T96" fmla="*/ 2147483647 w 1062"/>
                            <a:gd name="T97" fmla="*/ 0 h 596"/>
                            <a:gd name="T98" fmla="*/ 2147483647 w 1062"/>
                            <a:gd name="T99" fmla="*/ 2147483647 h 5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2"/>
                            <a:gd name="T151" fmla="*/ 0 h 596"/>
                            <a:gd name="T152" fmla="*/ 1062 w 1062"/>
                            <a:gd name="T153" fmla="*/ 596 h 5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2" h="596">
                              <a:moveTo>
                                <a:pt x="785" y="26"/>
                              </a:moveTo>
                              <a:lnTo>
                                <a:pt x="801" y="26"/>
                              </a:lnTo>
                              <a:lnTo>
                                <a:pt x="837" y="78"/>
                              </a:lnTo>
                              <a:lnTo>
                                <a:pt x="864" y="136"/>
                              </a:lnTo>
                              <a:lnTo>
                                <a:pt x="890" y="172"/>
                              </a:lnTo>
                              <a:lnTo>
                                <a:pt x="968" y="230"/>
                              </a:lnTo>
                              <a:lnTo>
                                <a:pt x="968" y="240"/>
                              </a:lnTo>
                              <a:lnTo>
                                <a:pt x="984" y="266"/>
                              </a:lnTo>
                              <a:lnTo>
                                <a:pt x="1015" y="308"/>
                              </a:lnTo>
                              <a:lnTo>
                                <a:pt x="1031" y="382"/>
                              </a:lnTo>
                              <a:lnTo>
                                <a:pt x="1031" y="402"/>
                              </a:lnTo>
                              <a:lnTo>
                                <a:pt x="1026" y="460"/>
                              </a:lnTo>
                              <a:lnTo>
                                <a:pt x="1047" y="476"/>
                              </a:lnTo>
                              <a:lnTo>
                                <a:pt x="1062" y="528"/>
                              </a:lnTo>
                              <a:lnTo>
                                <a:pt x="1057" y="580"/>
                              </a:lnTo>
                              <a:lnTo>
                                <a:pt x="1047" y="596"/>
                              </a:lnTo>
                              <a:lnTo>
                                <a:pt x="989" y="565"/>
                              </a:lnTo>
                              <a:lnTo>
                                <a:pt x="947" y="502"/>
                              </a:lnTo>
                              <a:lnTo>
                                <a:pt x="921" y="455"/>
                              </a:lnTo>
                              <a:lnTo>
                                <a:pt x="911" y="444"/>
                              </a:lnTo>
                              <a:lnTo>
                                <a:pt x="905" y="429"/>
                              </a:lnTo>
                              <a:lnTo>
                                <a:pt x="884" y="402"/>
                              </a:lnTo>
                              <a:lnTo>
                                <a:pt x="869" y="402"/>
                              </a:lnTo>
                              <a:lnTo>
                                <a:pt x="864" y="392"/>
                              </a:lnTo>
                              <a:lnTo>
                                <a:pt x="801" y="366"/>
                              </a:lnTo>
                              <a:lnTo>
                                <a:pt x="801" y="361"/>
                              </a:lnTo>
                              <a:lnTo>
                                <a:pt x="785" y="350"/>
                              </a:lnTo>
                              <a:lnTo>
                                <a:pt x="764" y="345"/>
                              </a:lnTo>
                              <a:lnTo>
                                <a:pt x="680" y="293"/>
                              </a:lnTo>
                              <a:lnTo>
                                <a:pt x="665" y="266"/>
                              </a:lnTo>
                              <a:lnTo>
                                <a:pt x="639" y="256"/>
                              </a:lnTo>
                              <a:lnTo>
                                <a:pt x="612" y="256"/>
                              </a:lnTo>
                              <a:lnTo>
                                <a:pt x="571" y="240"/>
                              </a:lnTo>
                              <a:lnTo>
                                <a:pt x="529" y="240"/>
                              </a:lnTo>
                              <a:lnTo>
                                <a:pt x="482" y="240"/>
                              </a:lnTo>
                              <a:lnTo>
                                <a:pt x="466" y="225"/>
                              </a:lnTo>
                              <a:lnTo>
                                <a:pt x="456" y="225"/>
                              </a:lnTo>
                              <a:lnTo>
                                <a:pt x="424" y="303"/>
                              </a:lnTo>
                              <a:lnTo>
                                <a:pt x="414" y="340"/>
                              </a:lnTo>
                              <a:lnTo>
                                <a:pt x="424" y="350"/>
                              </a:lnTo>
                              <a:lnTo>
                                <a:pt x="424" y="361"/>
                              </a:lnTo>
                              <a:lnTo>
                                <a:pt x="398" y="402"/>
                              </a:lnTo>
                              <a:lnTo>
                                <a:pt x="398" y="418"/>
                              </a:lnTo>
                              <a:lnTo>
                                <a:pt x="388" y="429"/>
                              </a:lnTo>
                              <a:lnTo>
                                <a:pt x="403" y="460"/>
                              </a:lnTo>
                              <a:lnTo>
                                <a:pt x="393" y="470"/>
                              </a:lnTo>
                              <a:lnTo>
                                <a:pt x="382" y="470"/>
                              </a:lnTo>
                              <a:lnTo>
                                <a:pt x="388" y="486"/>
                              </a:lnTo>
                              <a:lnTo>
                                <a:pt x="361" y="518"/>
                              </a:lnTo>
                              <a:lnTo>
                                <a:pt x="361" y="491"/>
                              </a:lnTo>
                              <a:lnTo>
                                <a:pt x="346" y="491"/>
                              </a:lnTo>
                              <a:lnTo>
                                <a:pt x="304" y="465"/>
                              </a:lnTo>
                              <a:lnTo>
                                <a:pt x="283" y="470"/>
                              </a:lnTo>
                              <a:lnTo>
                                <a:pt x="283" y="486"/>
                              </a:lnTo>
                              <a:lnTo>
                                <a:pt x="267" y="491"/>
                              </a:lnTo>
                              <a:lnTo>
                                <a:pt x="246" y="481"/>
                              </a:lnTo>
                              <a:lnTo>
                                <a:pt x="246" y="491"/>
                              </a:lnTo>
                              <a:lnTo>
                                <a:pt x="252" y="491"/>
                              </a:lnTo>
                              <a:lnTo>
                                <a:pt x="225" y="507"/>
                              </a:lnTo>
                              <a:lnTo>
                                <a:pt x="204" y="497"/>
                              </a:lnTo>
                              <a:lnTo>
                                <a:pt x="189" y="512"/>
                              </a:lnTo>
                              <a:lnTo>
                                <a:pt x="178" y="512"/>
                              </a:lnTo>
                              <a:lnTo>
                                <a:pt x="178" y="518"/>
                              </a:lnTo>
                              <a:lnTo>
                                <a:pt x="168" y="523"/>
                              </a:lnTo>
                              <a:lnTo>
                                <a:pt x="173" y="523"/>
                              </a:lnTo>
                              <a:lnTo>
                                <a:pt x="168" y="533"/>
                              </a:lnTo>
                              <a:lnTo>
                                <a:pt x="152" y="533"/>
                              </a:lnTo>
                              <a:lnTo>
                                <a:pt x="157" y="528"/>
                              </a:lnTo>
                              <a:lnTo>
                                <a:pt x="126" y="533"/>
                              </a:lnTo>
                              <a:lnTo>
                                <a:pt x="110" y="518"/>
                              </a:lnTo>
                              <a:lnTo>
                                <a:pt x="116" y="512"/>
                              </a:lnTo>
                              <a:lnTo>
                                <a:pt x="116" y="507"/>
                              </a:lnTo>
                              <a:lnTo>
                                <a:pt x="95" y="507"/>
                              </a:lnTo>
                              <a:lnTo>
                                <a:pt x="105" y="502"/>
                              </a:lnTo>
                              <a:lnTo>
                                <a:pt x="42" y="491"/>
                              </a:lnTo>
                              <a:lnTo>
                                <a:pt x="37" y="476"/>
                              </a:lnTo>
                              <a:lnTo>
                                <a:pt x="32" y="476"/>
                              </a:lnTo>
                              <a:lnTo>
                                <a:pt x="27" y="486"/>
                              </a:lnTo>
                              <a:lnTo>
                                <a:pt x="0" y="455"/>
                              </a:lnTo>
                              <a:lnTo>
                                <a:pt x="16" y="429"/>
                              </a:lnTo>
                              <a:lnTo>
                                <a:pt x="27" y="387"/>
                              </a:lnTo>
                              <a:lnTo>
                                <a:pt x="105" y="324"/>
                              </a:lnTo>
                              <a:lnTo>
                                <a:pt x="131" y="293"/>
                              </a:lnTo>
                              <a:lnTo>
                                <a:pt x="168" y="204"/>
                              </a:lnTo>
                              <a:lnTo>
                                <a:pt x="163" y="167"/>
                              </a:lnTo>
                              <a:lnTo>
                                <a:pt x="194" y="151"/>
                              </a:lnTo>
                              <a:lnTo>
                                <a:pt x="199" y="99"/>
                              </a:lnTo>
                              <a:lnTo>
                                <a:pt x="252" y="62"/>
                              </a:lnTo>
                              <a:lnTo>
                                <a:pt x="278" y="52"/>
                              </a:lnTo>
                              <a:lnTo>
                                <a:pt x="304" y="26"/>
                              </a:lnTo>
                              <a:lnTo>
                                <a:pt x="325" y="21"/>
                              </a:lnTo>
                              <a:lnTo>
                                <a:pt x="388" y="57"/>
                              </a:lnTo>
                              <a:lnTo>
                                <a:pt x="440" y="57"/>
                              </a:lnTo>
                              <a:lnTo>
                                <a:pt x="497" y="68"/>
                              </a:lnTo>
                              <a:lnTo>
                                <a:pt x="508" y="62"/>
                              </a:lnTo>
                              <a:lnTo>
                                <a:pt x="539" y="15"/>
                              </a:lnTo>
                              <a:lnTo>
                                <a:pt x="576" y="15"/>
                              </a:lnTo>
                              <a:lnTo>
                                <a:pt x="665" y="0"/>
                              </a:lnTo>
                              <a:lnTo>
                                <a:pt x="675" y="5"/>
                              </a:lnTo>
                              <a:lnTo>
                                <a:pt x="769" y="36"/>
                              </a:lnTo>
                              <a:lnTo>
                                <a:pt x="785" y="26"/>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45" name="Freeform 40"/>
                        <p:cNvSpPr>
                          <a:spLocks/>
                        </p:cNvSpPr>
                        <p:nvPr/>
                      </p:nvSpPr>
                      <p:spPr bwMode="auto">
                        <a:xfrm>
                          <a:off x="4282889" y="1477335"/>
                          <a:ext cx="711236" cy="498523"/>
                        </a:xfrm>
                        <a:custGeom>
                          <a:avLst/>
                          <a:gdLst>
                            <a:gd name="T0" fmla="*/ 0 w 455"/>
                            <a:gd name="T1" fmla="*/ 2147483647 h 372"/>
                            <a:gd name="T2" fmla="*/ 2147483647 w 455"/>
                            <a:gd name="T3" fmla="*/ 2147483647 h 372"/>
                            <a:gd name="T4" fmla="*/ 2147483647 w 455"/>
                            <a:gd name="T5" fmla="*/ 0 h 372"/>
                            <a:gd name="T6" fmla="*/ 2147483647 w 455"/>
                            <a:gd name="T7" fmla="*/ 0 h 372"/>
                            <a:gd name="T8" fmla="*/ 2147483647 w 455"/>
                            <a:gd name="T9" fmla="*/ 2147483647 h 372"/>
                            <a:gd name="T10" fmla="*/ 2147483647 w 455"/>
                            <a:gd name="T11" fmla="*/ 2147483647 h 372"/>
                            <a:gd name="T12" fmla="*/ 2147483647 w 455"/>
                            <a:gd name="T13" fmla="*/ 2147483647 h 372"/>
                            <a:gd name="T14" fmla="*/ 2147483647 w 455"/>
                            <a:gd name="T15" fmla="*/ 2147483647 h 372"/>
                            <a:gd name="T16" fmla="*/ 2147483647 w 455"/>
                            <a:gd name="T17" fmla="*/ 2147483647 h 372"/>
                            <a:gd name="T18" fmla="*/ 2147483647 w 455"/>
                            <a:gd name="T19" fmla="*/ 2147483647 h 372"/>
                            <a:gd name="T20" fmla="*/ 2147483647 w 455"/>
                            <a:gd name="T21" fmla="*/ 2147483647 h 372"/>
                            <a:gd name="T22" fmla="*/ 2147483647 w 455"/>
                            <a:gd name="T23" fmla="*/ 2147483647 h 372"/>
                            <a:gd name="T24" fmla="*/ 2147483647 w 455"/>
                            <a:gd name="T25" fmla="*/ 2147483647 h 372"/>
                            <a:gd name="T26" fmla="*/ 2147483647 w 455"/>
                            <a:gd name="T27" fmla="*/ 2147483647 h 372"/>
                            <a:gd name="T28" fmla="*/ 2147483647 w 455"/>
                            <a:gd name="T29" fmla="*/ 2147483647 h 372"/>
                            <a:gd name="T30" fmla="*/ 2147483647 w 455"/>
                            <a:gd name="T31" fmla="*/ 2147483647 h 372"/>
                            <a:gd name="T32" fmla="*/ 2147483647 w 455"/>
                            <a:gd name="T33" fmla="*/ 2147483647 h 372"/>
                            <a:gd name="T34" fmla="*/ 2147483647 w 455"/>
                            <a:gd name="T35" fmla="*/ 2147483647 h 372"/>
                            <a:gd name="T36" fmla="*/ 2147483647 w 455"/>
                            <a:gd name="T37" fmla="*/ 2147483647 h 372"/>
                            <a:gd name="T38" fmla="*/ 2147483647 w 455"/>
                            <a:gd name="T39" fmla="*/ 2147483647 h 372"/>
                            <a:gd name="T40" fmla="*/ 2147483647 w 455"/>
                            <a:gd name="T41" fmla="*/ 2147483647 h 372"/>
                            <a:gd name="T42" fmla="*/ 2147483647 w 455"/>
                            <a:gd name="T43" fmla="*/ 2147483647 h 372"/>
                            <a:gd name="T44" fmla="*/ 2147483647 w 455"/>
                            <a:gd name="T45" fmla="*/ 2147483647 h 372"/>
                            <a:gd name="T46" fmla="*/ 2147483647 w 455"/>
                            <a:gd name="T47" fmla="*/ 2147483647 h 372"/>
                            <a:gd name="T48" fmla="*/ 2147483647 w 455"/>
                            <a:gd name="T49" fmla="*/ 2147483647 h 372"/>
                            <a:gd name="T50" fmla="*/ 2147483647 w 455"/>
                            <a:gd name="T51" fmla="*/ 2147483647 h 372"/>
                            <a:gd name="T52" fmla="*/ 2147483647 w 455"/>
                            <a:gd name="T53" fmla="*/ 2147483647 h 372"/>
                            <a:gd name="T54" fmla="*/ 2147483647 w 455"/>
                            <a:gd name="T55" fmla="*/ 2147483647 h 372"/>
                            <a:gd name="T56" fmla="*/ 2147483647 w 455"/>
                            <a:gd name="T57" fmla="*/ 2147483647 h 372"/>
                            <a:gd name="T58" fmla="*/ 2147483647 w 455"/>
                            <a:gd name="T59" fmla="*/ 2147483647 h 372"/>
                            <a:gd name="T60" fmla="*/ 2147483647 w 455"/>
                            <a:gd name="T61" fmla="*/ 2147483647 h 372"/>
                            <a:gd name="T62" fmla="*/ 2147483647 w 455"/>
                            <a:gd name="T63" fmla="*/ 2147483647 h 372"/>
                            <a:gd name="T64" fmla="*/ 2147483647 w 455"/>
                            <a:gd name="T65" fmla="*/ 2147483647 h 372"/>
                            <a:gd name="T66" fmla="*/ 2147483647 w 455"/>
                            <a:gd name="T67" fmla="*/ 2147483647 h 372"/>
                            <a:gd name="T68" fmla="*/ 2147483647 w 455"/>
                            <a:gd name="T69" fmla="*/ 2147483647 h 372"/>
                            <a:gd name="T70" fmla="*/ 2147483647 w 455"/>
                            <a:gd name="T71" fmla="*/ 2147483647 h 372"/>
                            <a:gd name="T72" fmla="*/ 2147483647 w 455"/>
                            <a:gd name="T73" fmla="*/ 2147483647 h 372"/>
                            <a:gd name="T74" fmla="*/ 2147483647 w 455"/>
                            <a:gd name="T75" fmla="*/ 2147483647 h 372"/>
                            <a:gd name="T76" fmla="*/ 2147483647 w 455"/>
                            <a:gd name="T77" fmla="*/ 2147483647 h 372"/>
                            <a:gd name="T78" fmla="*/ 2147483647 w 455"/>
                            <a:gd name="T79" fmla="*/ 2147483647 h 372"/>
                            <a:gd name="T80" fmla="*/ 2147483647 w 455"/>
                            <a:gd name="T81" fmla="*/ 2147483647 h 372"/>
                            <a:gd name="T82" fmla="*/ 2147483647 w 455"/>
                            <a:gd name="T83" fmla="*/ 2147483647 h 372"/>
                            <a:gd name="T84" fmla="*/ 2147483647 w 455"/>
                            <a:gd name="T85" fmla="*/ 2147483647 h 372"/>
                            <a:gd name="T86" fmla="*/ 2147483647 w 455"/>
                            <a:gd name="T87" fmla="*/ 2147483647 h 372"/>
                            <a:gd name="T88" fmla="*/ 2147483647 w 455"/>
                            <a:gd name="T89" fmla="*/ 2147483647 h 372"/>
                            <a:gd name="T90" fmla="*/ 2147483647 w 455"/>
                            <a:gd name="T91" fmla="*/ 2147483647 h 372"/>
                            <a:gd name="T92" fmla="*/ 2147483647 w 455"/>
                            <a:gd name="T93" fmla="*/ 2147483647 h 372"/>
                            <a:gd name="T94" fmla="*/ 2147483647 w 455"/>
                            <a:gd name="T95" fmla="*/ 2147483647 h 372"/>
                            <a:gd name="T96" fmla="*/ 2147483647 w 455"/>
                            <a:gd name="T97" fmla="*/ 2147483647 h 372"/>
                            <a:gd name="T98" fmla="*/ 2147483647 w 455"/>
                            <a:gd name="T99" fmla="*/ 2147483647 h 372"/>
                            <a:gd name="T100" fmla="*/ 2147483647 w 455"/>
                            <a:gd name="T101" fmla="*/ 2147483647 h 372"/>
                            <a:gd name="T102" fmla="*/ 0 w 455"/>
                            <a:gd name="T103" fmla="*/ 2147483647 h 372"/>
                            <a:gd name="T104" fmla="*/ 0 w 455"/>
                            <a:gd name="T105" fmla="*/ 2147483647 h 3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5"/>
                            <a:gd name="T160" fmla="*/ 0 h 372"/>
                            <a:gd name="T161" fmla="*/ 455 w 455"/>
                            <a:gd name="T162" fmla="*/ 372 h 3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5" h="372">
                              <a:moveTo>
                                <a:pt x="0" y="84"/>
                              </a:moveTo>
                              <a:lnTo>
                                <a:pt x="10" y="68"/>
                              </a:lnTo>
                              <a:lnTo>
                                <a:pt x="21" y="0"/>
                              </a:lnTo>
                              <a:lnTo>
                                <a:pt x="37" y="0"/>
                              </a:lnTo>
                              <a:lnTo>
                                <a:pt x="68" y="26"/>
                              </a:lnTo>
                              <a:lnTo>
                                <a:pt x="84" y="26"/>
                              </a:lnTo>
                              <a:lnTo>
                                <a:pt x="146" y="21"/>
                              </a:lnTo>
                              <a:lnTo>
                                <a:pt x="146" y="47"/>
                              </a:lnTo>
                              <a:lnTo>
                                <a:pt x="178" y="53"/>
                              </a:lnTo>
                              <a:lnTo>
                                <a:pt x="194" y="74"/>
                              </a:lnTo>
                              <a:lnTo>
                                <a:pt x="214" y="79"/>
                              </a:lnTo>
                              <a:lnTo>
                                <a:pt x="282" y="89"/>
                              </a:lnTo>
                              <a:lnTo>
                                <a:pt x="319" y="94"/>
                              </a:lnTo>
                              <a:lnTo>
                                <a:pt x="356" y="37"/>
                              </a:lnTo>
                              <a:lnTo>
                                <a:pt x="356" y="32"/>
                              </a:lnTo>
                              <a:lnTo>
                                <a:pt x="408" y="42"/>
                              </a:lnTo>
                              <a:lnTo>
                                <a:pt x="398" y="63"/>
                              </a:lnTo>
                              <a:lnTo>
                                <a:pt x="424" y="79"/>
                              </a:lnTo>
                              <a:lnTo>
                                <a:pt x="424" y="100"/>
                              </a:lnTo>
                              <a:lnTo>
                                <a:pt x="450" y="110"/>
                              </a:lnTo>
                              <a:lnTo>
                                <a:pt x="455" y="121"/>
                              </a:lnTo>
                              <a:lnTo>
                                <a:pt x="429" y="131"/>
                              </a:lnTo>
                              <a:lnTo>
                                <a:pt x="424" y="157"/>
                              </a:lnTo>
                              <a:lnTo>
                                <a:pt x="424" y="189"/>
                              </a:lnTo>
                              <a:lnTo>
                                <a:pt x="445" y="210"/>
                              </a:lnTo>
                              <a:lnTo>
                                <a:pt x="418" y="204"/>
                              </a:lnTo>
                              <a:lnTo>
                                <a:pt x="377" y="210"/>
                              </a:lnTo>
                              <a:lnTo>
                                <a:pt x="382" y="236"/>
                              </a:lnTo>
                              <a:lnTo>
                                <a:pt x="356" y="257"/>
                              </a:lnTo>
                              <a:lnTo>
                                <a:pt x="309" y="267"/>
                              </a:lnTo>
                              <a:lnTo>
                                <a:pt x="298" y="246"/>
                              </a:lnTo>
                              <a:lnTo>
                                <a:pt x="282" y="257"/>
                              </a:lnTo>
                              <a:lnTo>
                                <a:pt x="277" y="246"/>
                              </a:lnTo>
                              <a:lnTo>
                                <a:pt x="251" y="246"/>
                              </a:lnTo>
                              <a:lnTo>
                                <a:pt x="241" y="278"/>
                              </a:lnTo>
                              <a:lnTo>
                                <a:pt x="152" y="330"/>
                              </a:lnTo>
                              <a:lnTo>
                                <a:pt x="136" y="372"/>
                              </a:lnTo>
                              <a:lnTo>
                                <a:pt x="110" y="366"/>
                              </a:lnTo>
                              <a:lnTo>
                                <a:pt x="126" y="325"/>
                              </a:lnTo>
                              <a:lnTo>
                                <a:pt x="115" y="309"/>
                              </a:lnTo>
                              <a:lnTo>
                                <a:pt x="131" y="267"/>
                              </a:lnTo>
                              <a:lnTo>
                                <a:pt x="157" y="246"/>
                              </a:lnTo>
                              <a:lnTo>
                                <a:pt x="162" y="225"/>
                              </a:lnTo>
                              <a:lnTo>
                                <a:pt x="136" y="210"/>
                              </a:lnTo>
                              <a:lnTo>
                                <a:pt x="120" y="194"/>
                              </a:lnTo>
                              <a:lnTo>
                                <a:pt x="99" y="194"/>
                              </a:lnTo>
                              <a:lnTo>
                                <a:pt x="89" y="168"/>
                              </a:lnTo>
                              <a:lnTo>
                                <a:pt x="68" y="157"/>
                              </a:lnTo>
                              <a:lnTo>
                                <a:pt x="52" y="157"/>
                              </a:lnTo>
                              <a:lnTo>
                                <a:pt x="21" y="168"/>
                              </a:lnTo>
                              <a:lnTo>
                                <a:pt x="5" y="152"/>
                              </a:lnTo>
                              <a:lnTo>
                                <a:pt x="0" y="100"/>
                              </a:lnTo>
                              <a:lnTo>
                                <a:pt x="0" y="84"/>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48" name="Freeform 46"/>
                        <p:cNvSpPr>
                          <a:spLocks/>
                        </p:cNvSpPr>
                        <p:nvPr/>
                      </p:nvSpPr>
                      <p:spPr bwMode="auto">
                        <a:xfrm>
                          <a:off x="7707841" y="1903667"/>
                          <a:ext cx="1046603" cy="681042"/>
                        </a:xfrm>
                        <a:custGeom>
                          <a:avLst/>
                          <a:gdLst>
                            <a:gd name="T0" fmla="*/ 2147483647 w 669"/>
                            <a:gd name="T1" fmla="*/ 2147483647 h 508"/>
                            <a:gd name="T2" fmla="*/ 2147483647 w 669"/>
                            <a:gd name="T3" fmla="*/ 2147483647 h 508"/>
                            <a:gd name="T4" fmla="*/ 2147483647 w 669"/>
                            <a:gd name="T5" fmla="*/ 2147483647 h 508"/>
                            <a:gd name="T6" fmla="*/ 2147483647 w 669"/>
                            <a:gd name="T7" fmla="*/ 2147483647 h 508"/>
                            <a:gd name="T8" fmla="*/ 2147483647 w 669"/>
                            <a:gd name="T9" fmla="*/ 2147483647 h 508"/>
                            <a:gd name="T10" fmla="*/ 2147483647 w 669"/>
                            <a:gd name="T11" fmla="*/ 2147483647 h 508"/>
                            <a:gd name="T12" fmla="*/ 2147483647 w 669"/>
                            <a:gd name="T13" fmla="*/ 2147483647 h 508"/>
                            <a:gd name="T14" fmla="*/ 2147483647 w 669"/>
                            <a:gd name="T15" fmla="*/ 2147483647 h 508"/>
                            <a:gd name="T16" fmla="*/ 2147483647 w 669"/>
                            <a:gd name="T17" fmla="*/ 2147483647 h 508"/>
                            <a:gd name="T18" fmla="*/ 2147483647 w 669"/>
                            <a:gd name="T19" fmla="*/ 2147483647 h 508"/>
                            <a:gd name="T20" fmla="*/ 2147483647 w 669"/>
                            <a:gd name="T21" fmla="*/ 2147483647 h 508"/>
                            <a:gd name="T22" fmla="*/ 2147483647 w 669"/>
                            <a:gd name="T23" fmla="*/ 2147483647 h 508"/>
                            <a:gd name="T24" fmla="*/ 2147483647 w 669"/>
                            <a:gd name="T25" fmla="*/ 2147483647 h 508"/>
                            <a:gd name="T26" fmla="*/ 2147483647 w 669"/>
                            <a:gd name="T27" fmla="*/ 2147483647 h 508"/>
                            <a:gd name="T28" fmla="*/ 2147483647 w 669"/>
                            <a:gd name="T29" fmla="*/ 2147483647 h 508"/>
                            <a:gd name="T30" fmla="*/ 2147483647 w 669"/>
                            <a:gd name="T31" fmla="*/ 2147483647 h 508"/>
                            <a:gd name="T32" fmla="*/ 2147483647 w 669"/>
                            <a:gd name="T33" fmla="*/ 2147483647 h 508"/>
                            <a:gd name="T34" fmla="*/ 2147483647 w 669"/>
                            <a:gd name="T35" fmla="*/ 2147483647 h 508"/>
                            <a:gd name="T36" fmla="*/ 2147483647 w 669"/>
                            <a:gd name="T37" fmla="*/ 2147483647 h 508"/>
                            <a:gd name="T38" fmla="*/ 2147483647 w 669"/>
                            <a:gd name="T39" fmla="*/ 2147483647 h 508"/>
                            <a:gd name="T40" fmla="*/ 2147483647 w 669"/>
                            <a:gd name="T41" fmla="*/ 2147483647 h 508"/>
                            <a:gd name="T42" fmla="*/ 2147483647 w 669"/>
                            <a:gd name="T43" fmla="*/ 2147483647 h 508"/>
                            <a:gd name="T44" fmla="*/ 0 w 669"/>
                            <a:gd name="T45" fmla="*/ 2147483647 h 508"/>
                            <a:gd name="T46" fmla="*/ 2147483647 w 669"/>
                            <a:gd name="T47" fmla="*/ 2147483647 h 508"/>
                            <a:gd name="T48" fmla="*/ 2147483647 w 669"/>
                            <a:gd name="T49" fmla="*/ 2147483647 h 508"/>
                            <a:gd name="T50" fmla="*/ 2147483647 w 669"/>
                            <a:gd name="T51" fmla="*/ 2147483647 h 508"/>
                            <a:gd name="T52" fmla="*/ 2147483647 w 669"/>
                            <a:gd name="T53" fmla="*/ 2147483647 h 508"/>
                            <a:gd name="T54" fmla="*/ 2147483647 w 669"/>
                            <a:gd name="T55" fmla="*/ 2147483647 h 508"/>
                            <a:gd name="T56" fmla="*/ 2147483647 w 669"/>
                            <a:gd name="T57" fmla="*/ 2147483647 h 508"/>
                            <a:gd name="T58" fmla="*/ 2147483647 w 669"/>
                            <a:gd name="T59" fmla="*/ 0 h 508"/>
                            <a:gd name="T60" fmla="*/ 2147483647 w 669"/>
                            <a:gd name="T61" fmla="*/ 2147483647 h 508"/>
                            <a:gd name="T62" fmla="*/ 2147483647 w 669"/>
                            <a:gd name="T63" fmla="*/ 2147483647 h 508"/>
                            <a:gd name="T64" fmla="*/ 2147483647 w 669"/>
                            <a:gd name="T65" fmla="*/ 2147483647 h 508"/>
                            <a:gd name="T66" fmla="*/ 2147483647 w 669"/>
                            <a:gd name="T67" fmla="*/ 2147483647 h 508"/>
                            <a:gd name="T68" fmla="*/ 2147483647 w 669"/>
                            <a:gd name="T69" fmla="*/ 2147483647 h 508"/>
                            <a:gd name="T70" fmla="*/ 2147483647 w 669"/>
                            <a:gd name="T71" fmla="*/ 2147483647 h 508"/>
                            <a:gd name="T72" fmla="*/ 2147483647 w 669"/>
                            <a:gd name="T73" fmla="*/ 2147483647 h 508"/>
                            <a:gd name="T74" fmla="*/ 2147483647 w 669"/>
                            <a:gd name="T75" fmla="*/ 2147483647 h 508"/>
                            <a:gd name="T76" fmla="*/ 2147483647 w 669"/>
                            <a:gd name="T77" fmla="*/ 2147483647 h 508"/>
                            <a:gd name="T78" fmla="*/ 2147483647 w 669"/>
                            <a:gd name="T79" fmla="*/ 2147483647 h 508"/>
                            <a:gd name="T80" fmla="*/ 2147483647 w 669"/>
                            <a:gd name="T81" fmla="*/ 2147483647 h 508"/>
                            <a:gd name="T82" fmla="*/ 2147483647 w 669"/>
                            <a:gd name="T83" fmla="*/ 2147483647 h 508"/>
                            <a:gd name="T84" fmla="*/ 2147483647 w 669"/>
                            <a:gd name="T85" fmla="*/ 2147483647 h 508"/>
                            <a:gd name="T86" fmla="*/ 2147483647 w 669"/>
                            <a:gd name="T87" fmla="*/ 2147483647 h 508"/>
                            <a:gd name="T88" fmla="*/ 2147483647 w 669"/>
                            <a:gd name="T89" fmla="*/ 2147483647 h 508"/>
                            <a:gd name="T90" fmla="*/ 2147483647 w 669"/>
                            <a:gd name="T91" fmla="*/ 2147483647 h 508"/>
                            <a:gd name="T92" fmla="*/ 2147483647 w 669"/>
                            <a:gd name="T93" fmla="*/ 2147483647 h 508"/>
                            <a:gd name="T94" fmla="*/ 2147483647 w 669"/>
                            <a:gd name="T95" fmla="*/ 2147483647 h 508"/>
                            <a:gd name="T96" fmla="*/ 2147483647 w 669"/>
                            <a:gd name="T97" fmla="*/ 2147483647 h 508"/>
                            <a:gd name="T98" fmla="*/ 2147483647 w 669"/>
                            <a:gd name="T99" fmla="*/ 2147483647 h 508"/>
                            <a:gd name="T100" fmla="*/ 2147483647 w 669"/>
                            <a:gd name="T101" fmla="*/ 2147483647 h 5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69"/>
                            <a:gd name="T154" fmla="*/ 0 h 508"/>
                            <a:gd name="T155" fmla="*/ 669 w 669"/>
                            <a:gd name="T156" fmla="*/ 508 h 5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69" h="508">
                              <a:moveTo>
                                <a:pt x="460" y="309"/>
                              </a:moveTo>
                              <a:lnTo>
                                <a:pt x="434" y="346"/>
                              </a:lnTo>
                              <a:lnTo>
                                <a:pt x="413" y="314"/>
                              </a:lnTo>
                              <a:lnTo>
                                <a:pt x="366" y="278"/>
                              </a:lnTo>
                              <a:lnTo>
                                <a:pt x="329" y="278"/>
                              </a:lnTo>
                              <a:lnTo>
                                <a:pt x="292" y="309"/>
                              </a:lnTo>
                              <a:lnTo>
                                <a:pt x="266" y="325"/>
                              </a:lnTo>
                              <a:lnTo>
                                <a:pt x="272" y="335"/>
                              </a:lnTo>
                              <a:lnTo>
                                <a:pt x="287" y="340"/>
                              </a:lnTo>
                              <a:lnTo>
                                <a:pt x="287" y="372"/>
                              </a:lnTo>
                              <a:lnTo>
                                <a:pt x="230" y="455"/>
                              </a:lnTo>
                              <a:lnTo>
                                <a:pt x="219" y="466"/>
                              </a:lnTo>
                              <a:lnTo>
                                <a:pt x="214" y="497"/>
                              </a:lnTo>
                              <a:lnTo>
                                <a:pt x="162" y="508"/>
                              </a:lnTo>
                              <a:lnTo>
                                <a:pt x="146" y="471"/>
                              </a:lnTo>
                              <a:lnTo>
                                <a:pt x="146" y="450"/>
                              </a:lnTo>
                              <a:lnTo>
                                <a:pt x="136" y="387"/>
                              </a:lnTo>
                              <a:lnTo>
                                <a:pt x="115" y="361"/>
                              </a:lnTo>
                              <a:lnTo>
                                <a:pt x="73" y="288"/>
                              </a:lnTo>
                              <a:lnTo>
                                <a:pt x="41" y="278"/>
                              </a:lnTo>
                              <a:lnTo>
                                <a:pt x="73" y="215"/>
                              </a:lnTo>
                              <a:lnTo>
                                <a:pt x="57" y="178"/>
                              </a:lnTo>
                              <a:lnTo>
                                <a:pt x="0" y="110"/>
                              </a:lnTo>
                              <a:lnTo>
                                <a:pt x="26" y="84"/>
                              </a:lnTo>
                              <a:lnTo>
                                <a:pt x="68" y="63"/>
                              </a:lnTo>
                              <a:lnTo>
                                <a:pt x="73" y="53"/>
                              </a:lnTo>
                              <a:lnTo>
                                <a:pt x="130" y="47"/>
                              </a:lnTo>
                              <a:lnTo>
                                <a:pt x="193" y="21"/>
                              </a:lnTo>
                              <a:lnTo>
                                <a:pt x="219" y="6"/>
                              </a:lnTo>
                              <a:lnTo>
                                <a:pt x="256" y="0"/>
                              </a:lnTo>
                              <a:lnTo>
                                <a:pt x="282" y="6"/>
                              </a:lnTo>
                              <a:lnTo>
                                <a:pt x="334" y="37"/>
                              </a:lnTo>
                              <a:lnTo>
                                <a:pt x="340" y="47"/>
                              </a:lnTo>
                              <a:lnTo>
                                <a:pt x="334" y="95"/>
                              </a:lnTo>
                              <a:lnTo>
                                <a:pt x="355" y="95"/>
                              </a:lnTo>
                              <a:lnTo>
                                <a:pt x="371" y="89"/>
                              </a:lnTo>
                              <a:lnTo>
                                <a:pt x="376" y="68"/>
                              </a:lnTo>
                              <a:lnTo>
                                <a:pt x="428" y="95"/>
                              </a:lnTo>
                              <a:lnTo>
                                <a:pt x="470" y="95"/>
                              </a:lnTo>
                              <a:lnTo>
                                <a:pt x="496" y="110"/>
                              </a:lnTo>
                              <a:lnTo>
                                <a:pt x="601" y="105"/>
                              </a:lnTo>
                              <a:lnTo>
                                <a:pt x="638" y="84"/>
                              </a:lnTo>
                              <a:lnTo>
                                <a:pt x="669" y="95"/>
                              </a:lnTo>
                              <a:lnTo>
                                <a:pt x="653" y="157"/>
                              </a:lnTo>
                              <a:lnTo>
                                <a:pt x="659" y="225"/>
                              </a:lnTo>
                              <a:lnTo>
                                <a:pt x="627" y="241"/>
                              </a:lnTo>
                              <a:lnTo>
                                <a:pt x="601" y="236"/>
                              </a:lnTo>
                              <a:lnTo>
                                <a:pt x="559" y="241"/>
                              </a:lnTo>
                              <a:lnTo>
                                <a:pt x="549" y="257"/>
                              </a:lnTo>
                              <a:lnTo>
                                <a:pt x="481" y="272"/>
                              </a:lnTo>
                              <a:lnTo>
                                <a:pt x="460" y="309"/>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49" name="Freeform 48"/>
                        <p:cNvSpPr>
                          <a:spLocks/>
                        </p:cNvSpPr>
                        <p:nvPr/>
                      </p:nvSpPr>
                      <p:spPr bwMode="auto">
                        <a:xfrm>
                          <a:off x="7177677" y="2843505"/>
                          <a:ext cx="426094" cy="630645"/>
                        </a:xfrm>
                        <a:custGeom>
                          <a:avLst/>
                          <a:gdLst>
                            <a:gd name="T0" fmla="*/ 2147483647 w 272"/>
                            <a:gd name="T1" fmla="*/ 2147483647 h 471"/>
                            <a:gd name="T2" fmla="*/ 2147483647 w 272"/>
                            <a:gd name="T3" fmla="*/ 2147483647 h 471"/>
                            <a:gd name="T4" fmla="*/ 2147483647 w 272"/>
                            <a:gd name="T5" fmla="*/ 2147483647 h 471"/>
                            <a:gd name="T6" fmla="*/ 2147483647 w 272"/>
                            <a:gd name="T7" fmla="*/ 2147483647 h 471"/>
                            <a:gd name="T8" fmla="*/ 2147483647 w 272"/>
                            <a:gd name="T9" fmla="*/ 2147483647 h 471"/>
                            <a:gd name="T10" fmla="*/ 2147483647 w 272"/>
                            <a:gd name="T11" fmla="*/ 2147483647 h 471"/>
                            <a:gd name="T12" fmla="*/ 2147483647 w 272"/>
                            <a:gd name="T13" fmla="*/ 2147483647 h 471"/>
                            <a:gd name="T14" fmla="*/ 2147483647 w 272"/>
                            <a:gd name="T15" fmla="*/ 2147483647 h 471"/>
                            <a:gd name="T16" fmla="*/ 2147483647 w 272"/>
                            <a:gd name="T17" fmla="*/ 2147483647 h 471"/>
                            <a:gd name="T18" fmla="*/ 2147483647 w 272"/>
                            <a:gd name="T19" fmla="*/ 2147483647 h 471"/>
                            <a:gd name="T20" fmla="*/ 2147483647 w 272"/>
                            <a:gd name="T21" fmla="*/ 2147483647 h 471"/>
                            <a:gd name="T22" fmla="*/ 2147483647 w 272"/>
                            <a:gd name="T23" fmla="*/ 2147483647 h 471"/>
                            <a:gd name="T24" fmla="*/ 2147483647 w 272"/>
                            <a:gd name="T25" fmla="*/ 2147483647 h 471"/>
                            <a:gd name="T26" fmla="*/ 2147483647 w 272"/>
                            <a:gd name="T27" fmla="*/ 2147483647 h 471"/>
                            <a:gd name="T28" fmla="*/ 2147483647 w 272"/>
                            <a:gd name="T29" fmla="*/ 2147483647 h 471"/>
                            <a:gd name="T30" fmla="*/ 2147483647 w 272"/>
                            <a:gd name="T31" fmla="*/ 2147483647 h 471"/>
                            <a:gd name="T32" fmla="*/ 2147483647 w 272"/>
                            <a:gd name="T33" fmla="*/ 2147483647 h 471"/>
                            <a:gd name="T34" fmla="*/ 2147483647 w 272"/>
                            <a:gd name="T35" fmla="*/ 2147483647 h 471"/>
                            <a:gd name="T36" fmla="*/ 2147483647 w 272"/>
                            <a:gd name="T37" fmla="*/ 2147483647 h 471"/>
                            <a:gd name="T38" fmla="*/ 2147483647 w 272"/>
                            <a:gd name="T39" fmla="*/ 2147483647 h 471"/>
                            <a:gd name="T40" fmla="*/ 2147483647 w 272"/>
                            <a:gd name="T41" fmla="*/ 2147483647 h 471"/>
                            <a:gd name="T42" fmla="*/ 2147483647 w 272"/>
                            <a:gd name="T43" fmla="*/ 2147483647 h 471"/>
                            <a:gd name="T44" fmla="*/ 2147483647 w 272"/>
                            <a:gd name="T45" fmla="*/ 2147483647 h 471"/>
                            <a:gd name="T46" fmla="*/ 0 w 272"/>
                            <a:gd name="T47" fmla="*/ 2147483647 h 471"/>
                            <a:gd name="T48" fmla="*/ 2147483647 w 272"/>
                            <a:gd name="T49" fmla="*/ 2147483647 h 471"/>
                            <a:gd name="T50" fmla="*/ 2147483647 w 272"/>
                            <a:gd name="T51" fmla="*/ 2147483647 h 471"/>
                            <a:gd name="T52" fmla="*/ 2147483647 w 272"/>
                            <a:gd name="T53" fmla="*/ 2147483647 h 471"/>
                            <a:gd name="T54" fmla="*/ 2147483647 w 272"/>
                            <a:gd name="T55" fmla="*/ 2147483647 h 471"/>
                            <a:gd name="T56" fmla="*/ 2147483647 w 272"/>
                            <a:gd name="T57" fmla="*/ 2147483647 h 471"/>
                            <a:gd name="T58" fmla="*/ 2147483647 w 272"/>
                            <a:gd name="T59" fmla="*/ 2147483647 h 471"/>
                            <a:gd name="T60" fmla="*/ 2147483647 w 272"/>
                            <a:gd name="T61" fmla="*/ 2147483647 h 471"/>
                            <a:gd name="T62" fmla="*/ 2147483647 w 272"/>
                            <a:gd name="T63" fmla="*/ 2147483647 h 471"/>
                            <a:gd name="T64" fmla="*/ 2147483647 w 272"/>
                            <a:gd name="T65" fmla="*/ 2147483647 h 471"/>
                            <a:gd name="T66" fmla="*/ 2147483647 w 272"/>
                            <a:gd name="T67" fmla="*/ 2147483647 h 471"/>
                            <a:gd name="T68" fmla="*/ 2147483647 w 272"/>
                            <a:gd name="T69" fmla="*/ 0 h 471"/>
                            <a:gd name="T70" fmla="*/ 2147483647 w 272"/>
                            <a:gd name="T71" fmla="*/ 2147483647 h 4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2"/>
                            <a:gd name="T109" fmla="*/ 0 h 471"/>
                            <a:gd name="T110" fmla="*/ 272 w 272"/>
                            <a:gd name="T111" fmla="*/ 471 h 4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2" h="471">
                              <a:moveTo>
                                <a:pt x="172" y="11"/>
                              </a:moveTo>
                              <a:lnTo>
                                <a:pt x="183" y="47"/>
                              </a:lnTo>
                              <a:lnTo>
                                <a:pt x="199" y="121"/>
                              </a:lnTo>
                              <a:lnTo>
                                <a:pt x="204" y="131"/>
                              </a:lnTo>
                              <a:lnTo>
                                <a:pt x="193" y="178"/>
                              </a:lnTo>
                              <a:lnTo>
                                <a:pt x="172" y="204"/>
                              </a:lnTo>
                              <a:lnTo>
                                <a:pt x="141" y="215"/>
                              </a:lnTo>
                              <a:lnTo>
                                <a:pt x="141" y="236"/>
                              </a:lnTo>
                              <a:lnTo>
                                <a:pt x="120" y="246"/>
                              </a:lnTo>
                              <a:lnTo>
                                <a:pt x="120" y="267"/>
                              </a:lnTo>
                              <a:lnTo>
                                <a:pt x="157" y="293"/>
                              </a:lnTo>
                              <a:lnTo>
                                <a:pt x="220" y="304"/>
                              </a:lnTo>
                              <a:lnTo>
                                <a:pt x="214" y="346"/>
                              </a:lnTo>
                              <a:lnTo>
                                <a:pt x="225" y="366"/>
                              </a:lnTo>
                              <a:lnTo>
                                <a:pt x="251" y="351"/>
                              </a:lnTo>
                              <a:lnTo>
                                <a:pt x="272" y="377"/>
                              </a:lnTo>
                              <a:lnTo>
                                <a:pt x="214" y="408"/>
                              </a:lnTo>
                              <a:lnTo>
                                <a:pt x="167" y="455"/>
                              </a:lnTo>
                              <a:lnTo>
                                <a:pt x="141" y="466"/>
                              </a:lnTo>
                              <a:lnTo>
                                <a:pt x="52" y="471"/>
                              </a:lnTo>
                              <a:lnTo>
                                <a:pt x="16" y="377"/>
                              </a:lnTo>
                              <a:lnTo>
                                <a:pt x="31" y="356"/>
                              </a:lnTo>
                              <a:lnTo>
                                <a:pt x="5" y="351"/>
                              </a:lnTo>
                              <a:lnTo>
                                <a:pt x="0" y="335"/>
                              </a:lnTo>
                              <a:lnTo>
                                <a:pt x="5" y="314"/>
                              </a:lnTo>
                              <a:lnTo>
                                <a:pt x="36" y="272"/>
                              </a:lnTo>
                              <a:lnTo>
                                <a:pt x="52" y="220"/>
                              </a:lnTo>
                              <a:lnTo>
                                <a:pt x="68" y="183"/>
                              </a:lnTo>
                              <a:lnTo>
                                <a:pt x="42" y="136"/>
                              </a:lnTo>
                              <a:lnTo>
                                <a:pt x="52" y="94"/>
                              </a:lnTo>
                              <a:lnTo>
                                <a:pt x="73" y="63"/>
                              </a:lnTo>
                              <a:lnTo>
                                <a:pt x="78" y="47"/>
                              </a:lnTo>
                              <a:lnTo>
                                <a:pt x="99" y="32"/>
                              </a:lnTo>
                              <a:lnTo>
                                <a:pt x="125" y="21"/>
                              </a:lnTo>
                              <a:lnTo>
                                <a:pt x="136" y="0"/>
                              </a:lnTo>
                              <a:lnTo>
                                <a:pt x="172" y="11"/>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53" name="Freeform 56"/>
                        <p:cNvSpPr>
                          <a:spLocks/>
                        </p:cNvSpPr>
                        <p:nvPr/>
                      </p:nvSpPr>
                      <p:spPr bwMode="auto">
                        <a:xfrm>
                          <a:off x="6247341" y="2760419"/>
                          <a:ext cx="1087107" cy="747784"/>
                        </a:xfrm>
                        <a:custGeom>
                          <a:avLst/>
                          <a:gdLst>
                            <a:gd name="T0" fmla="*/ 2147483647 w 695"/>
                            <a:gd name="T1" fmla="*/ 0 h 559"/>
                            <a:gd name="T2" fmla="*/ 2147483647 w 695"/>
                            <a:gd name="T3" fmla="*/ 2147483647 h 559"/>
                            <a:gd name="T4" fmla="*/ 2147483647 w 695"/>
                            <a:gd name="T5" fmla="*/ 2147483647 h 559"/>
                            <a:gd name="T6" fmla="*/ 2147483647 w 695"/>
                            <a:gd name="T7" fmla="*/ 2147483647 h 559"/>
                            <a:gd name="T8" fmla="*/ 2147483647 w 695"/>
                            <a:gd name="T9" fmla="*/ 2147483647 h 559"/>
                            <a:gd name="T10" fmla="*/ 2147483647 w 695"/>
                            <a:gd name="T11" fmla="*/ 2147483647 h 559"/>
                            <a:gd name="T12" fmla="*/ 2147483647 w 695"/>
                            <a:gd name="T13" fmla="*/ 2147483647 h 559"/>
                            <a:gd name="T14" fmla="*/ 2147483647 w 695"/>
                            <a:gd name="T15" fmla="*/ 2147483647 h 559"/>
                            <a:gd name="T16" fmla="*/ 2147483647 w 695"/>
                            <a:gd name="T17" fmla="*/ 2147483647 h 559"/>
                            <a:gd name="T18" fmla="*/ 2147483647 w 695"/>
                            <a:gd name="T19" fmla="*/ 2147483647 h 559"/>
                            <a:gd name="T20" fmla="*/ 2147483647 w 695"/>
                            <a:gd name="T21" fmla="*/ 2147483647 h 559"/>
                            <a:gd name="T22" fmla="*/ 2147483647 w 695"/>
                            <a:gd name="T23" fmla="*/ 2147483647 h 559"/>
                            <a:gd name="T24" fmla="*/ 2147483647 w 695"/>
                            <a:gd name="T25" fmla="*/ 2147483647 h 559"/>
                            <a:gd name="T26" fmla="*/ 2147483647 w 695"/>
                            <a:gd name="T27" fmla="*/ 2147483647 h 559"/>
                            <a:gd name="T28" fmla="*/ 2147483647 w 695"/>
                            <a:gd name="T29" fmla="*/ 2147483647 h 559"/>
                            <a:gd name="T30" fmla="*/ 2147483647 w 695"/>
                            <a:gd name="T31" fmla="*/ 2147483647 h 559"/>
                            <a:gd name="T32" fmla="*/ 2147483647 w 695"/>
                            <a:gd name="T33" fmla="*/ 2147483647 h 559"/>
                            <a:gd name="T34" fmla="*/ 2147483647 w 695"/>
                            <a:gd name="T35" fmla="*/ 2147483647 h 559"/>
                            <a:gd name="T36" fmla="*/ 2147483647 w 695"/>
                            <a:gd name="T37" fmla="*/ 2147483647 h 559"/>
                            <a:gd name="T38" fmla="*/ 2147483647 w 695"/>
                            <a:gd name="T39" fmla="*/ 2147483647 h 559"/>
                            <a:gd name="T40" fmla="*/ 2147483647 w 695"/>
                            <a:gd name="T41" fmla="*/ 2147483647 h 559"/>
                            <a:gd name="T42" fmla="*/ 2147483647 w 695"/>
                            <a:gd name="T43" fmla="*/ 2147483647 h 559"/>
                            <a:gd name="T44" fmla="*/ 2147483647 w 695"/>
                            <a:gd name="T45" fmla="*/ 2147483647 h 559"/>
                            <a:gd name="T46" fmla="*/ 2147483647 w 695"/>
                            <a:gd name="T47" fmla="*/ 2147483647 h 559"/>
                            <a:gd name="T48" fmla="*/ 2147483647 w 695"/>
                            <a:gd name="T49" fmla="*/ 2147483647 h 559"/>
                            <a:gd name="T50" fmla="*/ 2147483647 w 695"/>
                            <a:gd name="T51" fmla="*/ 2147483647 h 559"/>
                            <a:gd name="T52" fmla="*/ 2147483647 w 695"/>
                            <a:gd name="T53" fmla="*/ 2147483647 h 559"/>
                            <a:gd name="T54" fmla="*/ 2147483647 w 695"/>
                            <a:gd name="T55" fmla="*/ 2147483647 h 559"/>
                            <a:gd name="T56" fmla="*/ 2147483647 w 695"/>
                            <a:gd name="T57" fmla="*/ 2147483647 h 559"/>
                            <a:gd name="T58" fmla="*/ 2147483647 w 695"/>
                            <a:gd name="T59" fmla="*/ 2147483647 h 559"/>
                            <a:gd name="T60" fmla="*/ 2147483647 w 695"/>
                            <a:gd name="T61" fmla="*/ 2147483647 h 559"/>
                            <a:gd name="T62" fmla="*/ 0 w 695"/>
                            <a:gd name="T63" fmla="*/ 2147483647 h 559"/>
                            <a:gd name="T64" fmla="*/ 2147483647 w 695"/>
                            <a:gd name="T65" fmla="*/ 2147483647 h 559"/>
                            <a:gd name="T66" fmla="*/ 2147483647 w 695"/>
                            <a:gd name="T67" fmla="*/ 2147483647 h 559"/>
                            <a:gd name="T68" fmla="*/ 2147483647 w 695"/>
                            <a:gd name="T69" fmla="*/ 2147483647 h 559"/>
                            <a:gd name="T70" fmla="*/ 2147483647 w 695"/>
                            <a:gd name="T71" fmla="*/ 2147483647 h 559"/>
                            <a:gd name="T72" fmla="*/ 0 w 695"/>
                            <a:gd name="T73" fmla="*/ 2147483647 h 559"/>
                            <a:gd name="T74" fmla="*/ 2147483647 w 695"/>
                            <a:gd name="T75" fmla="*/ 2147483647 h 559"/>
                            <a:gd name="T76" fmla="*/ 2147483647 w 695"/>
                            <a:gd name="T77" fmla="*/ 2147483647 h 559"/>
                            <a:gd name="T78" fmla="*/ 2147483647 w 695"/>
                            <a:gd name="T79" fmla="*/ 2147483647 h 559"/>
                            <a:gd name="T80" fmla="*/ 2147483647 w 695"/>
                            <a:gd name="T81" fmla="*/ 2147483647 h 559"/>
                            <a:gd name="T82" fmla="*/ 2147483647 w 695"/>
                            <a:gd name="T83" fmla="*/ 2147483647 h 559"/>
                            <a:gd name="T84" fmla="*/ 2147483647 w 695"/>
                            <a:gd name="T85" fmla="*/ 2147483647 h 559"/>
                            <a:gd name="T86" fmla="*/ 2147483647 w 695"/>
                            <a:gd name="T87" fmla="*/ 2147483647 h 559"/>
                            <a:gd name="T88" fmla="*/ 2147483647 w 695"/>
                            <a:gd name="T89" fmla="*/ 2147483647 h 559"/>
                            <a:gd name="T90" fmla="*/ 2147483647 w 695"/>
                            <a:gd name="T91" fmla="*/ 2147483647 h 559"/>
                            <a:gd name="T92" fmla="*/ 2147483647 w 695"/>
                            <a:gd name="T93" fmla="*/ 2147483647 h 559"/>
                            <a:gd name="T94" fmla="*/ 2147483647 w 695"/>
                            <a:gd name="T95" fmla="*/ 2147483647 h 559"/>
                            <a:gd name="T96" fmla="*/ 2147483647 w 695"/>
                            <a:gd name="T97" fmla="*/ 2147483647 h 559"/>
                            <a:gd name="T98" fmla="*/ 2147483647 w 695"/>
                            <a:gd name="T99" fmla="*/ 2147483647 h 559"/>
                            <a:gd name="T100" fmla="*/ 2147483647 w 695"/>
                            <a:gd name="T101" fmla="*/ 2147483647 h 559"/>
                            <a:gd name="T102" fmla="*/ 2147483647 w 695"/>
                            <a:gd name="T103" fmla="*/ 2147483647 h 559"/>
                            <a:gd name="T104" fmla="*/ 2147483647 w 695"/>
                            <a:gd name="T105" fmla="*/ 2147483647 h 559"/>
                            <a:gd name="T106" fmla="*/ 2147483647 w 695"/>
                            <a:gd name="T107" fmla="*/ 2147483647 h 559"/>
                            <a:gd name="T108" fmla="*/ 2147483647 w 695"/>
                            <a:gd name="T109" fmla="*/ 2147483647 h 559"/>
                            <a:gd name="T110" fmla="*/ 2147483647 w 695"/>
                            <a:gd name="T111" fmla="*/ 2147483647 h 559"/>
                            <a:gd name="T112" fmla="*/ 2147483647 w 695"/>
                            <a:gd name="T113" fmla="*/ 2147483647 h 559"/>
                            <a:gd name="T114" fmla="*/ 2147483647 w 695"/>
                            <a:gd name="T115" fmla="*/ 2147483647 h 559"/>
                            <a:gd name="T116" fmla="*/ 2147483647 w 695"/>
                            <a:gd name="T117" fmla="*/ 2147483647 h 559"/>
                            <a:gd name="T118" fmla="*/ 2147483647 w 695"/>
                            <a:gd name="T119" fmla="*/ 2147483647 h 559"/>
                            <a:gd name="T120" fmla="*/ 2147483647 w 695"/>
                            <a:gd name="T121" fmla="*/ 0 h 5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5"/>
                            <a:gd name="T184" fmla="*/ 0 h 559"/>
                            <a:gd name="T185" fmla="*/ 695 w 695"/>
                            <a:gd name="T186" fmla="*/ 559 h 5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5" h="559">
                              <a:moveTo>
                                <a:pt x="622" y="0"/>
                              </a:moveTo>
                              <a:lnTo>
                                <a:pt x="664" y="15"/>
                              </a:lnTo>
                              <a:lnTo>
                                <a:pt x="695" y="88"/>
                              </a:lnTo>
                              <a:lnTo>
                                <a:pt x="669" y="109"/>
                              </a:lnTo>
                              <a:lnTo>
                                <a:pt x="669" y="125"/>
                              </a:lnTo>
                              <a:lnTo>
                                <a:pt x="648" y="151"/>
                              </a:lnTo>
                              <a:lnTo>
                                <a:pt x="638" y="198"/>
                              </a:lnTo>
                              <a:lnTo>
                                <a:pt x="664" y="245"/>
                              </a:lnTo>
                              <a:lnTo>
                                <a:pt x="648" y="282"/>
                              </a:lnTo>
                              <a:lnTo>
                                <a:pt x="633" y="334"/>
                              </a:lnTo>
                              <a:lnTo>
                                <a:pt x="601" y="376"/>
                              </a:lnTo>
                              <a:lnTo>
                                <a:pt x="591" y="397"/>
                              </a:lnTo>
                              <a:lnTo>
                                <a:pt x="601" y="413"/>
                              </a:lnTo>
                              <a:lnTo>
                                <a:pt x="622" y="418"/>
                              </a:lnTo>
                              <a:lnTo>
                                <a:pt x="612" y="444"/>
                              </a:lnTo>
                              <a:lnTo>
                                <a:pt x="570" y="470"/>
                              </a:lnTo>
                              <a:lnTo>
                                <a:pt x="502" y="444"/>
                              </a:lnTo>
                              <a:lnTo>
                                <a:pt x="491" y="455"/>
                              </a:lnTo>
                              <a:lnTo>
                                <a:pt x="471" y="502"/>
                              </a:lnTo>
                              <a:lnTo>
                                <a:pt x="434" y="502"/>
                              </a:lnTo>
                              <a:lnTo>
                                <a:pt x="397" y="544"/>
                              </a:lnTo>
                              <a:lnTo>
                                <a:pt x="366" y="549"/>
                              </a:lnTo>
                              <a:lnTo>
                                <a:pt x="329" y="544"/>
                              </a:lnTo>
                              <a:lnTo>
                                <a:pt x="293" y="559"/>
                              </a:lnTo>
                              <a:lnTo>
                                <a:pt x="246" y="554"/>
                              </a:lnTo>
                              <a:lnTo>
                                <a:pt x="235" y="517"/>
                              </a:lnTo>
                              <a:lnTo>
                                <a:pt x="235" y="444"/>
                              </a:lnTo>
                              <a:lnTo>
                                <a:pt x="214" y="408"/>
                              </a:lnTo>
                              <a:lnTo>
                                <a:pt x="178" y="434"/>
                              </a:lnTo>
                              <a:lnTo>
                                <a:pt x="146" y="413"/>
                              </a:lnTo>
                              <a:lnTo>
                                <a:pt x="99" y="371"/>
                              </a:lnTo>
                              <a:lnTo>
                                <a:pt x="0" y="355"/>
                              </a:lnTo>
                              <a:lnTo>
                                <a:pt x="26" y="340"/>
                              </a:lnTo>
                              <a:lnTo>
                                <a:pt x="47" y="303"/>
                              </a:lnTo>
                              <a:lnTo>
                                <a:pt x="36" y="266"/>
                              </a:lnTo>
                              <a:lnTo>
                                <a:pt x="5" y="277"/>
                              </a:lnTo>
                              <a:lnTo>
                                <a:pt x="0" y="266"/>
                              </a:lnTo>
                              <a:lnTo>
                                <a:pt x="15" y="224"/>
                              </a:lnTo>
                              <a:lnTo>
                                <a:pt x="68" y="209"/>
                              </a:lnTo>
                              <a:lnTo>
                                <a:pt x="136" y="224"/>
                              </a:lnTo>
                              <a:lnTo>
                                <a:pt x="204" y="188"/>
                              </a:lnTo>
                              <a:lnTo>
                                <a:pt x="225" y="177"/>
                              </a:lnTo>
                              <a:lnTo>
                                <a:pt x="230" y="177"/>
                              </a:lnTo>
                              <a:lnTo>
                                <a:pt x="230" y="146"/>
                              </a:lnTo>
                              <a:lnTo>
                                <a:pt x="235" y="136"/>
                              </a:lnTo>
                              <a:lnTo>
                                <a:pt x="251" y="136"/>
                              </a:lnTo>
                              <a:lnTo>
                                <a:pt x="272" y="141"/>
                              </a:lnTo>
                              <a:lnTo>
                                <a:pt x="350" y="130"/>
                              </a:lnTo>
                              <a:lnTo>
                                <a:pt x="366" y="130"/>
                              </a:lnTo>
                              <a:lnTo>
                                <a:pt x="387" y="130"/>
                              </a:lnTo>
                              <a:lnTo>
                                <a:pt x="387" y="120"/>
                              </a:lnTo>
                              <a:lnTo>
                                <a:pt x="387" y="99"/>
                              </a:lnTo>
                              <a:lnTo>
                                <a:pt x="408" y="83"/>
                              </a:lnTo>
                              <a:lnTo>
                                <a:pt x="408" y="57"/>
                              </a:lnTo>
                              <a:lnTo>
                                <a:pt x="439" y="73"/>
                              </a:lnTo>
                              <a:lnTo>
                                <a:pt x="481" y="62"/>
                              </a:lnTo>
                              <a:lnTo>
                                <a:pt x="491" y="78"/>
                              </a:lnTo>
                              <a:lnTo>
                                <a:pt x="518" y="68"/>
                              </a:lnTo>
                              <a:lnTo>
                                <a:pt x="565" y="52"/>
                              </a:lnTo>
                              <a:lnTo>
                                <a:pt x="601" y="10"/>
                              </a:lnTo>
                              <a:lnTo>
                                <a:pt x="622" y="0"/>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55" name="Freeform 60"/>
                        <p:cNvSpPr>
                          <a:spLocks/>
                        </p:cNvSpPr>
                        <p:nvPr/>
                      </p:nvSpPr>
                      <p:spPr bwMode="auto">
                        <a:xfrm>
                          <a:off x="5851174" y="2016721"/>
                          <a:ext cx="1161632" cy="644265"/>
                        </a:xfrm>
                        <a:custGeom>
                          <a:avLst/>
                          <a:gdLst>
                            <a:gd name="T0" fmla="*/ 2147483647 w 743"/>
                            <a:gd name="T1" fmla="*/ 2147483647 h 481"/>
                            <a:gd name="T2" fmla="*/ 2147483647 w 743"/>
                            <a:gd name="T3" fmla="*/ 2147483647 h 481"/>
                            <a:gd name="T4" fmla="*/ 2147483647 w 743"/>
                            <a:gd name="T5" fmla="*/ 2147483647 h 481"/>
                            <a:gd name="T6" fmla="*/ 2147483647 w 743"/>
                            <a:gd name="T7" fmla="*/ 2147483647 h 481"/>
                            <a:gd name="T8" fmla="*/ 2147483647 w 743"/>
                            <a:gd name="T9" fmla="*/ 2147483647 h 481"/>
                            <a:gd name="T10" fmla="*/ 2147483647 w 743"/>
                            <a:gd name="T11" fmla="*/ 2147483647 h 481"/>
                            <a:gd name="T12" fmla="*/ 2147483647 w 743"/>
                            <a:gd name="T13" fmla="*/ 2147483647 h 481"/>
                            <a:gd name="T14" fmla="*/ 2147483647 w 743"/>
                            <a:gd name="T15" fmla="*/ 2147483647 h 481"/>
                            <a:gd name="T16" fmla="*/ 2147483647 w 743"/>
                            <a:gd name="T17" fmla="*/ 2147483647 h 481"/>
                            <a:gd name="T18" fmla="*/ 0 w 743"/>
                            <a:gd name="T19" fmla="*/ 2147483647 h 481"/>
                            <a:gd name="T20" fmla="*/ 0 w 743"/>
                            <a:gd name="T21" fmla="*/ 2147483647 h 481"/>
                            <a:gd name="T22" fmla="*/ 2147483647 w 743"/>
                            <a:gd name="T23" fmla="*/ 2147483647 h 481"/>
                            <a:gd name="T24" fmla="*/ 2147483647 w 743"/>
                            <a:gd name="T25" fmla="*/ 2147483647 h 481"/>
                            <a:gd name="T26" fmla="*/ 2147483647 w 743"/>
                            <a:gd name="T27" fmla="*/ 2147483647 h 481"/>
                            <a:gd name="T28" fmla="*/ 2147483647 w 743"/>
                            <a:gd name="T29" fmla="*/ 2147483647 h 481"/>
                            <a:gd name="T30" fmla="*/ 2147483647 w 743"/>
                            <a:gd name="T31" fmla="*/ 2147483647 h 481"/>
                            <a:gd name="T32" fmla="*/ 2147483647 w 743"/>
                            <a:gd name="T33" fmla="*/ 2147483647 h 481"/>
                            <a:gd name="T34" fmla="*/ 2147483647 w 743"/>
                            <a:gd name="T35" fmla="*/ 2147483647 h 481"/>
                            <a:gd name="T36" fmla="*/ 2147483647 w 743"/>
                            <a:gd name="T37" fmla="*/ 2147483647 h 481"/>
                            <a:gd name="T38" fmla="*/ 2147483647 w 743"/>
                            <a:gd name="T39" fmla="*/ 2147483647 h 481"/>
                            <a:gd name="T40" fmla="*/ 2147483647 w 743"/>
                            <a:gd name="T41" fmla="*/ 2147483647 h 481"/>
                            <a:gd name="T42" fmla="*/ 2147483647 w 743"/>
                            <a:gd name="T43" fmla="*/ 2147483647 h 481"/>
                            <a:gd name="T44" fmla="*/ 2147483647 w 743"/>
                            <a:gd name="T45" fmla="*/ 2147483647 h 481"/>
                            <a:gd name="T46" fmla="*/ 2147483647 w 743"/>
                            <a:gd name="T47" fmla="*/ 2147483647 h 481"/>
                            <a:gd name="T48" fmla="*/ 2147483647 w 743"/>
                            <a:gd name="T49" fmla="*/ 2147483647 h 481"/>
                            <a:gd name="T50" fmla="*/ 2147483647 w 743"/>
                            <a:gd name="T51" fmla="*/ 2147483647 h 481"/>
                            <a:gd name="T52" fmla="*/ 2147483647 w 743"/>
                            <a:gd name="T53" fmla="*/ 2147483647 h 481"/>
                            <a:gd name="T54" fmla="*/ 2147483647 w 743"/>
                            <a:gd name="T55" fmla="*/ 2147483647 h 481"/>
                            <a:gd name="T56" fmla="*/ 2147483647 w 743"/>
                            <a:gd name="T57" fmla="*/ 2147483647 h 481"/>
                            <a:gd name="T58" fmla="*/ 2147483647 w 743"/>
                            <a:gd name="T59" fmla="*/ 2147483647 h 481"/>
                            <a:gd name="T60" fmla="*/ 2147483647 w 743"/>
                            <a:gd name="T61" fmla="*/ 2147483647 h 481"/>
                            <a:gd name="T62" fmla="*/ 2147483647 w 743"/>
                            <a:gd name="T63" fmla="*/ 2147483647 h 481"/>
                            <a:gd name="T64" fmla="*/ 2147483647 w 743"/>
                            <a:gd name="T65" fmla="*/ 2147483647 h 481"/>
                            <a:gd name="T66" fmla="*/ 2147483647 w 743"/>
                            <a:gd name="T67" fmla="*/ 2147483647 h 481"/>
                            <a:gd name="T68" fmla="*/ 2147483647 w 743"/>
                            <a:gd name="T69" fmla="*/ 2147483647 h 481"/>
                            <a:gd name="T70" fmla="*/ 2147483647 w 743"/>
                            <a:gd name="T71" fmla="*/ 0 h 4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43"/>
                            <a:gd name="T109" fmla="*/ 0 h 481"/>
                            <a:gd name="T110" fmla="*/ 743 w 743"/>
                            <a:gd name="T111" fmla="*/ 481 h 4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43" h="481">
                              <a:moveTo>
                                <a:pt x="445" y="21"/>
                              </a:moveTo>
                              <a:lnTo>
                                <a:pt x="434" y="47"/>
                              </a:lnTo>
                              <a:lnTo>
                                <a:pt x="424" y="63"/>
                              </a:lnTo>
                              <a:lnTo>
                                <a:pt x="382" y="84"/>
                              </a:lnTo>
                              <a:lnTo>
                                <a:pt x="372" y="73"/>
                              </a:lnTo>
                              <a:lnTo>
                                <a:pt x="356" y="73"/>
                              </a:lnTo>
                              <a:lnTo>
                                <a:pt x="325" y="79"/>
                              </a:lnTo>
                              <a:lnTo>
                                <a:pt x="230" y="37"/>
                              </a:lnTo>
                              <a:lnTo>
                                <a:pt x="178" y="5"/>
                              </a:lnTo>
                              <a:lnTo>
                                <a:pt x="168" y="16"/>
                              </a:lnTo>
                              <a:lnTo>
                                <a:pt x="131" y="5"/>
                              </a:lnTo>
                              <a:lnTo>
                                <a:pt x="115" y="47"/>
                              </a:lnTo>
                              <a:lnTo>
                                <a:pt x="84" y="42"/>
                              </a:lnTo>
                              <a:lnTo>
                                <a:pt x="68" y="63"/>
                              </a:lnTo>
                              <a:lnTo>
                                <a:pt x="37" y="47"/>
                              </a:lnTo>
                              <a:lnTo>
                                <a:pt x="5" y="73"/>
                              </a:lnTo>
                              <a:lnTo>
                                <a:pt x="11" y="89"/>
                              </a:lnTo>
                              <a:lnTo>
                                <a:pt x="42" y="110"/>
                              </a:lnTo>
                              <a:lnTo>
                                <a:pt x="16" y="147"/>
                              </a:lnTo>
                              <a:lnTo>
                                <a:pt x="0" y="194"/>
                              </a:lnTo>
                              <a:lnTo>
                                <a:pt x="11" y="225"/>
                              </a:lnTo>
                              <a:lnTo>
                                <a:pt x="0" y="246"/>
                              </a:lnTo>
                              <a:lnTo>
                                <a:pt x="5" y="277"/>
                              </a:lnTo>
                              <a:lnTo>
                                <a:pt x="32" y="298"/>
                              </a:lnTo>
                              <a:lnTo>
                                <a:pt x="26" y="309"/>
                              </a:lnTo>
                              <a:lnTo>
                                <a:pt x="11" y="330"/>
                              </a:lnTo>
                              <a:lnTo>
                                <a:pt x="16" y="424"/>
                              </a:lnTo>
                              <a:lnTo>
                                <a:pt x="32" y="434"/>
                              </a:lnTo>
                              <a:lnTo>
                                <a:pt x="94" y="429"/>
                              </a:lnTo>
                              <a:lnTo>
                                <a:pt x="115" y="471"/>
                              </a:lnTo>
                              <a:lnTo>
                                <a:pt x="115" y="481"/>
                              </a:lnTo>
                              <a:lnTo>
                                <a:pt x="136" y="476"/>
                              </a:lnTo>
                              <a:lnTo>
                                <a:pt x="136" y="419"/>
                              </a:lnTo>
                              <a:lnTo>
                                <a:pt x="141" y="398"/>
                              </a:lnTo>
                              <a:lnTo>
                                <a:pt x="178" y="382"/>
                              </a:lnTo>
                              <a:lnTo>
                                <a:pt x="178" y="366"/>
                              </a:lnTo>
                              <a:lnTo>
                                <a:pt x="147" y="356"/>
                              </a:lnTo>
                              <a:lnTo>
                                <a:pt x="168" y="330"/>
                              </a:lnTo>
                              <a:lnTo>
                                <a:pt x="189" y="335"/>
                              </a:lnTo>
                              <a:lnTo>
                                <a:pt x="189" y="314"/>
                              </a:lnTo>
                              <a:lnTo>
                                <a:pt x="209" y="319"/>
                              </a:lnTo>
                              <a:lnTo>
                                <a:pt x="230" y="283"/>
                              </a:lnTo>
                              <a:lnTo>
                                <a:pt x="267" y="272"/>
                              </a:lnTo>
                              <a:lnTo>
                                <a:pt x="283" y="256"/>
                              </a:lnTo>
                              <a:lnTo>
                                <a:pt x="304" y="267"/>
                              </a:lnTo>
                              <a:lnTo>
                                <a:pt x="325" y="251"/>
                              </a:lnTo>
                              <a:lnTo>
                                <a:pt x="366" y="235"/>
                              </a:lnTo>
                              <a:lnTo>
                                <a:pt x="372" y="267"/>
                              </a:lnTo>
                              <a:lnTo>
                                <a:pt x="393" y="267"/>
                              </a:lnTo>
                              <a:lnTo>
                                <a:pt x="408" y="241"/>
                              </a:lnTo>
                              <a:lnTo>
                                <a:pt x="445" y="225"/>
                              </a:lnTo>
                              <a:lnTo>
                                <a:pt x="440" y="209"/>
                              </a:lnTo>
                              <a:lnTo>
                                <a:pt x="450" y="194"/>
                              </a:lnTo>
                              <a:lnTo>
                                <a:pt x="508" y="215"/>
                              </a:lnTo>
                              <a:lnTo>
                                <a:pt x="555" y="194"/>
                              </a:lnTo>
                              <a:lnTo>
                                <a:pt x="607" y="188"/>
                              </a:lnTo>
                              <a:lnTo>
                                <a:pt x="638" y="220"/>
                              </a:lnTo>
                              <a:lnTo>
                                <a:pt x="649" y="220"/>
                              </a:lnTo>
                              <a:lnTo>
                                <a:pt x="706" y="215"/>
                              </a:lnTo>
                              <a:lnTo>
                                <a:pt x="738" y="209"/>
                              </a:lnTo>
                              <a:lnTo>
                                <a:pt x="743" y="199"/>
                              </a:lnTo>
                              <a:lnTo>
                                <a:pt x="717" y="188"/>
                              </a:lnTo>
                              <a:lnTo>
                                <a:pt x="706" y="162"/>
                              </a:lnTo>
                              <a:lnTo>
                                <a:pt x="696" y="147"/>
                              </a:lnTo>
                              <a:lnTo>
                                <a:pt x="670" y="110"/>
                              </a:lnTo>
                              <a:lnTo>
                                <a:pt x="665" y="73"/>
                              </a:lnTo>
                              <a:lnTo>
                                <a:pt x="659" y="63"/>
                              </a:lnTo>
                              <a:lnTo>
                                <a:pt x="644" y="52"/>
                              </a:lnTo>
                              <a:lnTo>
                                <a:pt x="597" y="42"/>
                              </a:lnTo>
                              <a:lnTo>
                                <a:pt x="581" y="21"/>
                              </a:lnTo>
                              <a:lnTo>
                                <a:pt x="602" y="0"/>
                              </a:lnTo>
                              <a:lnTo>
                                <a:pt x="492" y="0"/>
                              </a:lnTo>
                              <a:lnTo>
                                <a:pt x="445" y="21"/>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56" name="Freeform 62"/>
                        <p:cNvSpPr>
                          <a:spLocks/>
                        </p:cNvSpPr>
                        <p:nvPr/>
                      </p:nvSpPr>
                      <p:spPr bwMode="auto">
                        <a:xfrm>
                          <a:off x="6768167" y="1407869"/>
                          <a:ext cx="1069285" cy="1085582"/>
                        </a:xfrm>
                        <a:custGeom>
                          <a:avLst/>
                          <a:gdLst>
                            <a:gd name="T0" fmla="*/ 2147483647 w 685"/>
                            <a:gd name="T1" fmla="*/ 2147483647 h 811"/>
                            <a:gd name="T2" fmla="*/ 2147483647 w 685"/>
                            <a:gd name="T3" fmla="*/ 2147483647 h 811"/>
                            <a:gd name="T4" fmla="*/ 2147483647 w 685"/>
                            <a:gd name="T5" fmla="*/ 2147483647 h 811"/>
                            <a:gd name="T6" fmla="*/ 2147483647 w 685"/>
                            <a:gd name="T7" fmla="*/ 2147483647 h 811"/>
                            <a:gd name="T8" fmla="*/ 2147483647 w 685"/>
                            <a:gd name="T9" fmla="*/ 2147483647 h 811"/>
                            <a:gd name="T10" fmla="*/ 2147483647 w 685"/>
                            <a:gd name="T11" fmla="*/ 2147483647 h 811"/>
                            <a:gd name="T12" fmla="*/ 2147483647 w 685"/>
                            <a:gd name="T13" fmla="*/ 2147483647 h 811"/>
                            <a:gd name="T14" fmla="*/ 2147483647 w 685"/>
                            <a:gd name="T15" fmla="*/ 2147483647 h 811"/>
                            <a:gd name="T16" fmla="*/ 2147483647 w 685"/>
                            <a:gd name="T17" fmla="*/ 2147483647 h 811"/>
                            <a:gd name="T18" fmla="*/ 2147483647 w 685"/>
                            <a:gd name="T19" fmla="*/ 2147483647 h 811"/>
                            <a:gd name="T20" fmla="*/ 2147483647 w 685"/>
                            <a:gd name="T21" fmla="*/ 2147483647 h 811"/>
                            <a:gd name="T22" fmla="*/ 2147483647 w 685"/>
                            <a:gd name="T23" fmla="*/ 2147483647 h 811"/>
                            <a:gd name="T24" fmla="*/ 2147483647 w 685"/>
                            <a:gd name="T25" fmla="*/ 2147483647 h 811"/>
                            <a:gd name="T26" fmla="*/ 2147483647 w 685"/>
                            <a:gd name="T27" fmla="*/ 2147483647 h 811"/>
                            <a:gd name="T28" fmla="*/ 2147483647 w 685"/>
                            <a:gd name="T29" fmla="*/ 2147483647 h 811"/>
                            <a:gd name="T30" fmla="*/ 2147483647 w 685"/>
                            <a:gd name="T31" fmla="*/ 2147483647 h 811"/>
                            <a:gd name="T32" fmla="*/ 2147483647 w 685"/>
                            <a:gd name="T33" fmla="*/ 2147483647 h 811"/>
                            <a:gd name="T34" fmla="*/ 2147483647 w 685"/>
                            <a:gd name="T35" fmla="*/ 2147483647 h 811"/>
                            <a:gd name="T36" fmla="*/ 2147483647 w 685"/>
                            <a:gd name="T37" fmla="*/ 2147483647 h 811"/>
                            <a:gd name="T38" fmla="*/ 2147483647 w 685"/>
                            <a:gd name="T39" fmla="*/ 2147483647 h 811"/>
                            <a:gd name="T40" fmla="*/ 2147483647 w 685"/>
                            <a:gd name="T41" fmla="*/ 2147483647 h 811"/>
                            <a:gd name="T42" fmla="*/ 2147483647 w 685"/>
                            <a:gd name="T43" fmla="*/ 2147483647 h 811"/>
                            <a:gd name="T44" fmla="*/ 2147483647 w 685"/>
                            <a:gd name="T45" fmla="*/ 2147483647 h 811"/>
                            <a:gd name="T46" fmla="*/ 2147483647 w 685"/>
                            <a:gd name="T47" fmla="*/ 2147483647 h 811"/>
                            <a:gd name="T48" fmla="*/ 2147483647 w 685"/>
                            <a:gd name="T49" fmla="*/ 2147483647 h 811"/>
                            <a:gd name="T50" fmla="*/ 2147483647 w 685"/>
                            <a:gd name="T51" fmla="*/ 2147483647 h 811"/>
                            <a:gd name="T52" fmla="*/ 2147483647 w 685"/>
                            <a:gd name="T53" fmla="*/ 2147483647 h 811"/>
                            <a:gd name="T54" fmla="*/ 2147483647 w 685"/>
                            <a:gd name="T55" fmla="*/ 2147483647 h 811"/>
                            <a:gd name="T56" fmla="*/ 2147483647 w 685"/>
                            <a:gd name="T57" fmla="*/ 2147483647 h 811"/>
                            <a:gd name="T58" fmla="*/ 2147483647 w 685"/>
                            <a:gd name="T59" fmla="*/ 2147483647 h 811"/>
                            <a:gd name="T60" fmla="*/ 2147483647 w 685"/>
                            <a:gd name="T61" fmla="*/ 2147483647 h 811"/>
                            <a:gd name="T62" fmla="*/ 2147483647 w 685"/>
                            <a:gd name="T63" fmla="*/ 2147483647 h 811"/>
                            <a:gd name="T64" fmla="*/ 2147483647 w 685"/>
                            <a:gd name="T65" fmla="*/ 2147483647 h 811"/>
                            <a:gd name="T66" fmla="*/ 2147483647 w 685"/>
                            <a:gd name="T67" fmla="*/ 2147483647 h 811"/>
                            <a:gd name="T68" fmla="*/ 2147483647 w 685"/>
                            <a:gd name="T69" fmla="*/ 2147483647 h 811"/>
                            <a:gd name="T70" fmla="*/ 2147483647 w 685"/>
                            <a:gd name="T71" fmla="*/ 2147483647 h 811"/>
                            <a:gd name="T72" fmla="*/ 2147483647 w 685"/>
                            <a:gd name="T73" fmla="*/ 2147483647 h 811"/>
                            <a:gd name="T74" fmla="*/ 2147483647 w 685"/>
                            <a:gd name="T75" fmla="*/ 0 h 8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5"/>
                            <a:gd name="T115" fmla="*/ 0 h 811"/>
                            <a:gd name="T116" fmla="*/ 685 w 685"/>
                            <a:gd name="T117" fmla="*/ 811 h 8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5" h="811">
                              <a:moveTo>
                                <a:pt x="481" y="0"/>
                              </a:moveTo>
                              <a:lnTo>
                                <a:pt x="565" y="10"/>
                              </a:lnTo>
                              <a:lnTo>
                                <a:pt x="602" y="42"/>
                              </a:lnTo>
                              <a:lnTo>
                                <a:pt x="654" y="73"/>
                              </a:lnTo>
                              <a:lnTo>
                                <a:pt x="659" y="110"/>
                              </a:lnTo>
                              <a:lnTo>
                                <a:pt x="659" y="199"/>
                              </a:lnTo>
                              <a:lnTo>
                                <a:pt x="612" y="256"/>
                              </a:lnTo>
                              <a:lnTo>
                                <a:pt x="539" y="277"/>
                              </a:lnTo>
                              <a:lnTo>
                                <a:pt x="539" y="288"/>
                              </a:lnTo>
                              <a:lnTo>
                                <a:pt x="565" y="324"/>
                              </a:lnTo>
                              <a:lnTo>
                                <a:pt x="617" y="340"/>
                              </a:lnTo>
                              <a:lnTo>
                                <a:pt x="633" y="366"/>
                              </a:lnTo>
                              <a:lnTo>
                                <a:pt x="670" y="398"/>
                              </a:lnTo>
                              <a:lnTo>
                                <a:pt x="685" y="424"/>
                              </a:lnTo>
                              <a:lnTo>
                                <a:pt x="675" y="434"/>
                              </a:lnTo>
                              <a:lnTo>
                                <a:pt x="633" y="455"/>
                              </a:lnTo>
                              <a:lnTo>
                                <a:pt x="607" y="481"/>
                              </a:lnTo>
                              <a:lnTo>
                                <a:pt x="664" y="549"/>
                              </a:lnTo>
                              <a:lnTo>
                                <a:pt x="685" y="586"/>
                              </a:lnTo>
                              <a:lnTo>
                                <a:pt x="654" y="643"/>
                              </a:lnTo>
                              <a:lnTo>
                                <a:pt x="602" y="701"/>
                              </a:lnTo>
                              <a:lnTo>
                                <a:pt x="591" y="732"/>
                              </a:lnTo>
                              <a:lnTo>
                                <a:pt x="565" y="769"/>
                              </a:lnTo>
                              <a:lnTo>
                                <a:pt x="507" y="790"/>
                              </a:lnTo>
                              <a:lnTo>
                                <a:pt x="481" y="806"/>
                              </a:lnTo>
                              <a:lnTo>
                                <a:pt x="434" y="811"/>
                              </a:lnTo>
                              <a:lnTo>
                                <a:pt x="387" y="738"/>
                              </a:lnTo>
                              <a:lnTo>
                                <a:pt x="351" y="722"/>
                              </a:lnTo>
                              <a:lnTo>
                                <a:pt x="293" y="727"/>
                              </a:lnTo>
                              <a:lnTo>
                                <a:pt x="283" y="717"/>
                              </a:lnTo>
                              <a:lnTo>
                                <a:pt x="272" y="722"/>
                              </a:lnTo>
                              <a:lnTo>
                                <a:pt x="241" y="690"/>
                              </a:lnTo>
                              <a:lnTo>
                                <a:pt x="167" y="701"/>
                              </a:lnTo>
                              <a:lnTo>
                                <a:pt x="115" y="706"/>
                              </a:lnTo>
                              <a:lnTo>
                                <a:pt x="110" y="696"/>
                              </a:lnTo>
                              <a:lnTo>
                                <a:pt x="120" y="670"/>
                              </a:lnTo>
                              <a:lnTo>
                                <a:pt x="152" y="664"/>
                              </a:lnTo>
                              <a:lnTo>
                                <a:pt x="157" y="654"/>
                              </a:lnTo>
                              <a:lnTo>
                                <a:pt x="136" y="643"/>
                              </a:lnTo>
                              <a:lnTo>
                                <a:pt x="126" y="617"/>
                              </a:lnTo>
                              <a:lnTo>
                                <a:pt x="110" y="602"/>
                              </a:lnTo>
                              <a:lnTo>
                                <a:pt x="84" y="565"/>
                              </a:lnTo>
                              <a:lnTo>
                                <a:pt x="84" y="528"/>
                              </a:lnTo>
                              <a:lnTo>
                                <a:pt x="73" y="518"/>
                              </a:lnTo>
                              <a:lnTo>
                                <a:pt x="63" y="507"/>
                              </a:lnTo>
                              <a:lnTo>
                                <a:pt x="11" y="497"/>
                              </a:lnTo>
                              <a:lnTo>
                                <a:pt x="0" y="476"/>
                              </a:lnTo>
                              <a:lnTo>
                                <a:pt x="21" y="455"/>
                              </a:lnTo>
                              <a:lnTo>
                                <a:pt x="52" y="450"/>
                              </a:lnTo>
                              <a:lnTo>
                                <a:pt x="94" y="413"/>
                              </a:lnTo>
                              <a:lnTo>
                                <a:pt x="131" y="356"/>
                              </a:lnTo>
                              <a:lnTo>
                                <a:pt x="105" y="361"/>
                              </a:lnTo>
                              <a:lnTo>
                                <a:pt x="84" y="345"/>
                              </a:lnTo>
                              <a:lnTo>
                                <a:pt x="68" y="345"/>
                              </a:lnTo>
                              <a:lnTo>
                                <a:pt x="52" y="314"/>
                              </a:lnTo>
                              <a:lnTo>
                                <a:pt x="79" y="293"/>
                              </a:lnTo>
                              <a:lnTo>
                                <a:pt x="63" y="267"/>
                              </a:lnTo>
                              <a:lnTo>
                                <a:pt x="79" y="220"/>
                              </a:lnTo>
                              <a:lnTo>
                                <a:pt x="126" y="188"/>
                              </a:lnTo>
                              <a:lnTo>
                                <a:pt x="141" y="173"/>
                              </a:lnTo>
                              <a:lnTo>
                                <a:pt x="157" y="136"/>
                              </a:lnTo>
                              <a:lnTo>
                                <a:pt x="215" y="110"/>
                              </a:lnTo>
                              <a:lnTo>
                                <a:pt x="230" y="78"/>
                              </a:lnTo>
                              <a:lnTo>
                                <a:pt x="235" y="73"/>
                              </a:lnTo>
                              <a:lnTo>
                                <a:pt x="241" y="84"/>
                              </a:lnTo>
                              <a:lnTo>
                                <a:pt x="293" y="110"/>
                              </a:lnTo>
                              <a:lnTo>
                                <a:pt x="293" y="157"/>
                              </a:lnTo>
                              <a:lnTo>
                                <a:pt x="303" y="183"/>
                              </a:lnTo>
                              <a:lnTo>
                                <a:pt x="314" y="183"/>
                              </a:lnTo>
                              <a:lnTo>
                                <a:pt x="361" y="131"/>
                              </a:lnTo>
                              <a:lnTo>
                                <a:pt x="413" y="136"/>
                              </a:lnTo>
                              <a:lnTo>
                                <a:pt x="450" y="84"/>
                              </a:lnTo>
                              <a:lnTo>
                                <a:pt x="445" y="47"/>
                              </a:lnTo>
                              <a:lnTo>
                                <a:pt x="455" y="16"/>
                              </a:lnTo>
                              <a:lnTo>
                                <a:pt x="466" y="0"/>
                              </a:lnTo>
                              <a:lnTo>
                                <a:pt x="481" y="0"/>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57" name="Freeform 64"/>
                        <p:cNvSpPr>
                          <a:spLocks/>
                        </p:cNvSpPr>
                        <p:nvPr/>
                      </p:nvSpPr>
                      <p:spPr bwMode="auto">
                        <a:xfrm>
                          <a:off x="1953144" y="1981307"/>
                          <a:ext cx="955876" cy="651076"/>
                        </a:xfrm>
                        <a:custGeom>
                          <a:avLst/>
                          <a:gdLst>
                            <a:gd name="T0" fmla="*/ 2147483647 w 612"/>
                            <a:gd name="T1" fmla="*/ 2147483647 h 486"/>
                            <a:gd name="T2" fmla="*/ 2147483647 w 612"/>
                            <a:gd name="T3" fmla="*/ 2147483647 h 486"/>
                            <a:gd name="T4" fmla="*/ 2147483647 w 612"/>
                            <a:gd name="T5" fmla="*/ 2147483647 h 486"/>
                            <a:gd name="T6" fmla="*/ 2147483647 w 612"/>
                            <a:gd name="T7" fmla="*/ 2147483647 h 486"/>
                            <a:gd name="T8" fmla="*/ 2147483647 w 612"/>
                            <a:gd name="T9" fmla="*/ 2147483647 h 486"/>
                            <a:gd name="T10" fmla="*/ 2147483647 w 612"/>
                            <a:gd name="T11" fmla="*/ 2147483647 h 486"/>
                            <a:gd name="T12" fmla="*/ 0 w 612"/>
                            <a:gd name="T13" fmla="*/ 2147483647 h 486"/>
                            <a:gd name="T14" fmla="*/ 2147483647 w 612"/>
                            <a:gd name="T15" fmla="*/ 2147483647 h 486"/>
                            <a:gd name="T16" fmla="*/ 2147483647 w 612"/>
                            <a:gd name="T17" fmla="*/ 2147483647 h 486"/>
                            <a:gd name="T18" fmla="*/ 2147483647 w 612"/>
                            <a:gd name="T19" fmla="*/ 2147483647 h 486"/>
                            <a:gd name="T20" fmla="*/ 2147483647 w 612"/>
                            <a:gd name="T21" fmla="*/ 2147483647 h 486"/>
                            <a:gd name="T22" fmla="*/ 2147483647 w 612"/>
                            <a:gd name="T23" fmla="*/ 2147483647 h 486"/>
                            <a:gd name="T24" fmla="*/ 2147483647 w 612"/>
                            <a:gd name="T25" fmla="*/ 2147483647 h 486"/>
                            <a:gd name="T26" fmla="*/ 2147483647 w 612"/>
                            <a:gd name="T27" fmla="*/ 2147483647 h 486"/>
                            <a:gd name="T28" fmla="*/ 2147483647 w 612"/>
                            <a:gd name="T29" fmla="*/ 2147483647 h 486"/>
                            <a:gd name="T30" fmla="*/ 2147483647 w 612"/>
                            <a:gd name="T31" fmla="*/ 2147483647 h 486"/>
                            <a:gd name="T32" fmla="*/ 2147483647 w 612"/>
                            <a:gd name="T33" fmla="*/ 2147483647 h 486"/>
                            <a:gd name="T34" fmla="*/ 2147483647 w 612"/>
                            <a:gd name="T35" fmla="*/ 2147483647 h 486"/>
                            <a:gd name="T36" fmla="*/ 2147483647 w 612"/>
                            <a:gd name="T37" fmla="*/ 2147483647 h 486"/>
                            <a:gd name="T38" fmla="*/ 2147483647 w 612"/>
                            <a:gd name="T39" fmla="*/ 2147483647 h 486"/>
                            <a:gd name="T40" fmla="*/ 2147483647 w 612"/>
                            <a:gd name="T41" fmla="*/ 2147483647 h 486"/>
                            <a:gd name="T42" fmla="*/ 2147483647 w 612"/>
                            <a:gd name="T43" fmla="*/ 2147483647 h 486"/>
                            <a:gd name="T44" fmla="*/ 2147483647 w 612"/>
                            <a:gd name="T45" fmla="*/ 2147483647 h 486"/>
                            <a:gd name="T46" fmla="*/ 2147483647 w 612"/>
                            <a:gd name="T47" fmla="*/ 2147483647 h 486"/>
                            <a:gd name="T48" fmla="*/ 2147483647 w 612"/>
                            <a:gd name="T49" fmla="*/ 2147483647 h 486"/>
                            <a:gd name="T50" fmla="*/ 2147483647 w 612"/>
                            <a:gd name="T51" fmla="*/ 2147483647 h 486"/>
                            <a:gd name="T52" fmla="*/ 2147483647 w 612"/>
                            <a:gd name="T53" fmla="*/ 2147483647 h 486"/>
                            <a:gd name="T54" fmla="*/ 2147483647 w 612"/>
                            <a:gd name="T55" fmla="*/ 2147483647 h 486"/>
                            <a:gd name="T56" fmla="*/ 2147483647 w 612"/>
                            <a:gd name="T57" fmla="*/ 2147483647 h 486"/>
                            <a:gd name="T58" fmla="*/ 2147483647 w 612"/>
                            <a:gd name="T59" fmla="*/ 2147483647 h 486"/>
                            <a:gd name="T60" fmla="*/ 2147483647 w 612"/>
                            <a:gd name="T61" fmla="*/ 2147483647 h 486"/>
                            <a:gd name="T62" fmla="*/ 2147483647 w 612"/>
                            <a:gd name="T63" fmla="*/ 2147483647 h 486"/>
                            <a:gd name="T64" fmla="*/ 2147483647 w 612"/>
                            <a:gd name="T65" fmla="*/ 2147483647 h 486"/>
                            <a:gd name="T66" fmla="*/ 2147483647 w 612"/>
                            <a:gd name="T67" fmla="*/ 2147483647 h 486"/>
                            <a:gd name="T68" fmla="*/ 2147483647 w 612"/>
                            <a:gd name="T69" fmla="*/ 2147483647 h 486"/>
                            <a:gd name="T70" fmla="*/ 2147483647 w 612"/>
                            <a:gd name="T71" fmla="*/ 2147483647 h 486"/>
                            <a:gd name="T72" fmla="*/ 2147483647 w 612"/>
                            <a:gd name="T73" fmla="*/ 2147483647 h 486"/>
                            <a:gd name="T74" fmla="*/ 2147483647 w 612"/>
                            <a:gd name="T75" fmla="*/ 2147483647 h 486"/>
                            <a:gd name="T76" fmla="*/ 2147483647 w 612"/>
                            <a:gd name="T77" fmla="*/ 2147483647 h 486"/>
                            <a:gd name="T78" fmla="*/ 2147483647 w 612"/>
                            <a:gd name="T79" fmla="*/ 2147483647 h 486"/>
                            <a:gd name="T80" fmla="*/ 2147483647 w 612"/>
                            <a:gd name="T81" fmla="*/ 2147483647 h 486"/>
                            <a:gd name="T82" fmla="*/ 2147483647 w 612"/>
                            <a:gd name="T83" fmla="*/ 2147483647 h 486"/>
                            <a:gd name="T84" fmla="*/ 2147483647 w 612"/>
                            <a:gd name="T85" fmla="*/ 2147483647 h 486"/>
                            <a:gd name="T86" fmla="*/ 2147483647 w 612"/>
                            <a:gd name="T87" fmla="*/ 2147483647 h 486"/>
                            <a:gd name="T88" fmla="*/ 2147483647 w 612"/>
                            <a:gd name="T89" fmla="*/ 2147483647 h 486"/>
                            <a:gd name="T90" fmla="*/ 2147483647 w 612"/>
                            <a:gd name="T91" fmla="*/ 2147483647 h 486"/>
                            <a:gd name="T92" fmla="*/ 2147483647 w 612"/>
                            <a:gd name="T93" fmla="*/ 2147483647 h 486"/>
                            <a:gd name="T94" fmla="*/ 2147483647 w 612"/>
                            <a:gd name="T95" fmla="*/ 2147483647 h 486"/>
                            <a:gd name="T96" fmla="*/ 2147483647 w 612"/>
                            <a:gd name="T97" fmla="*/ 2147483647 h 486"/>
                            <a:gd name="T98" fmla="*/ 2147483647 w 612"/>
                            <a:gd name="T99" fmla="*/ 2147483647 h 486"/>
                            <a:gd name="T100" fmla="*/ 2147483647 w 612"/>
                            <a:gd name="T101" fmla="*/ 2147483647 h 486"/>
                            <a:gd name="T102" fmla="*/ 2147483647 w 612"/>
                            <a:gd name="T103" fmla="*/ 2147483647 h 486"/>
                            <a:gd name="T104" fmla="*/ 2147483647 w 612"/>
                            <a:gd name="T105" fmla="*/ 2147483647 h 486"/>
                            <a:gd name="T106" fmla="*/ 2147483647 w 612"/>
                            <a:gd name="T107" fmla="*/ 2147483647 h 486"/>
                            <a:gd name="T108" fmla="*/ 2147483647 w 612"/>
                            <a:gd name="T109" fmla="*/ 2147483647 h 486"/>
                            <a:gd name="T110" fmla="*/ 2147483647 w 612"/>
                            <a:gd name="T111" fmla="*/ 2147483647 h 486"/>
                            <a:gd name="T112" fmla="*/ 2147483647 w 612"/>
                            <a:gd name="T113" fmla="*/ 2147483647 h 486"/>
                            <a:gd name="T114" fmla="*/ 2147483647 w 612"/>
                            <a:gd name="T115" fmla="*/ 2147483647 h 486"/>
                            <a:gd name="T116" fmla="*/ 2147483647 w 612"/>
                            <a:gd name="T117" fmla="*/ 0 h 486"/>
                            <a:gd name="T118" fmla="*/ 2147483647 w 612"/>
                            <a:gd name="T119" fmla="*/ 2147483647 h 486"/>
                            <a:gd name="T120" fmla="*/ 2147483647 w 612"/>
                            <a:gd name="T121" fmla="*/ 2147483647 h 4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2"/>
                            <a:gd name="T184" fmla="*/ 0 h 486"/>
                            <a:gd name="T185" fmla="*/ 612 w 612"/>
                            <a:gd name="T186" fmla="*/ 486 h 4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2" h="486">
                              <a:moveTo>
                                <a:pt x="147" y="26"/>
                              </a:moveTo>
                              <a:lnTo>
                                <a:pt x="131" y="57"/>
                              </a:lnTo>
                              <a:lnTo>
                                <a:pt x="126" y="73"/>
                              </a:lnTo>
                              <a:lnTo>
                                <a:pt x="94" y="94"/>
                              </a:lnTo>
                              <a:lnTo>
                                <a:pt x="68" y="125"/>
                              </a:lnTo>
                              <a:lnTo>
                                <a:pt x="58" y="125"/>
                              </a:lnTo>
                              <a:lnTo>
                                <a:pt x="0" y="146"/>
                              </a:lnTo>
                              <a:lnTo>
                                <a:pt x="11" y="204"/>
                              </a:lnTo>
                              <a:lnTo>
                                <a:pt x="53" y="204"/>
                              </a:lnTo>
                              <a:lnTo>
                                <a:pt x="63" y="241"/>
                              </a:lnTo>
                              <a:lnTo>
                                <a:pt x="94" y="272"/>
                              </a:lnTo>
                              <a:lnTo>
                                <a:pt x="100" y="288"/>
                              </a:lnTo>
                              <a:lnTo>
                                <a:pt x="79" y="340"/>
                              </a:lnTo>
                              <a:lnTo>
                                <a:pt x="110" y="403"/>
                              </a:lnTo>
                              <a:lnTo>
                                <a:pt x="136" y="413"/>
                              </a:lnTo>
                              <a:lnTo>
                                <a:pt x="152" y="439"/>
                              </a:lnTo>
                              <a:lnTo>
                                <a:pt x="189" y="434"/>
                              </a:lnTo>
                              <a:lnTo>
                                <a:pt x="204" y="450"/>
                              </a:lnTo>
                              <a:lnTo>
                                <a:pt x="241" y="445"/>
                              </a:lnTo>
                              <a:lnTo>
                                <a:pt x="251" y="424"/>
                              </a:lnTo>
                              <a:lnTo>
                                <a:pt x="262" y="418"/>
                              </a:lnTo>
                              <a:lnTo>
                                <a:pt x="272" y="418"/>
                              </a:lnTo>
                              <a:lnTo>
                                <a:pt x="288" y="418"/>
                              </a:lnTo>
                              <a:lnTo>
                                <a:pt x="351" y="387"/>
                              </a:lnTo>
                              <a:lnTo>
                                <a:pt x="377" y="392"/>
                              </a:lnTo>
                              <a:lnTo>
                                <a:pt x="382" y="424"/>
                              </a:lnTo>
                              <a:lnTo>
                                <a:pt x="398" y="445"/>
                              </a:lnTo>
                              <a:lnTo>
                                <a:pt x="471" y="471"/>
                              </a:lnTo>
                              <a:lnTo>
                                <a:pt x="513" y="486"/>
                              </a:lnTo>
                              <a:lnTo>
                                <a:pt x="534" y="460"/>
                              </a:lnTo>
                              <a:lnTo>
                                <a:pt x="576" y="424"/>
                              </a:lnTo>
                              <a:lnTo>
                                <a:pt x="597" y="424"/>
                              </a:lnTo>
                              <a:lnTo>
                                <a:pt x="612" y="397"/>
                              </a:lnTo>
                              <a:lnTo>
                                <a:pt x="586" y="366"/>
                              </a:lnTo>
                              <a:lnTo>
                                <a:pt x="602" y="309"/>
                              </a:lnTo>
                              <a:lnTo>
                                <a:pt x="591" y="298"/>
                              </a:lnTo>
                              <a:lnTo>
                                <a:pt x="591" y="288"/>
                              </a:lnTo>
                              <a:lnTo>
                                <a:pt x="565" y="220"/>
                              </a:lnTo>
                              <a:lnTo>
                                <a:pt x="544" y="193"/>
                              </a:lnTo>
                              <a:lnTo>
                                <a:pt x="570" y="152"/>
                              </a:lnTo>
                              <a:lnTo>
                                <a:pt x="550" y="146"/>
                              </a:lnTo>
                              <a:lnTo>
                                <a:pt x="560" y="131"/>
                              </a:lnTo>
                              <a:lnTo>
                                <a:pt x="534" y="131"/>
                              </a:lnTo>
                              <a:lnTo>
                                <a:pt x="513" y="94"/>
                              </a:lnTo>
                              <a:lnTo>
                                <a:pt x="513" y="78"/>
                              </a:lnTo>
                              <a:lnTo>
                                <a:pt x="508" y="73"/>
                              </a:lnTo>
                              <a:lnTo>
                                <a:pt x="502" y="57"/>
                              </a:lnTo>
                              <a:lnTo>
                                <a:pt x="482" y="68"/>
                              </a:lnTo>
                              <a:lnTo>
                                <a:pt x="429" y="63"/>
                              </a:lnTo>
                              <a:lnTo>
                                <a:pt x="424" y="63"/>
                              </a:lnTo>
                              <a:lnTo>
                                <a:pt x="429" y="52"/>
                              </a:lnTo>
                              <a:lnTo>
                                <a:pt x="429" y="47"/>
                              </a:lnTo>
                              <a:lnTo>
                                <a:pt x="387" y="42"/>
                              </a:lnTo>
                              <a:lnTo>
                                <a:pt x="356" y="52"/>
                              </a:lnTo>
                              <a:lnTo>
                                <a:pt x="304" y="52"/>
                              </a:lnTo>
                              <a:lnTo>
                                <a:pt x="262" y="47"/>
                              </a:lnTo>
                              <a:lnTo>
                                <a:pt x="257" y="21"/>
                              </a:lnTo>
                              <a:lnTo>
                                <a:pt x="246" y="10"/>
                              </a:lnTo>
                              <a:lnTo>
                                <a:pt x="199" y="0"/>
                              </a:lnTo>
                              <a:lnTo>
                                <a:pt x="162" y="5"/>
                              </a:lnTo>
                              <a:lnTo>
                                <a:pt x="147" y="26"/>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60" name="Freeform 70"/>
                        <p:cNvSpPr>
                          <a:spLocks/>
                        </p:cNvSpPr>
                        <p:nvPr/>
                      </p:nvSpPr>
                      <p:spPr bwMode="auto">
                        <a:xfrm>
                          <a:off x="8315865" y="3144527"/>
                          <a:ext cx="761460" cy="512144"/>
                        </a:xfrm>
                        <a:custGeom>
                          <a:avLst/>
                          <a:gdLst>
                            <a:gd name="T0" fmla="*/ 2147483647 w 487"/>
                            <a:gd name="T1" fmla="*/ 2147483647 h 382"/>
                            <a:gd name="T2" fmla="*/ 2147483647 w 487"/>
                            <a:gd name="T3" fmla="*/ 2147483647 h 382"/>
                            <a:gd name="T4" fmla="*/ 2147483647 w 487"/>
                            <a:gd name="T5" fmla="*/ 2147483647 h 382"/>
                            <a:gd name="T6" fmla="*/ 2147483647 w 487"/>
                            <a:gd name="T7" fmla="*/ 2147483647 h 382"/>
                            <a:gd name="T8" fmla="*/ 2147483647 w 487"/>
                            <a:gd name="T9" fmla="*/ 0 h 382"/>
                            <a:gd name="T10" fmla="*/ 2147483647 w 487"/>
                            <a:gd name="T11" fmla="*/ 2147483647 h 382"/>
                            <a:gd name="T12" fmla="*/ 2147483647 w 487"/>
                            <a:gd name="T13" fmla="*/ 2147483647 h 382"/>
                            <a:gd name="T14" fmla="*/ 2147483647 w 487"/>
                            <a:gd name="T15" fmla="*/ 2147483647 h 382"/>
                            <a:gd name="T16" fmla="*/ 2147483647 w 487"/>
                            <a:gd name="T17" fmla="*/ 2147483647 h 382"/>
                            <a:gd name="T18" fmla="*/ 2147483647 w 487"/>
                            <a:gd name="T19" fmla="*/ 2147483647 h 382"/>
                            <a:gd name="T20" fmla="*/ 2147483647 w 487"/>
                            <a:gd name="T21" fmla="*/ 2147483647 h 382"/>
                            <a:gd name="T22" fmla="*/ 2147483647 w 487"/>
                            <a:gd name="T23" fmla="*/ 2147483647 h 382"/>
                            <a:gd name="T24" fmla="*/ 2147483647 w 487"/>
                            <a:gd name="T25" fmla="*/ 2147483647 h 382"/>
                            <a:gd name="T26" fmla="*/ 2147483647 w 487"/>
                            <a:gd name="T27" fmla="*/ 2147483647 h 382"/>
                            <a:gd name="T28" fmla="*/ 2147483647 w 487"/>
                            <a:gd name="T29" fmla="*/ 2147483647 h 382"/>
                            <a:gd name="T30" fmla="*/ 2147483647 w 487"/>
                            <a:gd name="T31" fmla="*/ 2147483647 h 382"/>
                            <a:gd name="T32" fmla="*/ 2147483647 w 487"/>
                            <a:gd name="T33" fmla="*/ 2147483647 h 382"/>
                            <a:gd name="T34" fmla="*/ 2147483647 w 487"/>
                            <a:gd name="T35" fmla="*/ 2147483647 h 382"/>
                            <a:gd name="T36" fmla="*/ 2147483647 w 487"/>
                            <a:gd name="T37" fmla="*/ 2147483647 h 382"/>
                            <a:gd name="T38" fmla="*/ 2147483647 w 487"/>
                            <a:gd name="T39" fmla="*/ 2147483647 h 382"/>
                            <a:gd name="T40" fmla="*/ 2147483647 w 487"/>
                            <a:gd name="T41" fmla="*/ 2147483647 h 382"/>
                            <a:gd name="T42" fmla="*/ 2147483647 w 487"/>
                            <a:gd name="T43" fmla="*/ 2147483647 h 382"/>
                            <a:gd name="T44" fmla="*/ 2147483647 w 487"/>
                            <a:gd name="T45" fmla="*/ 2147483647 h 382"/>
                            <a:gd name="T46" fmla="*/ 2147483647 w 487"/>
                            <a:gd name="T47" fmla="*/ 2147483647 h 382"/>
                            <a:gd name="T48" fmla="*/ 2147483647 w 487"/>
                            <a:gd name="T49" fmla="*/ 2147483647 h 382"/>
                            <a:gd name="T50" fmla="*/ 2147483647 w 487"/>
                            <a:gd name="T51" fmla="*/ 2147483647 h 382"/>
                            <a:gd name="T52" fmla="*/ 2147483647 w 487"/>
                            <a:gd name="T53" fmla="*/ 2147483647 h 382"/>
                            <a:gd name="T54" fmla="*/ 2147483647 w 487"/>
                            <a:gd name="T55" fmla="*/ 2147483647 h 382"/>
                            <a:gd name="T56" fmla="*/ 2147483647 w 487"/>
                            <a:gd name="T57" fmla="*/ 2147483647 h 382"/>
                            <a:gd name="T58" fmla="*/ 2147483647 w 487"/>
                            <a:gd name="T59" fmla="*/ 2147483647 h 382"/>
                            <a:gd name="T60" fmla="*/ 2147483647 w 487"/>
                            <a:gd name="T61" fmla="*/ 2147483647 h 382"/>
                            <a:gd name="T62" fmla="*/ 2147483647 w 487"/>
                            <a:gd name="T63" fmla="*/ 2147483647 h 382"/>
                            <a:gd name="T64" fmla="*/ 2147483647 w 487"/>
                            <a:gd name="T65" fmla="*/ 2147483647 h 382"/>
                            <a:gd name="T66" fmla="*/ 2147483647 w 487"/>
                            <a:gd name="T67" fmla="*/ 2147483647 h 382"/>
                            <a:gd name="T68" fmla="*/ 2147483647 w 487"/>
                            <a:gd name="T69" fmla="*/ 2147483647 h 382"/>
                            <a:gd name="T70" fmla="*/ 2147483647 w 487"/>
                            <a:gd name="T71" fmla="*/ 2147483647 h 382"/>
                            <a:gd name="T72" fmla="*/ 2147483647 w 487"/>
                            <a:gd name="T73" fmla="*/ 2147483647 h 382"/>
                            <a:gd name="T74" fmla="*/ 2147483647 w 487"/>
                            <a:gd name="T75" fmla="*/ 2147483647 h 382"/>
                            <a:gd name="T76" fmla="*/ 2147483647 w 487"/>
                            <a:gd name="T77" fmla="*/ 2147483647 h 382"/>
                            <a:gd name="T78" fmla="*/ 2147483647 w 487"/>
                            <a:gd name="T79" fmla="*/ 2147483647 h 382"/>
                            <a:gd name="T80" fmla="*/ 0 w 487"/>
                            <a:gd name="T81" fmla="*/ 2147483647 h 382"/>
                            <a:gd name="T82" fmla="*/ 2147483647 w 487"/>
                            <a:gd name="T83" fmla="*/ 2147483647 h 382"/>
                            <a:gd name="T84" fmla="*/ 0 w 487"/>
                            <a:gd name="T85" fmla="*/ 2147483647 h 382"/>
                            <a:gd name="T86" fmla="*/ 2147483647 w 487"/>
                            <a:gd name="T87" fmla="*/ 2147483647 h 382"/>
                            <a:gd name="T88" fmla="*/ 2147483647 w 487"/>
                            <a:gd name="T89" fmla="*/ 2147483647 h 382"/>
                            <a:gd name="T90" fmla="*/ 2147483647 w 487"/>
                            <a:gd name="T91" fmla="*/ 2147483647 h 382"/>
                            <a:gd name="T92" fmla="*/ 2147483647 w 487"/>
                            <a:gd name="T93" fmla="*/ 2147483647 h 382"/>
                            <a:gd name="T94" fmla="*/ 2147483647 w 487"/>
                            <a:gd name="T95" fmla="*/ 2147483647 h 3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87"/>
                            <a:gd name="T145" fmla="*/ 0 h 382"/>
                            <a:gd name="T146" fmla="*/ 487 w 487"/>
                            <a:gd name="T147" fmla="*/ 382 h 3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87" h="382">
                              <a:moveTo>
                                <a:pt x="194" y="32"/>
                              </a:moveTo>
                              <a:lnTo>
                                <a:pt x="225" y="5"/>
                              </a:lnTo>
                              <a:lnTo>
                                <a:pt x="230" y="63"/>
                              </a:lnTo>
                              <a:lnTo>
                                <a:pt x="298" y="42"/>
                              </a:lnTo>
                              <a:lnTo>
                                <a:pt x="330" y="0"/>
                              </a:lnTo>
                              <a:lnTo>
                                <a:pt x="346" y="5"/>
                              </a:lnTo>
                              <a:lnTo>
                                <a:pt x="351" y="16"/>
                              </a:lnTo>
                              <a:lnTo>
                                <a:pt x="382" y="11"/>
                              </a:lnTo>
                              <a:lnTo>
                                <a:pt x="403" y="32"/>
                              </a:lnTo>
                              <a:lnTo>
                                <a:pt x="403" y="42"/>
                              </a:lnTo>
                              <a:lnTo>
                                <a:pt x="387" y="63"/>
                              </a:lnTo>
                              <a:lnTo>
                                <a:pt x="393" y="89"/>
                              </a:lnTo>
                              <a:lnTo>
                                <a:pt x="414" y="115"/>
                              </a:lnTo>
                              <a:lnTo>
                                <a:pt x="403" y="141"/>
                              </a:lnTo>
                              <a:lnTo>
                                <a:pt x="408" y="152"/>
                              </a:lnTo>
                              <a:lnTo>
                                <a:pt x="429" y="173"/>
                              </a:lnTo>
                              <a:lnTo>
                                <a:pt x="450" y="183"/>
                              </a:lnTo>
                              <a:lnTo>
                                <a:pt x="455" y="199"/>
                              </a:lnTo>
                              <a:lnTo>
                                <a:pt x="482" y="220"/>
                              </a:lnTo>
                              <a:lnTo>
                                <a:pt x="487" y="230"/>
                              </a:lnTo>
                              <a:lnTo>
                                <a:pt x="471" y="251"/>
                              </a:lnTo>
                              <a:lnTo>
                                <a:pt x="487" y="277"/>
                              </a:lnTo>
                              <a:lnTo>
                                <a:pt x="482" y="288"/>
                              </a:lnTo>
                              <a:lnTo>
                                <a:pt x="461" y="277"/>
                              </a:lnTo>
                              <a:lnTo>
                                <a:pt x="419" y="267"/>
                              </a:lnTo>
                              <a:lnTo>
                                <a:pt x="372" y="325"/>
                              </a:lnTo>
                              <a:lnTo>
                                <a:pt x="340" y="340"/>
                              </a:lnTo>
                              <a:lnTo>
                                <a:pt x="340" y="356"/>
                              </a:lnTo>
                              <a:lnTo>
                                <a:pt x="325" y="382"/>
                              </a:lnTo>
                              <a:lnTo>
                                <a:pt x="298" y="325"/>
                              </a:lnTo>
                              <a:lnTo>
                                <a:pt x="319" y="293"/>
                              </a:lnTo>
                              <a:lnTo>
                                <a:pt x="314" y="262"/>
                              </a:lnTo>
                              <a:lnTo>
                                <a:pt x="283" y="241"/>
                              </a:lnTo>
                              <a:lnTo>
                                <a:pt x="215" y="257"/>
                              </a:lnTo>
                              <a:lnTo>
                                <a:pt x="210" y="283"/>
                              </a:lnTo>
                              <a:lnTo>
                                <a:pt x="178" y="298"/>
                              </a:lnTo>
                              <a:lnTo>
                                <a:pt x="157" y="288"/>
                              </a:lnTo>
                              <a:lnTo>
                                <a:pt x="121" y="298"/>
                              </a:lnTo>
                              <a:lnTo>
                                <a:pt x="74" y="293"/>
                              </a:lnTo>
                              <a:lnTo>
                                <a:pt x="21" y="262"/>
                              </a:lnTo>
                              <a:lnTo>
                                <a:pt x="0" y="230"/>
                              </a:lnTo>
                              <a:lnTo>
                                <a:pt x="6" y="194"/>
                              </a:lnTo>
                              <a:lnTo>
                                <a:pt x="0" y="157"/>
                              </a:lnTo>
                              <a:lnTo>
                                <a:pt x="42" y="115"/>
                              </a:lnTo>
                              <a:lnTo>
                                <a:pt x="42" y="84"/>
                              </a:lnTo>
                              <a:lnTo>
                                <a:pt x="89" y="58"/>
                              </a:lnTo>
                              <a:lnTo>
                                <a:pt x="147" y="53"/>
                              </a:lnTo>
                              <a:lnTo>
                                <a:pt x="194" y="32"/>
                              </a:lnTo>
                              <a:close/>
                            </a:path>
                          </a:pathLst>
                        </a:custGeom>
                        <a:solidFill>
                          <a:srgbClr val="99CCFF"/>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61" name="Freeform 72"/>
                        <p:cNvSpPr>
                          <a:spLocks/>
                        </p:cNvSpPr>
                        <p:nvPr/>
                      </p:nvSpPr>
                      <p:spPr bwMode="auto">
                        <a:xfrm>
                          <a:off x="4683060" y="3873241"/>
                          <a:ext cx="456876" cy="708284"/>
                        </a:xfrm>
                        <a:custGeom>
                          <a:avLst/>
                          <a:gdLst>
                            <a:gd name="T0" fmla="*/ 2147483647 w 293"/>
                            <a:gd name="T1" fmla="*/ 2147483647 h 529"/>
                            <a:gd name="T2" fmla="*/ 2147483647 w 293"/>
                            <a:gd name="T3" fmla="*/ 2147483647 h 529"/>
                            <a:gd name="T4" fmla="*/ 2147483647 w 293"/>
                            <a:gd name="T5" fmla="*/ 0 h 529"/>
                            <a:gd name="T6" fmla="*/ 2147483647 w 293"/>
                            <a:gd name="T7" fmla="*/ 0 h 529"/>
                            <a:gd name="T8" fmla="*/ 2147483647 w 293"/>
                            <a:gd name="T9" fmla="*/ 0 h 529"/>
                            <a:gd name="T10" fmla="*/ 2147483647 w 293"/>
                            <a:gd name="T11" fmla="*/ 2147483647 h 529"/>
                            <a:gd name="T12" fmla="*/ 2147483647 w 293"/>
                            <a:gd name="T13" fmla="*/ 2147483647 h 529"/>
                            <a:gd name="T14" fmla="*/ 2147483647 w 293"/>
                            <a:gd name="T15" fmla="*/ 2147483647 h 529"/>
                            <a:gd name="T16" fmla="*/ 2147483647 w 293"/>
                            <a:gd name="T17" fmla="*/ 2147483647 h 529"/>
                            <a:gd name="T18" fmla="*/ 2147483647 w 293"/>
                            <a:gd name="T19" fmla="*/ 2147483647 h 529"/>
                            <a:gd name="T20" fmla="*/ 2147483647 w 293"/>
                            <a:gd name="T21" fmla="*/ 2147483647 h 529"/>
                            <a:gd name="T22" fmla="*/ 2147483647 w 293"/>
                            <a:gd name="T23" fmla="*/ 2147483647 h 529"/>
                            <a:gd name="T24" fmla="*/ 2147483647 w 293"/>
                            <a:gd name="T25" fmla="*/ 2147483647 h 529"/>
                            <a:gd name="T26" fmla="*/ 2147483647 w 293"/>
                            <a:gd name="T27" fmla="*/ 2147483647 h 529"/>
                            <a:gd name="T28" fmla="*/ 2147483647 w 293"/>
                            <a:gd name="T29" fmla="*/ 2147483647 h 529"/>
                            <a:gd name="T30" fmla="*/ 0 w 293"/>
                            <a:gd name="T31" fmla="*/ 2147483647 h 529"/>
                            <a:gd name="T32" fmla="*/ 2147483647 w 293"/>
                            <a:gd name="T33" fmla="*/ 2147483647 h 529"/>
                            <a:gd name="T34" fmla="*/ 2147483647 w 293"/>
                            <a:gd name="T35" fmla="*/ 2147483647 h 529"/>
                            <a:gd name="T36" fmla="*/ 2147483647 w 293"/>
                            <a:gd name="T37" fmla="*/ 2147483647 h 529"/>
                            <a:gd name="T38" fmla="*/ 2147483647 w 293"/>
                            <a:gd name="T39" fmla="*/ 2147483647 h 529"/>
                            <a:gd name="T40" fmla="*/ 2147483647 w 293"/>
                            <a:gd name="T41" fmla="*/ 2147483647 h 529"/>
                            <a:gd name="T42" fmla="*/ 2147483647 w 293"/>
                            <a:gd name="T43" fmla="*/ 2147483647 h 529"/>
                            <a:gd name="T44" fmla="*/ 2147483647 w 293"/>
                            <a:gd name="T45" fmla="*/ 2147483647 h 529"/>
                            <a:gd name="T46" fmla="*/ 2147483647 w 293"/>
                            <a:gd name="T47" fmla="*/ 2147483647 h 529"/>
                            <a:gd name="T48" fmla="*/ 2147483647 w 293"/>
                            <a:gd name="T49" fmla="*/ 2147483647 h 529"/>
                            <a:gd name="T50" fmla="*/ 2147483647 w 293"/>
                            <a:gd name="T51" fmla="*/ 2147483647 h 529"/>
                            <a:gd name="T52" fmla="*/ 2147483647 w 293"/>
                            <a:gd name="T53" fmla="*/ 2147483647 h 529"/>
                            <a:gd name="T54" fmla="*/ 2147483647 w 293"/>
                            <a:gd name="T55" fmla="*/ 2147483647 h 529"/>
                            <a:gd name="T56" fmla="*/ 2147483647 w 293"/>
                            <a:gd name="T57" fmla="*/ 2147483647 h 529"/>
                            <a:gd name="T58" fmla="*/ 2147483647 w 293"/>
                            <a:gd name="T59" fmla="*/ 2147483647 h 529"/>
                            <a:gd name="T60" fmla="*/ 2147483647 w 293"/>
                            <a:gd name="T61" fmla="*/ 2147483647 h 529"/>
                            <a:gd name="T62" fmla="*/ 2147483647 w 293"/>
                            <a:gd name="T63" fmla="*/ 2147483647 h 529"/>
                            <a:gd name="T64" fmla="*/ 2147483647 w 293"/>
                            <a:gd name="T65" fmla="*/ 2147483647 h 529"/>
                            <a:gd name="T66" fmla="*/ 2147483647 w 293"/>
                            <a:gd name="T67" fmla="*/ 2147483647 h 529"/>
                            <a:gd name="T68" fmla="*/ 2147483647 w 293"/>
                            <a:gd name="T69" fmla="*/ 2147483647 h 529"/>
                            <a:gd name="T70" fmla="*/ 2147483647 w 293"/>
                            <a:gd name="T71" fmla="*/ 2147483647 h 529"/>
                            <a:gd name="T72" fmla="*/ 2147483647 w 293"/>
                            <a:gd name="T73" fmla="*/ 2147483647 h 529"/>
                            <a:gd name="T74" fmla="*/ 2147483647 w 293"/>
                            <a:gd name="T75" fmla="*/ 2147483647 h 529"/>
                            <a:gd name="T76" fmla="*/ 2147483647 w 293"/>
                            <a:gd name="T77" fmla="*/ 2147483647 h 529"/>
                            <a:gd name="T78" fmla="*/ 2147483647 w 293"/>
                            <a:gd name="T79" fmla="*/ 2147483647 h 529"/>
                            <a:gd name="T80" fmla="*/ 2147483647 w 293"/>
                            <a:gd name="T81" fmla="*/ 2147483647 h 529"/>
                            <a:gd name="T82" fmla="*/ 2147483647 w 293"/>
                            <a:gd name="T83" fmla="*/ 2147483647 h 529"/>
                            <a:gd name="T84" fmla="*/ 2147483647 w 293"/>
                            <a:gd name="T85" fmla="*/ 2147483647 h 529"/>
                            <a:gd name="T86" fmla="*/ 2147483647 w 293"/>
                            <a:gd name="T87" fmla="*/ 2147483647 h 529"/>
                            <a:gd name="T88" fmla="*/ 2147483647 w 293"/>
                            <a:gd name="T89" fmla="*/ 2147483647 h 529"/>
                            <a:gd name="T90" fmla="*/ 2147483647 w 293"/>
                            <a:gd name="T91" fmla="*/ 2147483647 h 5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3"/>
                            <a:gd name="T139" fmla="*/ 0 h 529"/>
                            <a:gd name="T140" fmla="*/ 293 w 293"/>
                            <a:gd name="T141" fmla="*/ 529 h 5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3" h="529">
                              <a:moveTo>
                                <a:pt x="199" y="21"/>
                              </a:moveTo>
                              <a:lnTo>
                                <a:pt x="162" y="26"/>
                              </a:lnTo>
                              <a:lnTo>
                                <a:pt x="131" y="0"/>
                              </a:lnTo>
                              <a:lnTo>
                                <a:pt x="105" y="0"/>
                              </a:lnTo>
                              <a:lnTo>
                                <a:pt x="79" y="0"/>
                              </a:lnTo>
                              <a:lnTo>
                                <a:pt x="53" y="47"/>
                              </a:lnTo>
                              <a:lnTo>
                                <a:pt x="53" y="53"/>
                              </a:lnTo>
                              <a:lnTo>
                                <a:pt x="63" y="53"/>
                              </a:lnTo>
                              <a:lnTo>
                                <a:pt x="100" y="68"/>
                              </a:lnTo>
                              <a:lnTo>
                                <a:pt x="126" y="100"/>
                              </a:lnTo>
                              <a:lnTo>
                                <a:pt x="126" y="131"/>
                              </a:lnTo>
                              <a:lnTo>
                                <a:pt x="131" y="157"/>
                              </a:lnTo>
                              <a:lnTo>
                                <a:pt x="126" y="189"/>
                              </a:lnTo>
                              <a:lnTo>
                                <a:pt x="115" y="189"/>
                              </a:lnTo>
                              <a:lnTo>
                                <a:pt x="37" y="257"/>
                              </a:lnTo>
                              <a:lnTo>
                                <a:pt x="0" y="309"/>
                              </a:lnTo>
                              <a:lnTo>
                                <a:pt x="6" y="340"/>
                              </a:lnTo>
                              <a:lnTo>
                                <a:pt x="58" y="445"/>
                              </a:lnTo>
                              <a:lnTo>
                                <a:pt x="42" y="476"/>
                              </a:lnTo>
                              <a:lnTo>
                                <a:pt x="79" y="476"/>
                              </a:lnTo>
                              <a:lnTo>
                                <a:pt x="84" y="497"/>
                              </a:lnTo>
                              <a:lnTo>
                                <a:pt x="126" y="529"/>
                              </a:lnTo>
                              <a:lnTo>
                                <a:pt x="131" y="518"/>
                              </a:lnTo>
                              <a:lnTo>
                                <a:pt x="136" y="471"/>
                              </a:lnTo>
                              <a:lnTo>
                                <a:pt x="162" y="466"/>
                              </a:lnTo>
                              <a:lnTo>
                                <a:pt x="168" y="440"/>
                              </a:lnTo>
                              <a:lnTo>
                                <a:pt x="189" y="450"/>
                              </a:lnTo>
                              <a:lnTo>
                                <a:pt x="183" y="372"/>
                              </a:lnTo>
                              <a:lnTo>
                                <a:pt x="194" y="366"/>
                              </a:lnTo>
                              <a:lnTo>
                                <a:pt x="199" y="351"/>
                              </a:lnTo>
                              <a:lnTo>
                                <a:pt x="236" y="340"/>
                              </a:lnTo>
                              <a:lnTo>
                                <a:pt x="272" y="351"/>
                              </a:lnTo>
                              <a:lnTo>
                                <a:pt x="293" y="335"/>
                              </a:lnTo>
                              <a:lnTo>
                                <a:pt x="293" y="330"/>
                              </a:lnTo>
                              <a:lnTo>
                                <a:pt x="278" y="298"/>
                              </a:lnTo>
                              <a:lnTo>
                                <a:pt x="262" y="293"/>
                              </a:lnTo>
                              <a:lnTo>
                                <a:pt x="262" y="277"/>
                              </a:lnTo>
                              <a:lnTo>
                                <a:pt x="246" y="236"/>
                              </a:lnTo>
                              <a:lnTo>
                                <a:pt x="257" y="199"/>
                              </a:lnTo>
                              <a:lnTo>
                                <a:pt x="251" y="152"/>
                              </a:lnTo>
                              <a:lnTo>
                                <a:pt x="257" y="121"/>
                              </a:lnTo>
                              <a:lnTo>
                                <a:pt x="272" y="79"/>
                              </a:lnTo>
                              <a:lnTo>
                                <a:pt x="267" y="73"/>
                              </a:lnTo>
                              <a:lnTo>
                                <a:pt x="230" y="63"/>
                              </a:lnTo>
                              <a:lnTo>
                                <a:pt x="210" y="26"/>
                              </a:lnTo>
                              <a:lnTo>
                                <a:pt x="199" y="21"/>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62" name="Freeform 73"/>
                        <p:cNvSpPr>
                          <a:spLocks/>
                        </p:cNvSpPr>
                        <p:nvPr/>
                      </p:nvSpPr>
                      <p:spPr bwMode="auto">
                        <a:xfrm>
                          <a:off x="8142036" y="1827391"/>
                          <a:ext cx="751740" cy="230193"/>
                        </a:xfrm>
                        <a:custGeom>
                          <a:avLst/>
                          <a:gdLst>
                            <a:gd name="T0" fmla="*/ 2147483647 w 481"/>
                            <a:gd name="T1" fmla="*/ 2147483647 h 172"/>
                            <a:gd name="T2" fmla="*/ 2147483647 w 481"/>
                            <a:gd name="T3" fmla="*/ 2147483647 h 172"/>
                            <a:gd name="T4" fmla="*/ 2147483647 w 481"/>
                            <a:gd name="T5" fmla="*/ 2147483647 h 172"/>
                            <a:gd name="T6" fmla="*/ 0 w 481"/>
                            <a:gd name="T7" fmla="*/ 2147483647 h 172"/>
                            <a:gd name="T8" fmla="*/ 2147483647 w 481"/>
                            <a:gd name="T9" fmla="*/ 2147483647 h 172"/>
                            <a:gd name="T10" fmla="*/ 2147483647 w 481"/>
                            <a:gd name="T11" fmla="*/ 2147483647 h 172"/>
                            <a:gd name="T12" fmla="*/ 2147483647 w 481"/>
                            <a:gd name="T13" fmla="*/ 2147483647 h 172"/>
                            <a:gd name="T14" fmla="*/ 2147483647 w 481"/>
                            <a:gd name="T15" fmla="*/ 2147483647 h 172"/>
                            <a:gd name="T16" fmla="*/ 2147483647 w 481"/>
                            <a:gd name="T17" fmla="*/ 2147483647 h 172"/>
                            <a:gd name="T18" fmla="*/ 2147483647 w 481"/>
                            <a:gd name="T19" fmla="*/ 2147483647 h 172"/>
                            <a:gd name="T20" fmla="*/ 2147483647 w 481"/>
                            <a:gd name="T21" fmla="*/ 2147483647 h 172"/>
                            <a:gd name="T22" fmla="*/ 2147483647 w 481"/>
                            <a:gd name="T23" fmla="*/ 2147483647 h 172"/>
                            <a:gd name="T24" fmla="*/ 2147483647 w 481"/>
                            <a:gd name="T25" fmla="*/ 2147483647 h 172"/>
                            <a:gd name="T26" fmla="*/ 2147483647 w 481"/>
                            <a:gd name="T27" fmla="*/ 2147483647 h 172"/>
                            <a:gd name="T28" fmla="*/ 2147483647 w 481"/>
                            <a:gd name="T29" fmla="*/ 2147483647 h 172"/>
                            <a:gd name="T30" fmla="*/ 2147483647 w 481"/>
                            <a:gd name="T31" fmla="*/ 2147483647 h 172"/>
                            <a:gd name="T32" fmla="*/ 2147483647 w 481"/>
                            <a:gd name="T33" fmla="*/ 2147483647 h 172"/>
                            <a:gd name="T34" fmla="*/ 2147483647 w 481"/>
                            <a:gd name="T35" fmla="*/ 2147483647 h 172"/>
                            <a:gd name="T36" fmla="*/ 2147483647 w 481"/>
                            <a:gd name="T37" fmla="*/ 2147483647 h 172"/>
                            <a:gd name="T38" fmla="*/ 2147483647 w 481"/>
                            <a:gd name="T39" fmla="*/ 2147483647 h 172"/>
                            <a:gd name="T40" fmla="*/ 2147483647 w 481"/>
                            <a:gd name="T41" fmla="*/ 2147483647 h 172"/>
                            <a:gd name="T42" fmla="*/ 2147483647 w 481"/>
                            <a:gd name="T43" fmla="*/ 2147483647 h 172"/>
                            <a:gd name="T44" fmla="*/ 2147483647 w 481"/>
                            <a:gd name="T45" fmla="*/ 2147483647 h 172"/>
                            <a:gd name="T46" fmla="*/ 2147483647 w 481"/>
                            <a:gd name="T47" fmla="*/ 2147483647 h 172"/>
                            <a:gd name="T48" fmla="*/ 2147483647 w 481"/>
                            <a:gd name="T49" fmla="*/ 2147483647 h 172"/>
                            <a:gd name="T50" fmla="*/ 2147483647 w 481"/>
                            <a:gd name="T51" fmla="*/ 2147483647 h 172"/>
                            <a:gd name="T52" fmla="*/ 2147483647 w 481"/>
                            <a:gd name="T53" fmla="*/ 2147483647 h 172"/>
                            <a:gd name="T54" fmla="*/ 2147483647 w 481"/>
                            <a:gd name="T55" fmla="*/ 2147483647 h 172"/>
                            <a:gd name="T56" fmla="*/ 2147483647 w 481"/>
                            <a:gd name="T57" fmla="*/ 0 h 172"/>
                            <a:gd name="T58" fmla="*/ 2147483647 w 481"/>
                            <a:gd name="T59" fmla="*/ 0 h 172"/>
                            <a:gd name="T60" fmla="*/ 2147483647 w 481"/>
                            <a:gd name="T61" fmla="*/ 2147483647 h 172"/>
                            <a:gd name="T62" fmla="*/ 2147483647 w 481"/>
                            <a:gd name="T63" fmla="*/ 2147483647 h 1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1"/>
                            <a:gd name="T97" fmla="*/ 0 h 172"/>
                            <a:gd name="T98" fmla="*/ 481 w 481"/>
                            <a:gd name="T99" fmla="*/ 172 h 1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1" h="172">
                              <a:moveTo>
                                <a:pt x="63" y="16"/>
                              </a:moveTo>
                              <a:lnTo>
                                <a:pt x="26" y="10"/>
                              </a:lnTo>
                              <a:lnTo>
                                <a:pt x="26" y="42"/>
                              </a:lnTo>
                              <a:lnTo>
                                <a:pt x="0" y="47"/>
                              </a:lnTo>
                              <a:lnTo>
                                <a:pt x="5" y="63"/>
                              </a:lnTo>
                              <a:lnTo>
                                <a:pt x="57" y="94"/>
                              </a:lnTo>
                              <a:lnTo>
                                <a:pt x="63" y="110"/>
                              </a:lnTo>
                              <a:lnTo>
                                <a:pt x="57" y="152"/>
                              </a:lnTo>
                              <a:lnTo>
                                <a:pt x="78" y="152"/>
                              </a:lnTo>
                              <a:lnTo>
                                <a:pt x="94" y="146"/>
                              </a:lnTo>
                              <a:lnTo>
                                <a:pt x="99" y="125"/>
                              </a:lnTo>
                              <a:lnTo>
                                <a:pt x="151" y="152"/>
                              </a:lnTo>
                              <a:lnTo>
                                <a:pt x="193" y="152"/>
                              </a:lnTo>
                              <a:lnTo>
                                <a:pt x="219" y="167"/>
                              </a:lnTo>
                              <a:lnTo>
                                <a:pt x="324" y="162"/>
                              </a:lnTo>
                              <a:lnTo>
                                <a:pt x="361" y="141"/>
                              </a:lnTo>
                              <a:lnTo>
                                <a:pt x="392" y="152"/>
                              </a:lnTo>
                              <a:lnTo>
                                <a:pt x="423" y="120"/>
                              </a:lnTo>
                              <a:lnTo>
                                <a:pt x="476" y="172"/>
                              </a:lnTo>
                              <a:lnTo>
                                <a:pt x="481" y="167"/>
                              </a:lnTo>
                              <a:lnTo>
                                <a:pt x="439" y="120"/>
                              </a:lnTo>
                              <a:lnTo>
                                <a:pt x="439" y="110"/>
                              </a:lnTo>
                              <a:lnTo>
                                <a:pt x="423" y="110"/>
                              </a:lnTo>
                              <a:lnTo>
                                <a:pt x="408" y="99"/>
                              </a:lnTo>
                              <a:lnTo>
                                <a:pt x="335" y="26"/>
                              </a:lnTo>
                              <a:lnTo>
                                <a:pt x="272" y="26"/>
                              </a:lnTo>
                              <a:lnTo>
                                <a:pt x="178" y="31"/>
                              </a:lnTo>
                              <a:lnTo>
                                <a:pt x="131" y="21"/>
                              </a:lnTo>
                              <a:lnTo>
                                <a:pt x="115" y="0"/>
                              </a:lnTo>
                              <a:lnTo>
                                <a:pt x="104" y="0"/>
                              </a:lnTo>
                              <a:lnTo>
                                <a:pt x="73" y="5"/>
                              </a:lnTo>
                              <a:lnTo>
                                <a:pt x="63" y="16"/>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64" name="Freeform 77"/>
                        <p:cNvSpPr>
                          <a:spLocks/>
                        </p:cNvSpPr>
                        <p:nvPr/>
                      </p:nvSpPr>
                      <p:spPr bwMode="auto">
                        <a:xfrm>
                          <a:off x="7610633" y="1330230"/>
                          <a:ext cx="735538" cy="651076"/>
                        </a:xfrm>
                        <a:custGeom>
                          <a:avLst/>
                          <a:gdLst>
                            <a:gd name="T0" fmla="*/ 2147483647 w 471"/>
                            <a:gd name="T1" fmla="*/ 2147483647 h 487"/>
                            <a:gd name="T2" fmla="*/ 2147483647 w 471"/>
                            <a:gd name="T3" fmla="*/ 2147483647 h 487"/>
                            <a:gd name="T4" fmla="*/ 2147483647 w 471"/>
                            <a:gd name="T5" fmla="*/ 2147483647 h 487"/>
                            <a:gd name="T6" fmla="*/ 2147483647 w 471"/>
                            <a:gd name="T7" fmla="*/ 2147483647 h 487"/>
                            <a:gd name="T8" fmla="*/ 2147483647 w 471"/>
                            <a:gd name="T9" fmla="*/ 0 h 487"/>
                            <a:gd name="T10" fmla="*/ 2147483647 w 471"/>
                            <a:gd name="T11" fmla="*/ 2147483647 h 487"/>
                            <a:gd name="T12" fmla="*/ 2147483647 w 471"/>
                            <a:gd name="T13" fmla="*/ 2147483647 h 487"/>
                            <a:gd name="T14" fmla="*/ 2147483647 w 471"/>
                            <a:gd name="T15" fmla="*/ 2147483647 h 487"/>
                            <a:gd name="T16" fmla="*/ 2147483647 w 471"/>
                            <a:gd name="T17" fmla="*/ 2147483647 h 487"/>
                            <a:gd name="T18" fmla="*/ 2147483647 w 471"/>
                            <a:gd name="T19" fmla="*/ 2147483647 h 487"/>
                            <a:gd name="T20" fmla="*/ 2147483647 w 471"/>
                            <a:gd name="T21" fmla="*/ 2147483647 h 487"/>
                            <a:gd name="T22" fmla="*/ 2147483647 w 471"/>
                            <a:gd name="T23" fmla="*/ 2147483647 h 487"/>
                            <a:gd name="T24" fmla="*/ 2147483647 w 471"/>
                            <a:gd name="T25" fmla="*/ 2147483647 h 487"/>
                            <a:gd name="T26" fmla="*/ 2147483647 w 471"/>
                            <a:gd name="T27" fmla="*/ 2147483647 h 487"/>
                            <a:gd name="T28" fmla="*/ 2147483647 w 471"/>
                            <a:gd name="T29" fmla="*/ 2147483647 h 487"/>
                            <a:gd name="T30" fmla="*/ 2147483647 w 471"/>
                            <a:gd name="T31" fmla="*/ 2147483647 h 487"/>
                            <a:gd name="T32" fmla="*/ 2147483647 w 471"/>
                            <a:gd name="T33" fmla="*/ 2147483647 h 487"/>
                            <a:gd name="T34" fmla="*/ 2147483647 w 471"/>
                            <a:gd name="T35" fmla="*/ 2147483647 h 487"/>
                            <a:gd name="T36" fmla="*/ 2147483647 w 471"/>
                            <a:gd name="T37" fmla="*/ 2147483647 h 487"/>
                            <a:gd name="T38" fmla="*/ 2147483647 w 471"/>
                            <a:gd name="T39" fmla="*/ 2147483647 h 487"/>
                            <a:gd name="T40" fmla="*/ 2147483647 w 471"/>
                            <a:gd name="T41" fmla="*/ 2147483647 h 487"/>
                            <a:gd name="T42" fmla="*/ 2147483647 w 471"/>
                            <a:gd name="T43" fmla="*/ 2147483647 h 487"/>
                            <a:gd name="T44" fmla="*/ 2147483647 w 471"/>
                            <a:gd name="T45" fmla="*/ 2147483647 h 487"/>
                            <a:gd name="T46" fmla="*/ 2147483647 w 471"/>
                            <a:gd name="T47" fmla="*/ 2147483647 h 487"/>
                            <a:gd name="T48" fmla="*/ 2147483647 w 471"/>
                            <a:gd name="T49" fmla="*/ 2147483647 h 487"/>
                            <a:gd name="T50" fmla="*/ 2147483647 w 471"/>
                            <a:gd name="T51" fmla="*/ 2147483647 h 487"/>
                            <a:gd name="T52" fmla="*/ 2147483647 w 471"/>
                            <a:gd name="T53" fmla="*/ 2147483647 h 487"/>
                            <a:gd name="T54" fmla="*/ 2147483647 w 471"/>
                            <a:gd name="T55" fmla="*/ 2147483647 h 487"/>
                            <a:gd name="T56" fmla="*/ 2147483647 w 471"/>
                            <a:gd name="T57" fmla="*/ 2147483647 h 487"/>
                            <a:gd name="T58" fmla="*/ 2147483647 w 471"/>
                            <a:gd name="T59" fmla="*/ 2147483647 h 487"/>
                            <a:gd name="T60" fmla="*/ 2147483647 w 471"/>
                            <a:gd name="T61" fmla="*/ 2147483647 h 487"/>
                            <a:gd name="T62" fmla="*/ 2147483647 w 471"/>
                            <a:gd name="T63" fmla="*/ 2147483647 h 487"/>
                            <a:gd name="T64" fmla="*/ 2147483647 w 471"/>
                            <a:gd name="T65" fmla="*/ 2147483647 h 487"/>
                            <a:gd name="T66" fmla="*/ 2147483647 w 471"/>
                            <a:gd name="T67" fmla="*/ 2147483647 h 487"/>
                            <a:gd name="T68" fmla="*/ 2147483647 w 471"/>
                            <a:gd name="T69" fmla="*/ 2147483647 h 487"/>
                            <a:gd name="T70" fmla="*/ 2147483647 w 471"/>
                            <a:gd name="T71" fmla="*/ 2147483647 h 487"/>
                            <a:gd name="T72" fmla="*/ 2147483647 w 471"/>
                            <a:gd name="T73" fmla="*/ 2147483647 h 487"/>
                            <a:gd name="T74" fmla="*/ 2147483647 w 471"/>
                            <a:gd name="T75" fmla="*/ 2147483647 h 487"/>
                            <a:gd name="T76" fmla="*/ 0 w 471"/>
                            <a:gd name="T77" fmla="*/ 2147483647 h 487"/>
                            <a:gd name="T78" fmla="*/ 0 w 471"/>
                            <a:gd name="T79" fmla="*/ 2147483647 h 487"/>
                            <a:gd name="T80" fmla="*/ 2147483647 w 471"/>
                            <a:gd name="T81" fmla="*/ 2147483647 h 487"/>
                            <a:gd name="T82" fmla="*/ 2147483647 w 471"/>
                            <a:gd name="T83" fmla="*/ 2147483647 h 487"/>
                            <a:gd name="T84" fmla="*/ 2147483647 w 471"/>
                            <a:gd name="T85" fmla="*/ 2147483647 h 487"/>
                            <a:gd name="T86" fmla="*/ 2147483647 w 471"/>
                            <a:gd name="T87" fmla="*/ 2147483647 h 487"/>
                            <a:gd name="T88" fmla="*/ 2147483647 w 471"/>
                            <a:gd name="T89" fmla="*/ 2147483647 h 487"/>
                            <a:gd name="T90" fmla="*/ 2147483647 w 471"/>
                            <a:gd name="T91" fmla="*/ 2147483647 h 487"/>
                            <a:gd name="T92" fmla="*/ 2147483647 w 471"/>
                            <a:gd name="T93" fmla="*/ 2147483647 h 487"/>
                            <a:gd name="T94" fmla="*/ 2147483647 w 471"/>
                            <a:gd name="T95" fmla="*/ 2147483647 h 4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1"/>
                            <a:gd name="T145" fmla="*/ 0 h 487"/>
                            <a:gd name="T146" fmla="*/ 471 w 471"/>
                            <a:gd name="T147" fmla="*/ 487 h 4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1" h="487">
                              <a:moveTo>
                                <a:pt x="256" y="37"/>
                              </a:moveTo>
                              <a:lnTo>
                                <a:pt x="267" y="37"/>
                              </a:lnTo>
                              <a:lnTo>
                                <a:pt x="319" y="27"/>
                              </a:lnTo>
                              <a:lnTo>
                                <a:pt x="355" y="32"/>
                              </a:lnTo>
                              <a:lnTo>
                                <a:pt x="408" y="0"/>
                              </a:lnTo>
                              <a:lnTo>
                                <a:pt x="423" y="11"/>
                              </a:lnTo>
                              <a:lnTo>
                                <a:pt x="434" y="53"/>
                              </a:lnTo>
                              <a:lnTo>
                                <a:pt x="444" y="68"/>
                              </a:lnTo>
                              <a:lnTo>
                                <a:pt x="455" y="100"/>
                              </a:lnTo>
                              <a:lnTo>
                                <a:pt x="460" y="126"/>
                              </a:lnTo>
                              <a:lnTo>
                                <a:pt x="444" y="163"/>
                              </a:lnTo>
                              <a:lnTo>
                                <a:pt x="434" y="184"/>
                              </a:lnTo>
                              <a:lnTo>
                                <a:pt x="434" y="199"/>
                              </a:lnTo>
                              <a:lnTo>
                                <a:pt x="413" y="220"/>
                              </a:lnTo>
                              <a:lnTo>
                                <a:pt x="413" y="225"/>
                              </a:lnTo>
                              <a:lnTo>
                                <a:pt x="429" y="246"/>
                              </a:lnTo>
                              <a:lnTo>
                                <a:pt x="429" y="283"/>
                              </a:lnTo>
                              <a:lnTo>
                                <a:pt x="455" y="314"/>
                              </a:lnTo>
                              <a:lnTo>
                                <a:pt x="450" y="330"/>
                              </a:lnTo>
                              <a:lnTo>
                                <a:pt x="471" y="351"/>
                              </a:lnTo>
                              <a:lnTo>
                                <a:pt x="455" y="361"/>
                              </a:lnTo>
                              <a:lnTo>
                                <a:pt x="455" y="372"/>
                              </a:lnTo>
                              <a:lnTo>
                                <a:pt x="444" y="367"/>
                              </a:lnTo>
                              <a:lnTo>
                                <a:pt x="413" y="377"/>
                              </a:lnTo>
                              <a:lnTo>
                                <a:pt x="403" y="388"/>
                              </a:lnTo>
                              <a:lnTo>
                                <a:pt x="366" y="382"/>
                              </a:lnTo>
                              <a:lnTo>
                                <a:pt x="366" y="414"/>
                              </a:lnTo>
                              <a:lnTo>
                                <a:pt x="340" y="419"/>
                              </a:lnTo>
                              <a:lnTo>
                                <a:pt x="345" y="440"/>
                              </a:lnTo>
                              <a:lnTo>
                                <a:pt x="319" y="435"/>
                              </a:lnTo>
                              <a:lnTo>
                                <a:pt x="282" y="440"/>
                              </a:lnTo>
                              <a:lnTo>
                                <a:pt x="256" y="456"/>
                              </a:lnTo>
                              <a:lnTo>
                                <a:pt x="193" y="482"/>
                              </a:lnTo>
                              <a:lnTo>
                                <a:pt x="141" y="487"/>
                              </a:lnTo>
                              <a:lnTo>
                                <a:pt x="125" y="461"/>
                              </a:lnTo>
                              <a:lnTo>
                                <a:pt x="89" y="424"/>
                              </a:lnTo>
                              <a:lnTo>
                                <a:pt x="73" y="403"/>
                              </a:lnTo>
                              <a:lnTo>
                                <a:pt x="21" y="388"/>
                              </a:lnTo>
                              <a:lnTo>
                                <a:pt x="0" y="351"/>
                              </a:lnTo>
                              <a:lnTo>
                                <a:pt x="0" y="340"/>
                              </a:lnTo>
                              <a:lnTo>
                                <a:pt x="68" y="320"/>
                              </a:lnTo>
                              <a:lnTo>
                                <a:pt x="115" y="257"/>
                              </a:lnTo>
                              <a:lnTo>
                                <a:pt x="115" y="168"/>
                              </a:lnTo>
                              <a:lnTo>
                                <a:pt x="199" y="157"/>
                              </a:lnTo>
                              <a:lnTo>
                                <a:pt x="209" y="105"/>
                              </a:lnTo>
                              <a:lnTo>
                                <a:pt x="204" y="79"/>
                              </a:lnTo>
                              <a:lnTo>
                                <a:pt x="209" y="58"/>
                              </a:lnTo>
                              <a:lnTo>
                                <a:pt x="256" y="37"/>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65" name="Freeform 79"/>
                        <p:cNvSpPr>
                          <a:spLocks/>
                        </p:cNvSpPr>
                        <p:nvPr/>
                      </p:nvSpPr>
                      <p:spPr bwMode="auto">
                        <a:xfrm>
                          <a:off x="3260587" y="924329"/>
                          <a:ext cx="842467" cy="706921"/>
                        </a:xfrm>
                        <a:custGeom>
                          <a:avLst/>
                          <a:gdLst>
                            <a:gd name="T0" fmla="*/ 2147483647 w 539"/>
                            <a:gd name="T1" fmla="*/ 2147483647 h 528"/>
                            <a:gd name="T2" fmla="*/ 2147483647 w 539"/>
                            <a:gd name="T3" fmla="*/ 2147483647 h 528"/>
                            <a:gd name="T4" fmla="*/ 2147483647 w 539"/>
                            <a:gd name="T5" fmla="*/ 2147483647 h 528"/>
                            <a:gd name="T6" fmla="*/ 2147483647 w 539"/>
                            <a:gd name="T7" fmla="*/ 2147483647 h 528"/>
                            <a:gd name="T8" fmla="*/ 2147483647 w 539"/>
                            <a:gd name="T9" fmla="*/ 2147483647 h 528"/>
                            <a:gd name="T10" fmla="*/ 2147483647 w 539"/>
                            <a:gd name="T11" fmla="*/ 2147483647 h 528"/>
                            <a:gd name="T12" fmla="*/ 2147483647 w 539"/>
                            <a:gd name="T13" fmla="*/ 2147483647 h 528"/>
                            <a:gd name="T14" fmla="*/ 2147483647 w 539"/>
                            <a:gd name="T15" fmla="*/ 2147483647 h 528"/>
                            <a:gd name="T16" fmla="*/ 2147483647 w 539"/>
                            <a:gd name="T17" fmla="*/ 2147483647 h 528"/>
                            <a:gd name="T18" fmla="*/ 2147483647 w 539"/>
                            <a:gd name="T19" fmla="*/ 2147483647 h 528"/>
                            <a:gd name="T20" fmla="*/ 2147483647 w 539"/>
                            <a:gd name="T21" fmla="*/ 2147483647 h 528"/>
                            <a:gd name="T22" fmla="*/ 2147483647 w 539"/>
                            <a:gd name="T23" fmla="*/ 2147483647 h 528"/>
                            <a:gd name="T24" fmla="*/ 2147483647 w 539"/>
                            <a:gd name="T25" fmla="*/ 2147483647 h 528"/>
                            <a:gd name="T26" fmla="*/ 2147483647 w 539"/>
                            <a:gd name="T27" fmla="*/ 2147483647 h 528"/>
                            <a:gd name="T28" fmla="*/ 2147483647 w 539"/>
                            <a:gd name="T29" fmla="*/ 2147483647 h 528"/>
                            <a:gd name="T30" fmla="*/ 2147483647 w 539"/>
                            <a:gd name="T31" fmla="*/ 2147483647 h 528"/>
                            <a:gd name="T32" fmla="*/ 2147483647 w 539"/>
                            <a:gd name="T33" fmla="*/ 2147483647 h 528"/>
                            <a:gd name="T34" fmla="*/ 2147483647 w 539"/>
                            <a:gd name="T35" fmla="*/ 2147483647 h 528"/>
                            <a:gd name="T36" fmla="*/ 2147483647 w 539"/>
                            <a:gd name="T37" fmla="*/ 2147483647 h 528"/>
                            <a:gd name="T38" fmla="*/ 2147483647 w 539"/>
                            <a:gd name="T39" fmla="*/ 2147483647 h 528"/>
                            <a:gd name="T40" fmla="*/ 2147483647 w 539"/>
                            <a:gd name="T41" fmla="*/ 2147483647 h 528"/>
                            <a:gd name="T42" fmla="*/ 2147483647 w 539"/>
                            <a:gd name="T43" fmla="*/ 2147483647 h 528"/>
                            <a:gd name="T44" fmla="*/ 2147483647 w 539"/>
                            <a:gd name="T45" fmla="*/ 2147483647 h 528"/>
                            <a:gd name="T46" fmla="*/ 2147483647 w 539"/>
                            <a:gd name="T47" fmla="*/ 2147483647 h 528"/>
                            <a:gd name="T48" fmla="*/ 2147483647 w 539"/>
                            <a:gd name="T49" fmla="*/ 2147483647 h 528"/>
                            <a:gd name="T50" fmla="*/ 2147483647 w 539"/>
                            <a:gd name="T51" fmla="*/ 2147483647 h 528"/>
                            <a:gd name="T52" fmla="*/ 2147483647 w 539"/>
                            <a:gd name="T53" fmla="*/ 2147483647 h 528"/>
                            <a:gd name="T54" fmla="*/ 2147483647 w 539"/>
                            <a:gd name="T55" fmla="*/ 2147483647 h 528"/>
                            <a:gd name="T56" fmla="*/ 2147483647 w 539"/>
                            <a:gd name="T57" fmla="*/ 2147483647 h 528"/>
                            <a:gd name="T58" fmla="*/ 2147483647 w 539"/>
                            <a:gd name="T59" fmla="*/ 2147483647 h 528"/>
                            <a:gd name="T60" fmla="*/ 2147483647 w 539"/>
                            <a:gd name="T61" fmla="*/ 2147483647 h 528"/>
                            <a:gd name="T62" fmla="*/ 2147483647 w 539"/>
                            <a:gd name="T63" fmla="*/ 2147483647 h 528"/>
                            <a:gd name="T64" fmla="*/ 2147483647 w 539"/>
                            <a:gd name="T65" fmla="*/ 2147483647 h 528"/>
                            <a:gd name="T66" fmla="*/ 2147483647 w 539"/>
                            <a:gd name="T67" fmla="*/ 2147483647 h 528"/>
                            <a:gd name="T68" fmla="*/ 2147483647 w 539"/>
                            <a:gd name="T69" fmla="*/ 2147483647 h 528"/>
                            <a:gd name="T70" fmla="*/ 2147483647 w 539"/>
                            <a:gd name="T71" fmla="*/ 2147483647 h 528"/>
                            <a:gd name="T72" fmla="*/ 2147483647 w 539"/>
                            <a:gd name="T73" fmla="*/ 2147483647 h 528"/>
                            <a:gd name="T74" fmla="*/ 2147483647 w 539"/>
                            <a:gd name="T75" fmla="*/ 2147483647 h 528"/>
                            <a:gd name="T76" fmla="*/ 0 w 539"/>
                            <a:gd name="T77" fmla="*/ 2147483647 h 528"/>
                            <a:gd name="T78" fmla="*/ 2147483647 w 539"/>
                            <a:gd name="T79" fmla="*/ 2147483647 h 528"/>
                            <a:gd name="T80" fmla="*/ 2147483647 w 539"/>
                            <a:gd name="T81" fmla="*/ 2147483647 h 528"/>
                            <a:gd name="T82" fmla="*/ 2147483647 w 539"/>
                            <a:gd name="T83" fmla="*/ 2147483647 h 528"/>
                            <a:gd name="T84" fmla="*/ 2147483647 w 539"/>
                            <a:gd name="T85" fmla="*/ 2147483647 h 528"/>
                            <a:gd name="T86" fmla="*/ 2147483647 w 539"/>
                            <a:gd name="T87" fmla="*/ 0 h 528"/>
                            <a:gd name="T88" fmla="*/ 2147483647 w 539"/>
                            <a:gd name="T89" fmla="*/ 0 h 528"/>
                            <a:gd name="T90" fmla="*/ 2147483647 w 539"/>
                            <a:gd name="T91" fmla="*/ 2147483647 h 528"/>
                            <a:gd name="T92" fmla="*/ 2147483647 w 539"/>
                            <a:gd name="T93" fmla="*/ 2147483647 h 528"/>
                            <a:gd name="T94" fmla="*/ 2147483647 w 539"/>
                            <a:gd name="T95" fmla="*/ 2147483647 h 528"/>
                            <a:gd name="T96" fmla="*/ 2147483647 w 539"/>
                            <a:gd name="T97" fmla="*/ 2147483647 h 528"/>
                            <a:gd name="T98" fmla="*/ 2147483647 w 539"/>
                            <a:gd name="T99" fmla="*/ 2147483647 h 528"/>
                            <a:gd name="T100" fmla="*/ 2147483647 w 539"/>
                            <a:gd name="T101" fmla="*/ 2147483647 h 528"/>
                            <a:gd name="T102" fmla="*/ 2147483647 w 539"/>
                            <a:gd name="T103" fmla="*/ 2147483647 h 528"/>
                            <a:gd name="T104" fmla="*/ 2147483647 w 539"/>
                            <a:gd name="T105" fmla="*/ 2147483647 h 528"/>
                            <a:gd name="T106" fmla="*/ 2147483647 w 539"/>
                            <a:gd name="T107" fmla="*/ 2147483647 h 528"/>
                            <a:gd name="T108" fmla="*/ 2147483647 w 539"/>
                            <a:gd name="T109" fmla="*/ 2147483647 h 5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9"/>
                            <a:gd name="T166" fmla="*/ 0 h 528"/>
                            <a:gd name="T167" fmla="*/ 539 w 539"/>
                            <a:gd name="T168" fmla="*/ 528 h 5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9" h="528">
                              <a:moveTo>
                                <a:pt x="539" y="147"/>
                              </a:moveTo>
                              <a:lnTo>
                                <a:pt x="534" y="178"/>
                              </a:lnTo>
                              <a:lnTo>
                                <a:pt x="492" y="209"/>
                              </a:lnTo>
                              <a:lnTo>
                                <a:pt x="487" y="251"/>
                              </a:lnTo>
                              <a:lnTo>
                                <a:pt x="497" y="303"/>
                              </a:lnTo>
                              <a:lnTo>
                                <a:pt x="450" y="324"/>
                              </a:lnTo>
                              <a:lnTo>
                                <a:pt x="419" y="371"/>
                              </a:lnTo>
                              <a:lnTo>
                                <a:pt x="434" y="450"/>
                              </a:lnTo>
                              <a:lnTo>
                                <a:pt x="440" y="492"/>
                              </a:lnTo>
                              <a:lnTo>
                                <a:pt x="413" y="513"/>
                              </a:lnTo>
                              <a:lnTo>
                                <a:pt x="361" y="513"/>
                              </a:lnTo>
                              <a:lnTo>
                                <a:pt x="340" y="528"/>
                              </a:lnTo>
                              <a:lnTo>
                                <a:pt x="288" y="518"/>
                              </a:lnTo>
                              <a:lnTo>
                                <a:pt x="288" y="476"/>
                              </a:lnTo>
                              <a:lnTo>
                                <a:pt x="293" y="434"/>
                              </a:lnTo>
                              <a:lnTo>
                                <a:pt x="267" y="424"/>
                              </a:lnTo>
                              <a:lnTo>
                                <a:pt x="236" y="424"/>
                              </a:lnTo>
                              <a:lnTo>
                                <a:pt x="194" y="429"/>
                              </a:lnTo>
                              <a:lnTo>
                                <a:pt x="183" y="445"/>
                              </a:lnTo>
                              <a:lnTo>
                                <a:pt x="168" y="466"/>
                              </a:lnTo>
                              <a:lnTo>
                                <a:pt x="141" y="424"/>
                              </a:lnTo>
                              <a:lnTo>
                                <a:pt x="94" y="424"/>
                              </a:lnTo>
                              <a:lnTo>
                                <a:pt x="79" y="413"/>
                              </a:lnTo>
                              <a:lnTo>
                                <a:pt x="37" y="366"/>
                              </a:lnTo>
                              <a:lnTo>
                                <a:pt x="42" y="330"/>
                              </a:lnTo>
                              <a:lnTo>
                                <a:pt x="58" y="288"/>
                              </a:lnTo>
                              <a:lnTo>
                                <a:pt x="105" y="272"/>
                              </a:lnTo>
                              <a:lnTo>
                                <a:pt x="105" y="256"/>
                              </a:lnTo>
                              <a:lnTo>
                                <a:pt x="84" y="235"/>
                              </a:lnTo>
                              <a:lnTo>
                                <a:pt x="79" y="194"/>
                              </a:lnTo>
                              <a:lnTo>
                                <a:pt x="63" y="188"/>
                              </a:lnTo>
                              <a:lnTo>
                                <a:pt x="37" y="188"/>
                              </a:lnTo>
                              <a:lnTo>
                                <a:pt x="11" y="188"/>
                              </a:lnTo>
                              <a:lnTo>
                                <a:pt x="5" y="183"/>
                              </a:lnTo>
                              <a:lnTo>
                                <a:pt x="5" y="173"/>
                              </a:lnTo>
                              <a:lnTo>
                                <a:pt x="26" y="141"/>
                              </a:lnTo>
                              <a:lnTo>
                                <a:pt x="16" y="110"/>
                              </a:lnTo>
                              <a:lnTo>
                                <a:pt x="11" y="105"/>
                              </a:lnTo>
                              <a:lnTo>
                                <a:pt x="0" y="73"/>
                              </a:lnTo>
                              <a:lnTo>
                                <a:pt x="42" y="63"/>
                              </a:lnTo>
                              <a:lnTo>
                                <a:pt x="63" y="52"/>
                              </a:lnTo>
                              <a:lnTo>
                                <a:pt x="68" y="47"/>
                              </a:lnTo>
                              <a:lnTo>
                                <a:pt x="115" y="26"/>
                              </a:lnTo>
                              <a:lnTo>
                                <a:pt x="157" y="0"/>
                              </a:lnTo>
                              <a:lnTo>
                                <a:pt x="178" y="0"/>
                              </a:lnTo>
                              <a:lnTo>
                                <a:pt x="246" y="16"/>
                              </a:lnTo>
                              <a:lnTo>
                                <a:pt x="330" y="21"/>
                              </a:lnTo>
                              <a:lnTo>
                                <a:pt x="361" y="21"/>
                              </a:lnTo>
                              <a:lnTo>
                                <a:pt x="392" y="21"/>
                              </a:lnTo>
                              <a:lnTo>
                                <a:pt x="434" y="31"/>
                              </a:lnTo>
                              <a:lnTo>
                                <a:pt x="450" y="89"/>
                              </a:lnTo>
                              <a:lnTo>
                                <a:pt x="440" y="126"/>
                              </a:lnTo>
                              <a:lnTo>
                                <a:pt x="450" y="131"/>
                              </a:lnTo>
                              <a:lnTo>
                                <a:pt x="455" y="136"/>
                              </a:lnTo>
                              <a:lnTo>
                                <a:pt x="539" y="147"/>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68" name="Freeform 85"/>
                        <p:cNvSpPr>
                          <a:spLocks/>
                        </p:cNvSpPr>
                        <p:nvPr/>
                      </p:nvSpPr>
                      <p:spPr bwMode="auto">
                        <a:xfrm>
                          <a:off x="6639412" y="3354287"/>
                          <a:ext cx="972077" cy="518954"/>
                        </a:xfrm>
                        <a:custGeom>
                          <a:avLst/>
                          <a:gdLst>
                            <a:gd name="T0" fmla="*/ 0 w 622"/>
                            <a:gd name="T1" fmla="*/ 2147483647 h 387"/>
                            <a:gd name="T2" fmla="*/ 2147483647 w 622"/>
                            <a:gd name="T3" fmla="*/ 2147483647 h 387"/>
                            <a:gd name="T4" fmla="*/ 2147483647 w 622"/>
                            <a:gd name="T5" fmla="*/ 2147483647 h 387"/>
                            <a:gd name="T6" fmla="*/ 2147483647 w 622"/>
                            <a:gd name="T7" fmla="*/ 2147483647 h 387"/>
                            <a:gd name="T8" fmla="*/ 2147483647 w 622"/>
                            <a:gd name="T9" fmla="*/ 2147483647 h 387"/>
                            <a:gd name="T10" fmla="*/ 2147483647 w 622"/>
                            <a:gd name="T11" fmla="*/ 2147483647 h 387"/>
                            <a:gd name="T12" fmla="*/ 2147483647 w 622"/>
                            <a:gd name="T13" fmla="*/ 2147483647 h 387"/>
                            <a:gd name="T14" fmla="*/ 2147483647 w 622"/>
                            <a:gd name="T15" fmla="*/ 2147483647 h 387"/>
                            <a:gd name="T16" fmla="*/ 2147483647 w 622"/>
                            <a:gd name="T17" fmla="*/ 0 h 387"/>
                            <a:gd name="T18" fmla="*/ 2147483647 w 622"/>
                            <a:gd name="T19" fmla="*/ 2147483647 h 387"/>
                            <a:gd name="T20" fmla="*/ 2147483647 w 622"/>
                            <a:gd name="T21" fmla="*/ 0 h 387"/>
                            <a:gd name="T22" fmla="*/ 2147483647 w 622"/>
                            <a:gd name="T23" fmla="*/ 2147483647 h 387"/>
                            <a:gd name="T24" fmla="*/ 2147483647 w 622"/>
                            <a:gd name="T25" fmla="*/ 2147483647 h 387"/>
                            <a:gd name="T26" fmla="*/ 2147483647 w 622"/>
                            <a:gd name="T27" fmla="*/ 2147483647 h 387"/>
                            <a:gd name="T28" fmla="*/ 2147483647 w 622"/>
                            <a:gd name="T29" fmla="*/ 2147483647 h 387"/>
                            <a:gd name="T30" fmla="*/ 2147483647 w 622"/>
                            <a:gd name="T31" fmla="*/ 0 h 387"/>
                            <a:gd name="T32" fmla="*/ 2147483647 w 622"/>
                            <a:gd name="T33" fmla="*/ 2147483647 h 387"/>
                            <a:gd name="T34" fmla="*/ 2147483647 w 622"/>
                            <a:gd name="T35" fmla="*/ 2147483647 h 387"/>
                            <a:gd name="T36" fmla="*/ 2147483647 w 622"/>
                            <a:gd name="T37" fmla="*/ 2147483647 h 387"/>
                            <a:gd name="T38" fmla="*/ 2147483647 w 622"/>
                            <a:gd name="T39" fmla="*/ 2147483647 h 387"/>
                            <a:gd name="T40" fmla="*/ 2147483647 w 622"/>
                            <a:gd name="T41" fmla="*/ 2147483647 h 387"/>
                            <a:gd name="T42" fmla="*/ 2147483647 w 622"/>
                            <a:gd name="T43" fmla="*/ 2147483647 h 387"/>
                            <a:gd name="T44" fmla="*/ 2147483647 w 622"/>
                            <a:gd name="T45" fmla="*/ 2147483647 h 387"/>
                            <a:gd name="T46" fmla="*/ 2147483647 w 622"/>
                            <a:gd name="T47" fmla="*/ 2147483647 h 387"/>
                            <a:gd name="T48" fmla="*/ 2147483647 w 622"/>
                            <a:gd name="T49" fmla="*/ 2147483647 h 387"/>
                            <a:gd name="T50" fmla="*/ 2147483647 w 622"/>
                            <a:gd name="T51" fmla="*/ 2147483647 h 387"/>
                            <a:gd name="T52" fmla="*/ 2147483647 w 622"/>
                            <a:gd name="T53" fmla="*/ 2147483647 h 387"/>
                            <a:gd name="T54" fmla="*/ 2147483647 w 622"/>
                            <a:gd name="T55" fmla="*/ 2147483647 h 387"/>
                            <a:gd name="T56" fmla="*/ 2147483647 w 622"/>
                            <a:gd name="T57" fmla="*/ 2147483647 h 387"/>
                            <a:gd name="T58" fmla="*/ 2147483647 w 622"/>
                            <a:gd name="T59" fmla="*/ 2147483647 h 387"/>
                            <a:gd name="T60" fmla="*/ 2147483647 w 622"/>
                            <a:gd name="T61" fmla="*/ 2147483647 h 387"/>
                            <a:gd name="T62" fmla="*/ 2147483647 w 622"/>
                            <a:gd name="T63" fmla="*/ 2147483647 h 387"/>
                            <a:gd name="T64" fmla="*/ 2147483647 w 622"/>
                            <a:gd name="T65" fmla="*/ 2147483647 h 387"/>
                            <a:gd name="T66" fmla="*/ 2147483647 w 622"/>
                            <a:gd name="T67" fmla="*/ 2147483647 h 387"/>
                            <a:gd name="T68" fmla="*/ 2147483647 w 622"/>
                            <a:gd name="T69" fmla="*/ 2147483647 h 387"/>
                            <a:gd name="T70" fmla="*/ 2147483647 w 622"/>
                            <a:gd name="T71" fmla="*/ 2147483647 h 387"/>
                            <a:gd name="T72" fmla="*/ 2147483647 w 622"/>
                            <a:gd name="T73" fmla="*/ 2147483647 h 387"/>
                            <a:gd name="T74" fmla="*/ 0 w 622"/>
                            <a:gd name="T75" fmla="*/ 2147483647 h 3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2"/>
                            <a:gd name="T115" fmla="*/ 0 h 387"/>
                            <a:gd name="T116" fmla="*/ 622 w 622"/>
                            <a:gd name="T117" fmla="*/ 387 h 3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2" h="387">
                              <a:moveTo>
                                <a:pt x="0" y="110"/>
                              </a:moveTo>
                              <a:lnTo>
                                <a:pt x="47" y="115"/>
                              </a:lnTo>
                              <a:lnTo>
                                <a:pt x="78" y="100"/>
                              </a:lnTo>
                              <a:lnTo>
                                <a:pt x="115" y="105"/>
                              </a:lnTo>
                              <a:lnTo>
                                <a:pt x="146" y="100"/>
                              </a:lnTo>
                              <a:lnTo>
                                <a:pt x="183" y="58"/>
                              </a:lnTo>
                              <a:lnTo>
                                <a:pt x="220" y="58"/>
                              </a:lnTo>
                              <a:lnTo>
                                <a:pt x="240" y="11"/>
                              </a:lnTo>
                              <a:lnTo>
                                <a:pt x="251" y="0"/>
                              </a:lnTo>
                              <a:lnTo>
                                <a:pt x="319" y="26"/>
                              </a:lnTo>
                              <a:lnTo>
                                <a:pt x="361" y="0"/>
                              </a:lnTo>
                              <a:lnTo>
                                <a:pt x="392" y="89"/>
                              </a:lnTo>
                              <a:lnTo>
                                <a:pt x="481" y="84"/>
                              </a:lnTo>
                              <a:lnTo>
                                <a:pt x="507" y="73"/>
                              </a:lnTo>
                              <a:lnTo>
                                <a:pt x="554" y="26"/>
                              </a:lnTo>
                              <a:lnTo>
                                <a:pt x="607" y="0"/>
                              </a:lnTo>
                              <a:lnTo>
                                <a:pt x="622" y="37"/>
                              </a:lnTo>
                              <a:lnTo>
                                <a:pt x="612" y="84"/>
                              </a:lnTo>
                              <a:lnTo>
                                <a:pt x="591" y="100"/>
                              </a:lnTo>
                              <a:lnTo>
                                <a:pt x="544" y="110"/>
                              </a:lnTo>
                              <a:lnTo>
                                <a:pt x="533" y="183"/>
                              </a:lnTo>
                              <a:lnTo>
                                <a:pt x="539" y="204"/>
                              </a:lnTo>
                              <a:lnTo>
                                <a:pt x="560" y="188"/>
                              </a:lnTo>
                              <a:lnTo>
                                <a:pt x="565" y="194"/>
                              </a:lnTo>
                              <a:lnTo>
                                <a:pt x="560" y="256"/>
                              </a:lnTo>
                              <a:lnTo>
                                <a:pt x="465" y="272"/>
                              </a:lnTo>
                              <a:lnTo>
                                <a:pt x="439" y="288"/>
                              </a:lnTo>
                              <a:lnTo>
                                <a:pt x="382" y="267"/>
                              </a:lnTo>
                              <a:lnTo>
                                <a:pt x="345" y="262"/>
                              </a:lnTo>
                              <a:lnTo>
                                <a:pt x="303" y="267"/>
                              </a:lnTo>
                              <a:lnTo>
                                <a:pt x="282" y="277"/>
                              </a:lnTo>
                              <a:lnTo>
                                <a:pt x="193" y="324"/>
                              </a:lnTo>
                              <a:lnTo>
                                <a:pt x="131" y="387"/>
                              </a:lnTo>
                              <a:lnTo>
                                <a:pt x="89" y="340"/>
                              </a:lnTo>
                              <a:lnTo>
                                <a:pt x="89" y="288"/>
                              </a:lnTo>
                              <a:lnTo>
                                <a:pt x="47" y="220"/>
                              </a:lnTo>
                              <a:lnTo>
                                <a:pt x="10" y="126"/>
                              </a:lnTo>
                              <a:lnTo>
                                <a:pt x="0" y="110"/>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69" name="Freeform 87"/>
                        <p:cNvSpPr>
                          <a:spLocks/>
                        </p:cNvSpPr>
                        <p:nvPr/>
                      </p:nvSpPr>
                      <p:spPr bwMode="auto">
                        <a:xfrm>
                          <a:off x="7176439" y="2268706"/>
                          <a:ext cx="793863" cy="623835"/>
                        </a:xfrm>
                        <a:custGeom>
                          <a:avLst/>
                          <a:gdLst>
                            <a:gd name="T0" fmla="*/ 2147483647 w 507"/>
                            <a:gd name="T1" fmla="*/ 2147483647 h 466"/>
                            <a:gd name="T2" fmla="*/ 2147483647 w 507"/>
                            <a:gd name="T3" fmla="*/ 2147483647 h 466"/>
                            <a:gd name="T4" fmla="*/ 2147483647 w 507"/>
                            <a:gd name="T5" fmla="*/ 2147483647 h 466"/>
                            <a:gd name="T6" fmla="*/ 2147483647 w 507"/>
                            <a:gd name="T7" fmla="*/ 2147483647 h 466"/>
                            <a:gd name="T8" fmla="*/ 2147483647 w 507"/>
                            <a:gd name="T9" fmla="*/ 2147483647 h 466"/>
                            <a:gd name="T10" fmla="*/ 2147483647 w 507"/>
                            <a:gd name="T11" fmla="*/ 2147483647 h 466"/>
                            <a:gd name="T12" fmla="*/ 2147483647 w 507"/>
                            <a:gd name="T13" fmla="*/ 2147483647 h 466"/>
                            <a:gd name="T14" fmla="*/ 2147483647 w 507"/>
                            <a:gd name="T15" fmla="*/ 2147483647 h 466"/>
                            <a:gd name="T16" fmla="*/ 2147483647 w 507"/>
                            <a:gd name="T17" fmla="*/ 2147483647 h 466"/>
                            <a:gd name="T18" fmla="*/ 0 w 507"/>
                            <a:gd name="T19" fmla="*/ 2147483647 h 466"/>
                            <a:gd name="T20" fmla="*/ 0 w 507"/>
                            <a:gd name="T21" fmla="*/ 2147483647 h 466"/>
                            <a:gd name="T22" fmla="*/ 2147483647 w 507"/>
                            <a:gd name="T23" fmla="*/ 2147483647 h 466"/>
                            <a:gd name="T24" fmla="*/ 2147483647 w 507"/>
                            <a:gd name="T25" fmla="*/ 2147483647 h 466"/>
                            <a:gd name="T26" fmla="*/ 2147483647 w 507"/>
                            <a:gd name="T27" fmla="*/ 2147483647 h 466"/>
                            <a:gd name="T28" fmla="*/ 2147483647 w 507"/>
                            <a:gd name="T29" fmla="*/ 2147483647 h 466"/>
                            <a:gd name="T30" fmla="*/ 2147483647 w 507"/>
                            <a:gd name="T31" fmla="*/ 2147483647 h 466"/>
                            <a:gd name="T32" fmla="*/ 2147483647 w 507"/>
                            <a:gd name="T33" fmla="*/ 2147483647 h 466"/>
                            <a:gd name="T34" fmla="*/ 2147483647 w 507"/>
                            <a:gd name="T35" fmla="*/ 2147483647 h 466"/>
                            <a:gd name="T36" fmla="*/ 2147483647 w 507"/>
                            <a:gd name="T37" fmla="*/ 2147483647 h 466"/>
                            <a:gd name="T38" fmla="*/ 2147483647 w 507"/>
                            <a:gd name="T39" fmla="*/ 2147483647 h 466"/>
                            <a:gd name="T40" fmla="*/ 2147483647 w 507"/>
                            <a:gd name="T41" fmla="*/ 2147483647 h 466"/>
                            <a:gd name="T42" fmla="*/ 2147483647 w 507"/>
                            <a:gd name="T43" fmla="*/ 2147483647 h 466"/>
                            <a:gd name="T44" fmla="*/ 2147483647 w 507"/>
                            <a:gd name="T45" fmla="*/ 2147483647 h 466"/>
                            <a:gd name="T46" fmla="*/ 2147483647 w 507"/>
                            <a:gd name="T47" fmla="*/ 2147483647 h 466"/>
                            <a:gd name="T48" fmla="*/ 2147483647 w 507"/>
                            <a:gd name="T49" fmla="*/ 2147483647 h 466"/>
                            <a:gd name="T50" fmla="*/ 2147483647 w 507"/>
                            <a:gd name="T51" fmla="*/ 2147483647 h 466"/>
                            <a:gd name="T52" fmla="*/ 2147483647 w 507"/>
                            <a:gd name="T53" fmla="*/ 2147483647 h 466"/>
                            <a:gd name="T54" fmla="*/ 2147483647 w 507"/>
                            <a:gd name="T55" fmla="*/ 2147483647 h 466"/>
                            <a:gd name="T56" fmla="*/ 2147483647 w 507"/>
                            <a:gd name="T57" fmla="*/ 2147483647 h 466"/>
                            <a:gd name="T58" fmla="*/ 2147483647 w 507"/>
                            <a:gd name="T59" fmla="*/ 2147483647 h 466"/>
                            <a:gd name="T60" fmla="*/ 2147483647 w 507"/>
                            <a:gd name="T61" fmla="*/ 2147483647 h 466"/>
                            <a:gd name="T62" fmla="*/ 2147483647 w 507"/>
                            <a:gd name="T63" fmla="*/ 2147483647 h 466"/>
                            <a:gd name="T64" fmla="*/ 2147483647 w 507"/>
                            <a:gd name="T65" fmla="*/ 2147483647 h 466"/>
                            <a:gd name="T66" fmla="*/ 2147483647 w 507"/>
                            <a:gd name="T67" fmla="*/ 2147483647 h 466"/>
                            <a:gd name="T68" fmla="*/ 2147483647 w 507"/>
                            <a:gd name="T69" fmla="*/ 2147483647 h 466"/>
                            <a:gd name="T70" fmla="*/ 2147483647 w 507"/>
                            <a:gd name="T71" fmla="*/ 2147483647 h 466"/>
                            <a:gd name="T72" fmla="*/ 2147483647 w 507"/>
                            <a:gd name="T73" fmla="*/ 2147483647 h 466"/>
                            <a:gd name="T74" fmla="*/ 2147483647 w 507"/>
                            <a:gd name="T75" fmla="*/ 2147483647 h 466"/>
                            <a:gd name="T76" fmla="*/ 2147483647 w 507"/>
                            <a:gd name="T77" fmla="*/ 2147483647 h 466"/>
                            <a:gd name="T78" fmla="*/ 2147483647 w 507"/>
                            <a:gd name="T79" fmla="*/ 0 h 466"/>
                            <a:gd name="T80" fmla="*/ 2147483647 w 507"/>
                            <a:gd name="T81" fmla="*/ 2147483647 h 4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7"/>
                            <a:gd name="T124" fmla="*/ 0 h 466"/>
                            <a:gd name="T125" fmla="*/ 507 w 507"/>
                            <a:gd name="T126" fmla="*/ 466 h 4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7" h="466">
                              <a:moveTo>
                                <a:pt x="334" y="58"/>
                              </a:moveTo>
                              <a:lnTo>
                                <a:pt x="324" y="89"/>
                              </a:lnTo>
                              <a:lnTo>
                                <a:pt x="298" y="126"/>
                              </a:lnTo>
                              <a:lnTo>
                                <a:pt x="240" y="142"/>
                              </a:lnTo>
                              <a:lnTo>
                                <a:pt x="209" y="163"/>
                              </a:lnTo>
                              <a:lnTo>
                                <a:pt x="167" y="163"/>
                              </a:lnTo>
                              <a:lnTo>
                                <a:pt x="120" y="95"/>
                              </a:lnTo>
                              <a:lnTo>
                                <a:pt x="83" y="79"/>
                              </a:lnTo>
                              <a:lnTo>
                                <a:pt x="26" y="84"/>
                              </a:lnTo>
                              <a:lnTo>
                                <a:pt x="0" y="100"/>
                              </a:lnTo>
                              <a:lnTo>
                                <a:pt x="0" y="110"/>
                              </a:lnTo>
                              <a:lnTo>
                                <a:pt x="15" y="163"/>
                              </a:lnTo>
                              <a:lnTo>
                                <a:pt x="68" y="204"/>
                              </a:lnTo>
                              <a:lnTo>
                                <a:pt x="68" y="220"/>
                              </a:lnTo>
                              <a:lnTo>
                                <a:pt x="36" y="251"/>
                              </a:lnTo>
                              <a:lnTo>
                                <a:pt x="21" y="330"/>
                              </a:lnTo>
                              <a:lnTo>
                                <a:pt x="36" y="367"/>
                              </a:lnTo>
                              <a:lnTo>
                                <a:pt x="78" y="387"/>
                              </a:lnTo>
                              <a:lnTo>
                                <a:pt x="104" y="466"/>
                              </a:lnTo>
                              <a:lnTo>
                                <a:pt x="136" y="450"/>
                              </a:lnTo>
                              <a:lnTo>
                                <a:pt x="141" y="429"/>
                              </a:lnTo>
                              <a:lnTo>
                                <a:pt x="146" y="419"/>
                              </a:lnTo>
                              <a:lnTo>
                                <a:pt x="183" y="408"/>
                              </a:lnTo>
                              <a:lnTo>
                                <a:pt x="261" y="403"/>
                              </a:lnTo>
                              <a:lnTo>
                                <a:pt x="287" y="393"/>
                              </a:lnTo>
                              <a:lnTo>
                                <a:pt x="293" y="356"/>
                              </a:lnTo>
                              <a:lnTo>
                                <a:pt x="308" y="335"/>
                              </a:lnTo>
                              <a:lnTo>
                                <a:pt x="287" y="325"/>
                              </a:lnTo>
                              <a:lnTo>
                                <a:pt x="287" y="314"/>
                              </a:lnTo>
                              <a:lnTo>
                                <a:pt x="334" y="293"/>
                              </a:lnTo>
                              <a:lnTo>
                                <a:pt x="345" y="262"/>
                              </a:lnTo>
                              <a:lnTo>
                                <a:pt x="418" y="236"/>
                              </a:lnTo>
                              <a:lnTo>
                                <a:pt x="444" y="241"/>
                              </a:lnTo>
                              <a:lnTo>
                                <a:pt x="507" y="231"/>
                              </a:lnTo>
                              <a:lnTo>
                                <a:pt x="486" y="194"/>
                              </a:lnTo>
                              <a:lnTo>
                                <a:pt x="486" y="173"/>
                              </a:lnTo>
                              <a:lnTo>
                                <a:pt x="476" y="110"/>
                              </a:lnTo>
                              <a:lnTo>
                                <a:pt x="455" y="84"/>
                              </a:lnTo>
                              <a:lnTo>
                                <a:pt x="413" y="11"/>
                              </a:lnTo>
                              <a:lnTo>
                                <a:pt x="381" y="0"/>
                              </a:lnTo>
                              <a:lnTo>
                                <a:pt x="334" y="58"/>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70" name="Freeform 89"/>
                        <p:cNvSpPr>
                          <a:spLocks/>
                        </p:cNvSpPr>
                        <p:nvPr/>
                      </p:nvSpPr>
                      <p:spPr bwMode="auto">
                        <a:xfrm>
                          <a:off x="3898918" y="2458036"/>
                          <a:ext cx="432575" cy="651076"/>
                        </a:xfrm>
                        <a:custGeom>
                          <a:avLst/>
                          <a:gdLst>
                            <a:gd name="T0" fmla="*/ 2147483647 w 277"/>
                            <a:gd name="T1" fmla="*/ 2147483647 h 486"/>
                            <a:gd name="T2" fmla="*/ 2147483647 w 277"/>
                            <a:gd name="T3" fmla="*/ 2147483647 h 486"/>
                            <a:gd name="T4" fmla="*/ 2147483647 w 277"/>
                            <a:gd name="T5" fmla="*/ 2147483647 h 486"/>
                            <a:gd name="T6" fmla="*/ 2147483647 w 277"/>
                            <a:gd name="T7" fmla="*/ 2147483647 h 486"/>
                            <a:gd name="T8" fmla="*/ 2147483647 w 277"/>
                            <a:gd name="T9" fmla="*/ 2147483647 h 486"/>
                            <a:gd name="T10" fmla="*/ 2147483647 w 277"/>
                            <a:gd name="T11" fmla="*/ 2147483647 h 486"/>
                            <a:gd name="T12" fmla="*/ 0 w 277"/>
                            <a:gd name="T13" fmla="*/ 2147483647 h 486"/>
                            <a:gd name="T14" fmla="*/ 2147483647 w 277"/>
                            <a:gd name="T15" fmla="*/ 2147483647 h 486"/>
                            <a:gd name="T16" fmla="*/ 2147483647 w 277"/>
                            <a:gd name="T17" fmla="*/ 2147483647 h 486"/>
                            <a:gd name="T18" fmla="*/ 2147483647 w 277"/>
                            <a:gd name="T19" fmla="*/ 2147483647 h 486"/>
                            <a:gd name="T20" fmla="*/ 2147483647 w 277"/>
                            <a:gd name="T21" fmla="*/ 2147483647 h 486"/>
                            <a:gd name="T22" fmla="*/ 2147483647 w 277"/>
                            <a:gd name="T23" fmla="*/ 2147483647 h 486"/>
                            <a:gd name="T24" fmla="*/ 2147483647 w 277"/>
                            <a:gd name="T25" fmla="*/ 2147483647 h 486"/>
                            <a:gd name="T26" fmla="*/ 2147483647 w 277"/>
                            <a:gd name="T27" fmla="*/ 2147483647 h 486"/>
                            <a:gd name="T28" fmla="*/ 2147483647 w 277"/>
                            <a:gd name="T29" fmla="*/ 2147483647 h 486"/>
                            <a:gd name="T30" fmla="*/ 2147483647 w 277"/>
                            <a:gd name="T31" fmla="*/ 2147483647 h 486"/>
                            <a:gd name="T32" fmla="*/ 2147483647 w 277"/>
                            <a:gd name="T33" fmla="*/ 2147483647 h 486"/>
                            <a:gd name="T34" fmla="*/ 2147483647 w 277"/>
                            <a:gd name="T35" fmla="*/ 2147483647 h 486"/>
                            <a:gd name="T36" fmla="*/ 2147483647 w 277"/>
                            <a:gd name="T37" fmla="*/ 2147483647 h 486"/>
                            <a:gd name="T38" fmla="*/ 2147483647 w 277"/>
                            <a:gd name="T39" fmla="*/ 2147483647 h 486"/>
                            <a:gd name="T40" fmla="*/ 2147483647 w 277"/>
                            <a:gd name="T41" fmla="*/ 2147483647 h 486"/>
                            <a:gd name="T42" fmla="*/ 2147483647 w 277"/>
                            <a:gd name="T43" fmla="*/ 0 h 486"/>
                            <a:gd name="T44" fmla="*/ 2147483647 w 277"/>
                            <a:gd name="T45" fmla="*/ 2147483647 h 486"/>
                            <a:gd name="T46" fmla="*/ 2147483647 w 277"/>
                            <a:gd name="T47" fmla="*/ 2147483647 h 486"/>
                            <a:gd name="T48" fmla="*/ 2147483647 w 277"/>
                            <a:gd name="T49" fmla="*/ 2147483647 h 486"/>
                            <a:gd name="T50" fmla="*/ 2147483647 w 277"/>
                            <a:gd name="T51" fmla="*/ 2147483647 h 486"/>
                            <a:gd name="T52" fmla="*/ 2147483647 w 277"/>
                            <a:gd name="T53" fmla="*/ 2147483647 h 486"/>
                            <a:gd name="T54" fmla="*/ 2147483647 w 277"/>
                            <a:gd name="T55" fmla="*/ 2147483647 h 486"/>
                            <a:gd name="T56" fmla="*/ 2147483647 w 277"/>
                            <a:gd name="T57" fmla="*/ 2147483647 h 486"/>
                            <a:gd name="T58" fmla="*/ 2147483647 w 277"/>
                            <a:gd name="T59" fmla="*/ 2147483647 h 486"/>
                            <a:gd name="T60" fmla="*/ 2147483647 w 277"/>
                            <a:gd name="T61" fmla="*/ 2147483647 h 486"/>
                            <a:gd name="T62" fmla="*/ 2147483647 w 277"/>
                            <a:gd name="T63" fmla="*/ 2147483647 h 486"/>
                            <a:gd name="T64" fmla="*/ 2147483647 w 277"/>
                            <a:gd name="T65" fmla="*/ 2147483647 h 486"/>
                            <a:gd name="T66" fmla="*/ 2147483647 w 277"/>
                            <a:gd name="T67" fmla="*/ 2147483647 h 486"/>
                            <a:gd name="T68" fmla="*/ 2147483647 w 277"/>
                            <a:gd name="T69" fmla="*/ 2147483647 h 486"/>
                            <a:gd name="T70" fmla="*/ 2147483647 w 277"/>
                            <a:gd name="T71" fmla="*/ 2147483647 h 486"/>
                            <a:gd name="T72" fmla="*/ 2147483647 w 277"/>
                            <a:gd name="T73" fmla="*/ 2147483647 h 486"/>
                            <a:gd name="T74" fmla="*/ 2147483647 w 277"/>
                            <a:gd name="T75" fmla="*/ 2147483647 h 486"/>
                            <a:gd name="T76" fmla="*/ 2147483647 w 277"/>
                            <a:gd name="T77" fmla="*/ 2147483647 h 486"/>
                            <a:gd name="T78" fmla="*/ 2147483647 w 277"/>
                            <a:gd name="T79" fmla="*/ 2147483647 h 486"/>
                            <a:gd name="T80" fmla="*/ 2147483647 w 277"/>
                            <a:gd name="T81" fmla="*/ 2147483647 h 4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7"/>
                            <a:gd name="T124" fmla="*/ 0 h 486"/>
                            <a:gd name="T125" fmla="*/ 277 w 277"/>
                            <a:gd name="T126" fmla="*/ 486 h 4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7" h="486">
                              <a:moveTo>
                                <a:pt x="63" y="439"/>
                              </a:moveTo>
                              <a:lnTo>
                                <a:pt x="79" y="397"/>
                              </a:lnTo>
                              <a:lnTo>
                                <a:pt x="63" y="361"/>
                              </a:lnTo>
                              <a:lnTo>
                                <a:pt x="26" y="340"/>
                              </a:lnTo>
                              <a:lnTo>
                                <a:pt x="21" y="324"/>
                              </a:lnTo>
                              <a:lnTo>
                                <a:pt x="26" y="277"/>
                              </a:lnTo>
                              <a:lnTo>
                                <a:pt x="0" y="261"/>
                              </a:lnTo>
                              <a:lnTo>
                                <a:pt x="11" y="251"/>
                              </a:lnTo>
                              <a:lnTo>
                                <a:pt x="26" y="225"/>
                              </a:lnTo>
                              <a:lnTo>
                                <a:pt x="63" y="235"/>
                              </a:lnTo>
                              <a:lnTo>
                                <a:pt x="84" y="188"/>
                              </a:lnTo>
                              <a:lnTo>
                                <a:pt x="105" y="183"/>
                              </a:lnTo>
                              <a:lnTo>
                                <a:pt x="100" y="157"/>
                              </a:lnTo>
                              <a:lnTo>
                                <a:pt x="126" y="157"/>
                              </a:lnTo>
                              <a:lnTo>
                                <a:pt x="120" y="120"/>
                              </a:lnTo>
                              <a:lnTo>
                                <a:pt x="141" y="104"/>
                              </a:lnTo>
                              <a:lnTo>
                                <a:pt x="147" y="78"/>
                              </a:lnTo>
                              <a:lnTo>
                                <a:pt x="162" y="52"/>
                              </a:lnTo>
                              <a:lnTo>
                                <a:pt x="126" y="62"/>
                              </a:lnTo>
                              <a:lnTo>
                                <a:pt x="120" y="57"/>
                              </a:lnTo>
                              <a:lnTo>
                                <a:pt x="131" y="21"/>
                              </a:lnTo>
                              <a:lnTo>
                                <a:pt x="141" y="0"/>
                              </a:lnTo>
                              <a:lnTo>
                                <a:pt x="194" y="36"/>
                              </a:lnTo>
                              <a:lnTo>
                                <a:pt x="225" y="57"/>
                              </a:lnTo>
                              <a:lnTo>
                                <a:pt x="220" y="99"/>
                              </a:lnTo>
                              <a:lnTo>
                                <a:pt x="251" y="130"/>
                              </a:lnTo>
                              <a:lnTo>
                                <a:pt x="262" y="141"/>
                              </a:lnTo>
                              <a:lnTo>
                                <a:pt x="262" y="177"/>
                              </a:lnTo>
                              <a:lnTo>
                                <a:pt x="241" y="277"/>
                              </a:lnTo>
                              <a:lnTo>
                                <a:pt x="246" y="282"/>
                              </a:lnTo>
                              <a:lnTo>
                                <a:pt x="262" y="298"/>
                              </a:lnTo>
                              <a:lnTo>
                                <a:pt x="277" y="366"/>
                              </a:lnTo>
                              <a:lnTo>
                                <a:pt x="267" y="381"/>
                              </a:lnTo>
                              <a:lnTo>
                                <a:pt x="251" y="402"/>
                              </a:lnTo>
                              <a:lnTo>
                                <a:pt x="215" y="434"/>
                              </a:lnTo>
                              <a:lnTo>
                                <a:pt x="215" y="455"/>
                              </a:lnTo>
                              <a:lnTo>
                                <a:pt x="215" y="465"/>
                              </a:lnTo>
                              <a:lnTo>
                                <a:pt x="183" y="486"/>
                              </a:lnTo>
                              <a:lnTo>
                                <a:pt x="115" y="476"/>
                              </a:lnTo>
                              <a:lnTo>
                                <a:pt x="94" y="460"/>
                              </a:lnTo>
                              <a:lnTo>
                                <a:pt x="63" y="439"/>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73" name="Freeform 95"/>
                        <p:cNvSpPr>
                          <a:spLocks/>
                        </p:cNvSpPr>
                        <p:nvPr/>
                      </p:nvSpPr>
                      <p:spPr bwMode="auto">
                        <a:xfrm>
                          <a:off x="4224564" y="1093228"/>
                          <a:ext cx="1062804" cy="517592"/>
                        </a:xfrm>
                        <a:custGeom>
                          <a:avLst/>
                          <a:gdLst>
                            <a:gd name="T0" fmla="*/ 2147483647 w 680"/>
                            <a:gd name="T1" fmla="*/ 2147483647 h 387"/>
                            <a:gd name="T2" fmla="*/ 2147483647 w 680"/>
                            <a:gd name="T3" fmla="*/ 2147483647 h 387"/>
                            <a:gd name="T4" fmla="*/ 2147483647 w 680"/>
                            <a:gd name="T5" fmla="*/ 2147483647 h 387"/>
                            <a:gd name="T6" fmla="*/ 2147483647 w 680"/>
                            <a:gd name="T7" fmla="*/ 2147483647 h 387"/>
                            <a:gd name="T8" fmla="*/ 2147483647 w 680"/>
                            <a:gd name="T9" fmla="*/ 2147483647 h 387"/>
                            <a:gd name="T10" fmla="*/ 2147483647 w 680"/>
                            <a:gd name="T11" fmla="*/ 2147483647 h 387"/>
                            <a:gd name="T12" fmla="*/ 2147483647 w 680"/>
                            <a:gd name="T13" fmla="*/ 2147483647 h 387"/>
                            <a:gd name="T14" fmla="*/ 2147483647 w 680"/>
                            <a:gd name="T15" fmla="*/ 2147483647 h 387"/>
                            <a:gd name="T16" fmla="*/ 2147483647 w 680"/>
                            <a:gd name="T17" fmla="*/ 2147483647 h 387"/>
                            <a:gd name="T18" fmla="*/ 2147483647 w 680"/>
                            <a:gd name="T19" fmla="*/ 2147483647 h 387"/>
                            <a:gd name="T20" fmla="*/ 2147483647 w 680"/>
                            <a:gd name="T21" fmla="*/ 2147483647 h 387"/>
                            <a:gd name="T22" fmla="*/ 2147483647 w 680"/>
                            <a:gd name="T23" fmla="*/ 2147483647 h 387"/>
                            <a:gd name="T24" fmla="*/ 2147483647 w 680"/>
                            <a:gd name="T25" fmla="*/ 2147483647 h 387"/>
                            <a:gd name="T26" fmla="*/ 2147483647 w 680"/>
                            <a:gd name="T27" fmla="*/ 2147483647 h 387"/>
                            <a:gd name="T28" fmla="*/ 2147483647 w 680"/>
                            <a:gd name="T29" fmla="*/ 2147483647 h 387"/>
                            <a:gd name="T30" fmla="*/ 2147483647 w 680"/>
                            <a:gd name="T31" fmla="*/ 2147483647 h 387"/>
                            <a:gd name="T32" fmla="*/ 2147483647 w 680"/>
                            <a:gd name="T33" fmla="*/ 2147483647 h 387"/>
                            <a:gd name="T34" fmla="*/ 2147483647 w 680"/>
                            <a:gd name="T35" fmla="*/ 2147483647 h 387"/>
                            <a:gd name="T36" fmla="*/ 2147483647 w 680"/>
                            <a:gd name="T37" fmla="*/ 2147483647 h 387"/>
                            <a:gd name="T38" fmla="*/ 2147483647 w 680"/>
                            <a:gd name="T39" fmla="*/ 2147483647 h 387"/>
                            <a:gd name="T40" fmla="*/ 2147483647 w 680"/>
                            <a:gd name="T41" fmla="*/ 2147483647 h 387"/>
                            <a:gd name="T42" fmla="*/ 2147483647 w 680"/>
                            <a:gd name="T43" fmla="*/ 2147483647 h 387"/>
                            <a:gd name="T44" fmla="*/ 2147483647 w 680"/>
                            <a:gd name="T45" fmla="*/ 2147483647 h 387"/>
                            <a:gd name="T46" fmla="*/ 2147483647 w 680"/>
                            <a:gd name="T47" fmla="*/ 2147483647 h 387"/>
                            <a:gd name="T48" fmla="*/ 2147483647 w 680"/>
                            <a:gd name="T49" fmla="*/ 2147483647 h 387"/>
                            <a:gd name="T50" fmla="*/ 2147483647 w 680"/>
                            <a:gd name="T51" fmla="*/ 0 h 387"/>
                            <a:gd name="T52" fmla="*/ 2147483647 w 680"/>
                            <a:gd name="T53" fmla="*/ 2147483647 h 387"/>
                            <a:gd name="T54" fmla="*/ 2147483647 w 680"/>
                            <a:gd name="T55" fmla="*/ 2147483647 h 387"/>
                            <a:gd name="T56" fmla="*/ 2147483647 w 680"/>
                            <a:gd name="T57" fmla="*/ 2147483647 h 387"/>
                            <a:gd name="T58" fmla="*/ 2147483647 w 680"/>
                            <a:gd name="T59" fmla="*/ 2147483647 h 387"/>
                            <a:gd name="T60" fmla="*/ 2147483647 w 680"/>
                            <a:gd name="T61" fmla="*/ 2147483647 h 387"/>
                            <a:gd name="T62" fmla="*/ 2147483647 w 680"/>
                            <a:gd name="T63" fmla="*/ 2147483647 h 387"/>
                            <a:gd name="T64" fmla="*/ 2147483647 w 680"/>
                            <a:gd name="T65" fmla="*/ 2147483647 h 387"/>
                            <a:gd name="T66" fmla="*/ 2147483647 w 680"/>
                            <a:gd name="T67" fmla="*/ 2147483647 h 387"/>
                            <a:gd name="T68" fmla="*/ 2147483647 w 680"/>
                            <a:gd name="T69" fmla="*/ 2147483647 h 387"/>
                            <a:gd name="T70" fmla="*/ 2147483647 w 680"/>
                            <a:gd name="T71" fmla="*/ 2147483647 h 387"/>
                            <a:gd name="T72" fmla="*/ 2147483647 w 680"/>
                            <a:gd name="T73" fmla="*/ 2147483647 h 387"/>
                            <a:gd name="T74" fmla="*/ 2147483647 w 680"/>
                            <a:gd name="T75" fmla="*/ 2147483647 h 387"/>
                            <a:gd name="T76" fmla="*/ 0 w 680"/>
                            <a:gd name="T77" fmla="*/ 2147483647 h 387"/>
                            <a:gd name="T78" fmla="*/ 2147483647 w 680"/>
                            <a:gd name="T79" fmla="*/ 2147483647 h 387"/>
                            <a:gd name="T80" fmla="*/ 2147483647 w 680"/>
                            <a:gd name="T81" fmla="*/ 2147483647 h 387"/>
                            <a:gd name="T82" fmla="*/ 2147483647 w 680"/>
                            <a:gd name="T83" fmla="*/ 2147483647 h 387"/>
                            <a:gd name="T84" fmla="*/ 2147483647 w 680"/>
                            <a:gd name="T85" fmla="*/ 2147483647 h 387"/>
                            <a:gd name="T86" fmla="*/ 2147483647 w 680"/>
                            <a:gd name="T87" fmla="*/ 2147483647 h 387"/>
                            <a:gd name="T88" fmla="*/ 2147483647 w 680"/>
                            <a:gd name="T89" fmla="*/ 2147483647 h 387"/>
                            <a:gd name="T90" fmla="*/ 2147483647 w 680"/>
                            <a:gd name="T91" fmla="*/ 2147483647 h 387"/>
                            <a:gd name="T92" fmla="*/ 2147483647 w 680"/>
                            <a:gd name="T93" fmla="*/ 2147483647 h 387"/>
                            <a:gd name="T94" fmla="*/ 2147483647 w 680"/>
                            <a:gd name="T95" fmla="*/ 2147483647 h 387"/>
                            <a:gd name="T96" fmla="*/ 2147483647 w 680"/>
                            <a:gd name="T97" fmla="*/ 2147483647 h 387"/>
                            <a:gd name="T98" fmla="*/ 2147483647 w 680"/>
                            <a:gd name="T99" fmla="*/ 2147483647 h 387"/>
                            <a:gd name="T100" fmla="*/ 2147483647 w 680"/>
                            <a:gd name="T101" fmla="*/ 2147483647 h 387"/>
                            <a:gd name="T102" fmla="*/ 2147483647 w 680"/>
                            <a:gd name="T103" fmla="*/ 2147483647 h 387"/>
                            <a:gd name="T104" fmla="*/ 2147483647 w 680"/>
                            <a:gd name="T105" fmla="*/ 2147483647 h 387"/>
                            <a:gd name="T106" fmla="*/ 2147483647 w 680"/>
                            <a:gd name="T107" fmla="*/ 2147483647 h 387"/>
                            <a:gd name="T108" fmla="*/ 2147483647 w 680"/>
                            <a:gd name="T109" fmla="*/ 2147483647 h 387"/>
                            <a:gd name="T110" fmla="*/ 2147483647 w 680"/>
                            <a:gd name="T111" fmla="*/ 2147483647 h 387"/>
                            <a:gd name="T112" fmla="*/ 2147483647 w 680"/>
                            <a:gd name="T113" fmla="*/ 2147483647 h 387"/>
                            <a:gd name="T114" fmla="*/ 2147483647 w 680"/>
                            <a:gd name="T115" fmla="*/ 2147483647 h 387"/>
                            <a:gd name="T116" fmla="*/ 2147483647 w 680"/>
                            <a:gd name="T117" fmla="*/ 2147483647 h 387"/>
                            <a:gd name="T118" fmla="*/ 2147483647 w 680"/>
                            <a:gd name="T119" fmla="*/ 2147483647 h 3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0"/>
                            <a:gd name="T181" fmla="*/ 0 h 387"/>
                            <a:gd name="T182" fmla="*/ 680 w 680"/>
                            <a:gd name="T183" fmla="*/ 387 h 3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0" h="387">
                              <a:moveTo>
                                <a:pt x="618" y="303"/>
                              </a:moveTo>
                              <a:lnTo>
                                <a:pt x="623" y="293"/>
                              </a:lnTo>
                              <a:lnTo>
                                <a:pt x="628" y="272"/>
                              </a:lnTo>
                              <a:lnTo>
                                <a:pt x="670" y="256"/>
                              </a:lnTo>
                              <a:lnTo>
                                <a:pt x="680" y="245"/>
                              </a:lnTo>
                              <a:lnTo>
                                <a:pt x="639" y="230"/>
                              </a:lnTo>
                              <a:lnTo>
                                <a:pt x="633" y="219"/>
                              </a:lnTo>
                              <a:lnTo>
                                <a:pt x="628" y="193"/>
                              </a:lnTo>
                              <a:lnTo>
                                <a:pt x="576" y="162"/>
                              </a:lnTo>
                              <a:lnTo>
                                <a:pt x="560" y="157"/>
                              </a:lnTo>
                              <a:lnTo>
                                <a:pt x="560" y="162"/>
                              </a:lnTo>
                              <a:lnTo>
                                <a:pt x="550" y="157"/>
                              </a:lnTo>
                              <a:lnTo>
                                <a:pt x="560" y="157"/>
                              </a:lnTo>
                              <a:lnTo>
                                <a:pt x="555" y="151"/>
                              </a:lnTo>
                              <a:lnTo>
                                <a:pt x="513" y="151"/>
                              </a:lnTo>
                              <a:lnTo>
                                <a:pt x="503" y="167"/>
                              </a:lnTo>
                              <a:lnTo>
                                <a:pt x="503" y="177"/>
                              </a:lnTo>
                              <a:lnTo>
                                <a:pt x="482" y="198"/>
                              </a:lnTo>
                              <a:lnTo>
                                <a:pt x="455" y="209"/>
                              </a:lnTo>
                              <a:lnTo>
                                <a:pt x="435" y="188"/>
                              </a:lnTo>
                              <a:lnTo>
                                <a:pt x="429" y="177"/>
                              </a:lnTo>
                              <a:lnTo>
                                <a:pt x="387" y="141"/>
                              </a:lnTo>
                              <a:lnTo>
                                <a:pt x="361" y="78"/>
                              </a:lnTo>
                              <a:lnTo>
                                <a:pt x="372" y="52"/>
                              </a:lnTo>
                              <a:lnTo>
                                <a:pt x="346" y="10"/>
                              </a:lnTo>
                              <a:lnTo>
                                <a:pt x="325" y="0"/>
                              </a:lnTo>
                              <a:lnTo>
                                <a:pt x="251" y="31"/>
                              </a:lnTo>
                              <a:lnTo>
                                <a:pt x="210" y="47"/>
                              </a:lnTo>
                              <a:lnTo>
                                <a:pt x="189" y="41"/>
                              </a:lnTo>
                              <a:lnTo>
                                <a:pt x="168" y="83"/>
                              </a:lnTo>
                              <a:lnTo>
                                <a:pt x="157" y="109"/>
                              </a:lnTo>
                              <a:lnTo>
                                <a:pt x="168" y="162"/>
                              </a:lnTo>
                              <a:lnTo>
                                <a:pt x="163" y="172"/>
                              </a:lnTo>
                              <a:lnTo>
                                <a:pt x="126" y="209"/>
                              </a:lnTo>
                              <a:lnTo>
                                <a:pt x="105" y="209"/>
                              </a:lnTo>
                              <a:lnTo>
                                <a:pt x="74" y="146"/>
                              </a:lnTo>
                              <a:lnTo>
                                <a:pt x="27" y="177"/>
                              </a:lnTo>
                              <a:lnTo>
                                <a:pt x="21" y="198"/>
                              </a:lnTo>
                              <a:lnTo>
                                <a:pt x="0" y="225"/>
                              </a:lnTo>
                              <a:lnTo>
                                <a:pt x="21" y="266"/>
                              </a:lnTo>
                              <a:lnTo>
                                <a:pt x="58" y="287"/>
                              </a:lnTo>
                              <a:lnTo>
                                <a:pt x="74" y="287"/>
                              </a:lnTo>
                              <a:lnTo>
                                <a:pt x="105" y="313"/>
                              </a:lnTo>
                              <a:lnTo>
                                <a:pt x="121" y="313"/>
                              </a:lnTo>
                              <a:lnTo>
                                <a:pt x="183" y="308"/>
                              </a:lnTo>
                              <a:lnTo>
                                <a:pt x="183" y="340"/>
                              </a:lnTo>
                              <a:lnTo>
                                <a:pt x="215" y="340"/>
                              </a:lnTo>
                              <a:lnTo>
                                <a:pt x="231" y="361"/>
                              </a:lnTo>
                              <a:lnTo>
                                <a:pt x="251" y="366"/>
                              </a:lnTo>
                              <a:lnTo>
                                <a:pt x="319" y="381"/>
                              </a:lnTo>
                              <a:lnTo>
                                <a:pt x="356" y="387"/>
                              </a:lnTo>
                              <a:lnTo>
                                <a:pt x="393" y="324"/>
                              </a:lnTo>
                              <a:lnTo>
                                <a:pt x="393" y="319"/>
                              </a:lnTo>
                              <a:lnTo>
                                <a:pt x="445" y="329"/>
                              </a:lnTo>
                              <a:lnTo>
                                <a:pt x="429" y="350"/>
                              </a:lnTo>
                              <a:lnTo>
                                <a:pt x="461" y="366"/>
                              </a:lnTo>
                              <a:lnTo>
                                <a:pt x="539" y="350"/>
                              </a:lnTo>
                              <a:lnTo>
                                <a:pt x="544" y="355"/>
                              </a:lnTo>
                              <a:lnTo>
                                <a:pt x="597" y="334"/>
                              </a:lnTo>
                              <a:lnTo>
                                <a:pt x="618" y="303"/>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75" name="Freeform 99"/>
                        <p:cNvSpPr>
                          <a:spLocks/>
                        </p:cNvSpPr>
                        <p:nvPr/>
                      </p:nvSpPr>
                      <p:spPr bwMode="auto">
                        <a:xfrm>
                          <a:off x="3947522" y="882104"/>
                          <a:ext cx="580006" cy="518955"/>
                        </a:xfrm>
                        <a:custGeom>
                          <a:avLst/>
                          <a:gdLst>
                            <a:gd name="T0" fmla="*/ 2147483647 w 371"/>
                            <a:gd name="T1" fmla="*/ 2147483647 h 387"/>
                            <a:gd name="T2" fmla="*/ 2147483647 w 371"/>
                            <a:gd name="T3" fmla="*/ 2147483647 h 387"/>
                            <a:gd name="T4" fmla="*/ 2147483647 w 371"/>
                            <a:gd name="T5" fmla="*/ 2147483647 h 387"/>
                            <a:gd name="T6" fmla="*/ 2147483647 w 371"/>
                            <a:gd name="T7" fmla="*/ 2147483647 h 387"/>
                            <a:gd name="T8" fmla="*/ 2147483647 w 371"/>
                            <a:gd name="T9" fmla="*/ 2147483647 h 387"/>
                            <a:gd name="T10" fmla="*/ 2147483647 w 371"/>
                            <a:gd name="T11" fmla="*/ 2147483647 h 387"/>
                            <a:gd name="T12" fmla="*/ 2147483647 w 371"/>
                            <a:gd name="T13" fmla="*/ 2147483647 h 387"/>
                            <a:gd name="T14" fmla="*/ 2147483647 w 371"/>
                            <a:gd name="T15" fmla="*/ 2147483647 h 387"/>
                            <a:gd name="T16" fmla="*/ 2147483647 w 371"/>
                            <a:gd name="T17" fmla="*/ 2147483647 h 387"/>
                            <a:gd name="T18" fmla="*/ 2147483647 w 371"/>
                            <a:gd name="T19" fmla="*/ 2147483647 h 387"/>
                            <a:gd name="T20" fmla="*/ 2147483647 w 371"/>
                            <a:gd name="T21" fmla="*/ 2147483647 h 387"/>
                            <a:gd name="T22" fmla="*/ 2147483647 w 371"/>
                            <a:gd name="T23" fmla="*/ 2147483647 h 387"/>
                            <a:gd name="T24" fmla="*/ 2147483647 w 371"/>
                            <a:gd name="T25" fmla="*/ 2147483647 h 387"/>
                            <a:gd name="T26" fmla="*/ 2147483647 w 371"/>
                            <a:gd name="T27" fmla="*/ 2147483647 h 387"/>
                            <a:gd name="T28" fmla="*/ 2147483647 w 371"/>
                            <a:gd name="T29" fmla="*/ 2147483647 h 387"/>
                            <a:gd name="T30" fmla="*/ 2147483647 w 371"/>
                            <a:gd name="T31" fmla="*/ 2147483647 h 387"/>
                            <a:gd name="T32" fmla="*/ 2147483647 w 371"/>
                            <a:gd name="T33" fmla="*/ 2147483647 h 387"/>
                            <a:gd name="T34" fmla="*/ 2147483647 w 371"/>
                            <a:gd name="T35" fmla="*/ 2147483647 h 387"/>
                            <a:gd name="T36" fmla="*/ 2147483647 w 371"/>
                            <a:gd name="T37" fmla="*/ 2147483647 h 387"/>
                            <a:gd name="T38" fmla="*/ 2147483647 w 371"/>
                            <a:gd name="T39" fmla="*/ 2147483647 h 387"/>
                            <a:gd name="T40" fmla="*/ 2147483647 w 371"/>
                            <a:gd name="T41" fmla="*/ 2147483647 h 387"/>
                            <a:gd name="T42" fmla="*/ 2147483647 w 371"/>
                            <a:gd name="T43" fmla="*/ 2147483647 h 387"/>
                            <a:gd name="T44" fmla="*/ 2147483647 w 371"/>
                            <a:gd name="T45" fmla="*/ 2147483647 h 387"/>
                            <a:gd name="T46" fmla="*/ 2147483647 w 371"/>
                            <a:gd name="T47" fmla="*/ 2147483647 h 387"/>
                            <a:gd name="T48" fmla="*/ 2147483647 w 371"/>
                            <a:gd name="T49" fmla="*/ 2147483647 h 387"/>
                            <a:gd name="T50" fmla="*/ 2147483647 w 371"/>
                            <a:gd name="T51" fmla="*/ 2147483647 h 387"/>
                            <a:gd name="T52" fmla="*/ 2147483647 w 371"/>
                            <a:gd name="T53" fmla="*/ 2147483647 h 387"/>
                            <a:gd name="T54" fmla="*/ 2147483647 w 371"/>
                            <a:gd name="T55" fmla="*/ 0 h 387"/>
                            <a:gd name="T56" fmla="*/ 2147483647 w 371"/>
                            <a:gd name="T57" fmla="*/ 0 h 387"/>
                            <a:gd name="T58" fmla="*/ 2147483647 w 371"/>
                            <a:gd name="T59" fmla="*/ 2147483647 h 387"/>
                            <a:gd name="T60" fmla="*/ 2147483647 w 371"/>
                            <a:gd name="T61" fmla="*/ 2147483647 h 387"/>
                            <a:gd name="T62" fmla="*/ 2147483647 w 371"/>
                            <a:gd name="T63" fmla="*/ 2147483647 h 387"/>
                            <a:gd name="T64" fmla="*/ 2147483647 w 371"/>
                            <a:gd name="T65" fmla="*/ 2147483647 h 387"/>
                            <a:gd name="T66" fmla="*/ 2147483647 w 371"/>
                            <a:gd name="T67" fmla="*/ 2147483647 h 387"/>
                            <a:gd name="T68" fmla="*/ 0 w 371"/>
                            <a:gd name="T69" fmla="*/ 2147483647 h 387"/>
                            <a:gd name="T70" fmla="*/ 2147483647 w 371"/>
                            <a:gd name="T71" fmla="*/ 2147483647 h 387"/>
                            <a:gd name="T72" fmla="*/ 2147483647 w 371"/>
                            <a:gd name="T73" fmla="*/ 2147483647 h 387"/>
                            <a:gd name="T74" fmla="*/ 2147483647 w 371"/>
                            <a:gd name="T75" fmla="*/ 2147483647 h 387"/>
                            <a:gd name="T76" fmla="*/ 2147483647 w 371"/>
                            <a:gd name="T77" fmla="*/ 2147483647 h 387"/>
                            <a:gd name="T78" fmla="*/ 2147483647 w 371"/>
                            <a:gd name="T79" fmla="*/ 2147483647 h 3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1"/>
                            <a:gd name="T121" fmla="*/ 0 h 387"/>
                            <a:gd name="T122" fmla="*/ 371 w 371"/>
                            <a:gd name="T123" fmla="*/ 387 h 3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1" h="387">
                              <a:moveTo>
                                <a:pt x="99" y="172"/>
                              </a:moveTo>
                              <a:lnTo>
                                <a:pt x="99" y="209"/>
                              </a:lnTo>
                              <a:lnTo>
                                <a:pt x="57" y="240"/>
                              </a:lnTo>
                              <a:lnTo>
                                <a:pt x="52" y="277"/>
                              </a:lnTo>
                              <a:lnTo>
                                <a:pt x="62" y="334"/>
                              </a:lnTo>
                              <a:lnTo>
                                <a:pt x="109" y="345"/>
                              </a:lnTo>
                              <a:lnTo>
                                <a:pt x="177" y="387"/>
                              </a:lnTo>
                              <a:lnTo>
                                <a:pt x="198" y="355"/>
                              </a:lnTo>
                              <a:lnTo>
                                <a:pt x="204" y="334"/>
                              </a:lnTo>
                              <a:lnTo>
                                <a:pt x="251" y="303"/>
                              </a:lnTo>
                              <a:lnTo>
                                <a:pt x="282" y="366"/>
                              </a:lnTo>
                              <a:lnTo>
                                <a:pt x="308" y="366"/>
                              </a:lnTo>
                              <a:lnTo>
                                <a:pt x="340" y="334"/>
                              </a:lnTo>
                              <a:lnTo>
                                <a:pt x="345" y="319"/>
                              </a:lnTo>
                              <a:lnTo>
                                <a:pt x="340" y="266"/>
                              </a:lnTo>
                              <a:lnTo>
                                <a:pt x="345" y="240"/>
                              </a:lnTo>
                              <a:lnTo>
                                <a:pt x="371" y="198"/>
                              </a:lnTo>
                              <a:lnTo>
                                <a:pt x="319" y="172"/>
                              </a:lnTo>
                              <a:lnTo>
                                <a:pt x="303" y="162"/>
                              </a:lnTo>
                              <a:lnTo>
                                <a:pt x="282" y="141"/>
                              </a:lnTo>
                              <a:lnTo>
                                <a:pt x="282" y="125"/>
                              </a:lnTo>
                              <a:lnTo>
                                <a:pt x="256" y="94"/>
                              </a:lnTo>
                              <a:lnTo>
                                <a:pt x="251" y="36"/>
                              </a:lnTo>
                              <a:lnTo>
                                <a:pt x="282" y="31"/>
                              </a:lnTo>
                              <a:lnTo>
                                <a:pt x="277" y="26"/>
                              </a:lnTo>
                              <a:lnTo>
                                <a:pt x="251" y="31"/>
                              </a:lnTo>
                              <a:lnTo>
                                <a:pt x="235" y="21"/>
                              </a:lnTo>
                              <a:lnTo>
                                <a:pt x="230" y="0"/>
                              </a:lnTo>
                              <a:lnTo>
                                <a:pt x="204" y="0"/>
                              </a:lnTo>
                              <a:lnTo>
                                <a:pt x="193" y="31"/>
                              </a:lnTo>
                              <a:lnTo>
                                <a:pt x="156" y="62"/>
                              </a:lnTo>
                              <a:lnTo>
                                <a:pt x="115" y="62"/>
                              </a:lnTo>
                              <a:lnTo>
                                <a:pt x="73" y="52"/>
                              </a:lnTo>
                              <a:lnTo>
                                <a:pt x="52" y="57"/>
                              </a:lnTo>
                              <a:lnTo>
                                <a:pt x="0" y="57"/>
                              </a:lnTo>
                              <a:lnTo>
                                <a:pt x="15" y="120"/>
                              </a:lnTo>
                              <a:lnTo>
                                <a:pt x="5" y="151"/>
                              </a:lnTo>
                              <a:lnTo>
                                <a:pt x="15" y="162"/>
                              </a:lnTo>
                              <a:lnTo>
                                <a:pt x="20" y="162"/>
                              </a:lnTo>
                              <a:lnTo>
                                <a:pt x="99" y="172"/>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77" name="Freeform 103"/>
                        <p:cNvSpPr>
                          <a:spLocks/>
                        </p:cNvSpPr>
                        <p:nvPr/>
                      </p:nvSpPr>
                      <p:spPr bwMode="auto">
                        <a:xfrm>
                          <a:off x="6196261" y="1401059"/>
                          <a:ext cx="636711" cy="314641"/>
                        </a:xfrm>
                        <a:custGeom>
                          <a:avLst/>
                          <a:gdLst>
                            <a:gd name="T0" fmla="*/ 2147483647 w 408"/>
                            <a:gd name="T1" fmla="*/ 2147483647 h 235"/>
                            <a:gd name="T2" fmla="*/ 2147483647 w 408"/>
                            <a:gd name="T3" fmla="*/ 2147483647 h 235"/>
                            <a:gd name="T4" fmla="*/ 2147483647 w 408"/>
                            <a:gd name="T5" fmla="*/ 2147483647 h 235"/>
                            <a:gd name="T6" fmla="*/ 2147483647 w 408"/>
                            <a:gd name="T7" fmla="*/ 2147483647 h 235"/>
                            <a:gd name="T8" fmla="*/ 2147483647 w 408"/>
                            <a:gd name="T9" fmla="*/ 2147483647 h 235"/>
                            <a:gd name="T10" fmla="*/ 2147483647 w 408"/>
                            <a:gd name="T11" fmla="*/ 2147483647 h 235"/>
                            <a:gd name="T12" fmla="*/ 2147483647 w 408"/>
                            <a:gd name="T13" fmla="*/ 2147483647 h 235"/>
                            <a:gd name="T14" fmla="*/ 2147483647 w 408"/>
                            <a:gd name="T15" fmla="*/ 2147483647 h 235"/>
                            <a:gd name="T16" fmla="*/ 2147483647 w 408"/>
                            <a:gd name="T17" fmla="*/ 2147483647 h 235"/>
                            <a:gd name="T18" fmla="*/ 2147483647 w 408"/>
                            <a:gd name="T19" fmla="*/ 2147483647 h 235"/>
                            <a:gd name="T20" fmla="*/ 2147483647 w 408"/>
                            <a:gd name="T21" fmla="*/ 2147483647 h 235"/>
                            <a:gd name="T22" fmla="*/ 2147483647 w 408"/>
                            <a:gd name="T23" fmla="*/ 2147483647 h 235"/>
                            <a:gd name="T24" fmla="*/ 2147483647 w 408"/>
                            <a:gd name="T25" fmla="*/ 2147483647 h 235"/>
                            <a:gd name="T26" fmla="*/ 2147483647 w 408"/>
                            <a:gd name="T27" fmla="*/ 2147483647 h 235"/>
                            <a:gd name="T28" fmla="*/ 2147483647 w 408"/>
                            <a:gd name="T29" fmla="*/ 2147483647 h 235"/>
                            <a:gd name="T30" fmla="*/ 2147483647 w 408"/>
                            <a:gd name="T31" fmla="*/ 2147483647 h 235"/>
                            <a:gd name="T32" fmla="*/ 2147483647 w 408"/>
                            <a:gd name="T33" fmla="*/ 2147483647 h 235"/>
                            <a:gd name="T34" fmla="*/ 2147483647 w 408"/>
                            <a:gd name="T35" fmla="*/ 2147483647 h 235"/>
                            <a:gd name="T36" fmla="*/ 2147483647 w 408"/>
                            <a:gd name="T37" fmla="*/ 2147483647 h 235"/>
                            <a:gd name="T38" fmla="*/ 2147483647 w 408"/>
                            <a:gd name="T39" fmla="*/ 2147483647 h 235"/>
                            <a:gd name="T40" fmla="*/ 2147483647 w 408"/>
                            <a:gd name="T41" fmla="*/ 2147483647 h 235"/>
                            <a:gd name="T42" fmla="*/ 2147483647 w 408"/>
                            <a:gd name="T43" fmla="*/ 2147483647 h 235"/>
                            <a:gd name="T44" fmla="*/ 2147483647 w 408"/>
                            <a:gd name="T45" fmla="*/ 2147483647 h 235"/>
                            <a:gd name="T46" fmla="*/ 2147483647 w 408"/>
                            <a:gd name="T47" fmla="*/ 2147483647 h 235"/>
                            <a:gd name="T48" fmla="*/ 2147483647 w 408"/>
                            <a:gd name="T49" fmla="*/ 2147483647 h 235"/>
                            <a:gd name="T50" fmla="*/ 2147483647 w 408"/>
                            <a:gd name="T51" fmla="*/ 2147483647 h 235"/>
                            <a:gd name="T52" fmla="*/ 2147483647 w 408"/>
                            <a:gd name="T53" fmla="*/ 2147483647 h 235"/>
                            <a:gd name="T54" fmla="*/ 2147483647 w 408"/>
                            <a:gd name="T55" fmla="*/ 2147483647 h 235"/>
                            <a:gd name="T56" fmla="*/ 2147483647 w 408"/>
                            <a:gd name="T57" fmla="*/ 2147483647 h 235"/>
                            <a:gd name="T58" fmla="*/ 2147483647 w 408"/>
                            <a:gd name="T59" fmla="*/ 2147483647 h 235"/>
                            <a:gd name="T60" fmla="*/ 2147483647 w 408"/>
                            <a:gd name="T61" fmla="*/ 2147483647 h 235"/>
                            <a:gd name="T62" fmla="*/ 2147483647 w 408"/>
                            <a:gd name="T63" fmla="*/ 2147483647 h 235"/>
                            <a:gd name="T64" fmla="*/ 2147483647 w 408"/>
                            <a:gd name="T65" fmla="*/ 2147483647 h 235"/>
                            <a:gd name="T66" fmla="*/ 2147483647 w 408"/>
                            <a:gd name="T67" fmla="*/ 2147483647 h 235"/>
                            <a:gd name="T68" fmla="*/ 2147483647 w 408"/>
                            <a:gd name="T69" fmla="*/ 2147483647 h 235"/>
                            <a:gd name="T70" fmla="*/ 2147483647 w 408"/>
                            <a:gd name="T71" fmla="*/ 0 h 235"/>
                            <a:gd name="T72" fmla="*/ 2147483647 w 408"/>
                            <a:gd name="T73" fmla="*/ 2147483647 h 235"/>
                            <a:gd name="T74" fmla="*/ 2147483647 w 408"/>
                            <a:gd name="T75" fmla="*/ 2147483647 h 235"/>
                            <a:gd name="T76" fmla="*/ 2147483647 w 408"/>
                            <a:gd name="T77" fmla="*/ 2147483647 h 235"/>
                            <a:gd name="T78" fmla="*/ 0 w 408"/>
                            <a:gd name="T79" fmla="*/ 2147483647 h 235"/>
                            <a:gd name="T80" fmla="*/ 0 w 408"/>
                            <a:gd name="T81" fmla="*/ 2147483647 h 235"/>
                            <a:gd name="T82" fmla="*/ 0 w 408"/>
                            <a:gd name="T83" fmla="*/ 2147483647 h 235"/>
                            <a:gd name="T84" fmla="*/ 2147483647 w 408"/>
                            <a:gd name="T85" fmla="*/ 2147483647 h 235"/>
                            <a:gd name="T86" fmla="*/ 2147483647 w 408"/>
                            <a:gd name="T87" fmla="*/ 2147483647 h 235"/>
                            <a:gd name="T88" fmla="*/ 2147483647 w 408"/>
                            <a:gd name="T89" fmla="*/ 2147483647 h 235"/>
                            <a:gd name="T90" fmla="*/ 2147483647 w 408"/>
                            <a:gd name="T91" fmla="*/ 2147483647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8"/>
                            <a:gd name="T139" fmla="*/ 0 h 235"/>
                            <a:gd name="T140" fmla="*/ 408 w 408"/>
                            <a:gd name="T141" fmla="*/ 235 h 2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8" h="235">
                              <a:moveTo>
                                <a:pt x="52" y="162"/>
                              </a:moveTo>
                              <a:lnTo>
                                <a:pt x="131" y="209"/>
                              </a:lnTo>
                              <a:lnTo>
                                <a:pt x="157" y="235"/>
                              </a:lnTo>
                              <a:lnTo>
                                <a:pt x="173" y="230"/>
                              </a:lnTo>
                              <a:lnTo>
                                <a:pt x="188" y="204"/>
                              </a:lnTo>
                              <a:lnTo>
                                <a:pt x="193" y="162"/>
                              </a:lnTo>
                              <a:lnTo>
                                <a:pt x="199" y="157"/>
                              </a:lnTo>
                              <a:lnTo>
                                <a:pt x="209" y="162"/>
                              </a:lnTo>
                              <a:lnTo>
                                <a:pt x="209" y="199"/>
                              </a:lnTo>
                              <a:lnTo>
                                <a:pt x="230" y="199"/>
                              </a:lnTo>
                              <a:lnTo>
                                <a:pt x="241" y="219"/>
                              </a:lnTo>
                              <a:lnTo>
                                <a:pt x="256" y="214"/>
                              </a:lnTo>
                              <a:lnTo>
                                <a:pt x="256" y="209"/>
                              </a:lnTo>
                              <a:lnTo>
                                <a:pt x="251" y="188"/>
                              </a:lnTo>
                              <a:lnTo>
                                <a:pt x="261" y="183"/>
                              </a:lnTo>
                              <a:lnTo>
                                <a:pt x="267" y="188"/>
                              </a:lnTo>
                              <a:lnTo>
                                <a:pt x="288" y="219"/>
                              </a:lnTo>
                              <a:lnTo>
                                <a:pt x="340" y="235"/>
                              </a:lnTo>
                              <a:lnTo>
                                <a:pt x="397" y="230"/>
                              </a:lnTo>
                              <a:lnTo>
                                <a:pt x="392" y="188"/>
                              </a:lnTo>
                              <a:lnTo>
                                <a:pt x="408" y="151"/>
                              </a:lnTo>
                              <a:lnTo>
                                <a:pt x="387" y="89"/>
                              </a:lnTo>
                              <a:lnTo>
                                <a:pt x="366" y="52"/>
                              </a:lnTo>
                              <a:lnTo>
                                <a:pt x="350" y="36"/>
                              </a:lnTo>
                              <a:lnTo>
                                <a:pt x="314" y="57"/>
                              </a:lnTo>
                              <a:lnTo>
                                <a:pt x="272" y="57"/>
                              </a:lnTo>
                              <a:lnTo>
                                <a:pt x="267" y="52"/>
                              </a:lnTo>
                              <a:lnTo>
                                <a:pt x="251" y="47"/>
                              </a:lnTo>
                              <a:lnTo>
                                <a:pt x="220" y="52"/>
                              </a:lnTo>
                              <a:lnTo>
                                <a:pt x="199" y="47"/>
                              </a:lnTo>
                              <a:lnTo>
                                <a:pt x="199" y="36"/>
                              </a:lnTo>
                              <a:lnTo>
                                <a:pt x="167" y="31"/>
                              </a:lnTo>
                              <a:lnTo>
                                <a:pt x="141" y="36"/>
                              </a:lnTo>
                              <a:lnTo>
                                <a:pt x="125" y="36"/>
                              </a:lnTo>
                              <a:lnTo>
                                <a:pt x="99" y="5"/>
                              </a:lnTo>
                              <a:lnTo>
                                <a:pt x="78" y="0"/>
                              </a:lnTo>
                              <a:lnTo>
                                <a:pt x="47" y="21"/>
                              </a:lnTo>
                              <a:lnTo>
                                <a:pt x="31" y="31"/>
                              </a:lnTo>
                              <a:lnTo>
                                <a:pt x="10" y="15"/>
                              </a:lnTo>
                              <a:lnTo>
                                <a:pt x="0" y="47"/>
                              </a:lnTo>
                              <a:lnTo>
                                <a:pt x="0" y="83"/>
                              </a:lnTo>
                              <a:lnTo>
                                <a:pt x="0" y="99"/>
                              </a:lnTo>
                              <a:lnTo>
                                <a:pt x="16" y="141"/>
                              </a:lnTo>
                              <a:lnTo>
                                <a:pt x="26" y="141"/>
                              </a:lnTo>
                              <a:lnTo>
                                <a:pt x="42" y="157"/>
                              </a:lnTo>
                              <a:lnTo>
                                <a:pt x="52" y="162"/>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83" name="Freeform 115"/>
                        <p:cNvSpPr>
                          <a:spLocks/>
                        </p:cNvSpPr>
                        <p:nvPr/>
                      </p:nvSpPr>
                      <p:spPr bwMode="auto">
                        <a:xfrm>
                          <a:off x="5675436" y="3242597"/>
                          <a:ext cx="1169733" cy="784561"/>
                        </a:xfrm>
                        <a:custGeom>
                          <a:avLst/>
                          <a:gdLst>
                            <a:gd name="T0" fmla="*/ 2147483647 w 748"/>
                            <a:gd name="T1" fmla="*/ 2147483647 h 586"/>
                            <a:gd name="T2" fmla="*/ 2147483647 w 748"/>
                            <a:gd name="T3" fmla="*/ 2147483647 h 586"/>
                            <a:gd name="T4" fmla="*/ 2147483647 w 748"/>
                            <a:gd name="T5" fmla="*/ 2147483647 h 586"/>
                            <a:gd name="T6" fmla="*/ 2147483647 w 748"/>
                            <a:gd name="T7" fmla="*/ 2147483647 h 586"/>
                            <a:gd name="T8" fmla="*/ 2147483647 w 748"/>
                            <a:gd name="T9" fmla="*/ 2147483647 h 586"/>
                            <a:gd name="T10" fmla="*/ 2147483647 w 748"/>
                            <a:gd name="T11" fmla="*/ 2147483647 h 586"/>
                            <a:gd name="T12" fmla="*/ 2147483647 w 748"/>
                            <a:gd name="T13" fmla="*/ 2147483647 h 586"/>
                            <a:gd name="T14" fmla="*/ 2147483647 w 748"/>
                            <a:gd name="T15" fmla="*/ 2147483647 h 586"/>
                            <a:gd name="T16" fmla="*/ 2147483647 w 748"/>
                            <a:gd name="T17" fmla="*/ 2147483647 h 586"/>
                            <a:gd name="T18" fmla="*/ 2147483647 w 748"/>
                            <a:gd name="T19" fmla="*/ 2147483647 h 586"/>
                            <a:gd name="T20" fmla="*/ 2147483647 w 748"/>
                            <a:gd name="T21" fmla="*/ 2147483647 h 586"/>
                            <a:gd name="T22" fmla="*/ 2147483647 w 748"/>
                            <a:gd name="T23" fmla="*/ 2147483647 h 586"/>
                            <a:gd name="T24" fmla="*/ 2147483647 w 748"/>
                            <a:gd name="T25" fmla="*/ 2147483647 h 586"/>
                            <a:gd name="T26" fmla="*/ 2147483647 w 748"/>
                            <a:gd name="T27" fmla="*/ 2147483647 h 586"/>
                            <a:gd name="T28" fmla="*/ 2147483647 w 748"/>
                            <a:gd name="T29" fmla="*/ 2147483647 h 586"/>
                            <a:gd name="T30" fmla="*/ 2147483647 w 748"/>
                            <a:gd name="T31" fmla="*/ 2147483647 h 586"/>
                            <a:gd name="T32" fmla="*/ 0 w 748"/>
                            <a:gd name="T33" fmla="*/ 2147483647 h 586"/>
                            <a:gd name="T34" fmla="*/ 0 w 748"/>
                            <a:gd name="T35" fmla="*/ 2147483647 h 586"/>
                            <a:gd name="T36" fmla="*/ 2147483647 w 748"/>
                            <a:gd name="T37" fmla="*/ 2147483647 h 586"/>
                            <a:gd name="T38" fmla="*/ 0 w 748"/>
                            <a:gd name="T39" fmla="*/ 2147483647 h 586"/>
                            <a:gd name="T40" fmla="*/ 0 w 748"/>
                            <a:gd name="T41" fmla="*/ 2147483647 h 586"/>
                            <a:gd name="T42" fmla="*/ 2147483647 w 748"/>
                            <a:gd name="T43" fmla="*/ 2147483647 h 586"/>
                            <a:gd name="T44" fmla="*/ 2147483647 w 748"/>
                            <a:gd name="T45" fmla="*/ 2147483647 h 586"/>
                            <a:gd name="T46" fmla="*/ 2147483647 w 748"/>
                            <a:gd name="T47" fmla="*/ 2147483647 h 586"/>
                            <a:gd name="T48" fmla="*/ 2147483647 w 748"/>
                            <a:gd name="T49" fmla="*/ 2147483647 h 586"/>
                            <a:gd name="T50" fmla="*/ 2147483647 w 748"/>
                            <a:gd name="T51" fmla="*/ 2147483647 h 586"/>
                            <a:gd name="T52" fmla="*/ 2147483647 w 748"/>
                            <a:gd name="T53" fmla="*/ 2147483647 h 586"/>
                            <a:gd name="T54" fmla="*/ 2147483647 w 748"/>
                            <a:gd name="T55" fmla="*/ 2147483647 h 586"/>
                            <a:gd name="T56" fmla="*/ 2147483647 w 748"/>
                            <a:gd name="T57" fmla="*/ 2147483647 h 586"/>
                            <a:gd name="T58" fmla="*/ 2147483647 w 748"/>
                            <a:gd name="T59" fmla="*/ 2147483647 h 586"/>
                            <a:gd name="T60" fmla="*/ 2147483647 w 748"/>
                            <a:gd name="T61" fmla="*/ 2147483647 h 586"/>
                            <a:gd name="T62" fmla="*/ 2147483647 w 748"/>
                            <a:gd name="T63" fmla="*/ 2147483647 h 586"/>
                            <a:gd name="T64" fmla="*/ 2147483647 w 748"/>
                            <a:gd name="T65" fmla="*/ 2147483647 h 586"/>
                            <a:gd name="T66" fmla="*/ 2147483647 w 748"/>
                            <a:gd name="T67" fmla="*/ 2147483647 h 586"/>
                            <a:gd name="T68" fmla="*/ 2147483647 w 748"/>
                            <a:gd name="T69" fmla="*/ 2147483647 h 586"/>
                            <a:gd name="T70" fmla="*/ 2147483647 w 748"/>
                            <a:gd name="T71" fmla="*/ 2147483647 h 586"/>
                            <a:gd name="T72" fmla="*/ 2147483647 w 748"/>
                            <a:gd name="T73" fmla="*/ 2147483647 h 586"/>
                            <a:gd name="T74" fmla="*/ 2147483647 w 748"/>
                            <a:gd name="T75" fmla="*/ 2147483647 h 586"/>
                            <a:gd name="T76" fmla="*/ 2147483647 w 748"/>
                            <a:gd name="T77" fmla="*/ 2147483647 h 586"/>
                            <a:gd name="T78" fmla="*/ 2147483647 w 748"/>
                            <a:gd name="T79" fmla="*/ 2147483647 h 586"/>
                            <a:gd name="T80" fmla="*/ 2147483647 w 748"/>
                            <a:gd name="T81" fmla="*/ 2147483647 h 586"/>
                            <a:gd name="T82" fmla="*/ 2147483647 w 748"/>
                            <a:gd name="T83" fmla="*/ 2147483647 h 586"/>
                            <a:gd name="T84" fmla="*/ 2147483647 w 748"/>
                            <a:gd name="T85" fmla="*/ 0 h 586"/>
                            <a:gd name="T86" fmla="*/ 2147483647 w 748"/>
                            <a:gd name="T87" fmla="*/ 2147483647 h 586"/>
                            <a:gd name="T88" fmla="*/ 2147483647 w 748"/>
                            <a:gd name="T89" fmla="*/ 2147483647 h 586"/>
                            <a:gd name="T90" fmla="*/ 2147483647 w 748"/>
                            <a:gd name="T91" fmla="*/ 2147483647 h 586"/>
                            <a:gd name="T92" fmla="*/ 2147483647 w 748"/>
                            <a:gd name="T93" fmla="*/ 2147483647 h 586"/>
                            <a:gd name="T94" fmla="*/ 2147483647 w 748"/>
                            <a:gd name="T95" fmla="*/ 2147483647 h 586"/>
                            <a:gd name="T96" fmla="*/ 2147483647 w 748"/>
                            <a:gd name="T97" fmla="*/ 2147483647 h 586"/>
                            <a:gd name="T98" fmla="*/ 2147483647 w 748"/>
                            <a:gd name="T99" fmla="*/ 2147483647 h 586"/>
                            <a:gd name="T100" fmla="*/ 2147483647 w 748"/>
                            <a:gd name="T101" fmla="*/ 2147483647 h 58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8"/>
                            <a:gd name="T154" fmla="*/ 0 h 586"/>
                            <a:gd name="T155" fmla="*/ 748 w 748"/>
                            <a:gd name="T156" fmla="*/ 586 h 58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8" h="586">
                              <a:moveTo>
                                <a:pt x="627" y="210"/>
                              </a:moveTo>
                              <a:lnTo>
                                <a:pt x="664" y="304"/>
                              </a:lnTo>
                              <a:lnTo>
                                <a:pt x="706" y="367"/>
                              </a:lnTo>
                              <a:lnTo>
                                <a:pt x="706" y="419"/>
                              </a:lnTo>
                              <a:lnTo>
                                <a:pt x="748" y="466"/>
                              </a:lnTo>
                              <a:lnTo>
                                <a:pt x="538" y="565"/>
                              </a:lnTo>
                              <a:lnTo>
                                <a:pt x="444" y="586"/>
                              </a:lnTo>
                              <a:lnTo>
                                <a:pt x="402" y="581"/>
                              </a:lnTo>
                              <a:lnTo>
                                <a:pt x="376" y="571"/>
                              </a:lnTo>
                              <a:lnTo>
                                <a:pt x="298" y="581"/>
                              </a:lnTo>
                              <a:lnTo>
                                <a:pt x="225" y="529"/>
                              </a:lnTo>
                              <a:lnTo>
                                <a:pt x="109" y="497"/>
                              </a:lnTo>
                              <a:lnTo>
                                <a:pt x="68" y="524"/>
                              </a:lnTo>
                              <a:lnTo>
                                <a:pt x="57" y="487"/>
                              </a:lnTo>
                              <a:lnTo>
                                <a:pt x="41" y="450"/>
                              </a:lnTo>
                              <a:lnTo>
                                <a:pt x="10" y="435"/>
                              </a:lnTo>
                              <a:lnTo>
                                <a:pt x="0" y="403"/>
                              </a:lnTo>
                              <a:lnTo>
                                <a:pt x="0" y="388"/>
                              </a:lnTo>
                              <a:lnTo>
                                <a:pt x="5" y="367"/>
                              </a:lnTo>
                              <a:lnTo>
                                <a:pt x="0" y="356"/>
                              </a:lnTo>
                              <a:lnTo>
                                <a:pt x="0" y="346"/>
                              </a:lnTo>
                              <a:lnTo>
                                <a:pt x="10" y="325"/>
                              </a:lnTo>
                              <a:lnTo>
                                <a:pt x="15" y="304"/>
                              </a:lnTo>
                              <a:lnTo>
                                <a:pt x="47" y="257"/>
                              </a:lnTo>
                              <a:lnTo>
                                <a:pt x="62" y="267"/>
                              </a:lnTo>
                              <a:lnTo>
                                <a:pt x="99" y="272"/>
                              </a:lnTo>
                              <a:lnTo>
                                <a:pt x="136" y="246"/>
                              </a:lnTo>
                              <a:lnTo>
                                <a:pt x="151" y="241"/>
                              </a:lnTo>
                              <a:lnTo>
                                <a:pt x="198" y="241"/>
                              </a:lnTo>
                              <a:lnTo>
                                <a:pt x="219" y="215"/>
                              </a:lnTo>
                              <a:lnTo>
                                <a:pt x="240" y="189"/>
                              </a:lnTo>
                              <a:lnTo>
                                <a:pt x="293" y="173"/>
                              </a:lnTo>
                              <a:lnTo>
                                <a:pt x="298" y="163"/>
                              </a:lnTo>
                              <a:lnTo>
                                <a:pt x="287" y="152"/>
                              </a:lnTo>
                              <a:lnTo>
                                <a:pt x="308" y="147"/>
                              </a:lnTo>
                              <a:lnTo>
                                <a:pt x="313" y="131"/>
                              </a:lnTo>
                              <a:lnTo>
                                <a:pt x="334" y="116"/>
                              </a:lnTo>
                              <a:lnTo>
                                <a:pt x="319" y="100"/>
                              </a:lnTo>
                              <a:lnTo>
                                <a:pt x="319" y="89"/>
                              </a:lnTo>
                              <a:lnTo>
                                <a:pt x="334" y="79"/>
                              </a:lnTo>
                              <a:lnTo>
                                <a:pt x="340" y="58"/>
                              </a:lnTo>
                              <a:lnTo>
                                <a:pt x="361" y="11"/>
                              </a:lnTo>
                              <a:lnTo>
                                <a:pt x="371" y="0"/>
                              </a:lnTo>
                              <a:lnTo>
                                <a:pt x="470" y="16"/>
                              </a:lnTo>
                              <a:lnTo>
                                <a:pt x="512" y="58"/>
                              </a:lnTo>
                              <a:lnTo>
                                <a:pt x="544" y="79"/>
                              </a:lnTo>
                              <a:lnTo>
                                <a:pt x="580" y="53"/>
                              </a:lnTo>
                              <a:lnTo>
                                <a:pt x="601" y="84"/>
                              </a:lnTo>
                              <a:lnTo>
                                <a:pt x="601" y="157"/>
                              </a:lnTo>
                              <a:lnTo>
                                <a:pt x="612" y="194"/>
                              </a:lnTo>
                              <a:lnTo>
                                <a:pt x="627" y="210"/>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84" name="Freeform 117"/>
                        <p:cNvSpPr>
                          <a:spLocks/>
                        </p:cNvSpPr>
                        <p:nvPr/>
                      </p:nvSpPr>
                      <p:spPr bwMode="auto">
                        <a:xfrm>
                          <a:off x="7468155" y="3242597"/>
                          <a:ext cx="907272" cy="454936"/>
                        </a:xfrm>
                        <a:custGeom>
                          <a:avLst/>
                          <a:gdLst>
                            <a:gd name="T0" fmla="*/ 2147483647 w 580"/>
                            <a:gd name="T1" fmla="*/ 2147483647 h 340"/>
                            <a:gd name="T2" fmla="*/ 2147483647 w 580"/>
                            <a:gd name="T3" fmla="*/ 0 h 340"/>
                            <a:gd name="T4" fmla="*/ 2147483647 w 580"/>
                            <a:gd name="T5" fmla="*/ 2147483647 h 340"/>
                            <a:gd name="T6" fmla="*/ 2147483647 w 580"/>
                            <a:gd name="T7" fmla="*/ 2147483647 h 340"/>
                            <a:gd name="T8" fmla="*/ 2147483647 w 580"/>
                            <a:gd name="T9" fmla="*/ 2147483647 h 340"/>
                            <a:gd name="T10" fmla="*/ 2147483647 w 580"/>
                            <a:gd name="T11" fmla="*/ 2147483647 h 340"/>
                            <a:gd name="T12" fmla="*/ 2147483647 w 580"/>
                            <a:gd name="T13" fmla="*/ 2147483647 h 340"/>
                            <a:gd name="T14" fmla="*/ 2147483647 w 580"/>
                            <a:gd name="T15" fmla="*/ 2147483647 h 340"/>
                            <a:gd name="T16" fmla="*/ 2147483647 w 580"/>
                            <a:gd name="T17" fmla="*/ 2147483647 h 340"/>
                            <a:gd name="T18" fmla="*/ 2147483647 w 580"/>
                            <a:gd name="T19" fmla="*/ 2147483647 h 340"/>
                            <a:gd name="T20" fmla="*/ 2147483647 w 580"/>
                            <a:gd name="T21" fmla="*/ 2147483647 h 340"/>
                            <a:gd name="T22" fmla="*/ 2147483647 w 580"/>
                            <a:gd name="T23" fmla="*/ 2147483647 h 340"/>
                            <a:gd name="T24" fmla="*/ 2147483647 w 580"/>
                            <a:gd name="T25" fmla="*/ 2147483647 h 340"/>
                            <a:gd name="T26" fmla="*/ 2147483647 w 580"/>
                            <a:gd name="T27" fmla="*/ 2147483647 h 340"/>
                            <a:gd name="T28" fmla="*/ 2147483647 w 580"/>
                            <a:gd name="T29" fmla="*/ 2147483647 h 340"/>
                            <a:gd name="T30" fmla="*/ 0 w 580"/>
                            <a:gd name="T31" fmla="*/ 2147483647 h 340"/>
                            <a:gd name="T32" fmla="*/ 2147483647 w 580"/>
                            <a:gd name="T33" fmla="*/ 2147483647 h 340"/>
                            <a:gd name="T34" fmla="*/ 2147483647 w 580"/>
                            <a:gd name="T35" fmla="*/ 2147483647 h 340"/>
                            <a:gd name="T36" fmla="*/ 2147483647 w 580"/>
                            <a:gd name="T37" fmla="*/ 2147483647 h 340"/>
                            <a:gd name="T38" fmla="*/ 2147483647 w 580"/>
                            <a:gd name="T39" fmla="*/ 2147483647 h 340"/>
                            <a:gd name="T40" fmla="*/ 2147483647 w 580"/>
                            <a:gd name="T41" fmla="*/ 2147483647 h 340"/>
                            <a:gd name="T42" fmla="*/ 2147483647 w 580"/>
                            <a:gd name="T43" fmla="*/ 2147483647 h 340"/>
                            <a:gd name="T44" fmla="*/ 2147483647 w 580"/>
                            <a:gd name="T45" fmla="*/ 2147483647 h 340"/>
                            <a:gd name="T46" fmla="*/ 2147483647 w 580"/>
                            <a:gd name="T47" fmla="*/ 2147483647 h 340"/>
                            <a:gd name="T48" fmla="*/ 2147483647 w 580"/>
                            <a:gd name="T49" fmla="*/ 2147483647 h 340"/>
                            <a:gd name="T50" fmla="*/ 2147483647 w 580"/>
                            <a:gd name="T51" fmla="*/ 2147483647 h 340"/>
                            <a:gd name="T52" fmla="*/ 2147483647 w 580"/>
                            <a:gd name="T53" fmla="*/ 2147483647 h 340"/>
                            <a:gd name="T54" fmla="*/ 2147483647 w 580"/>
                            <a:gd name="T55" fmla="*/ 2147483647 h 340"/>
                            <a:gd name="T56" fmla="*/ 2147483647 w 580"/>
                            <a:gd name="T57" fmla="*/ 2147483647 h 340"/>
                            <a:gd name="T58" fmla="*/ 2147483647 w 580"/>
                            <a:gd name="T59" fmla="*/ 2147483647 h 340"/>
                            <a:gd name="T60" fmla="*/ 2147483647 w 580"/>
                            <a:gd name="T61" fmla="*/ 2147483647 h 340"/>
                            <a:gd name="T62" fmla="*/ 2147483647 w 580"/>
                            <a:gd name="T63" fmla="*/ 2147483647 h 340"/>
                            <a:gd name="T64" fmla="*/ 2147483647 w 580"/>
                            <a:gd name="T65" fmla="*/ 2147483647 h 340"/>
                            <a:gd name="T66" fmla="*/ 2147483647 w 580"/>
                            <a:gd name="T67" fmla="*/ 2147483647 h 340"/>
                            <a:gd name="T68" fmla="*/ 2147483647 w 580"/>
                            <a:gd name="T69" fmla="*/ 2147483647 h 340"/>
                            <a:gd name="T70" fmla="*/ 2147483647 w 580"/>
                            <a:gd name="T71" fmla="*/ 2147483647 h 340"/>
                            <a:gd name="T72" fmla="*/ 2147483647 w 580"/>
                            <a:gd name="T73" fmla="*/ 2147483647 h 340"/>
                            <a:gd name="T74" fmla="*/ 2147483647 w 580"/>
                            <a:gd name="T75" fmla="*/ 2147483647 h 340"/>
                            <a:gd name="T76" fmla="*/ 2147483647 w 580"/>
                            <a:gd name="T77" fmla="*/ 2147483647 h 340"/>
                            <a:gd name="T78" fmla="*/ 2147483647 w 580"/>
                            <a:gd name="T79" fmla="*/ 2147483647 h 340"/>
                            <a:gd name="T80" fmla="*/ 2147483647 w 580"/>
                            <a:gd name="T81" fmla="*/ 2147483647 h 340"/>
                            <a:gd name="T82" fmla="*/ 2147483647 w 580"/>
                            <a:gd name="T83" fmla="*/ 2147483647 h 340"/>
                            <a:gd name="T84" fmla="*/ 2147483647 w 580"/>
                            <a:gd name="T85" fmla="*/ 2147483647 h 340"/>
                            <a:gd name="T86" fmla="*/ 2147483647 w 580"/>
                            <a:gd name="T87" fmla="*/ 2147483647 h 3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0"/>
                            <a:gd name="T133" fmla="*/ 0 h 340"/>
                            <a:gd name="T134" fmla="*/ 580 w 580"/>
                            <a:gd name="T135" fmla="*/ 340 h 3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0" h="340">
                              <a:moveTo>
                                <a:pt x="517" y="21"/>
                              </a:moveTo>
                              <a:lnTo>
                                <a:pt x="470" y="0"/>
                              </a:lnTo>
                              <a:lnTo>
                                <a:pt x="413" y="6"/>
                              </a:lnTo>
                              <a:lnTo>
                                <a:pt x="387" y="63"/>
                              </a:lnTo>
                              <a:lnTo>
                                <a:pt x="334" y="53"/>
                              </a:lnTo>
                              <a:lnTo>
                                <a:pt x="308" y="27"/>
                              </a:lnTo>
                              <a:lnTo>
                                <a:pt x="298" y="27"/>
                              </a:lnTo>
                              <a:lnTo>
                                <a:pt x="235" y="63"/>
                              </a:lnTo>
                              <a:lnTo>
                                <a:pt x="162" y="105"/>
                              </a:lnTo>
                              <a:lnTo>
                                <a:pt x="99" y="110"/>
                              </a:lnTo>
                              <a:lnTo>
                                <a:pt x="73" y="84"/>
                              </a:lnTo>
                              <a:lnTo>
                                <a:pt x="83" y="121"/>
                              </a:lnTo>
                              <a:lnTo>
                                <a:pt x="73" y="173"/>
                              </a:lnTo>
                              <a:lnTo>
                                <a:pt x="57" y="184"/>
                              </a:lnTo>
                              <a:lnTo>
                                <a:pt x="5" y="194"/>
                              </a:lnTo>
                              <a:lnTo>
                                <a:pt x="0" y="267"/>
                              </a:lnTo>
                              <a:lnTo>
                                <a:pt x="5" y="288"/>
                              </a:lnTo>
                              <a:lnTo>
                                <a:pt x="26" y="272"/>
                              </a:lnTo>
                              <a:lnTo>
                                <a:pt x="31" y="278"/>
                              </a:lnTo>
                              <a:lnTo>
                                <a:pt x="26" y="340"/>
                              </a:lnTo>
                              <a:lnTo>
                                <a:pt x="136" y="299"/>
                              </a:lnTo>
                              <a:lnTo>
                                <a:pt x="198" y="236"/>
                              </a:lnTo>
                              <a:lnTo>
                                <a:pt x="230" y="246"/>
                              </a:lnTo>
                              <a:lnTo>
                                <a:pt x="235" y="278"/>
                              </a:lnTo>
                              <a:lnTo>
                                <a:pt x="245" y="309"/>
                              </a:lnTo>
                              <a:lnTo>
                                <a:pt x="261" y="304"/>
                              </a:lnTo>
                              <a:lnTo>
                                <a:pt x="277" y="293"/>
                              </a:lnTo>
                              <a:lnTo>
                                <a:pt x="319" y="283"/>
                              </a:lnTo>
                              <a:lnTo>
                                <a:pt x="334" y="231"/>
                              </a:lnTo>
                              <a:lnTo>
                                <a:pt x="345" y="225"/>
                              </a:lnTo>
                              <a:lnTo>
                                <a:pt x="345" y="210"/>
                              </a:lnTo>
                              <a:lnTo>
                                <a:pt x="366" y="199"/>
                              </a:lnTo>
                              <a:lnTo>
                                <a:pt x="387" y="184"/>
                              </a:lnTo>
                              <a:lnTo>
                                <a:pt x="439" y="204"/>
                              </a:lnTo>
                              <a:lnTo>
                                <a:pt x="486" y="173"/>
                              </a:lnTo>
                              <a:lnTo>
                                <a:pt x="544" y="194"/>
                              </a:lnTo>
                              <a:lnTo>
                                <a:pt x="554" y="189"/>
                              </a:lnTo>
                              <a:lnTo>
                                <a:pt x="533" y="152"/>
                              </a:lnTo>
                              <a:lnTo>
                                <a:pt x="544" y="121"/>
                              </a:lnTo>
                              <a:lnTo>
                                <a:pt x="538" y="84"/>
                              </a:lnTo>
                              <a:lnTo>
                                <a:pt x="580" y="42"/>
                              </a:lnTo>
                              <a:lnTo>
                                <a:pt x="580" y="11"/>
                              </a:lnTo>
                              <a:lnTo>
                                <a:pt x="554" y="16"/>
                              </a:lnTo>
                              <a:lnTo>
                                <a:pt x="517" y="21"/>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85" name="Freeform 119"/>
                        <p:cNvSpPr>
                          <a:spLocks/>
                        </p:cNvSpPr>
                        <p:nvPr/>
                      </p:nvSpPr>
                      <p:spPr bwMode="auto">
                        <a:xfrm>
                          <a:off x="1167381" y="2948386"/>
                          <a:ext cx="743640" cy="939838"/>
                        </a:xfrm>
                        <a:custGeom>
                          <a:avLst/>
                          <a:gdLst>
                            <a:gd name="T0" fmla="*/ 2147483647 w 476"/>
                            <a:gd name="T1" fmla="*/ 2147483647 h 701"/>
                            <a:gd name="T2" fmla="*/ 2147483647 w 476"/>
                            <a:gd name="T3" fmla="*/ 2147483647 h 701"/>
                            <a:gd name="T4" fmla="*/ 2147483647 w 476"/>
                            <a:gd name="T5" fmla="*/ 2147483647 h 701"/>
                            <a:gd name="T6" fmla="*/ 2147483647 w 476"/>
                            <a:gd name="T7" fmla="*/ 0 h 701"/>
                            <a:gd name="T8" fmla="*/ 2147483647 w 476"/>
                            <a:gd name="T9" fmla="*/ 2147483647 h 701"/>
                            <a:gd name="T10" fmla="*/ 2147483647 w 476"/>
                            <a:gd name="T11" fmla="*/ 2147483647 h 701"/>
                            <a:gd name="T12" fmla="*/ 2147483647 w 476"/>
                            <a:gd name="T13" fmla="*/ 2147483647 h 701"/>
                            <a:gd name="T14" fmla="*/ 2147483647 w 476"/>
                            <a:gd name="T15" fmla="*/ 2147483647 h 701"/>
                            <a:gd name="T16" fmla="*/ 2147483647 w 476"/>
                            <a:gd name="T17" fmla="*/ 2147483647 h 701"/>
                            <a:gd name="T18" fmla="*/ 2147483647 w 476"/>
                            <a:gd name="T19" fmla="*/ 2147483647 h 701"/>
                            <a:gd name="T20" fmla="*/ 2147483647 w 476"/>
                            <a:gd name="T21" fmla="*/ 2147483647 h 701"/>
                            <a:gd name="T22" fmla="*/ 2147483647 w 476"/>
                            <a:gd name="T23" fmla="*/ 2147483647 h 701"/>
                            <a:gd name="T24" fmla="*/ 2147483647 w 476"/>
                            <a:gd name="T25" fmla="*/ 2147483647 h 701"/>
                            <a:gd name="T26" fmla="*/ 2147483647 w 476"/>
                            <a:gd name="T27" fmla="*/ 2147483647 h 701"/>
                            <a:gd name="T28" fmla="*/ 2147483647 w 476"/>
                            <a:gd name="T29" fmla="*/ 2147483647 h 701"/>
                            <a:gd name="T30" fmla="*/ 2147483647 w 476"/>
                            <a:gd name="T31" fmla="*/ 2147483647 h 701"/>
                            <a:gd name="T32" fmla="*/ 2147483647 w 476"/>
                            <a:gd name="T33" fmla="*/ 2147483647 h 701"/>
                            <a:gd name="T34" fmla="*/ 2147483647 w 476"/>
                            <a:gd name="T35" fmla="*/ 2147483647 h 701"/>
                            <a:gd name="T36" fmla="*/ 2147483647 w 476"/>
                            <a:gd name="T37" fmla="*/ 2147483647 h 701"/>
                            <a:gd name="T38" fmla="*/ 2147483647 w 476"/>
                            <a:gd name="T39" fmla="*/ 2147483647 h 701"/>
                            <a:gd name="T40" fmla="*/ 2147483647 w 476"/>
                            <a:gd name="T41" fmla="*/ 2147483647 h 701"/>
                            <a:gd name="T42" fmla="*/ 2147483647 w 476"/>
                            <a:gd name="T43" fmla="*/ 2147483647 h 701"/>
                            <a:gd name="T44" fmla="*/ 2147483647 w 476"/>
                            <a:gd name="T45" fmla="*/ 2147483647 h 701"/>
                            <a:gd name="T46" fmla="*/ 2147483647 w 476"/>
                            <a:gd name="T47" fmla="*/ 2147483647 h 701"/>
                            <a:gd name="T48" fmla="*/ 2147483647 w 476"/>
                            <a:gd name="T49" fmla="*/ 2147483647 h 701"/>
                            <a:gd name="T50" fmla="*/ 2147483647 w 476"/>
                            <a:gd name="T51" fmla="*/ 2147483647 h 701"/>
                            <a:gd name="T52" fmla="*/ 2147483647 w 476"/>
                            <a:gd name="T53" fmla="*/ 2147483647 h 701"/>
                            <a:gd name="T54" fmla="*/ 2147483647 w 476"/>
                            <a:gd name="T55" fmla="*/ 2147483647 h 701"/>
                            <a:gd name="T56" fmla="*/ 2147483647 w 476"/>
                            <a:gd name="T57" fmla="*/ 2147483647 h 701"/>
                            <a:gd name="T58" fmla="*/ 2147483647 w 476"/>
                            <a:gd name="T59" fmla="*/ 2147483647 h 701"/>
                            <a:gd name="T60" fmla="*/ 2147483647 w 476"/>
                            <a:gd name="T61" fmla="*/ 2147483647 h 701"/>
                            <a:gd name="T62" fmla="*/ 2147483647 w 476"/>
                            <a:gd name="T63" fmla="*/ 2147483647 h 7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6"/>
                            <a:gd name="T97" fmla="*/ 0 h 701"/>
                            <a:gd name="T98" fmla="*/ 476 w 476"/>
                            <a:gd name="T99" fmla="*/ 701 h 7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6" h="701">
                              <a:moveTo>
                                <a:pt x="387" y="199"/>
                              </a:moveTo>
                              <a:lnTo>
                                <a:pt x="419" y="183"/>
                              </a:lnTo>
                              <a:lnTo>
                                <a:pt x="440" y="162"/>
                              </a:lnTo>
                              <a:lnTo>
                                <a:pt x="476" y="120"/>
                              </a:lnTo>
                              <a:lnTo>
                                <a:pt x="471" y="99"/>
                              </a:lnTo>
                              <a:lnTo>
                                <a:pt x="455" y="36"/>
                              </a:lnTo>
                              <a:lnTo>
                                <a:pt x="434" y="15"/>
                              </a:lnTo>
                              <a:lnTo>
                                <a:pt x="398" y="0"/>
                              </a:lnTo>
                              <a:lnTo>
                                <a:pt x="351" y="31"/>
                              </a:lnTo>
                              <a:lnTo>
                                <a:pt x="345" y="83"/>
                              </a:lnTo>
                              <a:lnTo>
                                <a:pt x="335" y="99"/>
                              </a:lnTo>
                              <a:lnTo>
                                <a:pt x="319" y="94"/>
                              </a:lnTo>
                              <a:lnTo>
                                <a:pt x="283" y="68"/>
                              </a:lnTo>
                              <a:lnTo>
                                <a:pt x="236" y="89"/>
                              </a:lnTo>
                              <a:lnTo>
                                <a:pt x="220" y="94"/>
                              </a:lnTo>
                              <a:lnTo>
                                <a:pt x="199" y="89"/>
                              </a:lnTo>
                              <a:lnTo>
                                <a:pt x="110" y="83"/>
                              </a:lnTo>
                              <a:lnTo>
                                <a:pt x="84" y="99"/>
                              </a:lnTo>
                              <a:lnTo>
                                <a:pt x="52" y="136"/>
                              </a:lnTo>
                              <a:lnTo>
                                <a:pt x="37" y="146"/>
                              </a:lnTo>
                              <a:lnTo>
                                <a:pt x="42" y="162"/>
                              </a:lnTo>
                              <a:lnTo>
                                <a:pt x="84" y="199"/>
                              </a:lnTo>
                              <a:lnTo>
                                <a:pt x="84" y="209"/>
                              </a:lnTo>
                              <a:lnTo>
                                <a:pt x="58" y="219"/>
                              </a:lnTo>
                              <a:lnTo>
                                <a:pt x="58" y="267"/>
                              </a:lnTo>
                              <a:lnTo>
                                <a:pt x="58" y="272"/>
                              </a:lnTo>
                              <a:lnTo>
                                <a:pt x="89" y="303"/>
                              </a:lnTo>
                              <a:lnTo>
                                <a:pt x="89" y="314"/>
                              </a:lnTo>
                              <a:lnTo>
                                <a:pt x="84" y="319"/>
                              </a:lnTo>
                              <a:lnTo>
                                <a:pt x="79" y="340"/>
                              </a:lnTo>
                              <a:lnTo>
                                <a:pt x="42" y="361"/>
                              </a:lnTo>
                              <a:lnTo>
                                <a:pt x="21" y="382"/>
                              </a:lnTo>
                              <a:lnTo>
                                <a:pt x="0" y="387"/>
                              </a:lnTo>
                              <a:lnTo>
                                <a:pt x="5" y="423"/>
                              </a:lnTo>
                              <a:lnTo>
                                <a:pt x="11" y="450"/>
                              </a:lnTo>
                              <a:lnTo>
                                <a:pt x="37" y="476"/>
                              </a:lnTo>
                              <a:lnTo>
                                <a:pt x="63" y="528"/>
                              </a:lnTo>
                              <a:lnTo>
                                <a:pt x="89" y="554"/>
                              </a:lnTo>
                              <a:lnTo>
                                <a:pt x="120" y="575"/>
                              </a:lnTo>
                              <a:lnTo>
                                <a:pt x="136" y="591"/>
                              </a:lnTo>
                              <a:lnTo>
                                <a:pt x="141" y="601"/>
                              </a:lnTo>
                              <a:lnTo>
                                <a:pt x="152" y="659"/>
                              </a:lnTo>
                              <a:lnTo>
                                <a:pt x="173" y="690"/>
                              </a:lnTo>
                              <a:lnTo>
                                <a:pt x="209" y="701"/>
                              </a:lnTo>
                              <a:lnTo>
                                <a:pt x="236" y="638"/>
                              </a:lnTo>
                              <a:lnTo>
                                <a:pt x="251" y="612"/>
                              </a:lnTo>
                              <a:lnTo>
                                <a:pt x="272" y="570"/>
                              </a:lnTo>
                              <a:lnTo>
                                <a:pt x="288" y="533"/>
                              </a:lnTo>
                              <a:lnTo>
                                <a:pt x="298" y="518"/>
                              </a:lnTo>
                              <a:lnTo>
                                <a:pt x="324" y="476"/>
                              </a:lnTo>
                              <a:lnTo>
                                <a:pt x="324" y="465"/>
                              </a:lnTo>
                              <a:lnTo>
                                <a:pt x="298" y="444"/>
                              </a:lnTo>
                              <a:lnTo>
                                <a:pt x="298" y="376"/>
                              </a:lnTo>
                              <a:lnTo>
                                <a:pt x="304" y="371"/>
                              </a:lnTo>
                              <a:lnTo>
                                <a:pt x="319" y="366"/>
                              </a:lnTo>
                              <a:lnTo>
                                <a:pt x="335" y="366"/>
                              </a:lnTo>
                              <a:lnTo>
                                <a:pt x="408" y="324"/>
                              </a:lnTo>
                              <a:lnTo>
                                <a:pt x="392" y="303"/>
                              </a:lnTo>
                              <a:lnTo>
                                <a:pt x="361" y="272"/>
                              </a:lnTo>
                              <a:lnTo>
                                <a:pt x="351" y="261"/>
                              </a:lnTo>
                              <a:lnTo>
                                <a:pt x="361" y="235"/>
                              </a:lnTo>
                              <a:lnTo>
                                <a:pt x="356" y="225"/>
                              </a:lnTo>
                              <a:lnTo>
                                <a:pt x="361" y="219"/>
                              </a:lnTo>
                              <a:lnTo>
                                <a:pt x="387" y="199"/>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86" name="Freeform 121"/>
                        <p:cNvSpPr>
                          <a:spLocks/>
                        </p:cNvSpPr>
                        <p:nvPr/>
                      </p:nvSpPr>
                      <p:spPr bwMode="auto">
                        <a:xfrm>
                          <a:off x="4692781" y="1771546"/>
                          <a:ext cx="1364148" cy="1205444"/>
                        </a:xfrm>
                        <a:custGeom>
                          <a:avLst/>
                          <a:gdLst>
                            <a:gd name="T0" fmla="*/ 2147483647 w 873"/>
                            <a:gd name="T1" fmla="*/ 2147483647 h 900"/>
                            <a:gd name="T2" fmla="*/ 2147483647 w 873"/>
                            <a:gd name="T3" fmla="*/ 2147483647 h 900"/>
                            <a:gd name="T4" fmla="*/ 2147483647 w 873"/>
                            <a:gd name="T5" fmla="*/ 2147483647 h 900"/>
                            <a:gd name="T6" fmla="*/ 2147483647 w 873"/>
                            <a:gd name="T7" fmla="*/ 2147483647 h 900"/>
                            <a:gd name="T8" fmla="*/ 2147483647 w 873"/>
                            <a:gd name="T9" fmla="*/ 2147483647 h 900"/>
                            <a:gd name="T10" fmla="*/ 2147483647 w 873"/>
                            <a:gd name="T11" fmla="*/ 2147483647 h 900"/>
                            <a:gd name="T12" fmla="*/ 2147483647 w 873"/>
                            <a:gd name="T13" fmla="*/ 2147483647 h 900"/>
                            <a:gd name="T14" fmla="*/ 2147483647 w 873"/>
                            <a:gd name="T15" fmla="*/ 2147483647 h 900"/>
                            <a:gd name="T16" fmla="*/ 2147483647 w 873"/>
                            <a:gd name="T17" fmla="*/ 2147483647 h 900"/>
                            <a:gd name="T18" fmla="*/ 2147483647 w 873"/>
                            <a:gd name="T19" fmla="*/ 2147483647 h 900"/>
                            <a:gd name="T20" fmla="*/ 2147483647 w 873"/>
                            <a:gd name="T21" fmla="*/ 0 h 900"/>
                            <a:gd name="T22" fmla="*/ 2147483647 w 873"/>
                            <a:gd name="T23" fmla="*/ 2147483647 h 900"/>
                            <a:gd name="T24" fmla="*/ 2147483647 w 873"/>
                            <a:gd name="T25" fmla="*/ 2147483647 h 900"/>
                            <a:gd name="T26" fmla="*/ 2147483647 w 873"/>
                            <a:gd name="T27" fmla="*/ 2147483647 h 900"/>
                            <a:gd name="T28" fmla="*/ 2147483647 w 873"/>
                            <a:gd name="T29" fmla="*/ 2147483647 h 900"/>
                            <a:gd name="T30" fmla="*/ 2147483647 w 873"/>
                            <a:gd name="T31" fmla="*/ 2147483647 h 900"/>
                            <a:gd name="T32" fmla="*/ 2147483647 w 873"/>
                            <a:gd name="T33" fmla="*/ 2147483647 h 900"/>
                            <a:gd name="T34" fmla="*/ 2147483647 w 873"/>
                            <a:gd name="T35" fmla="*/ 2147483647 h 900"/>
                            <a:gd name="T36" fmla="*/ 2147483647 w 873"/>
                            <a:gd name="T37" fmla="*/ 2147483647 h 900"/>
                            <a:gd name="T38" fmla="*/ 2147483647 w 873"/>
                            <a:gd name="T39" fmla="*/ 2147483647 h 900"/>
                            <a:gd name="T40" fmla="*/ 2147483647 w 873"/>
                            <a:gd name="T41" fmla="*/ 2147483647 h 900"/>
                            <a:gd name="T42" fmla="*/ 2147483647 w 873"/>
                            <a:gd name="T43" fmla="*/ 2147483647 h 900"/>
                            <a:gd name="T44" fmla="*/ 2147483647 w 873"/>
                            <a:gd name="T45" fmla="*/ 2147483647 h 900"/>
                            <a:gd name="T46" fmla="*/ 2147483647 w 873"/>
                            <a:gd name="T47" fmla="*/ 2147483647 h 900"/>
                            <a:gd name="T48" fmla="*/ 2147483647 w 873"/>
                            <a:gd name="T49" fmla="*/ 2147483647 h 900"/>
                            <a:gd name="T50" fmla="*/ 2147483647 w 873"/>
                            <a:gd name="T51" fmla="*/ 2147483647 h 900"/>
                            <a:gd name="T52" fmla="*/ 2147483647 w 873"/>
                            <a:gd name="T53" fmla="*/ 2147483647 h 900"/>
                            <a:gd name="T54" fmla="*/ 2147483647 w 873"/>
                            <a:gd name="T55" fmla="*/ 2147483647 h 900"/>
                            <a:gd name="T56" fmla="*/ 2147483647 w 873"/>
                            <a:gd name="T57" fmla="*/ 2147483647 h 900"/>
                            <a:gd name="T58" fmla="*/ 2147483647 w 873"/>
                            <a:gd name="T59" fmla="*/ 2147483647 h 900"/>
                            <a:gd name="T60" fmla="*/ 2147483647 w 873"/>
                            <a:gd name="T61" fmla="*/ 2147483647 h 900"/>
                            <a:gd name="T62" fmla="*/ 2147483647 w 873"/>
                            <a:gd name="T63" fmla="*/ 2147483647 h 900"/>
                            <a:gd name="T64" fmla="*/ 2147483647 w 873"/>
                            <a:gd name="T65" fmla="*/ 2147483647 h 900"/>
                            <a:gd name="T66" fmla="*/ 2147483647 w 873"/>
                            <a:gd name="T67" fmla="*/ 2147483647 h 900"/>
                            <a:gd name="T68" fmla="*/ 2147483647 w 873"/>
                            <a:gd name="T69" fmla="*/ 2147483647 h 900"/>
                            <a:gd name="T70" fmla="*/ 2147483647 w 873"/>
                            <a:gd name="T71" fmla="*/ 2147483647 h 900"/>
                            <a:gd name="T72" fmla="*/ 2147483647 w 873"/>
                            <a:gd name="T73" fmla="*/ 2147483647 h 900"/>
                            <a:gd name="T74" fmla="*/ 2147483647 w 873"/>
                            <a:gd name="T75" fmla="*/ 2147483647 h 900"/>
                            <a:gd name="T76" fmla="*/ 2147483647 w 873"/>
                            <a:gd name="T77" fmla="*/ 2147483647 h 900"/>
                            <a:gd name="T78" fmla="*/ 2147483647 w 873"/>
                            <a:gd name="T79" fmla="*/ 2147483647 h 900"/>
                            <a:gd name="T80" fmla="*/ 2147483647 w 873"/>
                            <a:gd name="T81" fmla="*/ 2147483647 h 900"/>
                            <a:gd name="T82" fmla="*/ 2147483647 w 873"/>
                            <a:gd name="T83" fmla="*/ 2147483647 h 900"/>
                            <a:gd name="T84" fmla="*/ 2147483647 w 873"/>
                            <a:gd name="T85" fmla="*/ 2147483647 h 900"/>
                            <a:gd name="T86" fmla="*/ 2147483647 w 873"/>
                            <a:gd name="T87" fmla="*/ 2147483647 h 900"/>
                            <a:gd name="T88" fmla="*/ 2147483647 w 873"/>
                            <a:gd name="T89" fmla="*/ 2147483647 h 900"/>
                            <a:gd name="T90" fmla="*/ 2147483647 w 873"/>
                            <a:gd name="T91" fmla="*/ 2147483647 h 900"/>
                            <a:gd name="T92" fmla="*/ 2147483647 w 873"/>
                            <a:gd name="T93" fmla="*/ 2147483647 h 900"/>
                            <a:gd name="T94" fmla="*/ 2147483647 w 873"/>
                            <a:gd name="T95" fmla="*/ 2147483647 h 900"/>
                            <a:gd name="T96" fmla="*/ 2147483647 w 873"/>
                            <a:gd name="T97" fmla="*/ 2147483647 h 900"/>
                            <a:gd name="T98" fmla="*/ 2147483647 w 873"/>
                            <a:gd name="T99" fmla="*/ 2147483647 h 900"/>
                            <a:gd name="T100" fmla="*/ 2147483647 w 873"/>
                            <a:gd name="T101" fmla="*/ 2147483647 h 9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73"/>
                            <a:gd name="T154" fmla="*/ 0 h 900"/>
                            <a:gd name="T155" fmla="*/ 873 w 873"/>
                            <a:gd name="T156" fmla="*/ 900 h 9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73" h="900">
                              <a:moveTo>
                                <a:pt x="156" y="262"/>
                              </a:moveTo>
                              <a:lnTo>
                                <a:pt x="224" y="251"/>
                              </a:lnTo>
                              <a:lnTo>
                                <a:pt x="240" y="178"/>
                              </a:lnTo>
                              <a:lnTo>
                                <a:pt x="261" y="152"/>
                              </a:lnTo>
                              <a:lnTo>
                                <a:pt x="282" y="141"/>
                              </a:lnTo>
                              <a:lnTo>
                                <a:pt x="324" y="152"/>
                              </a:lnTo>
                              <a:lnTo>
                                <a:pt x="366" y="131"/>
                              </a:lnTo>
                              <a:lnTo>
                                <a:pt x="392" y="157"/>
                              </a:lnTo>
                              <a:lnTo>
                                <a:pt x="470" y="162"/>
                              </a:lnTo>
                              <a:lnTo>
                                <a:pt x="476" y="126"/>
                              </a:lnTo>
                              <a:lnTo>
                                <a:pt x="507" y="99"/>
                              </a:lnTo>
                              <a:lnTo>
                                <a:pt x="517" y="84"/>
                              </a:lnTo>
                              <a:lnTo>
                                <a:pt x="507" y="52"/>
                              </a:lnTo>
                              <a:lnTo>
                                <a:pt x="538" y="78"/>
                              </a:lnTo>
                              <a:lnTo>
                                <a:pt x="554" y="84"/>
                              </a:lnTo>
                              <a:lnTo>
                                <a:pt x="559" y="58"/>
                              </a:lnTo>
                              <a:lnTo>
                                <a:pt x="564" y="58"/>
                              </a:lnTo>
                              <a:lnTo>
                                <a:pt x="580" y="68"/>
                              </a:lnTo>
                              <a:lnTo>
                                <a:pt x="606" y="68"/>
                              </a:lnTo>
                              <a:lnTo>
                                <a:pt x="617" y="58"/>
                              </a:lnTo>
                              <a:lnTo>
                                <a:pt x="627" y="16"/>
                              </a:lnTo>
                              <a:lnTo>
                                <a:pt x="674" y="0"/>
                              </a:lnTo>
                              <a:lnTo>
                                <a:pt x="679" y="26"/>
                              </a:lnTo>
                              <a:lnTo>
                                <a:pt x="685" y="47"/>
                              </a:lnTo>
                              <a:lnTo>
                                <a:pt x="700" y="78"/>
                              </a:lnTo>
                              <a:lnTo>
                                <a:pt x="695" y="131"/>
                              </a:lnTo>
                              <a:lnTo>
                                <a:pt x="727" y="141"/>
                              </a:lnTo>
                              <a:lnTo>
                                <a:pt x="763" y="162"/>
                              </a:lnTo>
                              <a:lnTo>
                                <a:pt x="774" y="146"/>
                              </a:lnTo>
                              <a:lnTo>
                                <a:pt x="795" y="152"/>
                              </a:lnTo>
                              <a:lnTo>
                                <a:pt x="800" y="162"/>
                              </a:lnTo>
                              <a:lnTo>
                                <a:pt x="873" y="183"/>
                              </a:lnTo>
                              <a:lnTo>
                                <a:pt x="857" y="230"/>
                              </a:lnTo>
                              <a:lnTo>
                                <a:pt x="826" y="225"/>
                              </a:lnTo>
                              <a:lnTo>
                                <a:pt x="805" y="241"/>
                              </a:lnTo>
                              <a:lnTo>
                                <a:pt x="779" y="230"/>
                              </a:lnTo>
                              <a:lnTo>
                                <a:pt x="747" y="251"/>
                              </a:lnTo>
                              <a:lnTo>
                                <a:pt x="753" y="272"/>
                              </a:lnTo>
                              <a:lnTo>
                                <a:pt x="784" y="288"/>
                              </a:lnTo>
                              <a:lnTo>
                                <a:pt x="758" y="330"/>
                              </a:lnTo>
                              <a:lnTo>
                                <a:pt x="742" y="377"/>
                              </a:lnTo>
                              <a:lnTo>
                                <a:pt x="753" y="403"/>
                              </a:lnTo>
                              <a:lnTo>
                                <a:pt x="742" y="429"/>
                              </a:lnTo>
                              <a:lnTo>
                                <a:pt x="747" y="455"/>
                              </a:lnTo>
                              <a:lnTo>
                                <a:pt x="774" y="481"/>
                              </a:lnTo>
                              <a:lnTo>
                                <a:pt x="768" y="492"/>
                              </a:lnTo>
                              <a:lnTo>
                                <a:pt x="753" y="513"/>
                              </a:lnTo>
                              <a:lnTo>
                                <a:pt x="758" y="602"/>
                              </a:lnTo>
                              <a:lnTo>
                                <a:pt x="716" y="622"/>
                              </a:lnTo>
                              <a:lnTo>
                                <a:pt x="664" y="633"/>
                              </a:lnTo>
                              <a:lnTo>
                                <a:pt x="632" y="638"/>
                              </a:lnTo>
                              <a:lnTo>
                                <a:pt x="596" y="633"/>
                              </a:lnTo>
                              <a:lnTo>
                                <a:pt x="585" y="680"/>
                              </a:lnTo>
                              <a:lnTo>
                                <a:pt x="575" y="685"/>
                              </a:lnTo>
                              <a:lnTo>
                                <a:pt x="549" y="664"/>
                              </a:lnTo>
                              <a:lnTo>
                                <a:pt x="507" y="664"/>
                              </a:lnTo>
                              <a:lnTo>
                                <a:pt x="507" y="685"/>
                              </a:lnTo>
                              <a:lnTo>
                                <a:pt x="507" y="696"/>
                              </a:lnTo>
                              <a:lnTo>
                                <a:pt x="507" y="727"/>
                              </a:lnTo>
                              <a:lnTo>
                                <a:pt x="528" y="774"/>
                              </a:lnTo>
                              <a:lnTo>
                                <a:pt x="517" y="790"/>
                              </a:lnTo>
                              <a:lnTo>
                                <a:pt x="481" y="811"/>
                              </a:lnTo>
                              <a:lnTo>
                                <a:pt x="470" y="853"/>
                              </a:lnTo>
                              <a:lnTo>
                                <a:pt x="460" y="858"/>
                              </a:lnTo>
                              <a:lnTo>
                                <a:pt x="376" y="874"/>
                              </a:lnTo>
                              <a:lnTo>
                                <a:pt x="313" y="879"/>
                              </a:lnTo>
                              <a:lnTo>
                                <a:pt x="287" y="900"/>
                              </a:lnTo>
                              <a:lnTo>
                                <a:pt x="282" y="884"/>
                              </a:lnTo>
                              <a:lnTo>
                                <a:pt x="282" y="858"/>
                              </a:lnTo>
                              <a:lnTo>
                                <a:pt x="266" y="821"/>
                              </a:lnTo>
                              <a:lnTo>
                                <a:pt x="272" y="800"/>
                              </a:lnTo>
                              <a:lnTo>
                                <a:pt x="298" y="774"/>
                              </a:lnTo>
                              <a:lnTo>
                                <a:pt x="313" y="738"/>
                              </a:lnTo>
                              <a:lnTo>
                                <a:pt x="334" y="717"/>
                              </a:lnTo>
                              <a:lnTo>
                                <a:pt x="340" y="685"/>
                              </a:lnTo>
                              <a:lnTo>
                                <a:pt x="329" y="670"/>
                              </a:lnTo>
                              <a:lnTo>
                                <a:pt x="292" y="654"/>
                              </a:lnTo>
                              <a:lnTo>
                                <a:pt x="272" y="617"/>
                              </a:lnTo>
                              <a:lnTo>
                                <a:pt x="256" y="612"/>
                              </a:lnTo>
                              <a:lnTo>
                                <a:pt x="204" y="643"/>
                              </a:lnTo>
                              <a:lnTo>
                                <a:pt x="188" y="643"/>
                              </a:lnTo>
                              <a:lnTo>
                                <a:pt x="167" y="633"/>
                              </a:lnTo>
                              <a:lnTo>
                                <a:pt x="156" y="638"/>
                              </a:lnTo>
                              <a:lnTo>
                                <a:pt x="88" y="643"/>
                              </a:lnTo>
                              <a:lnTo>
                                <a:pt x="36" y="617"/>
                              </a:lnTo>
                              <a:lnTo>
                                <a:pt x="5" y="617"/>
                              </a:lnTo>
                              <a:lnTo>
                                <a:pt x="20" y="596"/>
                              </a:lnTo>
                              <a:lnTo>
                                <a:pt x="15" y="575"/>
                              </a:lnTo>
                              <a:lnTo>
                                <a:pt x="0" y="560"/>
                              </a:lnTo>
                              <a:lnTo>
                                <a:pt x="10" y="544"/>
                              </a:lnTo>
                              <a:lnTo>
                                <a:pt x="52" y="513"/>
                              </a:lnTo>
                              <a:lnTo>
                                <a:pt x="68" y="476"/>
                              </a:lnTo>
                              <a:lnTo>
                                <a:pt x="88" y="429"/>
                              </a:lnTo>
                              <a:lnTo>
                                <a:pt x="78" y="382"/>
                              </a:lnTo>
                              <a:lnTo>
                                <a:pt x="78" y="366"/>
                              </a:lnTo>
                              <a:lnTo>
                                <a:pt x="62" y="345"/>
                              </a:lnTo>
                              <a:lnTo>
                                <a:pt x="57" y="314"/>
                              </a:lnTo>
                              <a:lnTo>
                                <a:pt x="31" y="293"/>
                              </a:lnTo>
                              <a:lnTo>
                                <a:pt x="36" y="277"/>
                              </a:lnTo>
                              <a:lnTo>
                                <a:pt x="41" y="272"/>
                              </a:lnTo>
                              <a:lnTo>
                                <a:pt x="104" y="262"/>
                              </a:lnTo>
                              <a:lnTo>
                                <a:pt x="156" y="262"/>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92" name="Freeform 130"/>
                        <p:cNvSpPr>
                          <a:spLocks/>
                        </p:cNvSpPr>
                        <p:nvPr/>
                      </p:nvSpPr>
                      <p:spPr bwMode="auto">
                        <a:xfrm>
                          <a:off x="2482926" y="2556106"/>
                          <a:ext cx="1539122" cy="1471051"/>
                        </a:xfrm>
                        <a:custGeom>
                          <a:avLst/>
                          <a:gdLst>
                            <a:gd name="T0" fmla="*/ 2147483647 w 984"/>
                            <a:gd name="T1" fmla="*/ 2147483647 h 1098"/>
                            <a:gd name="T2" fmla="*/ 2147483647 w 984"/>
                            <a:gd name="T3" fmla="*/ 2147483647 h 1098"/>
                            <a:gd name="T4" fmla="*/ 2147483647 w 984"/>
                            <a:gd name="T5" fmla="*/ 2147483647 h 1098"/>
                            <a:gd name="T6" fmla="*/ 2147483647 w 984"/>
                            <a:gd name="T7" fmla="*/ 2147483647 h 1098"/>
                            <a:gd name="T8" fmla="*/ 2147483647 w 984"/>
                            <a:gd name="T9" fmla="*/ 2147483647 h 1098"/>
                            <a:gd name="T10" fmla="*/ 2147483647 w 984"/>
                            <a:gd name="T11" fmla="*/ 2147483647 h 1098"/>
                            <a:gd name="T12" fmla="*/ 2147483647 w 984"/>
                            <a:gd name="T13" fmla="*/ 2147483647 h 1098"/>
                            <a:gd name="T14" fmla="*/ 2147483647 w 984"/>
                            <a:gd name="T15" fmla="*/ 2147483647 h 1098"/>
                            <a:gd name="T16" fmla="*/ 2147483647 w 984"/>
                            <a:gd name="T17" fmla="*/ 2147483647 h 1098"/>
                            <a:gd name="T18" fmla="*/ 2147483647 w 984"/>
                            <a:gd name="T19" fmla="*/ 2147483647 h 1098"/>
                            <a:gd name="T20" fmla="*/ 2147483647 w 984"/>
                            <a:gd name="T21" fmla="*/ 2147483647 h 1098"/>
                            <a:gd name="T22" fmla="*/ 2147483647 w 984"/>
                            <a:gd name="T23" fmla="*/ 2147483647 h 1098"/>
                            <a:gd name="T24" fmla="*/ 2147483647 w 984"/>
                            <a:gd name="T25" fmla="*/ 2147483647 h 1098"/>
                            <a:gd name="T26" fmla="*/ 2147483647 w 984"/>
                            <a:gd name="T27" fmla="*/ 2147483647 h 1098"/>
                            <a:gd name="T28" fmla="*/ 2147483647 w 984"/>
                            <a:gd name="T29" fmla="*/ 2147483647 h 1098"/>
                            <a:gd name="T30" fmla="*/ 2147483647 w 984"/>
                            <a:gd name="T31" fmla="*/ 2147483647 h 1098"/>
                            <a:gd name="T32" fmla="*/ 2147483647 w 984"/>
                            <a:gd name="T33" fmla="*/ 2147483647 h 1098"/>
                            <a:gd name="T34" fmla="*/ 2147483647 w 984"/>
                            <a:gd name="T35" fmla="*/ 2147483647 h 1098"/>
                            <a:gd name="T36" fmla="*/ 2147483647 w 984"/>
                            <a:gd name="T37" fmla="*/ 2147483647 h 1098"/>
                            <a:gd name="T38" fmla="*/ 2147483647 w 984"/>
                            <a:gd name="T39" fmla="*/ 2147483647 h 1098"/>
                            <a:gd name="T40" fmla="*/ 2147483647 w 984"/>
                            <a:gd name="T41" fmla="*/ 2147483647 h 1098"/>
                            <a:gd name="T42" fmla="*/ 2147483647 w 984"/>
                            <a:gd name="T43" fmla="*/ 2147483647 h 1098"/>
                            <a:gd name="T44" fmla="*/ 2147483647 w 984"/>
                            <a:gd name="T45" fmla="*/ 2147483647 h 1098"/>
                            <a:gd name="T46" fmla="*/ 2147483647 w 984"/>
                            <a:gd name="T47" fmla="*/ 2147483647 h 1098"/>
                            <a:gd name="T48" fmla="*/ 2147483647 w 984"/>
                            <a:gd name="T49" fmla="*/ 2147483647 h 1098"/>
                            <a:gd name="T50" fmla="*/ 2147483647 w 984"/>
                            <a:gd name="T51" fmla="*/ 2147483647 h 1098"/>
                            <a:gd name="T52" fmla="*/ 2147483647 w 984"/>
                            <a:gd name="T53" fmla="*/ 2147483647 h 1098"/>
                            <a:gd name="T54" fmla="*/ 2147483647 w 984"/>
                            <a:gd name="T55" fmla="*/ 2147483647 h 1098"/>
                            <a:gd name="T56" fmla="*/ 2147483647 w 984"/>
                            <a:gd name="T57" fmla="*/ 2147483647 h 1098"/>
                            <a:gd name="T58" fmla="*/ 2147483647 w 984"/>
                            <a:gd name="T59" fmla="*/ 2147483647 h 1098"/>
                            <a:gd name="T60" fmla="*/ 2147483647 w 984"/>
                            <a:gd name="T61" fmla="*/ 2147483647 h 1098"/>
                            <a:gd name="T62" fmla="*/ 2147483647 w 984"/>
                            <a:gd name="T63" fmla="*/ 2147483647 h 1098"/>
                            <a:gd name="T64" fmla="*/ 2147483647 w 984"/>
                            <a:gd name="T65" fmla="*/ 2147483647 h 1098"/>
                            <a:gd name="T66" fmla="*/ 2147483647 w 984"/>
                            <a:gd name="T67" fmla="*/ 2147483647 h 1098"/>
                            <a:gd name="T68" fmla="*/ 2147483647 w 984"/>
                            <a:gd name="T69" fmla="*/ 2147483647 h 1098"/>
                            <a:gd name="T70" fmla="*/ 2147483647 w 984"/>
                            <a:gd name="T71" fmla="*/ 2147483647 h 1098"/>
                            <a:gd name="T72" fmla="*/ 2147483647 w 984"/>
                            <a:gd name="T73" fmla="*/ 2147483647 h 1098"/>
                            <a:gd name="T74" fmla="*/ 2147483647 w 984"/>
                            <a:gd name="T75" fmla="*/ 2147483647 h 1098"/>
                            <a:gd name="T76" fmla="*/ 2147483647 w 984"/>
                            <a:gd name="T77" fmla="*/ 2147483647 h 1098"/>
                            <a:gd name="T78" fmla="*/ 0 w 984"/>
                            <a:gd name="T79" fmla="*/ 2147483647 h 1098"/>
                            <a:gd name="T80" fmla="*/ 2147483647 w 984"/>
                            <a:gd name="T81" fmla="*/ 2147483647 h 1098"/>
                            <a:gd name="T82" fmla="*/ 2147483647 w 984"/>
                            <a:gd name="T83" fmla="*/ 2147483647 h 1098"/>
                            <a:gd name="T84" fmla="*/ 2147483647 w 984"/>
                            <a:gd name="T85" fmla="*/ 2147483647 h 1098"/>
                            <a:gd name="T86" fmla="*/ 2147483647 w 984"/>
                            <a:gd name="T87" fmla="*/ 2147483647 h 1098"/>
                            <a:gd name="T88" fmla="*/ 2147483647 w 984"/>
                            <a:gd name="T89" fmla="*/ 2147483647 h 1098"/>
                            <a:gd name="T90" fmla="*/ 0 w 984"/>
                            <a:gd name="T91" fmla="*/ 2147483647 h 1098"/>
                            <a:gd name="T92" fmla="*/ 2147483647 w 984"/>
                            <a:gd name="T93" fmla="*/ 2147483647 h 1098"/>
                            <a:gd name="T94" fmla="*/ 2147483647 w 984"/>
                            <a:gd name="T95" fmla="*/ 2147483647 h 1098"/>
                            <a:gd name="T96" fmla="*/ 2147483647 w 984"/>
                            <a:gd name="T97" fmla="*/ 2147483647 h 1098"/>
                            <a:gd name="T98" fmla="*/ 2147483647 w 984"/>
                            <a:gd name="T99" fmla="*/ 2147483647 h 1098"/>
                            <a:gd name="T100" fmla="*/ 2147483647 w 984"/>
                            <a:gd name="T101" fmla="*/ 2147483647 h 1098"/>
                            <a:gd name="T102" fmla="*/ 2147483647 w 984"/>
                            <a:gd name="T103" fmla="*/ 2147483647 h 1098"/>
                            <a:gd name="T104" fmla="*/ 2147483647 w 984"/>
                            <a:gd name="T105" fmla="*/ 2147483647 h 1098"/>
                            <a:gd name="T106" fmla="*/ 2147483647 w 984"/>
                            <a:gd name="T107" fmla="*/ 2147483647 h 1098"/>
                            <a:gd name="T108" fmla="*/ 2147483647 w 984"/>
                            <a:gd name="T109" fmla="*/ 2147483647 h 1098"/>
                            <a:gd name="T110" fmla="*/ 2147483647 w 984"/>
                            <a:gd name="T111" fmla="*/ 2147483647 h 10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84"/>
                            <a:gd name="T169" fmla="*/ 0 h 1098"/>
                            <a:gd name="T170" fmla="*/ 984 w 984"/>
                            <a:gd name="T171" fmla="*/ 1098 h 10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84" h="1098">
                              <a:moveTo>
                                <a:pt x="356" y="110"/>
                              </a:moveTo>
                              <a:lnTo>
                                <a:pt x="387" y="110"/>
                              </a:lnTo>
                              <a:lnTo>
                                <a:pt x="440" y="84"/>
                              </a:lnTo>
                              <a:lnTo>
                                <a:pt x="445" y="68"/>
                              </a:lnTo>
                              <a:lnTo>
                                <a:pt x="461" y="68"/>
                              </a:lnTo>
                              <a:lnTo>
                                <a:pt x="492" y="31"/>
                              </a:lnTo>
                              <a:lnTo>
                                <a:pt x="492" y="10"/>
                              </a:lnTo>
                              <a:lnTo>
                                <a:pt x="523" y="10"/>
                              </a:lnTo>
                              <a:lnTo>
                                <a:pt x="529" y="0"/>
                              </a:lnTo>
                              <a:lnTo>
                                <a:pt x="565" y="5"/>
                              </a:lnTo>
                              <a:lnTo>
                                <a:pt x="638" y="68"/>
                              </a:lnTo>
                              <a:lnTo>
                                <a:pt x="649" y="120"/>
                              </a:lnTo>
                              <a:lnTo>
                                <a:pt x="638" y="136"/>
                              </a:lnTo>
                              <a:lnTo>
                                <a:pt x="607" y="141"/>
                              </a:lnTo>
                              <a:lnTo>
                                <a:pt x="597" y="167"/>
                              </a:lnTo>
                              <a:lnTo>
                                <a:pt x="591" y="209"/>
                              </a:lnTo>
                              <a:lnTo>
                                <a:pt x="586" y="214"/>
                              </a:lnTo>
                              <a:lnTo>
                                <a:pt x="581" y="230"/>
                              </a:lnTo>
                              <a:lnTo>
                                <a:pt x="591" y="246"/>
                              </a:lnTo>
                              <a:lnTo>
                                <a:pt x="623" y="261"/>
                              </a:lnTo>
                              <a:lnTo>
                                <a:pt x="649" y="303"/>
                              </a:lnTo>
                              <a:lnTo>
                                <a:pt x="617" y="361"/>
                              </a:lnTo>
                              <a:lnTo>
                                <a:pt x="617" y="376"/>
                              </a:lnTo>
                              <a:lnTo>
                                <a:pt x="602" y="418"/>
                              </a:lnTo>
                              <a:lnTo>
                                <a:pt x="617" y="476"/>
                              </a:lnTo>
                              <a:lnTo>
                                <a:pt x="665" y="565"/>
                              </a:lnTo>
                              <a:lnTo>
                                <a:pt x="696" y="565"/>
                              </a:lnTo>
                              <a:lnTo>
                                <a:pt x="712" y="565"/>
                              </a:lnTo>
                              <a:lnTo>
                                <a:pt x="858" y="549"/>
                              </a:lnTo>
                              <a:lnTo>
                                <a:pt x="884" y="554"/>
                              </a:lnTo>
                              <a:lnTo>
                                <a:pt x="884" y="565"/>
                              </a:lnTo>
                              <a:lnTo>
                                <a:pt x="895" y="586"/>
                              </a:lnTo>
                              <a:lnTo>
                                <a:pt x="968" y="654"/>
                              </a:lnTo>
                              <a:lnTo>
                                <a:pt x="973" y="706"/>
                              </a:lnTo>
                              <a:lnTo>
                                <a:pt x="947" y="732"/>
                              </a:lnTo>
                              <a:lnTo>
                                <a:pt x="952" y="784"/>
                              </a:lnTo>
                              <a:lnTo>
                                <a:pt x="968" y="811"/>
                              </a:lnTo>
                              <a:lnTo>
                                <a:pt x="978" y="852"/>
                              </a:lnTo>
                              <a:lnTo>
                                <a:pt x="984" y="879"/>
                              </a:lnTo>
                              <a:lnTo>
                                <a:pt x="952" y="900"/>
                              </a:lnTo>
                              <a:lnTo>
                                <a:pt x="900" y="910"/>
                              </a:lnTo>
                              <a:lnTo>
                                <a:pt x="842" y="947"/>
                              </a:lnTo>
                              <a:lnTo>
                                <a:pt x="842" y="905"/>
                              </a:lnTo>
                              <a:lnTo>
                                <a:pt x="848" y="894"/>
                              </a:lnTo>
                              <a:lnTo>
                                <a:pt x="848" y="873"/>
                              </a:lnTo>
                              <a:lnTo>
                                <a:pt x="853" y="842"/>
                              </a:lnTo>
                              <a:lnTo>
                                <a:pt x="801" y="811"/>
                              </a:lnTo>
                              <a:lnTo>
                                <a:pt x="764" y="722"/>
                              </a:lnTo>
                              <a:lnTo>
                                <a:pt x="759" y="701"/>
                              </a:lnTo>
                              <a:lnTo>
                                <a:pt x="706" y="716"/>
                              </a:lnTo>
                              <a:lnTo>
                                <a:pt x="680" y="727"/>
                              </a:lnTo>
                              <a:lnTo>
                                <a:pt x="659" y="779"/>
                              </a:lnTo>
                              <a:lnTo>
                                <a:pt x="649" y="784"/>
                              </a:lnTo>
                              <a:lnTo>
                                <a:pt x="623" y="774"/>
                              </a:lnTo>
                              <a:lnTo>
                                <a:pt x="602" y="774"/>
                              </a:lnTo>
                              <a:lnTo>
                                <a:pt x="591" y="753"/>
                              </a:lnTo>
                              <a:lnTo>
                                <a:pt x="518" y="832"/>
                              </a:lnTo>
                              <a:lnTo>
                                <a:pt x="502" y="837"/>
                              </a:lnTo>
                              <a:lnTo>
                                <a:pt x="471" y="837"/>
                              </a:lnTo>
                              <a:lnTo>
                                <a:pt x="471" y="868"/>
                              </a:lnTo>
                              <a:lnTo>
                                <a:pt x="450" y="894"/>
                              </a:lnTo>
                              <a:lnTo>
                                <a:pt x="445" y="910"/>
                              </a:lnTo>
                              <a:lnTo>
                                <a:pt x="429" y="931"/>
                              </a:lnTo>
                              <a:lnTo>
                                <a:pt x="440" y="968"/>
                              </a:lnTo>
                              <a:lnTo>
                                <a:pt x="492" y="1004"/>
                              </a:lnTo>
                              <a:lnTo>
                                <a:pt x="461" y="1041"/>
                              </a:lnTo>
                              <a:lnTo>
                                <a:pt x="434" y="1062"/>
                              </a:lnTo>
                              <a:lnTo>
                                <a:pt x="387" y="1083"/>
                              </a:lnTo>
                              <a:lnTo>
                                <a:pt x="356" y="1098"/>
                              </a:lnTo>
                              <a:lnTo>
                                <a:pt x="325" y="1056"/>
                              </a:lnTo>
                              <a:lnTo>
                                <a:pt x="314" y="1030"/>
                              </a:lnTo>
                              <a:lnTo>
                                <a:pt x="309" y="1020"/>
                              </a:lnTo>
                              <a:lnTo>
                                <a:pt x="230" y="962"/>
                              </a:lnTo>
                              <a:lnTo>
                                <a:pt x="204" y="926"/>
                              </a:lnTo>
                              <a:lnTo>
                                <a:pt x="178" y="868"/>
                              </a:lnTo>
                              <a:lnTo>
                                <a:pt x="142" y="816"/>
                              </a:lnTo>
                              <a:lnTo>
                                <a:pt x="126" y="816"/>
                              </a:lnTo>
                              <a:lnTo>
                                <a:pt x="110" y="826"/>
                              </a:lnTo>
                              <a:lnTo>
                                <a:pt x="16" y="795"/>
                              </a:lnTo>
                              <a:lnTo>
                                <a:pt x="0" y="784"/>
                              </a:lnTo>
                              <a:lnTo>
                                <a:pt x="11" y="753"/>
                              </a:lnTo>
                              <a:lnTo>
                                <a:pt x="16" y="737"/>
                              </a:lnTo>
                              <a:lnTo>
                                <a:pt x="11" y="696"/>
                              </a:lnTo>
                              <a:lnTo>
                                <a:pt x="58" y="643"/>
                              </a:lnTo>
                              <a:lnTo>
                                <a:pt x="37" y="565"/>
                              </a:lnTo>
                              <a:lnTo>
                                <a:pt x="58" y="528"/>
                              </a:lnTo>
                              <a:lnTo>
                                <a:pt x="94" y="518"/>
                              </a:lnTo>
                              <a:lnTo>
                                <a:pt x="105" y="497"/>
                              </a:lnTo>
                              <a:lnTo>
                                <a:pt x="74" y="460"/>
                              </a:lnTo>
                              <a:lnTo>
                                <a:pt x="53" y="434"/>
                              </a:lnTo>
                              <a:lnTo>
                                <a:pt x="16" y="397"/>
                              </a:lnTo>
                              <a:lnTo>
                                <a:pt x="0" y="345"/>
                              </a:lnTo>
                              <a:lnTo>
                                <a:pt x="53" y="303"/>
                              </a:lnTo>
                              <a:lnTo>
                                <a:pt x="121" y="256"/>
                              </a:lnTo>
                              <a:lnTo>
                                <a:pt x="121" y="251"/>
                              </a:lnTo>
                              <a:lnTo>
                                <a:pt x="100" y="230"/>
                              </a:lnTo>
                              <a:lnTo>
                                <a:pt x="94" y="220"/>
                              </a:lnTo>
                              <a:lnTo>
                                <a:pt x="115" y="193"/>
                              </a:lnTo>
                              <a:lnTo>
                                <a:pt x="126" y="172"/>
                              </a:lnTo>
                              <a:lnTo>
                                <a:pt x="131" y="141"/>
                              </a:lnTo>
                              <a:lnTo>
                                <a:pt x="126" y="120"/>
                              </a:lnTo>
                              <a:lnTo>
                                <a:pt x="157" y="110"/>
                              </a:lnTo>
                              <a:lnTo>
                                <a:pt x="152" y="99"/>
                              </a:lnTo>
                              <a:lnTo>
                                <a:pt x="126" y="84"/>
                              </a:lnTo>
                              <a:lnTo>
                                <a:pt x="126" y="42"/>
                              </a:lnTo>
                              <a:lnTo>
                                <a:pt x="168" y="52"/>
                              </a:lnTo>
                              <a:lnTo>
                                <a:pt x="189" y="31"/>
                              </a:lnTo>
                              <a:lnTo>
                                <a:pt x="210" y="42"/>
                              </a:lnTo>
                              <a:lnTo>
                                <a:pt x="236" y="99"/>
                              </a:lnTo>
                              <a:lnTo>
                                <a:pt x="272" y="99"/>
                              </a:lnTo>
                              <a:lnTo>
                                <a:pt x="319" y="94"/>
                              </a:lnTo>
                              <a:lnTo>
                                <a:pt x="356" y="110"/>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95" name="Freeform 136"/>
                        <p:cNvSpPr>
                          <a:spLocks/>
                        </p:cNvSpPr>
                        <p:nvPr/>
                      </p:nvSpPr>
                      <p:spPr bwMode="auto">
                        <a:xfrm>
                          <a:off x="496648" y="3423753"/>
                          <a:ext cx="1228058" cy="806354"/>
                        </a:xfrm>
                        <a:custGeom>
                          <a:avLst/>
                          <a:gdLst>
                            <a:gd name="T0" fmla="*/ 2147483647 w 785"/>
                            <a:gd name="T1" fmla="*/ 2147483647 h 602"/>
                            <a:gd name="T2" fmla="*/ 2147483647 w 785"/>
                            <a:gd name="T3" fmla="*/ 2147483647 h 602"/>
                            <a:gd name="T4" fmla="*/ 2147483647 w 785"/>
                            <a:gd name="T5" fmla="*/ 2147483647 h 602"/>
                            <a:gd name="T6" fmla="*/ 2147483647 w 785"/>
                            <a:gd name="T7" fmla="*/ 2147483647 h 602"/>
                            <a:gd name="T8" fmla="*/ 2147483647 w 785"/>
                            <a:gd name="T9" fmla="*/ 2147483647 h 602"/>
                            <a:gd name="T10" fmla="*/ 2147483647 w 785"/>
                            <a:gd name="T11" fmla="*/ 2147483647 h 602"/>
                            <a:gd name="T12" fmla="*/ 2147483647 w 785"/>
                            <a:gd name="T13" fmla="*/ 2147483647 h 602"/>
                            <a:gd name="T14" fmla="*/ 2147483647 w 785"/>
                            <a:gd name="T15" fmla="*/ 2147483647 h 602"/>
                            <a:gd name="T16" fmla="*/ 2147483647 w 785"/>
                            <a:gd name="T17" fmla="*/ 2147483647 h 602"/>
                            <a:gd name="T18" fmla="*/ 2147483647 w 785"/>
                            <a:gd name="T19" fmla="*/ 2147483647 h 602"/>
                            <a:gd name="T20" fmla="*/ 2147483647 w 785"/>
                            <a:gd name="T21" fmla="*/ 2147483647 h 602"/>
                            <a:gd name="T22" fmla="*/ 2147483647 w 785"/>
                            <a:gd name="T23" fmla="*/ 2147483647 h 602"/>
                            <a:gd name="T24" fmla="*/ 0 w 785"/>
                            <a:gd name="T25" fmla="*/ 2147483647 h 602"/>
                            <a:gd name="T26" fmla="*/ 2147483647 w 785"/>
                            <a:gd name="T27" fmla="*/ 2147483647 h 602"/>
                            <a:gd name="T28" fmla="*/ 2147483647 w 785"/>
                            <a:gd name="T29" fmla="*/ 2147483647 h 602"/>
                            <a:gd name="T30" fmla="*/ 2147483647 w 785"/>
                            <a:gd name="T31" fmla="*/ 2147483647 h 602"/>
                            <a:gd name="T32" fmla="*/ 2147483647 w 785"/>
                            <a:gd name="T33" fmla="*/ 2147483647 h 602"/>
                            <a:gd name="T34" fmla="*/ 2147483647 w 785"/>
                            <a:gd name="T35" fmla="*/ 2147483647 h 602"/>
                            <a:gd name="T36" fmla="*/ 2147483647 w 785"/>
                            <a:gd name="T37" fmla="*/ 2147483647 h 602"/>
                            <a:gd name="T38" fmla="*/ 2147483647 w 785"/>
                            <a:gd name="T39" fmla="*/ 2147483647 h 602"/>
                            <a:gd name="T40" fmla="*/ 2147483647 w 785"/>
                            <a:gd name="T41" fmla="*/ 2147483647 h 602"/>
                            <a:gd name="T42" fmla="*/ 2147483647 w 785"/>
                            <a:gd name="T43" fmla="*/ 2147483647 h 602"/>
                            <a:gd name="T44" fmla="*/ 2147483647 w 785"/>
                            <a:gd name="T45" fmla="*/ 2147483647 h 602"/>
                            <a:gd name="T46" fmla="*/ 2147483647 w 785"/>
                            <a:gd name="T47" fmla="*/ 2147483647 h 602"/>
                            <a:gd name="T48" fmla="*/ 2147483647 w 785"/>
                            <a:gd name="T49" fmla="*/ 2147483647 h 602"/>
                            <a:gd name="T50" fmla="*/ 2147483647 w 785"/>
                            <a:gd name="T51" fmla="*/ 2147483647 h 602"/>
                            <a:gd name="T52" fmla="*/ 2147483647 w 785"/>
                            <a:gd name="T53" fmla="*/ 2147483647 h 602"/>
                            <a:gd name="T54" fmla="*/ 2147483647 w 785"/>
                            <a:gd name="T55" fmla="*/ 2147483647 h 602"/>
                            <a:gd name="T56" fmla="*/ 2147483647 w 785"/>
                            <a:gd name="T57" fmla="*/ 2147483647 h 602"/>
                            <a:gd name="T58" fmla="*/ 2147483647 w 785"/>
                            <a:gd name="T59" fmla="*/ 2147483647 h 602"/>
                            <a:gd name="T60" fmla="*/ 2147483647 w 785"/>
                            <a:gd name="T61" fmla="*/ 2147483647 h 602"/>
                            <a:gd name="T62" fmla="*/ 2147483647 w 785"/>
                            <a:gd name="T63" fmla="*/ 2147483647 h 602"/>
                            <a:gd name="T64" fmla="*/ 2147483647 w 785"/>
                            <a:gd name="T65" fmla="*/ 2147483647 h 602"/>
                            <a:gd name="T66" fmla="*/ 2147483647 w 785"/>
                            <a:gd name="T67" fmla="*/ 2147483647 h 602"/>
                            <a:gd name="T68" fmla="*/ 2147483647 w 785"/>
                            <a:gd name="T69" fmla="*/ 2147483647 h 602"/>
                            <a:gd name="T70" fmla="*/ 2147483647 w 785"/>
                            <a:gd name="T71" fmla="*/ 2147483647 h 602"/>
                            <a:gd name="T72" fmla="*/ 2147483647 w 785"/>
                            <a:gd name="T73" fmla="*/ 2147483647 h 602"/>
                            <a:gd name="T74" fmla="*/ 2147483647 w 785"/>
                            <a:gd name="T75" fmla="*/ 2147483647 h 602"/>
                            <a:gd name="T76" fmla="*/ 2147483647 w 785"/>
                            <a:gd name="T77" fmla="*/ 2147483647 h 602"/>
                            <a:gd name="T78" fmla="*/ 2147483647 w 785"/>
                            <a:gd name="T79" fmla="*/ 2147483647 h 602"/>
                            <a:gd name="T80" fmla="*/ 2147483647 w 785"/>
                            <a:gd name="T81" fmla="*/ 2147483647 h 602"/>
                            <a:gd name="T82" fmla="*/ 2147483647 w 785"/>
                            <a:gd name="T83" fmla="*/ 2147483647 h 602"/>
                            <a:gd name="T84" fmla="*/ 2147483647 w 785"/>
                            <a:gd name="T85" fmla="*/ 2147483647 h 602"/>
                            <a:gd name="T86" fmla="*/ 2147483647 w 785"/>
                            <a:gd name="T87" fmla="*/ 2147483647 h 602"/>
                            <a:gd name="T88" fmla="*/ 2147483647 w 785"/>
                            <a:gd name="T89" fmla="*/ 2147483647 h 602"/>
                            <a:gd name="T90" fmla="*/ 2147483647 w 785"/>
                            <a:gd name="T91" fmla="*/ 2147483647 h 602"/>
                            <a:gd name="T92" fmla="*/ 2147483647 w 785"/>
                            <a:gd name="T93" fmla="*/ 2147483647 h 602"/>
                            <a:gd name="T94" fmla="*/ 2147483647 w 785"/>
                            <a:gd name="T95" fmla="*/ 2147483647 h 602"/>
                            <a:gd name="T96" fmla="*/ 2147483647 w 785"/>
                            <a:gd name="T97" fmla="*/ 2147483647 h 602"/>
                            <a:gd name="T98" fmla="*/ 2147483647 w 785"/>
                            <a:gd name="T99" fmla="*/ 2147483647 h 602"/>
                            <a:gd name="T100" fmla="*/ 2147483647 w 785"/>
                            <a:gd name="T101" fmla="*/ 2147483647 h 6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85"/>
                            <a:gd name="T154" fmla="*/ 0 h 602"/>
                            <a:gd name="T155" fmla="*/ 785 w 785"/>
                            <a:gd name="T156" fmla="*/ 602 h 6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85" h="602">
                              <a:moveTo>
                                <a:pt x="523" y="199"/>
                              </a:moveTo>
                              <a:lnTo>
                                <a:pt x="492" y="168"/>
                              </a:lnTo>
                              <a:lnTo>
                                <a:pt x="466" y="116"/>
                              </a:lnTo>
                              <a:lnTo>
                                <a:pt x="445" y="89"/>
                              </a:lnTo>
                              <a:lnTo>
                                <a:pt x="440" y="63"/>
                              </a:lnTo>
                              <a:lnTo>
                                <a:pt x="403" y="63"/>
                              </a:lnTo>
                              <a:lnTo>
                                <a:pt x="393" y="48"/>
                              </a:lnTo>
                              <a:lnTo>
                                <a:pt x="372" y="32"/>
                              </a:lnTo>
                              <a:lnTo>
                                <a:pt x="351" y="32"/>
                              </a:lnTo>
                              <a:lnTo>
                                <a:pt x="330" y="21"/>
                              </a:lnTo>
                              <a:lnTo>
                                <a:pt x="314" y="32"/>
                              </a:lnTo>
                              <a:lnTo>
                                <a:pt x="283" y="53"/>
                              </a:lnTo>
                              <a:lnTo>
                                <a:pt x="230" y="48"/>
                              </a:lnTo>
                              <a:lnTo>
                                <a:pt x="215" y="48"/>
                              </a:lnTo>
                              <a:lnTo>
                                <a:pt x="162" y="27"/>
                              </a:lnTo>
                              <a:lnTo>
                                <a:pt x="131" y="11"/>
                              </a:lnTo>
                              <a:lnTo>
                                <a:pt x="89" y="0"/>
                              </a:lnTo>
                              <a:lnTo>
                                <a:pt x="68" y="21"/>
                              </a:lnTo>
                              <a:lnTo>
                                <a:pt x="63" y="48"/>
                              </a:lnTo>
                              <a:lnTo>
                                <a:pt x="79" y="68"/>
                              </a:lnTo>
                              <a:lnTo>
                                <a:pt x="63" y="74"/>
                              </a:lnTo>
                              <a:lnTo>
                                <a:pt x="63" y="100"/>
                              </a:lnTo>
                              <a:lnTo>
                                <a:pt x="74" y="105"/>
                              </a:lnTo>
                              <a:lnTo>
                                <a:pt x="84" y="100"/>
                              </a:lnTo>
                              <a:lnTo>
                                <a:pt x="84" y="84"/>
                              </a:lnTo>
                              <a:lnTo>
                                <a:pt x="89" y="89"/>
                              </a:lnTo>
                              <a:lnTo>
                                <a:pt x="79" y="126"/>
                              </a:lnTo>
                              <a:lnTo>
                                <a:pt x="94" y="116"/>
                              </a:lnTo>
                              <a:lnTo>
                                <a:pt x="89" y="136"/>
                              </a:lnTo>
                              <a:lnTo>
                                <a:pt x="100" y="142"/>
                              </a:lnTo>
                              <a:lnTo>
                                <a:pt x="105" y="121"/>
                              </a:lnTo>
                              <a:lnTo>
                                <a:pt x="121" y="116"/>
                              </a:lnTo>
                              <a:lnTo>
                                <a:pt x="131" y="131"/>
                              </a:lnTo>
                              <a:lnTo>
                                <a:pt x="115" y="136"/>
                              </a:lnTo>
                              <a:lnTo>
                                <a:pt x="121" y="157"/>
                              </a:lnTo>
                              <a:lnTo>
                                <a:pt x="110" y="163"/>
                              </a:lnTo>
                              <a:lnTo>
                                <a:pt x="110" y="152"/>
                              </a:lnTo>
                              <a:lnTo>
                                <a:pt x="100" y="157"/>
                              </a:lnTo>
                              <a:lnTo>
                                <a:pt x="100" y="184"/>
                              </a:lnTo>
                              <a:lnTo>
                                <a:pt x="110" y="184"/>
                              </a:lnTo>
                              <a:lnTo>
                                <a:pt x="74" y="204"/>
                              </a:lnTo>
                              <a:lnTo>
                                <a:pt x="63" y="184"/>
                              </a:lnTo>
                              <a:lnTo>
                                <a:pt x="53" y="184"/>
                              </a:lnTo>
                              <a:lnTo>
                                <a:pt x="53" y="173"/>
                              </a:lnTo>
                              <a:lnTo>
                                <a:pt x="42" y="168"/>
                              </a:lnTo>
                              <a:lnTo>
                                <a:pt x="37" y="178"/>
                              </a:lnTo>
                              <a:lnTo>
                                <a:pt x="32" y="163"/>
                              </a:lnTo>
                              <a:lnTo>
                                <a:pt x="26" y="178"/>
                              </a:lnTo>
                              <a:lnTo>
                                <a:pt x="11" y="173"/>
                              </a:lnTo>
                              <a:lnTo>
                                <a:pt x="6" y="184"/>
                              </a:lnTo>
                              <a:lnTo>
                                <a:pt x="21" y="189"/>
                              </a:lnTo>
                              <a:lnTo>
                                <a:pt x="0" y="204"/>
                              </a:lnTo>
                              <a:lnTo>
                                <a:pt x="6" y="252"/>
                              </a:lnTo>
                              <a:lnTo>
                                <a:pt x="16" y="257"/>
                              </a:lnTo>
                              <a:lnTo>
                                <a:pt x="32" y="236"/>
                              </a:lnTo>
                              <a:lnTo>
                                <a:pt x="32" y="231"/>
                              </a:lnTo>
                              <a:lnTo>
                                <a:pt x="42" y="225"/>
                              </a:lnTo>
                              <a:lnTo>
                                <a:pt x="42" y="236"/>
                              </a:lnTo>
                              <a:lnTo>
                                <a:pt x="53" y="225"/>
                              </a:lnTo>
                              <a:lnTo>
                                <a:pt x="53" y="231"/>
                              </a:lnTo>
                              <a:lnTo>
                                <a:pt x="63" y="231"/>
                              </a:lnTo>
                              <a:lnTo>
                                <a:pt x="79" y="252"/>
                              </a:lnTo>
                              <a:lnTo>
                                <a:pt x="100" y="252"/>
                              </a:lnTo>
                              <a:lnTo>
                                <a:pt x="105" y="246"/>
                              </a:lnTo>
                              <a:lnTo>
                                <a:pt x="121" y="257"/>
                              </a:lnTo>
                              <a:lnTo>
                                <a:pt x="126" y="246"/>
                              </a:lnTo>
                              <a:lnTo>
                                <a:pt x="152" y="246"/>
                              </a:lnTo>
                              <a:lnTo>
                                <a:pt x="178" y="252"/>
                              </a:lnTo>
                              <a:lnTo>
                                <a:pt x="199" y="241"/>
                              </a:lnTo>
                              <a:lnTo>
                                <a:pt x="236" y="246"/>
                              </a:lnTo>
                              <a:lnTo>
                                <a:pt x="267" y="252"/>
                              </a:lnTo>
                              <a:lnTo>
                                <a:pt x="267" y="246"/>
                              </a:lnTo>
                              <a:lnTo>
                                <a:pt x="335" y="241"/>
                              </a:lnTo>
                              <a:lnTo>
                                <a:pt x="340" y="252"/>
                              </a:lnTo>
                              <a:lnTo>
                                <a:pt x="325" y="252"/>
                              </a:lnTo>
                              <a:lnTo>
                                <a:pt x="319" y="267"/>
                              </a:lnTo>
                              <a:lnTo>
                                <a:pt x="298" y="267"/>
                              </a:lnTo>
                              <a:lnTo>
                                <a:pt x="298" y="283"/>
                              </a:lnTo>
                              <a:lnTo>
                                <a:pt x="283" y="283"/>
                              </a:lnTo>
                              <a:lnTo>
                                <a:pt x="283" y="299"/>
                              </a:lnTo>
                              <a:lnTo>
                                <a:pt x="283" y="288"/>
                              </a:lnTo>
                              <a:lnTo>
                                <a:pt x="267" y="283"/>
                              </a:lnTo>
                              <a:lnTo>
                                <a:pt x="241" y="288"/>
                              </a:lnTo>
                              <a:lnTo>
                                <a:pt x="241" y="299"/>
                              </a:lnTo>
                              <a:lnTo>
                                <a:pt x="251" y="309"/>
                              </a:lnTo>
                              <a:lnTo>
                                <a:pt x="236" y="320"/>
                              </a:lnTo>
                              <a:lnTo>
                                <a:pt x="236" y="325"/>
                              </a:lnTo>
                              <a:lnTo>
                                <a:pt x="230" y="330"/>
                              </a:lnTo>
                              <a:lnTo>
                                <a:pt x="251" y="335"/>
                              </a:lnTo>
                              <a:lnTo>
                                <a:pt x="241" y="346"/>
                              </a:lnTo>
                              <a:lnTo>
                                <a:pt x="173" y="330"/>
                              </a:lnTo>
                              <a:lnTo>
                                <a:pt x="142" y="346"/>
                              </a:lnTo>
                              <a:lnTo>
                                <a:pt x="115" y="325"/>
                              </a:lnTo>
                              <a:lnTo>
                                <a:pt x="110" y="346"/>
                              </a:lnTo>
                              <a:lnTo>
                                <a:pt x="63" y="346"/>
                              </a:lnTo>
                              <a:lnTo>
                                <a:pt x="47" y="351"/>
                              </a:lnTo>
                              <a:lnTo>
                                <a:pt x="47" y="367"/>
                              </a:lnTo>
                              <a:lnTo>
                                <a:pt x="32" y="361"/>
                              </a:lnTo>
                              <a:lnTo>
                                <a:pt x="32" y="377"/>
                              </a:lnTo>
                              <a:lnTo>
                                <a:pt x="37" y="382"/>
                              </a:lnTo>
                              <a:lnTo>
                                <a:pt x="37" y="388"/>
                              </a:lnTo>
                              <a:lnTo>
                                <a:pt x="47" y="388"/>
                              </a:lnTo>
                              <a:lnTo>
                                <a:pt x="68" y="398"/>
                              </a:lnTo>
                              <a:lnTo>
                                <a:pt x="74" y="382"/>
                              </a:lnTo>
                              <a:lnTo>
                                <a:pt x="126" y="398"/>
                              </a:lnTo>
                              <a:lnTo>
                                <a:pt x="126" y="377"/>
                              </a:lnTo>
                              <a:lnTo>
                                <a:pt x="142" y="356"/>
                              </a:lnTo>
                              <a:lnTo>
                                <a:pt x="183" y="367"/>
                              </a:lnTo>
                              <a:lnTo>
                                <a:pt x="194" y="361"/>
                              </a:lnTo>
                              <a:lnTo>
                                <a:pt x="194" y="367"/>
                              </a:lnTo>
                              <a:lnTo>
                                <a:pt x="199" y="361"/>
                              </a:lnTo>
                              <a:lnTo>
                                <a:pt x="209" y="367"/>
                              </a:lnTo>
                              <a:lnTo>
                                <a:pt x="236" y="361"/>
                              </a:lnTo>
                              <a:lnTo>
                                <a:pt x="246" y="356"/>
                              </a:lnTo>
                              <a:lnTo>
                                <a:pt x="246" y="361"/>
                              </a:lnTo>
                              <a:lnTo>
                                <a:pt x="262" y="346"/>
                              </a:lnTo>
                              <a:lnTo>
                                <a:pt x="267" y="367"/>
                              </a:lnTo>
                              <a:lnTo>
                                <a:pt x="257" y="372"/>
                              </a:lnTo>
                              <a:lnTo>
                                <a:pt x="267" y="377"/>
                              </a:lnTo>
                              <a:lnTo>
                                <a:pt x="262" y="388"/>
                              </a:lnTo>
                              <a:lnTo>
                                <a:pt x="251" y="377"/>
                              </a:lnTo>
                              <a:lnTo>
                                <a:pt x="220" y="398"/>
                              </a:lnTo>
                              <a:lnTo>
                                <a:pt x="236" y="403"/>
                              </a:lnTo>
                              <a:lnTo>
                                <a:pt x="241" y="398"/>
                              </a:lnTo>
                              <a:lnTo>
                                <a:pt x="246" y="414"/>
                              </a:lnTo>
                              <a:lnTo>
                                <a:pt x="257" y="414"/>
                              </a:lnTo>
                              <a:lnTo>
                                <a:pt x="246" y="429"/>
                              </a:lnTo>
                              <a:lnTo>
                                <a:pt x="209" y="429"/>
                              </a:lnTo>
                              <a:lnTo>
                                <a:pt x="220" y="450"/>
                              </a:lnTo>
                              <a:lnTo>
                                <a:pt x="262" y="435"/>
                              </a:lnTo>
                              <a:lnTo>
                                <a:pt x="283" y="403"/>
                              </a:lnTo>
                              <a:lnTo>
                                <a:pt x="304" y="388"/>
                              </a:lnTo>
                              <a:lnTo>
                                <a:pt x="325" y="388"/>
                              </a:lnTo>
                              <a:lnTo>
                                <a:pt x="304" y="351"/>
                              </a:lnTo>
                              <a:lnTo>
                                <a:pt x="314" y="330"/>
                              </a:lnTo>
                              <a:lnTo>
                                <a:pt x="330" y="346"/>
                              </a:lnTo>
                              <a:lnTo>
                                <a:pt x="319" y="346"/>
                              </a:lnTo>
                              <a:lnTo>
                                <a:pt x="319" y="356"/>
                              </a:lnTo>
                              <a:lnTo>
                                <a:pt x="330" y="356"/>
                              </a:lnTo>
                              <a:lnTo>
                                <a:pt x="335" y="351"/>
                              </a:lnTo>
                              <a:lnTo>
                                <a:pt x="361" y="361"/>
                              </a:lnTo>
                              <a:lnTo>
                                <a:pt x="361" y="346"/>
                              </a:lnTo>
                              <a:lnTo>
                                <a:pt x="351" y="335"/>
                              </a:lnTo>
                              <a:lnTo>
                                <a:pt x="356" y="330"/>
                              </a:lnTo>
                              <a:lnTo>
                                <a:pt x="361" y="325"/>
                              </a:lnTo>
                              <a:lnTo>
                                <a:pt x="366" y="330"/>
                              </a:lnTo>
                              <a:lnTo>
                                <a:pt x="377" y="320"/>
                              </a:lnTo>
                              <a:lnTo>
                                <a:pt x="382" y="325"/>
                              </a:lnTo>
                              <a:lnTo>
                                <a:pt x="377" y="346"/>
                              </a:lnTo>
                              <a:lnTo>
                                <a:pt x="387" y="351"/>
                              </a:lnTo>
                              <a:lnTo>
                                <a:pt x="387" y="361"/>
                              </a:lnTo>
                              <a:lnTo>
                                <a:pt x="398" y="367"/>
                              </a:lnTo>
                              <a:lnTo>
                                <a:pt x="393" y="356"/>
                              </a:lnTo>
                              <a:lnTo>
                                <a:pt x="403" y="351"/>
                              </a:lnTo>
                              <a:lnTo>
                                <a:pt x="419" y="361"/>
                              </a:lnTo>
                              <a:lnTo>
                                <a:pt x="424" y="361"/>
                              </a:lnTo>
                              <a:lnTo>
                                <a:pt x="434" y="367"/>
                              </a:lnTo>
                              <a:lnTo>
                                <a:pt x="424" y="367"/>
                              </a:lnTo>
                              <a:lnTo>
                                <a:pt x="424" y="403"/>
                              </a:lnTo>
                              <a:lnTo>
                                <a:pt x="434" y="403"/>
                              </a:lnTo>
                              <a:lnTo>
                                <a:pt x="440" y="408"/>
                              </a:lnTo>
                              <a:lnTo>
                                <a:pt x="471" y="414"/>
                              </a:lnTo>
                              <a:lnTo>
                                <a:pt x="476" y="429"/>
                              </a:lnTo>
                              <a:lnTo>
                                <a:pt x="492" y="435"/>
                              </a:lnTo>
                              <a:lnTo>
                                <a:pt x="492" y="461"/>
                              </a:lnTo>
                              <a:lnTo>
                                <a:pt x="497" y="461"/>
                              </a:lnTo>
                              <a:lnTo>
                                <a:pt x="502" y="440"/>
                              </a:lnTo>
                              <a:lnTo>
                                <a:pt x="508" y="435"/>
                              </a:lnTo>
                              <a:lnTo>
                                <a:pt x="492" y="435"/>
                              </a:lnTo>
                              <a:lnTo>
                                <a:pt x="497" y="414"/>
                              </a:lnTo>
                              <a:lnTo>
                                <a:pt x="523" y="388"/>
                              </a:lnTo>
                              <a:lnTo>
                                <a:pt x="539" y="414"/>
                              </a:lnTo>
                              <a:lnTo>
                                <a:pt x="570" y="424"/>
                              </a:lnTo>
                              <a:lnTo>
                                <a:pt x="576" y="435"/>
                              </a:lnTo>
                              <a:lnTo>
                                <a:pt x="576" y="450"/>
                              </a:lnTo>
                              <a:lnTo>
                                <a:pt x="565" y="440"/>
                              </a:lnTo>
                              <a:lnTo>
                                <a:pt x="560" y="456"/>
                              </a:lnTo>
                              <a:lnTo>
                                <a:pt x="549" y="456"/>
                              </a:lnTo>
                              <a:lnTo>
                                <a:pt x="549" y="476"/>
                              </a:lnTo>
                              <a:lnTo>
                                <a:pt x="539" y="482"/>
                              </a:lnTo>
                              <a:lnTo>
                                <a:pt x="565" y="476"/>
                              </a:lnTo>
                              <a:lnTo>
                                <a:pt x="576" y="487"/>
                              </a:lnTo>
                              <a:lnTo>
                                <a:pt x="565" y="518"/>
                              </a:lnTo>
                              <a:lnTo>
                                <a:pt x="570" y="539"/>
                              </a:lnTo>
                              <a:lnTo>
                                <a:pt x="565" y="550"/>
                              </a:lnTo>
                              <a:lnTo>
                                <a:pt x="565" y="555"/>
                              </a:lnTo>
                              <a:lnTo>
                                <a:pt x="612" y="602"/>
                              </a:lnTo>
                              <a:lnTo>
                                <a:pt x="633" y="571"/>
                              </a:lnTo>
                              <a:lnTo>
                                <a:pt x="638" y="529"/>
                              </a:lnTo>
                              <a:lnTo>
                                <a:pt x="722" y="471"/>
                              </a:lnTo>
                              <a:lnTo>
                                <a:pt x="748" y="435"/>
                              </a:lnTo>
                              <a:lnTo>
                                <a:pt x="785" y="351"/>
                              </a:lnTo>
                              <a:lnTo>
                                <a:pt x="774" y="314"/>
                              </a:lnTo>
                              <a:lnTo>
                                <a:pt x="748" y="299"/>
                              </a:lnTo>
                              <a:lnTo>
                                <a:pt x="696" y="340"/>
                              </a:lnTo>
                              <a:lnTo>
                                <a:pt x="670" y="351"/>
                              </a:lnTo>
                              <a:lnTo>
                                <a:pt x="670" y="346"/>
                              </a:lnTo>
                              <a:lnTo>
                                <a:pt x="685" y="309"/>
                              </a:lnTo>
                              <a:lnTo>
                                <a:pt x="659" y="283"/>
                              </a:lnTo>
                              <a:lnTo>
                                <a:pt x="638" y="340"/>
                              </a:lnTo>
                              <a:lnTo>
                                <a:pt x="602" y="330"/>
                              </a:lnTo>
                              <a:lnTo>
                                <a:pt x="581" y="304"/>
                              </a:lnTo>
                              <a:lnTo>
                                <a:pt x="570" y="241"/>
                              </a:lnTo>
                              <a:lnTo>
                                <a:pt x="565" y="231"/>
                              </a:lnTo>
                              <a:lnTo>
                                <a:pt x="549" y="215"/>
                              </a:lnTo>
                              <a:lnTo>
                                <a:pt x="523" y="199"/>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99" name="Freeform 144"/>
                        <p:cNvSpPr>
                          <a:spLocks/>
                        </p:cNvSpPr>
                        <p:nvPr/>
                      </p:nvSpPr>
                      <p:spPr bwMode="auto">
                        <a:xfrm>
                          <a:off x="5010326" y="3551789"/>
                          <a:ext cx="776042" cy="497161"/>
                        </a:xfrm>
                        <a:custGeom>
                          <a:avLst/>
                          <a:gdLst>
                            <a:gd name="T0" fmla="*/ 2147483647 w 496"/>
                            <a:gd name="T1" fmla="*/ 2147483647 h 371"/>
                            <a:gd name="T2" fmla="*/ 2147483647 w 496"/>
                            <a:gd name="T3" fmla="*/ 0 h 371"/>
                            <a:gd name="T4" fmla="*/ 2147483647 w 496"/>
                            <a:gd name="T5" fmla="*/ 2147483647 h 371"/>
                            <a:gd name="T6" fmla="*/ 2147483647 w 496"/>
                            <a:gd name="T7" fmla="*/ 2147483647 h 371"/>
                            <a:gd name="T8" fmla="*/ 2147483647 w 496"/>
                            <a:gd name="T9" fmla="*/ 2147483647 h 371"/>
                            <a:gd name="T10" fmla="*/ 2147483647 w 496"/>
                            <a:gd name="T11" fmla="*/ 2147483647 h 371"/>
                            <a:gd name="T12" fmla="*/ 2147483647 w 496"/>
                            <a:gd name="T13" fmla="*/ 2147483647 h 371"/>
                            <a:gd name="T14" fmla="*/ 2147483647 w 496"/>
                            <a:gd name="T15" fmla="*/ 2147483647 h 371"/>
                            <a:gd name="T16" fmla="*/ 2147483647 w 496"/>
                            <a:gd name="T17" fmla="*/ 2147483647 h 371"/>
                            <a:gd name="T18" fmla="*/ 2147483647 w 496"/>
                            <a:gd name="T19" fmla="*/ 2147483647 h 371"/>
                            <a:gd name="T20" fmla="*/ 2147483647 w 496"/>
                            <a:gd name="T21" fmla="*/ 2147483647 h 371"/>
                            <a:gd name="T22" fmla="*/ 2147483647 w 496"/>
                            <a:gd name="T23" fmla="*/ 2147483647 h 371"/>
                            <a:gd name="T24" fmla="*/ 2147483647 w 496"/>
                            <a:gd name="T25" fmla="*/ 2147483647 h 371"/>
                            <a:gd name="T26" fmla="*/ 2147483647 w 496"/>
                            <a:gd name="T27" fmla="*/ 2147483647 h 371"/>
                            <a:gd name="T28" fmla="*/ 2147483647 w 496"/>
                            <a:gd name="T29" fmla="*/ 2147483647 h 371"/>
                            <a:gd name="T30" fmla="*/ 2147483647 w 496"/>
                            <a:gd name="T31" fmla="*/ 2147483647 h 371"/>
                            <a:gd name="T32" fmla="*/ 2147483647 w 496"/>
                            <a:gd name="T33" fmla="*/ 2147483647 h 371"/>
                            <a:gd name="T34" fmla="*/ 2147483647 w 496"/>
                            <a:gd name="T35" fmla="*/ 2147483647 h 371"/>
                            <a:gd name="T36" fmla="*/ 2147483647 w 496"/>
                            <a:gd name="T37" fmla="*/ 2147483647 h 371"/>
                            <a:gd name="T38" fmla="*/ 2147483647 w 496"/>
                            <a:gd name="T39" fmla="*/ 2147483647 h 371"/>
                            <a:gd name="T40" fmla="*/ 2147483647 w 496"/>
                            <a:gd name="T41" fmla="*/ 2147483647 h 371"/>
                            <a:gd name="T42" fmla="*/ 2147483647 w 496"/>
                            <a:gd name="T43" fmla="*/ 2147483647 h 371"/>
                            <a:gd name="T44" fmla="*/ 2147483647 w 496"/>
                            <a:gd name="T45" fmla="*/ 2147483647 h 371"/>
                            <a:gd name="T46" fmla="*/ 2147483647 w 496"/>
                            <a:gd name="T47" fmla="*/ 2147483647 h 371"/>
                            <a:gd name="T48" fmla="*/ 2147483647 w 496"/>
                            <a:gd name="T49" fmla="*/ 2147483647 h 371"/>
                            <a:gd name="T50" fmla="*/ 2147483647 w 496"/>
                            <a:gd name="T51" fmla="*/ 2147483647 h 371"/>
                            <a:gd name="T52" fmla="*/ 2147483647 w 496"/>
                            <a:gd name="T53" fmla="*/ 2147483647 h 371"/>
                            <a:gd name="T54" fmla="*/ 2147483647 w 496"/>
                            <a:gd name="T55" fmla="*/ 2147483647 h 371"/>
                            <a:gd name="T56" fmla="*/ 2147483647 w 496"/>
                            <a:gd name="T57" fmla="*/ 2147483647 h 371"/>
                            <a:gd name="T58" fmla="*/ 2147483647 w 496"/>
                            <a:gd name="T59" fmla="*/ 2147483647 h 371"/>
                            <a:gd name="T60" fmla="*/ 2147483647 w 496"/>
                            <a:gd name="T61" fmla="*/ 2147483647 h 371"/>
                            <a:gd name="T62" fmla="*/ 2147483647 w 496"/>
                            <a:gd name="T63" fmla="*/ 2147483647 h 371"/>
                            <a:gd name="T64" fmla="*/ 2147483647 w 496"/>
                            <a:gd name="T65" fmla="*/ 2147483647 h 371"/>
                            <a:gd name="T66" fmla="*/ 2147483647 w 496"/>
                            <a:gd name="T67" fmla="*/ 2147483647 h 371"/>
                            <a:gd name="T68" fmla="*/ 2147483647 w 496"/>
                            <a:gd name="T69" fmla="*/ 2147483647 h 371"/>
                            <a:gd name="T70" fmla="*/ 0 w 496"/>
                            <a:gd name="T71" fmla="*/ 2147483647 h 371"/>
                            <a:gd name="T72" fmla="*/ 0 w 496"/>
                            <a:gd name="T73" fmla="*/ 2147483647 h 371"/>
                            <a:gd name="T74" fmla="*/ 2147483647 w 496"/>
                            <a:gd name="T75" fmla="*/ 2147483647 h 371"/>
                            <a:gd name="T76" fmla="*/ 2147483647 w 496"/>
                            <a:gd name="T77" fmla="*/ 2147483647 h 371"/>
                            <a:gd name="T78" fmla="*/ 2147483647 w 496"/>
                            <a:gd name="T79" fmla="*/ 2147483647 h 371"/>
                            <a:gd name="T80" fmla="*/ 2147483647 w 496"/>
                            <a:gd name="T81" fmla="*/ 2147483647 h 371"/>
                            <a:gd name="T82" fmla="*/ 2147483647 w 496"/>
                            <a:gd name="T83" fmla="*/ 2147483647 h 371"/>
                            <a:gd name="T84" fmla="*/ 2147483647 w 496"/>
                            <a:gd name="T85" fmla="*/ 2147483647 h 371"/>
                            <a:gd name="T86" fmla="*/ 2147483647 w 496"/>
                            <a:gd name="T87" fmla="*/ 2147483647 h 371"/>
                            <a:gd name="T88" fmla="*/ 2147483647 w 496"/>
                            <a:gd name="T89" fmla="*/ 2147483647 h 371"/>
                            <a:gd name="T90" fmla="*/ 2147483647 w 496"/>
                            <a:gd name="T91" fmla="*/ 2147483647 h 371"/>
                            <a:gd name="T92" fmla="*/ 2147483647 w 496"/>
                            <a:gd name="T93" fmla="*/ 2147483647 h 371"/>
                            <a:gd name="T94" fmla="*/ 2147483647 w 496"/>
                            <a:gd name="T95" fmla="*/ 2147483647 h 371"/>
                            <a:gd name="T96" fmla="*/ 2147483647 w 496"/>
                            <a:gd name="T97" fmla="*/ 2147483647 h 371"/>
                            <a:gd name="T98" fmla="*/ 2147483647 w 496"/>
                            <a:gd name="T99" fmla="*/ 2147483647 h 371"/>
                            <a:gd name="T100" fmla="*/ 2147483647 w 496"/>
                            <a:gd name="T101" fmla="*/ 2147483647 h 371"/>
                            <a:gd name="T102" fmla="*/ 2147483647 w 496"/>
                            <a:gd name="T103" fmla="*/ 2147483647 h 3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6"/>
                            <a:gd name="T157" fmla="*/ 0 h 371"/>
                            <a:gd name="T158" fmla="*/ 496 w 496"/>
                            <a:gd name="T159" fmla="*/ 371 h 3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6" h="371">
                              <a:moveTo>
                                <a:pt x="360" y="10"/>
                              </a:moveTo>
                              <a:lnTo>
                                <a:pt x="392" y="0"/>
                              </a:lnTo>
                              <a:lnTo>
                                <a:pt x="408" y="15"/>
                              </a:lnTo>
                              <a:lnTo>
                                <a:pt x="470" y="26"/>
                              </a:lnTo>
                              <a:lnTo>
                                <a:pt x="439" y="73"/>
                              </a:lnTo>
                              <a:lnTo>
                                <a:pt x="434" y="94"/>
                              </a:lnTo>
                              <a:lnTo>
                                <a:pt x="428" y="115"/>
                              </a:lnTo>
                              <a:lnTo>
                                <a:pt x="423" y="125"/>
                              </a:lnTo>
                              <a:lnTo>
                                <a:pt x="428" y="141"/>
                              </a:lnTo>
                              <a:lnTo>
                                <a:pt x="423" y="157"/>
                              </a:lnTo>
                              <a:lnTo>
                                <a:pt x="428" y="172"/>
                              </a:lnTo>
                              <a:lnTo>
                                <a:pt x="439" y="204"/>
                              </a:lnTo>
                              <a:lnTo>
                                <a:pt x="465" y="219"/>
                              </a:lnTo>
                              <a:lnTo>
                                <a:pt x="481" y="256"/>
                              </a:lnTo>
                              <a:lnTo>
                                <a:pt x="496" y="293"/>
                              </a:lnTo>
                              <a:lnTo>
                                <a:pt x="423" y="334"/>
                              </a:lnTo>
                              <a:lnTo>
                                <a:pt x="397" y="340"/>
                              </a:lnTo>
                              <a:lnTo>
                                <a:pt x="381" y="340"/>
                              </a:lnTo>
                              <a:lnTo>
                                <a:pt x="334" y="371"/>
                              </a:lnTo>
                              <a:lnTo>
                                <a:pt x="287" y="334"/>
                              </a:lnTo>
                              <a:lnTo>
                                <a:pt x="282" y="340"/>
                              </a:lnTo>
                              <a:lnTo>
                                <a:pt x="277" y="355"/>
                              </a:lnTo>
                              <a:lnTo>
                                <a:pt x="266" y="350"/>
                              </a:lnTo>
                              <a:lnTo>
                                <a:pt x="251" y="308"/>
                              </a:lnTo>
                              <a:lnTo>
                                <a:pt x="198" y="277"/>
                              </a:lnTo>
                              <a:lnTo>
                                <a:pt x="183" y="240"/>
                              </a:lnTo>
                              <a:lnTo>
                                <a:pt x="162" y="240"/>
                              </a:lnTo>
                              <a:lnTo>
                                <a:pt x="162" y="219"/>
                              </a:lnTo>
                              <a:lnTo>
                                <a:pt x="136" y="225"/>
                              </a:lnTo>
                              <a:lnTo>
                                <a:pt x="136" y="251"/>
                              </a:lnTo>
                              <a:lnTo>
                                <a:pt x="130" y="261"/>
                              </a:lnTo>
                              <a:lnTo>
                                <a:pt x="88" y="282"/>
                              </a:lnTo>
                              <a:lnTo>
                                <a:pt x="57" y="319"/>
                              </a:lnTo>
                              <a:lnTo>
                                <a:pt x="57" y="313"/>
                              </a:lnTo>
                              <a:lnTo>
                                <a:pt x="20" y="298"/>
                              </a:lnTo>
                              <a:lnTo>
                                <a:pt x="0" y="261"/>
                              </a:lnTo>
                              <a:lnTo>
                                <a:pt x="0" y="240"/>
                              </a:lnTo>
                              <a:lnTo>
                                <a:pt x="26" y="188"/>
                              </a:lnTo>
                              <a:lnTo>
                                <a:pt x="41" y="167"/>
                              </a:lnTo>
                              <a:lnTo>
                                <a:pt x="68" y="146"/>
                              </a:lnTo>
                              <a:lnTo>
                                <a:pt x="99" y="130"/>
                              </a:lnTo>
                              <a:lnTo>
                                <a:pt x="120" y="94"/>
                              </a:lnTo>
                              <a:lnTo>
                                <a:pt x="130" y="94"/>
                              </a:lnTo>
                              <a:lnTo>
                                <a:pt x="151" y="99"/>
                              </a:lnTo>
                              <a:lnTo>
                                <a:pt x="151" y="125"/>
                              </a:lnTo>
                              <a:lnTo>
                                <a:pt x="172" y="157"/>
                              </a:lnTo>
                              <a:lnTo>
                                <a:pt x="188" y="162"/>
                              </a:lnTo>
                              <a:lnTo>
                                <a:pt x="303" y="73"/>
                              </a:lnTo>
                              <a:lnTo>
                                <a:pt x="324" y="73"/>
                              </a:lnTo>
                              <a:lnTo>
                                <a:pt x="334" y="62"/>
                              </a:lnTo>
                              <a:lnTo>
                                <a:pt x="355" y="10"/>
                              </a:lnTo>
                              <a:lnTo>
                                <a:pt x="360" y="10"/>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300" name="Freeform 146"/>
                        <p:cNvSpPr>
                          <a:spLocks/>
                        </p:cNvSpPr>
                        <p:nvPr/>
                      </p:nvSpPr>
                      <p:spPr bwMode="auto">
                        <a:xfrm>
                          <a:off x="4879096" y="2921145"/>
                          <a:ext cx="737158" cy="854026"/>
                        </a:xfrm>
                        <a:custGeom>
                          <a:avLst/>
                          <a:gdLst>
                            <a:gd name="T0" fmla="*/ 2147483647 w 471"/>
                            <a:gd name="T1" fmla="*/ 2147483647 h 638"/>
                            <a:gd name="T2" fmla="*/ 2147483647 w 471"/>
                            <a:gd name="T3" fmla="*/ 2147483647 h 638"/>
                            <a:gd name="T4" fmla="*/ 2147483647 w 471"/>
                            <a:gd name="T5" fmla="*/ 2147483647 h 638"/>
                            <a:gd name="T6" fmla="*/ 2147483647 w 471"/>
                            <a:gd name="T7" fmla="*/ 2147483647 h 638"/>
                            <a:gd name="T8" fmla="*/ 2147483647 w 471"/>
                            <a:gd name="T9" fmla="*/ 2147483647 h 638"/>
                            <a:gd name="T10" fmla="*/ 2147483647 w 471"/>
                            <a:gd name="T11" fmla="*/ 2147483647 h 638"/>
                            <a:gd name="T12" fmla="*/ 2147483647 w 471"/>
                            <a:gd name="T13" fmla="*/ 2147483647 h 638"/>
                            <a:gd name="T14" fmla="*/ 2147483647 w 471"/>
                            <a:gd name="T15" fmla="*/ 2147483647 h 638"/>
                            <a:gd name="T16" fmla="*/ 2147483647 w 471"/>
                            <a:gd name="T17" fmla="*/ 2147483647 h 638"/>
                            <a:gd name="T18" fmla="*/ 2147483647 w 471"/>
                            <a:gd name="T19" fmla="*/ 2147483647 h 638"/>
                            <a:gd name="T20" fmla="*/ 2147483647 w 471"/>
                            <a:gd name="T21" fmla="*/ 2147483647 h 638"/>
                            <a:gd name="T22" fmla="*/ 2147483647 w 471"/>
                            <a:gd name="T23" fmla="*/ 2147483647 h 638"/>
                            <a:gd name="T24" fmla="*/ 2147483647 w 471"/>
                            <a:gd name="T25" fmla="*/ 2147483647 h 638"/>
                            <a:gd name="T26" fmla="*/ 2147483647 w 471"/>
                            <a:gd name="T27" fmla="*/ 2147483647 h 638"/>
                            <a:gd name="T28" fmla="*/ 0 w 471"/>
                            <a:gd name="T29" fmla="*/ 2147483647 h 638"/>
                            <a:gd name="T30" fmla="*/ 0 w 471"/>
                            <a:gd name="T31" fmla="*/ 2147483647 h 638"/>
                            <a:gd name="T32" fmla="*/ 2147483647 w 471"/>
                            <a:gd name="T33" fmla="*/ 2147483647 h 638"/>
                            <a:gd name="T34" fmla="*/ 2147483647 w 471"/>
                            <a:gd name="T35" fmla="*/ 2147483647 h 638"/>
                            <a:gd name="T36" fmla="*/ 2147483647 w 471"/>
                            <a:gd name="T37" fmla="*/ 2147483647 h 638"/>
                            <a:gd name="T38" fmla="*/ 2147483647 w 471"/>
                            <a:gd name="T39" fmla="*/ 2147483647 h 638"/>
                            <a:gd name="T40" fmla="*/ 2147483647 w 471"/>
                            <a:gd name="T41" fmla="*/ 2147483647 h 638"/>
                            <a:gd name="T42" fmla="*/ 2147483647 w 471"/>
                            <a:gd name="T43" fmla="*/ 2147483647 h 638"/>
                            <a:gd name="T44" fmla="*/ 2147483647 w 471"/>
                            <a:gd name="T45" fmla="*/ 2147483647 h 638"/>
                            <a:gd name="T46" fmla="*/ 2147483647 w 471"/>
                            <a:gd name="T47" fmla="*/ 2147483647 h 638"/>
                            <a:gd name="T48" fmla="*/ 2147483647 w 471"/>
                            <a:gd name="T49" fmla="*/ 2147483647 h 638"/>
                            <a:gd name="T50" fmla="*/ 2147483647 w 471"/>
                            <a:gd name="T51" fmla="*/ 2147483647 h 638"/>
                            <a:gd name="T52" fmla="*/ 2147483647 w 471"/>
                            <a:gd name="T53" fmla="*/ 2147483647 h 638"/>
                            <a:gd name="T54" fmla="*/ 2147483647 w 471"/>
                            <a:gd name="T55" fmla="*/ 2147483647 h 638"/>
                            <a:gd name="T56" fmla="*/ 2147483647 w 471"/>
                            <a:gd name="T57" fmla="*/ 2147483647 h 638"/>
                            <a:gd name="T58" fmla="*/ 2147483647 w 471"/>
                            <a:gd name="T59" fmla="*/ 2147483647 h 638"/>
                            <a:gd name="T60" fmla="*/ 2147483647 w 471"/>
                            <a:gd name="T61" fmla="*/ 2147483647 h 638"/>
                            <a:gd name="T62" fmla="*/ 2147483647 w 471"/>
                            <a:gd name="T63" fmla="*/ 2147483647 h 638"/>
                            <a:gd name="T64" fmla="*/ 2147483647 w 471"/>
                            <a:gd name="T65" fmla="*/ 2147483647 h 638"/>
                            <a:gd name="T66" fmla="*/ 2147483647 w 471"/>
                            <a:gd name="T67" fmla="*/ 2147483647 h 638"/>
                            <a:gd name="T68" fmla="*/ 2147483647 w 471"/>
                            <a:gd name="T69" fmla="*/ 2147483647 h 638"/>
                            <a:gd name="T70" fmla="*/ 2147483647 w 471"/>
                            <a:gd name="T71" fmla="*/ 2147483647 h 638"/>
                            <a:gd name="T72" fmla="*/ 2147483647 w 471"/>
                            <a:gd name="T73" fmla="*/ 2147483647 h 638"/>
                            <a:gd name="T74" fmla="*/ 2147483647 w 471"/>
                            <a:gd name="T75" fmla="*/ 2147483647 h 638"/>
                            <a:gd name="T76" fmla="*/ 2147483647 w 471"/>
                            <a:gd name="T77" fmla="*/ 2147483647 h 638"/>
                            <a:gd name="T78" fmla="*/ 2147483647 w 471"/>
                            <a:gd name="T79" fmla="*/ 2147483647 h 638"/>
                            <a:gd name="T80" fmla="*/ 2147483647 w 471"/>
                            <a:gd name="T81" fmla="*/ 2147483647 h 638"/>
                            <a:gd name="T82" fmla="*/ 2147483647 w 471"/>
                            <a:gd name="T83" fmla="*/ 2147483647 h 638"/>
                            <a:gd name="T84" fmla="*/ 2147483647 w 471"/>
                            <a:gd name="T85" fmla="*/ 2147483647 h 638"/>
                            <a:gd name="T86" fmla="*/ 2147483647 w 471"/>
                            <a:gd name="T87" fmla="*/ 2147483647 h 638"/>
                            <a:gd name="T88" fmla="*/ 2147483647 w 471"/>
                            <a:gd name="T89" fmla="*/ 2147483647 h 638"/>
                            <a:gd name="T90" fmla="*/ 2147483647 w 471"/>
                            <a:gd name="T91" fmla="*/ 2147483647 h 638"/>
                            <a:gd name="T92" fmla="*/ 2147483647 w 471"/>
                            <a:gd name="T93" fmla="*/ 2147483647 h 638"/>
                            <a:gd name="T94" fmla="*/ 2147483647 w 471"/>
                            <a:gd name="T95" fmla="*/ 2147483647 h 638"/>
                            <a:gd name="T96" fmla="*/ 2147483647 w 471"/>
                            <a:gd name="T97" fmla="*/ 2147483647 h 638"/>
                            <a:gd name="T98" fmla="*/ 2147483647 w 471"/>
                            <a:gd name="T99" fmla="*/ 2147483647 h 638"/>
                            <a:gd name="T100" fmla="*/ 2147483647 w 471"/>
                            <a:gd name="T101" fmla="*/ 2147483647 h 638"/>
                            <a:gd name="T102" fmla="*/ 2147483647 w 471"/>
                            <a:gd name="T103" fmla="*/ 2147483647 h 638"/>
                            <a:gd name="T104" fmla="*/ 2147483647 w 471"/>
                            <a:gd name="T105" fmla="*/ 2147483647 h 638"/>
                            <a:gd name="T106" fmla="*/ 2147483647 w 471"/>
                            <a:gd name="T107" fmla="*/ 2147483647 h 638"/>
                            <a:gd name="T108" fmla="*/ 2147483647 w 471"/>
                            <a:gd name="T109" fmla="*/ 0 h 638"/>
                            <a:gd name="T110" fmla="*/ 2147483647 w 471"/>
                            <a:gd name="T111" fmla="*/ 2147483647 h 638"/>
                            <a:gd name="T112" fmla="*/ 2147483647 w 471"/>
                            <a:gd name="T113" fmla="*/ 2147483647 h 6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1"/>
                            <a:gd name="T172" fmla="*/ 0 h 638"/>
                            <a:gd name="T173" fmla="*/ 471 w 471"/>
                            <a:gd name="T174" fmla="*/ 638 h 6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1" h="638">
                              <a:moveTo>
                                <a:pt x="193" y="21"/>
                              </a:moveTo>
                              <a:lnTo>
                                <a:pt x="167" y="36"/>
                              </a:lnTo>
                              <a:lnTo>
                                <a:pt x="162" y="26"/>
                              </a:lnTo>
                              <a:lnTo>
                                <a:pt x="141" y="47"/>
                              </a:lnTo>
                              <a:lnTo>
                                <a:pt x="152" y="68"/>
                              </a:lnTo>
                              <a:lnTo>
                                <a:pt x="152" y="78"/>
                              </a:lnTo>
                              <a:lnTo>
                                <a:pt x="115" y="89"/>
                              </a:lnTo>
                              <a:lnTo>
                                <a:pt x="78" y="167"/>
                              </a:lnTo>
                              <a:lnTo>
                                <a:pt x="63" y="172"/>
                              </a:lnTo>
                              <a:lnTo>
                                <a:pt x="42" y="251"/>
                              </a:lnTo>
                              <a:lnTo>
                                <a:pt x="31" y="314"/>
                              </a:lnTo>
                              <a:lnTo>
                                <a:pt x="42" y="335"/>
                              </a:lnTo>
                              <a:lnTo>
                                <a:pt x="31" y="382"/>
                              </a:lnTo>
                              <a:lnTo>
                                <a:pt x="31" y="392"/>
                              </a:lnTo>
                              <a:lnTo>
                                <a:pt x="0" y="429"/>
                              </a:lnTo>
                              <a:lnTo>
                                <a:pt x="0" y="434"/>
                              </a:lnTo>
                              <a:lnTo>
                                <a:pt x="16" y="444"/>
                              </a:lnTo>
                              <a:lnTo>
                                <a:pt x="21" y="450"/>
                              </a:lnTo>
                              <a:lnTo>
                                <a:pt x="10" y="528"/>
                              </a:lnTo>
                              <a:lnTo>
                                <a:pt x="16" y="560"/>
                              </a:lnTo>
                              <a:lnTo>
                                <a:pt x="21" y="565"/>
                              </a:lnTo>
                              <a:lnTo>
                                <a:pt x="57" y="565"/>
                              </a:lnTo>
                              <a:lnTo>
                                <a:pt x="78" y="554"/>
                              </a:lnTo>
                              <a:lnTo>
                                <a:pt x="89" y="549"/>
                              </a:lnTo>
                              <a:lnTo>
                                <a:pt x="120" y="554"/>
                              </a:lnTo>
                              <a:lnTo>
                                <a:pt x="131" y="580"/>
                              </a:lnTo>
                              <a:lnTo>
                                <a:pt x="157" y="617"/>
                              </a:lnTo>
                              <a:lnTo>
                                <a:pt x="188" y="607"/>
                              </a:lnTo>
                              <a:lnTo>
                                <a:pt x="209" y="570"/>
                              </a:lnTo>
                              <a:lnTo>
                                <a:pt x="220" y="565"/>
                              </a:lnTo>
                              <a:lnTo>
                                <a:pt x="235" y="575"/>
                              </a:lnTo>
                              <a:lnTo>
                                <a:pt x="240" y="601"/>
                              </a:lnTo>
                              <a:lnTo>
                                <a:pt x="256" y="628"/>
                              </a:lnTo>
                              <a:lnTo>
                                <a:pt x="277" y="638"/>
                              </a:lnTo>
                              <a:lnTo>
                                <a:pt x="387" y="544"/>
                              </a:lnTo>
                              <a:lnTo>
                                <a:pt x="408" y="544"/>
                              </a:lnTo>
                              <a:lnTo>
                                <a:pt x="418" y="533"/>
                              </a:lnTo>
                              <a:lnTo>
                                <a:pt x="439" y="481"/>
                              </a:lnTo>
                              <a:lnTo>
                                <a:pt x="429" y="465"/>
                              </a:lnTo>
                              <a:lnTo>
                                <a:pt x="418" y="444"/>
                              </a:lnTo>
                              <a:lnTo>
                                <a:pt x="403" y="450"/>
                              </a:lnTo>
                              <a:lnTo>
                                <a:pt x="376" y="429"/>
                              </a:lnTo>
                              <a:lnTo>
                                <a:pt x="382" y="408"/>
                              </a:lnTo>
                              <a:lnTo>
                                <a:pt x="397" y="356"/>
                              </a:lnTo>
                              <a:lnTo>
                                <a:pt x="429" y="329"/>
                              </a:lnTo>
                              <a:lnTo>
                                <a:pt x="439" y="293"/>
                              </a:lnTo>
                              <a:lnTo>
                                <a:pt x="429" y="246"/>
                              </a:lnTo>
                              <a:lnTo>
                                <a:pt x="444" y="225"/>
                              </a:lnTo>
                              <a:lnTo>
                                <a:pt x="471" y="167"/>
                              </a:lnTo>
                              <a:lnTo>
                                <a:pt x="434" y="104"/>
                              </a:lnTo>
                              <a:lnTo>
                                <a:pt x="356" y="63"/>
                              </a:lnTo>
                              <a:lnTo>
                                <a:pt x="314" y="52"/>
                              </a:lnTo>
                              <a:lnTo>
                                <a:pt x="314" y="42"/>
                              </a:lnTo>
                              <a:lnTo>
                                <a:pt x="329" y="16"/>
                              </a:lnTo>
                              <a:lnTo>
                                <a:pt x="340" y="0"/>
                              </a:lnTo>
                              <a:lnTo>
                                <a:pt x="256" y="10"/>
                              </a:lnTo>
                              <a:lnTo>
                                <a:pt x="193" y="21"/>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302" name="Freeform 150"/>
                        <p:cNvSpPr>
                          <a:spLocks/>
                        </p:cNvSpPr>
                        <p:nvPr/>
                      </p:nvSpPr>
                      <p:spPr bwMode="auto">
                        <a:xfrm>
                          <a:off x="4242385" y="2528864"/>
                          <a:ext cx="988279" cy="923493"/>
                        </a:xfrm>
                        <a:custGeom>
                          <a:avLst/>
                          <a:gdLst>
                            <a:gd name="T0" fmla="*/ 2147483647 w 633"/>
                            <a:gd name="T1" fmla="*/ 2147483647 h 690"/>
                            <a:gd name="T2" fmla="*/ 2147483647 w 633"/>
                            <a:gd name="T3" fmla="*/ 2147483647 h 690"/>
                            <a:gd name="T4" fmla="*/ 2147483647 w 633"/>
                            <a:gd name="T5" fmla="*/ 2147483647 h 690"/>
                            <a:gd name="T6" fmla="*/ 2147483647 w 633"/>
                            <a:gd name="T7" fmla="*/ 2147483647 h 690"/>
                            <a:gd name="T8" fmla="*/ 2147483647 w 633"/>
                            <a:gd name="T9" fmla="*/ 2147483647 h 690"/>
                            <a:gd name="T10" fmla="*/ 2147483647 w 633"/>
                            <a:gd name="T11" fmla="*/ 2147483647 h 690"/>
                            <a:gd name="T12" fmla="*/ 2147483647 w 633"/>
                            <a:gd name="T13" fmla="*/ 2147483647 h 690"/>
                            <a:gd name="T14" fmla="*/ 2147483647 w 633"/>
                            <a:gd name="T15" fmla="*/ 2147483647 h 690"/>
                            <a:gd name="T16" fmla="*/ 0 w 633"/>
                            <a:gd name="T17" fmla="*/ 2147483647 h 690"/>
                            <a:gd name="T18" fmla="*/ 0 w 633"/>
                            <a:gd name="T19" fmla="*/ 2147483647 h 690"/>
                            <a:gd name="T20" fmla="*/ 2147483647 w 633"/>
                            <a:gd name="T21" fmla="*/ 2147483647 h 690"/>
                            <a:gd name="T22" fmla="*/ 2147483647 w 633"/>
                            <a:gd name="T23" fmla="*/ 2147483647 h 690"/>
                            <a:gd name="T24" fmla="*/ 2147483647 w 633"/>
                            <a:gd name="T25" fmla="*/ 2147483647 h 690"/>
                            <a:gd name="T26" fmla="*/ 2147483647 w 633"/>
                            <a:gd name="T27" fmla="*/ 2147483647 h 690"/>
                            <a:gd name="T28" fmla="*/ 2147483647 w 633"/>
                            <a:gd name="T29" fmla="*/ 2147483647 h 690"/>
                            <a:gd name="T30" fmla="*/ 2147483647 w 633"/>
                            <a:gd name="T31" fmla="*/ 2147483647 h 690"/>
                            <a:gd name="T32" fmla="*/ 2147483647 w 633"/>
                            <a:gd name="T33" fmla="*/ 2147483647 h 690"/>
                            <a:gd name="T34" fmla="*/ 2147483647 w 633"/>
                            <a:gd name="T35" fmla="*/ 2147483647 h 690"/>
                            <a:gd name="T36" fmla="*/ 2147483647 w 633"/>
                            <a:gd name="T37" fmla="*/ 2147483647 h 690"/>
                            <a:gd name="T38" fmla="*/ 2147483647 w 633"/>
                            <a:gd name="T39" fmla="*/ 2147483647 h 690"/>
                            <a:gd name="T40" fmla="*/ 2147483647 w 633"/>
                            <a:gd name="T41" fmla="*/ 2147483647 h 690"/>
                            <a:gd name="T42" fmla="*/ 2147483647 w 633"/>
                            <a:gd name="T43" fmla="*/ 2147483647 h 690"/>
                            <a:gd name="T44" fmla="*/ 2147483647 w 633"/>
                            <a:gd name="T45" fmla="*/ 2147483647 h 690"/>
                            <a:gd name="T46" fmla="*/ 2147483647 w 633"/>
                            <a:gd name="T47" fmla="*/ 2147483647 h 690"/>
                            <a:gd name="T48" fmla="*/ 2147483647 w 633"/>
                            <a:gd name="T49" fmla="*/ 2147483647 h 690"/>
                            <a:gd name="T50" fmla="*/ 2147483647 w 633"/>
                            <a:gd name="T51" fmla="*/ 2147483647 h 690"/>
                            <a:gd name="T52" fmla="*/ 2147483647 w 633"/>
                            <a:gd name="T53" fmla="*/ 2147483647 h 690"/>
                            <a:gd name="T54" fmla="*/ 2147483647 w 633"/>
                            <a:gd name="T55" fmla="*/ 2147483647 h 690"/>
                            <a:gd name="T56" fmla="*/ 2147483647 w 633"/>
                            <a:gd name="T57" fmla="*/ 2147483647 h 690"/>
                            <a:gd name="T58" fmla="*/ 2147483647 w 633"/>
                            <a:gd name="T59" fmla="*/ 2147483647 h 690"/>
                            <a:gd name="T60" fmla="*/ 2147483647 w 633"/>
                            <a:gd name="T61" fmla="*/ 2147483647 h 690"/>
                            <a:gd name="T62" fmla="*/ 2147483647 w 633"/>
                            <a:gd name="T63" fmla="*/ 2147483647 h 690"/>
                            <a:gd name="T64" fmla="*/ 2147483647 w 633"/>
                            <a:gd name="T65" fmla="*/ 2147483647 h 690"/>
                            <a:gd name="T66" fmla="*/ 2147483647 w 633"/>
                            <a:gd name="T67" fmla="*/ 2147483647 h 6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3"/>
                            <a:gd name="T103" fmla="*/ 0 h 690"/>
                            <a:gd name="T104" fmla="*/ 633 w 633"/>
                            <a:gd name="T105" fmla="*/ 690 h 6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3" h="690">
                              <a:moveTo>
                                <a:pt x="335" y="502"/>
                              </a:moveTo>
                              <a:lnTo>
                                <a:pt x="314" y="533"/>
                              </a:lnTo>
                              <a:lnTo>
                                <a:pt x="272" y="560"/>
                              </a:lnTo>
                              <a:lnTo>
                                <a:pt x="256" y="575"/>
                              </a:lnTo>
                              <a:lnTo>
                                <a:pt x="225" y="586"/>
                              </a:lnTo>
                              <a:lnTo>
                                <a:pt x="209" y="607"/>
                              </a:lnTo>
                              <a:lnTo>
                                <a:pt x="209" y="685"/>
                              </a:lnTo>
                              <a:lnTo>
                                <a:pt x="199" y="690"/>
                              </a:lnTo>
                              <a:lnTo>
                                <a:pt x="125" y="669"/>
                              </a:lnTo>
                              <a:lnTo>
                                <a:pt x="99" y="675"/>
                              </a:lnTo>
                              <a:lnTo>
                                <a:pt x="125" y="622"/>
                              </a:lnTo>
                              <a:lnTo>
                                <a:pt x="115" y="523"/>
                              </a:lnTo>
                              <a:lnTo>
                                <a:pt x="104" y="513"/>
                              </a:lnTo>
                              <a:lnTo>
                                <a:pt x="89" y="502"/>
                              </a:lnTo>
                              <a:lnTo>
                                <a:pt x="52" y="497"/>
                              </a:lnTo>
                              <a:lnTo>
                                <a:pt x="42" y="481"/>
                              </a:lnTo>
                              <a:lnTo>
                                <a:pt x="26" y="424"/>
                              </a:lnTo>
                              <a:lnTo>
                                <a:pt x="0" y="418"/>
                              </a:lnTo>
                              <a:lnTo>
                                <a:pt x="0" y="408"/>
                              </a:lnTo>
                              <a:lnTo>
                                <a:pt x="0" y="387"/>
                              </a:lnTo>
                              <a:lnTo>
                                <a:pt x="36" y="356"/>
                              </a:lnTo>
                              <a:lnTo>
                                <a:pt x="52" y="335"/>
                              </a:lnTo>
                              <a:lnTo>
                                <a:pt x="57" y="319"/>
                              </a:lnTo>
                              <a:lnTo>
                                <a:pt x="42" y="251"/>
                              </a:lnTo>
                              <a:lnTo>
                                <a:pt x="26" y="235"/>
                              </a:lnTo>
                              <a:lnTo>
                                <a:pt x="26" y="225"/>
                              </a:lnTo>
                              <a:lnTo>
                                <a:pt x="42" y="131"/>
                              </a:lnTo>
                              <a:lnTo>
                                <a:pt x="63" y="125"/>
                              </a:lnTo>
                              <a:lnTo>
                                <a:pt x="78" y="141"/>
                              </a:lnTo>
                              <a:lnTo>
                                <a:pt x="125" y="146"/>
                              </a:lnTo>
                              <a:lnTo>
                                <a:pt x="188" y="94"/>
                              </a:lnTo>
                              <a:lnTo>
                                <a:pt x="178" y="63"/>
                              </a:lnTo>
                              <a:lnTo>
                                <a:pt x="193" y="52"/>
                              </a:lnTo>
                              <a:lnTo>
                                <a:pt x="204" y="47"/>
                              </a:lnTo>
                              <a:lnTo>
                                <a:pt x="220" y="47"/>
                              </a:lnTo>
                              <a:lnTo>
                                <a:pt x="235" y="42"/>
                              </a:lnTo>
                              <a:lnTo>
                                <a:pt x="288" y="0"/>
                              </a:lnTo>
                              <a:lnTo>
                                <a:pt x="303" y="16"/>
                              </a:lnTo>
                              <a:lnTo>
                                <a:pt x="314" y="31"/>
                              </a:lnTo>
                              <a:lnTo>
                                <a:pt x="293" y="57"/>
                              </a:lnTo>
                              <a:lnTo>
                                <a:pt x="324" y="57"/>
                              </a:lnTo>
                              <a:lnTo>
                                <a:pt x="376" y="84"/>
                              </a:lnTo>
                              <a:lnTo>
                                <a:pt x="444" y="78"/>
                              </a:lnTo>
                              <a:lnTo>
                                <a:pt x="455" y="73"/>
                              </a:lnTo>
                              <a:lnTo>
                                <a:pt x="476" y="84"/>
                              </a:lnTo>
                              <a:lnTo>
                                <a:pt x="492" y="84"/>
                              </a:lnTo>
                              <a:lnTo>
                                <a:pt x="544" y="52"/>
                              </a:lnTo>
                              <a:lnTo>
                                <a:pt x="565" y="57"/>
                              </a:lnTo>
                              <a:lnTo>
                                <a:pt x="580" y="89"/>
                              </a:lnTo>
                              <a:lnTo>
                                <a:pt x="617" y="105"/>
                              </a:lnTo>
                              <a:lnTo>
                                <a:pt x="633" y="120"/>
                              </a:lnTo>
                              <a:lnTo>
                                <a:pt x="622" y="152"/>
                              </a:lnTo>
                              <a:lnTo>
                                <a:pt x="601" y="173"/>
                              </a:lnTo>
                              <a:lnTo>
                                <a:pt x="586" y="214"/>
                              </a:lnTo>
                              <a:lnTo>
                                <a:pt x="560" y="235"/>
                              </a:lnTo>
                              <a:lnTo>
                                <a:pt x="554" y="256"/>
                              </a:lnTo>
                              <a:lnTo>
                                <a:pt x="570" y="293"/>
                              </a:lnTo>
                              <a:lnTo>
                                <a:pt x="570" y="324"/>
                              </a:lnTo>
                              <a:lnTo>
                                <a:pt x="549" y="340"/>
                              </a:lnTo>
                              <a:lnTo>
                                <a:pt x="560" y="361"/>
                              </a:lnTo>
                              <a:lnTo>
                                <a:pt x="560" y="377"/>
                              </a:lnTo>
                              <a:lnTo>
                                <a:pt x="523" y="387"/>
                              </a:lnTo>
                              <a:lnTo>
                                <a:pt x="486" y="460"/>
                              </a:lnTo>
                              <a:lnTo>
                                <a:pt x="476" y="465"/>
                              </a:lnTo>
                              <a:lnTo>
                                <a:pt x="460" y="460"/>
                              </a:lnTo>
                              <a:lnTo>
                                <a:pt x="450" y="418"/>
                              </a:lnTo>
                              <a:lnTo>
                                <a:pt x="413" y="397"/>
                              </a:lnTo>
                              <a:lnTo>
                                <a:pt x="350" y="465"/>
                              </a:lnTo>
                              <a:lnTo>
                                <a:pt x="335" y="502"/>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306" name="Freeform 156"/>
                        <p:cNvSpPr>
                          <a:spLocks/>
                        </p:cNvSpPr>
                        <p:nvPr/>
                      </p:nvSpPr>
                      <p:spPr bwMode="auto">
                        <a:xfrm>
                          <a:off x="5476923" y="3124095"/>
                          <a:ext cx="865149" cy="482178"/>
                        </a:xfrm>
                        <a:custGeom>
                          <a:avLst/>
                          <a:gdLst>
                            <a:gd name="T0" fmla="*/ 2147483647 w 554"/>
                            <a:gd name="T1" fmla="*/ 2147483647 h 360"/>
                            <a:gd name="T2" fmla="*/ 2147483647 w 554"/>
                            <a:gd name="T3" fmla="*/ 2147483647 h 360"/>
                            <a:gd name="T4" fmla="*/ 2147483647 w 554"/>
                            <a:gd name="T5" fmla="*/ 2147483647 h 360"/>
                            <a:gd name="T6" fmla="*/ 2147483647 w 554"/>
                            <a:gd name="T7" fmla="*/ 2147483647 h 360"/>
                            <a:gd name="T8" fmla="*/ 2147483647 w 554"/>
                            <a:gd name="T9" fmla="*/ 2147483647 h 360"/>
                            <a:gd name="T10" fmla="*/ 2147483647 w 554"/>
                            <a:gd name="T11" fmla="*/ 0 h 360"/>
                            <a:gd name="T12" fmla="*/ 2147483647 w 554"/>
                            <a:gd name="T13" fmla="*/ 2147483647 h 360"/>
                            <a:gd name="T14" fmla="*/ 2147483647 w 554"/>
                            <a:gd name="T15" fmla="*/ 2147483647 h 360"/>
                            <a:gd name="T16" fmla="*/ 2147483647 w 554"/>
                            <a:gd name="T17" fmla="*/ 2147483647 h 360"/>
                            <a:gd name="T18" fmla="*/ 2147483647 w 554"/>
                            <a:gd name="T19" fmla="*/ 2147483647 h 360"/>
                            <a:gd name="T20" fmla="*/ 2147483647 w 554"/>
                            <a:gd name="T21" fmla="*/ 2147483647 h 360"/>
                            <a:gd name="T22" fmla="*/ 2147483647 w 554"/>
                            <a:gd name="T23" fmla="*/ 2147483647 h 360"/>
                            <a:gd name="T24" fmla="*/ 2147483647 w 554"/>
                            <a:gd name="T25" fmla="*/ 2147483647 h 360"/>
                            <a:gd name="T26" fmla="*/ 2147483647 w 554"/>
                            <a:gd name="T27" fmla="*/ 2147483647 h 360"/>
                            <a:gd name="T28" fmla="*/ 2147483647 w 554"/>
                            <a:gd name="T29" fmla="*/ 2147483647 h 360"/>
                            <a:gd name="T30" fmla="*/ 2147483647 w 554"/>
                            <a:gd name="T31" fmla="*/ 2147483647 h 360"/>
                            <a:gd name="T32" fmla="*/ 2147483647 w 554"/>
                            <a:gd name="T33" fmla="*/ 2147483647 h 360"/>
                            <a:gd name="T34" fmla="*/ 2147483647 w 554"/>
                            <a:gd name="T35" fmla="*/ 2147483647 h 360"/>
                            <a:gd name="T36" fmla="*/ 2147483647 w 554"/>
                            <a:gd name="T37" fmla="*/ 2147483647 h 360"/>
                            <a:gd name="T38" fmla="*/ 2147483647 w 554"/>
                            <a:gd name="T39" fmla="*/ 2147483647 h 360"/>
                            <a:gd name="T40" fmla="*/ 2147483647 w 554"/>
                            <a:gd name="T41" fmla="*/ 2147483647 h 360"/>
                            <a:gd name="T42" fmla="*/ 2147483647 w 554"/>
                            <a:gd name="T43" fmla="*/ 2147483647 h 360"/>
                            <a:gd name="T44" fmla="*/ 2147483647 w 554"/>
                            <a:gd name="T45" fmla="*/ 2147483647 h 360"/>
                            <a:gd name="T46" fmla="*/ 2147483647 w 554"/>
                            <a:gd name="T47" fmla="*/ 2147483647 h 360"/>
                            <a:gd name="T48" fmla="*/ 2147483647 w 554"/>
                            <a:gd name="T49" fmla="*/ 2147483647 h 360"/>
                            <a:gd name="T50" fmla="*/ 2147483647 w 554"/>
                            <a:gd name="T51" fmla="*/ 2147483647 h 360"/>
                            <a:gd name="T52" fmla="*/ 2147483647 w 554"/>
                            <a:gd name="T53" fmla="*/ 2147483647 h 360"/>
                            <a:gd name="T54" fmla="*/ 2147483647 w 554"/>
                            <a:gd name="T55" fmla="*/ 2147483647 h 360"/>
                            <a:gd name="T56" fmla="*/ 2147483647 w 554"/>
                            <a:gd name="T57" fmla="*/ 2147483647 h 360"/>
                            <a:gd name="T58" fmla="*/ 2147483647 w 554"/>
                            <a:gd name="T59" fmla="*/ 2147483647 h 360"/>
                            <a:gd name="T60" fmla="*/ 2147483647 w 554"/>
                            <a:gd name="T61" fmla="*/ 2147483647 h 360"/>
                            <a:gd name="T62" fmla="*/ 2147483647 w 554"/>
                            <a:gd name="T63" fmla="*/ 2147483647 h 360"/>
                            <a:gd name="T64" fmla="*/ 2147483647 w 554"/>
                            <a:gd name="T65" fmla="*/ 2147483647 h 360"/>
                            <a:gd name="T66" fmla="*/ 2147483647 w 554"/>
                            <a:gd name="T67" fmla="*/ 2147483647 h 360"/>
                            <a:gd name="T68" fmla="*/ 2147483647 w 554"/>
                            <a:gd name="T69" fmla="*/ 2147483647 h 360"/>
                            <a:gd name="T70" fmla="*/ 0 w 554"/>
                            <a:gd name="T71" fmla="*/ 2147483647 h 360"/>
                            <a:gd name="T72" fmla="*/ 0 w 554"/>
                            <a:gd name="T73" fmla="*/ 2147483647 h 360"/>
                            <a:gd name="T74" fmla="*/ 2147483647 w 554"/>
                            <a:gd name="T75" fmla="*/ 2147483647 h 360"/>
                            <a:gd name="T76" fmla="*/ 2147483647 w 554"/>
                            <a:gd name="T77" fmla="*/ 2147483647 h 360"/>
                            <a:gd name="T78" fmla="*/ 2147483647 w 554"/>
                            <a:gd name="T79" fmla="*/ 2147483647 h 360"/>
                            <a:gd name="T80" fmla="*/ 2147483647 w 554"/>
                            <a:gd name="T81" fmla="*/ 2147483647 h 360"/>
                            <a:gd name="T82" fmla="*/ 2147483647 w 554"/>
                            <a:gd name="T83" fmla="*/ 2147483647 h 360"/>
                            <a:gd name="T84" fmla="*/ 2147483647 w 554"/>
                            <a:gd name="T85" fmla="*/ 2147483647 h 360"/>
                            <a:gd name="T86" fmla="*/ 2147483647 w 554"/>
                            <a:gd name="T87" fmla="*/ 2147483647 h 360"/>
                            <a:gd name="T88" fmla="*/ 2147483647 w 554"/>
                            <a:gd name="T89" fmla="*/ 2147483647 h 360"/>
                            <a:gd name="T90" fmla="*/ 2147483647 w 554"/>
                            <a:gd name="T91" fmla="*/ 2147483647 h 360"/>
                            <a:gd name="T92" fmla="*/ 2147483647 w 554"/>
                            <a:gd name="T93" fmla="*/ 2147483647 h 360"/>
                            <a:gd name="T94" fmla="*/ 2147483647 w 554"/>
                            <a:gd name="T95" fmla="*/ 2147483647 h 360"/>
                            <a:gd name="T96" fmla="*/ 2147483647 w 554"/>
                            <a:gd name="T97" fmla="*/ 2147483647 h 3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4"/>
                            <a:gd name="T148" fmla="*/ 0 h 360"/>
                            <a:gd name="T149" fmla="*/ 554 w 554"/>
                            <a:gd name="T150" fmla="*/ 360 h 3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4" h="360">
                              <a:moveTo>
                                <a:pt x="313" y="26"/>
                              </a:moveTo>
                              <a:lnTo>
                                <a:pt x="408" y="73"/>
                              </a:lnTo>
                              <a:lnTo>
                                <a:pt x="418" y="88"/>
                              </a:lnTo>
                              <a:lnTo>
                                <a:pt x="486" y="52"/>
                              </a:lnTo>
                              <a:lnTo>
                                <a:pt x="512" y="5"/>
                              </a:lnTo>
                              <a:lnTo>
                                <a:pt x="544" y="0"/>
                              </a:lnTo>
                              <a:lnTo>
                                <a:pt x="554" y="31"/>
                              </a:lnTo>
                              <a:lnTo>
                                <a:pt x="533" y="68"/>
                              </a:lnTo>
                              <a:lnTo>
                                <a:pt x="507" y="83"/>
                              </a:lnTo>
                              <a:lnTo>
                                <a:pt x="497" y="94"/>
                              </a:lnTo>
                              <a:lnTo>
                                <a:pt x="476" y="141"/>
                              </a:lnTo>
                              <a:lnTo>
                                <a:pt x="470" y="167"/>
                              </a:lnTo>
                              <a:lnTo>
                                <a:pt x="455" y="177"/>
                              </a:lnTo>
                              <a:lnTo>
                                <a:pt x="455" y="188"/>
                              </a:lnTo>
                              <a:lnTo>
                                <a:pt x="470" y="204"/>
                              </a:lnTo>
                              <a:lnTo>
                                <a:pt x="449" y="214"/>
                              </a:lnTo>
                              <a:lnTo>
                                <a:pt x="444" y="230"/>
                              </a:lnTo>
                              <a:lnTo>
                                <a:pt x="423" y="235"/>
                              </a:lnTo>
                              <a:lnTo>
                                <a:pt x="434" y="251"/>
                              </a:lnTo>
                              <a:lnTo>
                                <a:pt x="429" y="261"/>
                              </a:lnTo>
                              <a:lnTo>
                                <a:pt x="376" y="272"/>
                              </a:lnTo>
                              <a:lnTo>
                                <a:pt x="350" y="298"/>
                              </a:lnTo>
                              <a:lnTo>
                                <a:pt x="334" y="329"/>
                              </a:lnTo>
                              <a:lnTo>
                                <a:pt x="282" y="329"/>
                              </a:lnTo>
                              <a:lnTo>
                                <a:pt x="266" y="334"/>
                              </a:lnTo>
                              <a:lnTo>
                                <a:pt x="230" y="360"/>
                              </a:lnTo>
                              <a:lnTo>
                                <a:pt x="193" y="355"/>
                              </a:lnTo>
                              <a:lnTo>
                                <a:pt x="177" y="345"/>
                              </a:lnTo>
                              <a:lnTo>
                                <a:pt x="115" y="334"/>
                              </a:lnTo>
                              <a:lnTo>
                                <a:pt x="94" y="313"/>
                              </a:lnTo>
                              <a:lnTo>
                                <a:pt x="68" y="329"/>
                              </a:lnTo>
                              <a:lnTo>
                                <a:pt x="57" y="324"/>
                              </a:lnTo>
                              <a:lnTo>
                                <a:pt x="47" y="313"/>
                              </a:lnTo>
                              <a:lnTo>
                                <a:pt x="42" y="292"/>
                              </a:lnTo>
                              <a:lnTo>
                                <a:pt x="26" y="292"/>
                              </a:lnTo>
                              <a:lnTo>
                                <a:pt x="0" y="277"/>
                              </a:lnTo>
                              <a:lnTo>
                                <a:pt x="0" y="256"/>
                              </a:lnTo>
                              <a:lnTo>
                                <a:pt x="15" y="204"/>
                              </a:lnTo>
                              <a:lnTo>
                                <a:pt x="52" y="177"/>
                              </a:lnTo>
                              <a:lnTo>
                                <a:pt x="57" y="141"/>
                              </a:lnTo>
                              <a:lnTo>
                                <a:pt x="110" y="151"/>
                              </a:lnTo>
                              <a:lnTo>
                                <a:pt x="204" y="120"/>
                              </a:lnTo>
                              <a:lnTo>
                                <a:pt x="214" y="109"/>
                              </a:lnTo>
                              <a:lnTo>
                                <a:pt x="214" y="94"/>
                              </a:lnTo>
                              <a:lnTo>
                                <a:pt x="193" y="62"/>
                              </a:lnTo>
                              <a:lnTo>
                                <a:pt x="209" y="52"/>
                              </a:lnTo>
                              <a:lnTo>
                                <a:pt x="266" y="10"/>
                              </a:lnTo>
                              <a:lnTo>
                                <a:pt x="287" y="10"/>
                              </a:lnTo>
                              <a:lnTo>
                                <a:pt x="313" y="26"/>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grpSp>
                      <p:nvGrpSpPr>
                        <p:cNvPr id="2050" name="Group 2049"/>
                        <p:cNvGrpSpPr/>
                        <p:nvPr/>
                      </p:nvGrpSpPr>
                      <p:grpSpPr>
                        <a:xfrm>
                          <a:off x="72174" y="1064623"/>
                          <a:ext cx="1856667" cy="1484673"/>
                          <a:chOff x="72174" y="1064623"/>
                          <a:chExt cx="1856667" cy="1484673"/>
                        </a:xfrm>
                        <a:grpFill/>
                      </p:grpSpPr>
                      <p:sp>
                        <p:nvSpPr>
                          <p:cNvPr id="234" name="Freeform 21"/>
                          <p:cNvSpPr>
                            <a:spLocks/>
                          </p:cNvSpPr>
                          <p:nvPr/>
                        </p:nvSpPr>
                        <p:spPr bwMode="auto">
                          <a:xfrm>
                            <a:off x="464245" y="1064623"/>
                            <a:ext cx="703136" cy="566627"/>
                          </a:xfrm>
                          <a:custGeom>
                            <a:avLst/>
                            <a:gdLst>
                              <a:gd name="T0" fmla="*/ 2147483647 w 450"/>
                              <a:gd name="T1" fmla="*/ 2147483647 h 423"/>
                              <a:gd name="T2" fmla="*/ 2147483647 w 450"/>
                              <a:gd name="T3" fmla="*/ 2147483647 h 423"/>
                              <a:gd name="T4" fmla="*/ 2147483647 w 450"/>
                              <a:gd name="T5" fmla="*/ 2147483647 h 423"/>
                              <a:gd name="T6" fmla="*/ 2147483647 w 450"/>
                              <a:gd name="T7" fmla="*/ 2147483647 h 423"/>
                              <a:gd name="T8" fmla="*/ 2147483647 w 450"/>
                              <a:gd name="T9" fmla="*/ 2147483647 h 423"/>
                              <a:gd name="T10" fmla="*/ 2147483647 w 450"/>
                              <a:gd name="T11" fmla="*/ 2147483647 h 423"/>
                              <a:gd name="T12" fmla="*/ 2147483647 w 450"/>
                              <a:gd name="T13" fmla="*/ 2147483647 h 423"/>
                              <a:gd name="T14" fmla="*/ 2147483647 w 450"/>
                              <a:gd name="T15" fmla="*/ 2147483647 h 423"/>
                              <a:gd name="T16" fmla="*/ 2147483647 w 450"/>
                              <a:gd name="T17" fmla="*/ 2147483647 h 423"/>
                              <a:gd name="T18" fmla="*/ 2147483647 w 450"/>
                              <a:gd name="T19" fmla="*/ 0 h 423"/>
                              <a:gd name="T20" fmla="*/ 2147483647 w 450"/>
                              <a:gd name="T21" fmla="*/ 2147483647 h 423"/>
                              <a:gd name="T22" fmla="*/ 2147483647 w 450"/>
                              <a:gd name="T23" fmla="*/ 2147483647 h 423"/>
                              <a:gd name="T24" fmla="*/ 2147483647 w 450"/>
                              <a:gd name="T25" fmla="*/ 2147483647 h 423"/>
                              <a:gd name="T26" fmla="*/ 2147483647 w 450"/>
                              <a:gd name="T27" fmla="*/ 2147483647 h 423"/>
                              <a:gd name="T28" fmla="*/ 2147483647 w 450"/>
                              <a:gd name="T29" fmla="*/ 2147483647 h 423"/>
                              <a:gd name="T30" fmla="*/ 2147483647 w 450"/>
                              <a:gd name="T31" fmla="*/ 2147483647 h 423"/>
                              <a:gd name="T32" fmla="*/ 2147483647 w 450"/>
                              <a:gd name="T33" fmla="*/ 2147483647 h 423"/>
                              <a:gd name="T34" fmla="*/ 2147483647 w 450"/>
                              <a:gd name="T35" fmla="*/ 2147483647 h 423"/>
                              <a:gd name="T36" fmla="*/ 2147483647 w 450"/>
                              <a:gd name="T37" fmla="*/ 2147483647 h 423"/>
                              <a:gd name="T38" fmla="*/ 2147483647 w 450"/>
                              <a:gd name="T39" fmla="*/ 2147483647 h 423"/>
                              <a:gd name="T40" fmla="*/ 2147483647 w 450"/>
                              <a:gd name="T41" fmla="*/ 2147483647 h 423"/>
                              <a:gd name="T42" fmla="*/ 2147483647 w 450"/>
                              <a:gd name="T43" fmla="*/ 2147483647 h 423"/>
                              <a:gd name="T44" fmla="*/ 2147483647 w 450"/>
                              <a:gd name="T45" fmla="*/ 2147483647 h 423"/>
                              <a:gd name="T46" fmla="*/ 2147483647 w 450"/>
                              <a:gd name="T47" fmla="*/ 2147483647 h 423"/>
                              <a:gd name="T48" fmla="*/ 2147483647 w 450"/>
                              <a:gd name="T49" fmla="*/ 2147483647 h 423"/>
                              <a:gd name="T50" fmla="*/ 2147483647 w 450"/>
                              <a:gd name="T51" fmla="*/ 2147483647 h 423"/>
                              <a:gd name="T52" fmla="*/ 2147483647 w 450"/>
                              <a:gd name="T53" fmla="*/ 2147483647 h 423"/>
                              <a:gd name="T54" fmla="*/ 2147483647 w 450"/>
                              <a:gd name="T55" fmla="*/ 2147483647 h 423"/>
                              <a:gd name="T56" fmla="*/ 2147483647 w 450"/>
                              <a:gd name="T57" fmla="*/ 2147483647 h 423"/>
                              <a:gd name="T58" fmla="*/ 2147483647 w 450"/>
                              <a:gd name="T59" fmla="*/ 2147483647 h 423"/>
                              <a:gd name="T60" fmla="*/ 2147483647 w 450"/>
                              <a:gd name="T61" fmla="*/ 2147483647 h 423"/>
                              <a:gd name="T62" fmla="*/ 2147483647 w 450"/>
                              <a:gd name="T63" fmla="*/ 2147483647 h 423"/>
                              <a:gd name="T64" fmla="*/ 2147483647 w 450"/>
                              <a:gd name="T65" fmla="*/ 2147483647 h 423"/>
                              <a:gd name="T66" fmla="*/ 0 w 450"/>
                              <a:gd name="T67" fmla="*/ 2147483647 h 423"/>
                              <a:gd name="T68" fmla="*/ 2147483647 w 450"/>
                              <a:gd name="T69" fmla="*/ 2147483647 h 423"/>
                              <a:gd name="T70" fmla="*/ 0 w 450"/>
                              <a:gd name="T71" fmla="*/ 2147483647 h 423"/>
                              <a:gd name="T72" fmla="*/ 0 w 450"/>
                              <a:gd name="T73" fmla="*/ 2147483647 h 423"/>
                              <a:gd name="T74" fmla="*/ 2147483647 w 450"/>
                              <a:gd name="T75" fmla="*/ 2147483647 h 423"/>
                              <a:gd name="T76" fmla="*/ 2147483647 w 450"/>
                              <a:gd name="T77" fmla="*/ 2147483647 h 423"/>
                              <a:gd name="T78" fmla="*/ 2147483647 w 450"/>
                              <a:gd name="T79" fmla="*/ 2147483647 h 423"/>
                              <a:gd name="T80" fmla="*/ 2147483647 w 450"/>
                              <a:gd name="T81" fmla="*/ 2147483647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0"/>
                              <a:gd name="T124" fmla="*/ 0 h 423"/>
                              <a:gd name="T125" fmla="*/ 450 w 450"/>
                              <a:gd name="T126" fmla="*/ 423 h 4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0" h="423">
                                <a:moveTo>
                                  <a:pt x="163" y="83"/>
                                </a:moveTo>
                                <a:lnTo>
                                  <a:pt x="183" y="89"/>
                                </a:lnTo>
                                <a:lnTo>
                                  <a:pt x="215" y="125"/>
                                </a:lnTo>
                                <a:lnTo>
                                  <a:pt x="267" y="120"/>
                                </a:lnTo>
                                <a:lnTo>
                                  <a:pt x="272" y="83"/>
                                </a:lnTo>
                                <a:lnTo>
                                  <a:pt x="283" y="52"/>
                                </a:lnTo>
                                <a:lnTo>
                                  <a:pt x="293" y="47"/>
                                </a:lnTo>
                                <a:lnTo>
                                  <a:pt x="393" y="10"/>
                                </a:lnTo>
                                <a:lnTo>
                                  <a:pt x="424" y="5"/>
                                </a:lnTo>
                                <a:lnTo>
                                  <a:pt x="440" y="0"/>
                                </a:lnTo>
                                <a:lnTo>
                                  <a:pt x="450" y="10"/>
                                </a:lnTo>
                                <a:lnTo>
                                  <a:pt x="424" y="26"/>
                                </a:lnTo>
                                <a:lnTo>
                                  <a:pt x="434" y="42"/>
                                </a:lnTo>
                                <a:lnTo>
                                  <a:pt x="440" y="57"/>
                                </a:lnTo>
                                <a:lnTo>
                                  <a:pt x="424" y="89"/>
                                </a:lnTo>
                                <a:lnTo>
                                  <a:pt x="403" y="130"/>
                                </a:lnTo>
                                <a:lnTo>
                                  <a:pt x="382" y="183"/>
                                </a:lnTo>
                                <a:lnTo>
                                  <a:pt x="377" y="204"/>
                                </a:lnTo>
                                <a:lnTo>
                                  <a:pt x="387" y="235"/>
                                </a:lnTo>
                                <a:lnTo>
                                  <a:pt x="361" y="266"/>
                                </a:lnTo>
                                <a:lnTo>
                                  <a:pt x="325" y="246"/>
                                </a:lnTo>
                                <a:lnTo>
                                  <a:pt x="288" y="246"/>
                                </a:lnTo>
                                <a:lnTo>
                                  <a:pt x="236" y="251"/>
                                </a:lnTo>
                                <a:lnTo>
                                  <a:pt x="210" y="308"/>
                                </a:lnTo>
                                <a:lnTo>
                                  <a:pt x="194" y="324"/>
                                </a:lnTo>
                                <a:lnTo>
                                  <a:pt x="178" y="340"/>
                                </a:lnTo>
                                <a:lnTo>
                                  <a:pt x="157" y="371"/>
                                </a:lnTo>
                                <a:lnTo>
                                  <a:pt x="84" y="402"/>
                                </a:lnTo>
                                <a:lnTo>
                                  <a:pt x="68" y="423"/>
                                </a:lnTo>
                                <a:lnTo>
                                  <a:pt x="53" y="397"/>
                                </a:lnTo>
                                <a:lnTo>
                                  <a:pt x="74" y="366"/>
                                </a:lnTo>
                                <a:lnTo>
                                  <a:pt x="74" y="340"/>
                                </a:lnTo>
                                <a:lnTo>
                                  <a:pt x="16" y="329"/>
                                </a:lnTo>
                                <a:lnTo>
                                  <a:pt x="0" y="293"/>
                                </a:lnTo>
                                <a:lnTo>
                                  <a:pt x="11" y="209"/>
                                </a:lnTo>
                                <a:lnTo>
                                  <a:pt x="0" y="198"/>
                                </a:lnTo>
                                <a:lnTo>
                                  <a:pt x="0" y="188"/>
                                </a:lnTo>
                                <a:lnTo>
                                  <a:pt x="53" y="167"/>
                                </a:lnTo>
                                <a:lnTo>
                                  <a:pt x="68" y="73"/>
                                </a:lnTo>
                                <a:lnTo>
                                  <a:pt x="110" y="68"/>
                                </a:lnTo>
                                <a:lnTo>
                                  <a:pt x="163" y="83"/>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38" name="Freeform 27"/>
                          <p:cNvSpPr>
                            <a:spLocks/>
                          </p:cNvSpPr>
                          <p:nvPr/>
                        </p:nvSpPr>
                        <p:spPr bwMode="auto">
                          <a:xfrm>
                            <a:off x="1536770" y="1309799"/>
                            <a:ext cx="392071" cy="266969"/>
                          </a:xfrm>
                          <a:custGeom>
                            <a:avLst/>
                            <a:gdLst>
                              <a:gd name="T0" fmla="*/ 2147483647 w 251"/>
                              <a:gd name="T1" fmla="*/ 2147483647 h 199"/>
                              <a:gd name="T2" fmla="*/ 2147483647 w 251"/>
                              <a:gd name="T3" fmla="*/ 2147483647 h 199"/>
                              <a:gd name="T4" fmla="*/ 2147483647 w 251"/>
                              <a:gd name="T5" fmla="*/ 2147483647 h 199"/>
                              <a:gd name="T6" fmla="*/ 2147483647 w 251"/>
                              <a:gd name="T7" fmla="*/ 0 h 199"/>
                              <a:gd name="T8" fmla="*/ 2147483647 w 251"/>
                              <a:gd name="T9" fmla="*/ 0 h 199"/>
                              <a:gd name="T10" fmla="*/ 2147483647 w 251"/>
                              <a:gd name="T11" fmla="*/ 0 h 199"/>
                              <a:gd name="T12" fmla="*/ 2147483647 w 251"/>
                              <a:gd name="T13" fmla="*/ 2147483647 h 199"/>
                              <a:gd name="T14" fmla="*/ 2147483647 w 251"/>
                              <a:gd name="T15" fmla="*/ 2147483647 h 199"/>
                              <a:gd name="T16" fmla="*/ 2147483647 w 251"/>
                              <a:gd name="T17" fmla="*/ 2147483647 h 199"/>
                              <a:gd name="T18" fmla="*/ 2147483647 w 251"/>
                              <a:gd name="T19" fmla="*/ 2147483647 h 199"/>
                              <a:gd name="T20" fmla="*/ 0 w 251"/>
                              <a:gd name="T21" fmla="*/ 2147483647 h 199"/>
                              <a:gd name="T22" fmla="*/ 0 w 251"/>
                              <a:gd name="T23" fmla="*/ 2147483647 h 199"/>
                              <a:gd name="T24" fmla="*/ 0 w 251"/>
                              <a:gd name="T25" fmla="*/ 2147483647 h 199"/>
                              <a:gd name="T26" fmla="*/ 2147483647 w 251"/>
                              <a:gd name="T27" fmla="*/ 2147483647 h 199"/>
                              <a:gd name="T28" fmla="*/ 0 w 251"/>
                              <a:gd name="T29" fmla="*/ 2147483647 h 199"/>
                              <a:gd name="T30" fmla="*/ 2147483647 w 251"/>
                              <a:gd name="T31" fmla="*/ 2147483647 h 199"/>
                              <a:gd name="T32" fmla="*/ 2147483647 w 251"/>
                              <a:gd name="T33" fmla="*/ 2147483647 h 199"/>
                              <a:gd name="T34" fmla="*/ 2147483647 w 251"/>
                              <a:gd name="T35" fmla="*/ 2147483647 h 199"/>
                              <a:gd name="T36" fmla="*/ 2147483647 w 251"/>
                              <a:gd name="T37" fmla="*/ 2147483647 h 199"/>
                              <a:gd name="T38" fmla="*/ 2147483647 w 251"/>
                              <a:gd name="T39" fmla="*/ 2147483647 h 199"/>
                              <a:gd name="T40" fmla="*/ 2147483647 w 251"/>
                              <a:gd name="T41" fmla="*/ 2147483647 h 199"/>
                              <a:gd name="T42" fmla="*/ 2147483647 w 251"/>
                              <a:gd name="T43" fmla="*/ 2147483647 h 199"/>
                              <a:gd name="T44" fmla="*/ 2147483647 w 251"/>
                              <a:gd name="T45" fmla="*/ 2147483647 h 199"/>
                              <a:gd name="T46" fmla="*/ 2147483647 w 251"/>
                              <a:gd name="T47" fmla="*/ 2147483647 h 199"/>
                              <a:gd name="T48" fmla="*/ 2147483647 w 251"/>
                              <a:gd name="T49" fmla="*/ 2147483647 h 199"/>
                              <a:gd name="T50" fmla="*/ 2147483647 w 251"/>
                              <a:gd name="T51" fmla="*/ 2147483647 h 199"/>
                              <a:gd name="T52" fmla="*/ 2147483647 w 251"/>
                              <a:gd name="T53" fmla="*/ 2147483647 h 199"/>
                              <a:gd name="T54" fmla="*/ 2147483647 w 251"/>
                              <a:gd name="T55" fmla="*/ 2147483647 h 199"/>
                              <a:gd name="T56" fmla="*/ 2147483647 w 251"/>
                              <a:gd name="T57" fmla="*/ 2147483647 h 199"/>
                              <a:gd name="T58" fmla="*/ 2147483647 w 251"/>
                              <a:gd name="T59" fmla="*/ 2147483647 h 199"/>
                              <a:gd name="T60" fmla="*/ 2147483647 w 251"/>
                              <a:gd name="T61" fmla="*/ 2147483647 h 199"/>
                              <a:gd name="T62" fmla="*/ 2147483647 w 251"/>
                              <a:gd name="T63" fmla="*/ 2147483647 h 199"/>
                              <a:gd name="T64" fmla="*/ 2147483647 w 251"/>
                              <a:gd name="T65" fmla="*/ 2147483647 h 199"/>
                              <a:gd name="T66" fmla="*/ 2147483647 w 251"/>
                              <a:gd name="T67" fmla="*/ 2147483647 h 1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1"/>
                              <a:gd name="T103" fmla="*/ 0 h 199"/>
                              <a:gd name="T104" fmla="*/ 251 w 251"/>
                              <a:gd name="T105" fmla="*/ 199 h 1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1" h="199">
                                <a:moveTo>
                                  <a:pt x="251" y="52"/>
                                </a:moveTo>
                                <a:lnTo>
                                  <a:pt x="177" y="26"/>
                                </a:lnTo>
                                <a:lnTo>
                                  <a:pt x="162" y="26"/>
                                </a:lnTo>
                                <a:lnTo>
                                  <a:pt x="73" y="0"/>
                                </a:lnTo>
                                <a:lnTo>
                                  <a:pt x="57" y="0"/>
                                </a:lnTo>
                                <a:lnTo>
                                  <a:pt x="41" y="0"/>
                                </a:lnTo>
                                <a:lnTo>
                                  <a:pt x="20" y="15"/>
                                </a:lnTo>
                                <a:lnTo>
                                  <a:pt x="20" y="47"/>
                                </a:lnTo>
                                <a:lnTo>
                                  <a:pt x="15" y="52"/>
                                </a:lnTo>
                                <a:lnTo>
                                  <a:pt x="15" y="63"/>
                                </a:lnTo>
                                <a:lnTo>
                                  <a:pt x="0" y="89"/>
                                </a:lnTo>
                                <a:lnTo>
                                  <a:pt x="0" y="99"/>
                                </a:lnTo>
                                <a:lnTo>
                                  <a:pt x="0" y="104"/>
                                </a:lnTo>
                                <a:lnTo>
                                  <a:pt x="5" y="110"/>
                                </a:lnTo>
                                <a:lnTo>
                                  <a:pt x="0" y="115"/>
                                </a:lnTo>
                                <a:lnTo>
                                  <a:pt x="20" y="120"/>
                                </a:lnTo>
                                <a:lnTo>
                                  <a:pt x="31" y="141"/>
                                </a:lnTo>
                                <a:lnTo>
                                  <a:pt x="47" y="157"/>
                                </a:lnTo>
                                <a:lnTo>
                                  <a:pt x="62" y="167"/>
                                </a:lnTo>
                                <a:lnTo>
                                  <a:pt x="68" y="172"/>
                                </a:lnTo>
                                <a:lnTo>
                                  <a:pt x="68" y="178"/>
                                </a:lnTo>
                                <a:lnTo>
                                  <a:pt x="62" y="172"/>
                                </a:lnTo>
                                <a:lnTo>
                                  <a:pt x="68" y="178"/>
                                </a:lnTo>
                                <a:lnTo>
                                  <a:pt x="62" y="188"/>
                                </a:lnTo>
                                <a:lnTo>
                                  <a:pt x="78" y="183"/>
                                </a:lnTo>
                                <a:lnTo>
                                  <a:pt x="83" y="199"/>
                                </a:lnTo>
                                <a:lnTo>
                                  <a:pt x="104" y="162"/>
                                </a:lnTo>
                                <a:lnTo>
                                  <a:pt x="115" y="125"/>
                                </a:lnTo>
                                <a:lnTo>
                                  <a:pt x="146" y="99"/>
                                </a:lnTo>
                                <a:lnTo>
                                  <a:pt x="156" y="99"/>
                                </a:lnTo>
                                <a:lnTo>
                                  <a:pt x="183" y="115"/>
                                </a:lnTo>
                                <a:lnTo>
                                  <a:pt x="198" y="104"/>
                                </a:lnTo>
                                <a:lnTo>
                                  <a:pt x="235" y="83"/>
                                </a:lnTo>
                                <a:lnTo>
                                  <a:pt x="251" y="52"/>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90" name="Freeform 127"/>
                          <p:cNvSpPr>
                            <a:spLocks/>
                          </p:cNvSpPr>
                          <p:nvPr/>
                        </p:nvSpPr>
                        <p:spPr bwMode="auto">
                          <a:xfrm>
                            <a:off x="154801" y="1504577"/>
                            <a:ext cx="432574" cy="392280"/>
                          </a:xfrm>
                          <a:custGeom>
                            <a:avLst/>
                            <a:gdLst>
                              <a:gd name="T0" fmla="*/ 2147483647 w 277"/>
                              <a:gd name="T1" fmla="*/ 2147483647 h 293"/>
                              <a:gd name="T2" fmla="*/ 2147483647 w 277"/>
                              <a:gd name="T3" fmla="*/ 2147483647 h 293"/>
                              <a:gd name="T4" fmla="*/ 2147483647 w 277"/>
                              <a:gd name="T5" fmla="*/ 2147483647 h 293"/>
                              <a:gd name="T6" fmla="*/ 2147483647 w 277"/>
                              <a:gd name="T7" fmla="*/ 2147483647 h 293"/>
                              <a:gd name="T8" fmla="*/ 2147483647 w 277"/>
                              <a:gd name="T9" fmla="*/ 2147483647 h 293"/>
                              <a:gd name="T10" fmla="*/ 2147483647 w 277"/>
                              <a:gd name="T11" fmla="*/ 2147483647 h 293"/>
                              <a:gd name="T12" fmla="*/ 2147483647 w 277"/>
                              <a:gd name="T13" fmla="*/ 2147483647 h 293"/>
                              <a:gd name="T14" fmla="*/ 2147483647 w 277"/>
                              <a:gd name="T15" fmla="*/ 2147483647 h 293"/>
                              <a:gd name="T16" fmla="*/ 2147483647 w 277"/>
                              <a:gd name="T17" fmla="*/ 2147483647 h 293"/>
                              <a:gd name="T18" fmla="*/ 2147483647 w 277"/>
                              <a:gd name="T19" fmla="*/ 2147483647 h 293"/>
                              <a:gd name="T20" fmla="*/ 2147483647 w 277"/>
                              <a:gd name="T21" fmla="*/ 2147483647 h 293"/>
                              <a:gd name="T22" fmla="*/ 2147483647 w 277"/>
                              <a:gd name="T23" fmla="*/ 2147483647 h 293"/>
                              <a:gd name="T24" fmla="*/ 2147483647 w 277"/>
                              <a:gd name="T25" fmla="*/ 2147483647 h 293"/>
                              <a:gd name="T26" fmla="*/ 0 w 277"/>
                              <a:gd name="T27" fmla="*/ 2147483647 h 293"/>
                              <a:gd name="T28" fmla="*/ 2147483647 w 277"/>
                              <a:gd name="T29" fmla="*/ 2147483647 h 293"/>
                              <a:gd name="T30" fmla="*/ 2147483647 w 277"/>
                              <a:gd name="T31" fmla="*/ 2147483647 h 293"/>
                              <a:gd name="T32" fmla="*/ 2147483647 w 277"/>
                              <a:gd name="T33" fmla="*/ 2147483647 h 293"/>
                              <a:gd name="T34" fmla="*/ 2147483647 w 277"/>
                              <a:gd name="T35" fmla="*/ 2147483647 h 293"/>
                              <a:gd name="T36" fmla="*/ 2147483647 w 277"/>
                              <a:gd name="T37" fmla="*/ 2147483647 h 293"/>
                              <a:gd name="T38" fmla="*/ 2147483647 w 277"/>
                              <a:gd name="T39" fmla="*/ 2147483647 h 293"/>
                              <a:gd name="T40" fmla="*/ 2147483647 w 277"/>
                              <a:gd name="T41" fmla="*/ 2147483647 h 293"/>
                              <a:gd name="T42" fmla="*/ 2147483647 w 277"/>
                              <a:gd name="T43" fmla="*/ 2147483647 h 293"/>
                              <a:gd name="T44" fmla="*/ 2147483647 w 277"/>
                              <a:gd name="T45" fmla="*/ 2147483647 h 293"/>
                              <a:gd name="T46" fmla="*/ 2147483647 w 277"/>
                              <a:gd name="T47" fmla="*/ 2147483647 h 293"/>
                              <a:gd name="T48" fmla="*/ 2147483647 w 277"/>
                              <a:gd name="T49" fmla="*/ 2147483647 h 293"/>
                              <a:gd name="T50" fmla="*/ 2147483647 w 277"/>
                              <a:gd name="T51" fmla="*/ 2147483647 h 293"/>
                              <a:gd name="T52" fmla="*/ 2147483647 w 277"/>
                              <a:gd name="T53" fmla="*/ 2147483647 h 293"/>
                              <a:gd name="T54" fmla="*/ 2147483647 w 277"/>
                              <a:gd name="T55" fmla="*/ 0 h 293"/>
                              <a:gd name="T56" fmla="*/ 2147483647 w 277"/>
                              <a:gd name="T57" fmla="*/ 2147483647 h 2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7"/>
                              <a:gd name="T88" fmla="*/ 0 h 293"/>
                              <a:gd name="T89" fmla="*/ 277 w 277"/>
                              <a:gd name="T90" fmla="*/ 293 h 2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7" h="293">
                                <a:moveTo>
                                  <a:pt x="277" y="5"/>
                                </a:moveTo>
                                <a:lnTo>
                                  <a:pt x="277" y="32"/>
                                </a:lnTo>
                                <a:lnTo>
                                  <a:pt x="251" y="63"/>
                                </a:lnTo>
                                <a:lnTo>
                                  <a:pt x="266" y="89"/>
                                </a:lnTo>
                                <a:lnTo>
                                  <a:pt x="172" y="126"/>
                                </a:lnTo>
                                <a:lnTo>
                                  <a:pt x="172" y="141"/>
                                </a:lnTo>
                                <a:lnTo>
                                  <a:pt x="157" y="147"/>
                                </a:lnTo>
                                <a:lnTo>
                                  <a:pt x="141" y="173"/>
                                </a:lnTo>
                                <a:lnTo>
                                  <a:pt x="104" y="199"/>
                                </a:lnTo>
                                <a:lnTo>
                                  <a:pt x="94" y="209"/>
                                </a:lnTo>
                                <a:lnTo>
                                  <a:pt x="62" y="230"/>
                                </a:lnTo>
                                <a:lnTo>
                                  <a:pt x="62" y="257"/>
                                </a:lnTo>
                                <a:lnTo>
                                  <a:pt x="36" y="277"/>
                                </a:lnTo>
                                <a:lnTo>
                                  <a:pt x="0" y="293"/>
                                </a:lnTo>
                                <a:lnTo>
                                  <a:pt x="36" y="220"/>
                                </a:lnTo>
                                <a:lnTo>
                                  <a:pt x="36" y="199"/>
                                </a:lnTo>
                                <a:lnTo>
                                  <a:pt x="26" y="189"/>
                                </a:lnTo>
                                <a:lnTo>
                                  <a:pt x="31" y="178"/>
                                </a:lnTo>
                                <a:lnTo>
                                  <a:pt x="21" y="168"/>
                                </a:lnTo>
                                <a:lnTo>
                                  <a:pt x="57" y="157"/>
                                </a:lnTo>
                                <a:lnTo>
                                  <a:pt x="89" y="131"/>
                                </a:lnTo>
                                <a:lnTo>
                                  <a:pt x="141" y="100"/>
                                </a:lnTo>
                                <a:lnTo>
                                  <a:pt x="167" y="100"/>
                                </a:lnTo>
                                <a:lnTo>
                                  <a:pt x="188" y="84"/>
                                </a:lnTo>
                                <a:lnTo>
                                  <a:pt x="219" y="73"/>
                                </a:lnTo>
                                <a:lnTo>
                                  <a:pt x="214" y="42"/>
                                </a:lnTo>
                                <a:lnTo>
                                  <a:pt x="198" y="42"/>
                                </a:lnTo>
                                <a:lnTo>
                                  <a:pt x="214" y="0"/>
                                </a:lnTo>
                                <a:lnTo>
                                  <a:pt x="277" y="5"/>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91" name="Freeform 128"/>
                          <p:cNvSpPr>
                            <a:spLocks/>
                          </p:cNvSpPr>
                          <p:nvPr/>
                        </p:nvSpPr>
                        <p:spPr bwMode="auto">
                          <a:xfrm>
                            <a:off x="72174" y="1693906"/>
                            <a:ext cx="735538" cy="546196"/>
                          </a:xfrm>
                          <a:custGeom>
                            <a:avLst/>
                            <a:gdLst>
                              <a:gd name="T0" fmla="*/ 2147483647 w 471"/>
                              <a:gd name="T1" fmla="*/ 2147483647 h 408"/>
                              <a:gd name="T2" fmla="*/ 2147483647 w 471"/>
                              <a:gd name="T3" fmla="*/ 2147483647 h 408"/>
                              <a:gd name="T4" fmla="*/ 2147483647 w 471"/>
                              <a:gd name="T5" fmla="*/ 2147483647 h 408"/>
                              <a:gd name="T6" fmla="*/ 2147483647 w 471"/>
                              <a:gd name="T7" fmla="*/ 2147483647 h 408"/>
                              <a:gd name="T8" fmla="*/ 2147483647 w 471"/>
                              <a:gd name="T9" fmla="*/ 2147483647 h 408"/>
                              <a:gd name="T10" fmla="*/ 2147483647 w 471"/>
                              <a:gd name="T11" fmla="*/ 2147483647 h 408"/>
                              <a:gd name="T12" fmla="*/ 2147483647 w 471"/>
                              <a:gd name="T13" fmla="*/ 2147483647 h 408"/>
                              <a:gd name="T14" fmla="*/ 2147483647 w 471"/>
                              <a:gd name="T15" fmla="*/ 2147483647 h 408"/>
                              <a:gd name="T16" fmla="*/ 2147483647 w 471"/>
                              <a:gd name="T17" fmla="*/ 2147483647 h 408"/>
                              <a:gd name="T18" fmla="*/ 2147483647 w 471"/>
                              <a:gd name="T19" fmla="*/ 2147483647 h 408"/>
                              <a:gd name="T20" fmla="*/ 2147483647 w 471"/>
                              <a:gd name="T21" fmla="*/ 2147483647 h 408"/>
                              <a:gd name="T22" fmla="*/ 2147483647 w 471"/>
                              <a:gd name="T23" fmla="*/ 2147483647 h 408"/>
                              <a:gd name="T24" fmla="*/ 2147483647 w 471"/>
                              <a:gd name="T25" fmla="*/ 0 h 408"/>
                              <a:gd name="T26" fmla="*/ 2147483647 w 471"/>
                              <a:gd name="T27" fmla="*/ 2147483647 h 408"/>
                              <a:gd name="T28" fmla="*/ 2147483647 w 471"/>
                              <a:gd name="T29" fmla="*/ 2147483647 h 408"/>
                              <a:gd name="T30" fmla="*/ 2147483647 w 471"/>
                              <a:gd name="T31" fmla="*/ 2147483647 h 408"/>
                              <a:gd name="T32" fmla="*/ 2147483647 w 471"/>
                              <a:gd name="T33" fmla="*/ 2147483647 h 408"/>
                              <a:gd name="T34" fmla="*/ 2147483647 w 471"/>
                              <a:gd name="T35" fmla="*/ 2147483647 h 408"/>
                              <a:gd name="T36" fmla="*/ 2147483647 w 471"/>
                              <a:gd name="T37" fmla="*/ 2147483647 h 408"/>
                              <a:gd name="T38" fmla="*/ 2147483647 w 471"/>
                              <a:gd name="T39" fmla="*/ 2147483647 h 408"/>
                              <a:gd name="T40" fmla="*/ 2147483647 w 471"/>
                              <a:gd name="T41" fmla="*/ 2147483647 h 408"/>
                              <a:gd name="T42" fmla="*/ 2147483647 w 471"/>
                              <a:gd name="T43" fmla="*/ 2147483647 h 408"/>
                              <a:gd name="T44" fmla="*/ 2147483647 w 471"/>
                              <a:gd name="T45" fmla="*/ 2147483647 h 408"/>
                              <a:gd name="T46" fmla="*/ 2147483647 w 471"/>
                              <a:gd name="T47" fmla="*/ 2147483647 h 408"/>
                              <a:gd name="T48" fmla="*/ 2147483647 w 471"/>
                              <a:gd name="T49" fmla="*/ 2147483647 h 408"/>
                              <a:gd name="T50" fmla="*/ 2147483647 w 471"/>
                              <a:gd name="T51" fmla="*/ 2147483647 h 408"/>
                              <a:gd name="T52" fmla="*/ 2147483647 w 471"/>
                              <a:gd name="T53" fmla="*/ 2147483647 h 408"/>
                              <a:gd name="T54" fmla="*/ 2147483647 w 471"/>
                              <a:gd name="T55" fmla="*/ 2147483647 h 408"/>
                              <a:gd name="T56" fmla="*/ 2147483647 w 471"/>
                              <a:gd name="T57" fmla="*/ 2147483647 h 408"/>
                              <a:gd name="T58" fmla="*/ 2147483647 w 471"/>
                              <a:gd name="T59" fmla="*/ 2147483647 h 408"/>
                              <a:gd name="T60" fmla="*/ 2147483647 w 471"/>
                              <a:gd name="T61" fmla="*/ 2147483647 h 408"/>
                              <a:gd name="T62" fmla="*/ 2147483647 w 471"/>
                              <a:gd name="T63" fmla="*/ 2147483647 h 408"/>
                              <a:gd name="T64" fmla="*/ 0 w 471"/>
                              <a:gd name="T65" fmla="*/ 2147483647 h 408"/>
                              <a:gd name="T66" fmla="*/ 2147483647 w 471"/>
                              <a:gd name="T67" fmla="*/ 2147483647 h 408"/>
                              <a:gd name="T68" fmla="*/ 2147483647 w 471"/>
                              <a:gd name="T69" fmla="*/ 2147483647 h 408"/>
                              <a:gd name="T70" fmla="*/ 2147483647 w 471"/>
                              <a:gd name="T71" fmla="*/ 2147483647 h 408"/>
                              <a:gd name="T72" fmla="*/ 2147483647 w 471"/>
                              <a:gd name="T73" fmla="*/ 2147483647 h 408"/>
                              <a:gd name="T74" fmla="*/ 2147483647 w 471"/>
                              <a:gd name="T75" fmla="*/ 2147483647 h 408"/>
                              <a:gd name="T76" fmla="*/ 2147483647 w 471"/>
                              <a:gd name="T77" fmla="*/ 2147483647 h 408"/>
                              <a:gd name="T78" fmla="*/ 2147483647 w 471"/>
                              <a:gd name="T79" fmla="*/ 2147483647 h 408"/>
                              <a:gd name="T80" fmla="*/ 2147483647 w 471"/>
                              <a:gd name="T81" fmla="*/ 2147483647 h 408"/>
                              <a:gd name="T82" fmla="*/ 2147483647 w 471"/>
                              <a:gd name="T83" fmla="*/ 2147483647 h 408"/>
                              <a:gd name="T84" fmla="*/ 2147483647 w 471"/>
                              <a:gd name="T85" fmla="*/ 2147483647 h 408"/>
                              <a:gd name="T86" fmla="*/ 2147483647 w 471"/>
                              <a:gd name="T87" fmla="*/ 2147483647 h 408"/>
                              <a:gd name="T88" fmla="*/ 2147483647 w 471"/>
                              <a:gd name="T89" fmla="*/ 2147483647 h 408"/>
                              <a:gd name="T90" fmla="*/ 2147483647 w 471"/>
                              <a:gd name="T91" fmla="*/ 2147483647 h 408"/>
                              <a:gd name="T92" fmla="*/ 2147483647 w 471"/>
                              <a:gd name="T93" fmla="*/ 2147483647 h 4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1"/>
                              <a:gd name="T142" fmla="*/ 0 h 408"/>
                              <a:gd name="T143" fmla="*/ 471 w 471"/>
                              <a:gd name="T144" fmla="*/ 408 h 4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1" h="408">
                                <a:moveTo>
                                  <a:pt x="178" y="63"/>
                                </a:moveTo>
                                <a:lnTo>
                                  <a:pt x="178" y="63"/>
                                </a:lnTo>
                                <a:lnTo>
                                  <a:pt x="189" y="58"/>
                                </a:lnTo>
                                <a:lnTo>
                                  <a:pt x="220" y="27"/>
                                </a:lnTo>
                                <a:lnTo>
                                  <a:pt x="230" y="16"/>
                                </a:lnTo>
                                <a:lnTo>
                                  <a:pt x="225" y="16"/>
                                </a:lnTo>
                                <a:lnTo>
                                  <a:pt x="241" y="11"/>
                                </a:lnTo>
                                <a:lnTo>
                                  <a:pt x="283" y="16"/>
                                </a:lnTo>
                                <a:lnTo>
                                  <a:pt x="298" y="27"/>
                                </a:lnTo>
                                <a:lnTo>
                                  <a:pt x="319" y="27"/>
                                </a:lnTo>
                                <a:lnTo>
                                  <a:pt x="340" y="6"/>
                                </a:lnTo>
                                <a:lnTo>
                                  <a:pt x="372" y="11"/>
                                </a:lnTo>
                                <a:lnTo>
                                  <a:pt x="398" y="0"/>
                                </a:lnTo>
                                <a:lnTo>
                                  <a:pt x="414" y="27"/>
                                </a:lnTo>
                                <a:lnTo>
                                  <a:pt x="408" y="37"/>
                                </a:lnTo>
                                <a:lnTo>
                                  <a:pt x="471" y="79"/>
                                </a:lnTo>
                                <a:lnTo>
                                  <a:pt x="429" y="131"/>
                                </a:lnTo>
                                <a:lnTo>
                                  <a:pt x="424" y="147"/>
                                </a:lnTo>
                                <a:lnTo>
                                  <a:pt x="445" y="189"/>
                                </a:lnTo>
                                <a:lnTo>
                                  <a:pt x="450" y="252"/>
                                </a:lnTo>
                                <a:lnTo>
                                  <a:pt x="434" y="304"/>
                                </a:lnTo>
                                <a:lnTo>
                                  <a:pt x="372" y="340"/>
                                </a:lnTo>
                                <a:lnTo>
                                  <a:pt x="340" y="320"/>
                                </a:lnTo>
                                <a:lnTo>
                                  <a:pt x="278" y="299"/>
                                </a:lnTo>
                                <a:lnTo>
                                  <a:pt x="210" y="314"/>
                                </a:lnTo>
                                <a:lnTo>
                                  <a:pt x="199" y="325"/>
                                </a:lnTo>
                                <a:lnTo>
                                  <a:pt x="173" y="382"/>
                                </a:lnTo>
                                <a:lnTo>
                                  <a:pt x="121" y="393"/>
                                </a:lnTo>
                                <a:lnTo>
                                  <a:pt x="89" y="408"/>
                                </a:lnTo>
                                <a:lnTo>
                                  <a:pt x="63" y="403"/>
                                </a:lnTo>
                                <a:lnTo>
                                  <a:pt x="53" y="408"/>
                                </a:lnTo>
                                <a:lnTo>
                                  <a:pt x="16" y="408"/>
                                </a:lnTo>
                                <a:lnTo>
                                  <a:pt x="0" y="388"/>
                                </a:lnTo>
                                <a:lnTo>
                                  <a:pt x="16" y="351"/>
                                </a:lnTo>
                                <a:lnTo>
                                  <a:pt x="32" y="330"/>
                                </a:lnTo>
                                <a:lnTo>
                                  <a:pt x="32" y="272"/>
                                </a:lnTo>
                                <a:lnTo>
                                  <a:pt x="42" y="252"/>
                                </a:lnTo>
                                <a:lnTo>
                                  <a:pt x="37" y="236"/>
                                </a:lnTo>
                                <a:lnTo>
                                  <a:pt x="42" y="204"/>
                                </a:lnTo>
                                <a:lnTo>
                                  <a:pt x="58" y="168"/>
                                </a:lnTo>
                                <a:lnTo>
                                  <a:pt x="79" y="173"/>
                                </a:lnTo>
                                <a:lnTo>
                                  <a:pt x="105" y="152"/>
                                </a:lnTo>
                                <a:lnTo>
                                  <a:pt x="110" y="131"/>
                                </a:lnTo>
                                <a:lnTo>
                                  <a:pt x="121" y="126"/>
                                </a:lnTo>
                                <a:lnTo>
                                  <a:pt x="126" y="95"/>
                                </a:lnTo>
                                <a:lnTo>
                                  <a:pt x="162" y="79"/>
                                </a:lnTo>
                                <a:lnTo>
                                  <a:pt x="178" y="63"/>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298" name="Freeform 142"/>
                          <p:cNvSpPr>
                            <a:spLocks/>
                          </p:cNvSpPr>
                          <p:nvPr/>
                        </p:nvSpPr>
                        <p:spPr bwMode="auto">
                          <a:xfrm>
                            <a:off x="1053972" y="1093228"/>
                            <a:ext cx="523302" cy="370487"/>
                          </a:xfrm>
                          <a:custGeom>
                            <a:avLst/>
                            <a:gdLst>
                              <a:gd name="T0" fmla="*/ 2147483647 w 335"/>
                              <a:gd name="T1" fmla="*/ 2147483647 h 277"/>
                              <a:gd name="T2" fmla="*/ 2147483647 w 335"/>
                              <a:gd name="T3" fmla="*/ 2147483647 h 277"/>
                              <a:gd name="T4" fmla="*/ 0 w 335"/>
                              <a:gd name="T5" fmla="*/ 2147483647 h 277"/>
                              <a:gd name="T6" fmla="*/ 0 w 335"/>
                              <a:gd name="T7" fmla="*/ 2147483647 h 277"/>
                              <a:gd name="T8" fmla="*/ 2147483647 w 335"/>
                              <a:gd name="T9" fmla="*/ 2147483647 h 277"/>
                              <a:gd name="T10" fmla="*/ 2147483647 w 335"/>
                              <a:gd name="T11" fmla="*/ 2147483647 h 277"/>
                              <a:gd name="T12" fmla="*/ 2147483647 w 335"/>
                              <a:gd name="T13" fmla="*/ 2147483647 h 277"/>
                              <a:gd name="T14" fmla="*/ 2147483647 w 335"/>
                              <a:gd name="T15" fmla="*/ 2147483647 h 277"/>
                              <a:gd name="T16" fmla="*/ 2147483647 w 335"/>
                              <a:gd name="T17" fmla="*/ 2147483647 h 277"/>
                              <a:gd name="T18" fmla="*/ 2147483647 w 335"/>
                              <a:gd name="T19" fmla="*/ 2147483647 h 277"/>
                              <a:gd name="T20" fmla="*/ 2147483647 w 335"/>
                              <a:gd name="T21" fmla="*/ 2147483647 h 277"/>
                              <a:gd name="T22" fmla="*/ 2147483647 w 335"/>
                              <a:gd name="T23" fmla="*/ 2147483647 h 277"/>
                              <a:gd name="T24" fmla="*/ 2147483647 w 335"/>
                              <a:gd name="T25" fmla="*/ 2147483647 h 277"/>
                              <a:gd name="T26" fmla="*/ 2147483647 w 335"/>
                              <a:gd name="T27" fmla="*/ 2147483647 h 277"/>
                              <a:gd name="T28" fmla="*/ 2147483647 w 335"/>
                              <a:gd name="T29" fmla="*/ 2147483647 h 277"/>
                              <a:gd name="T30" fmla="*/ 2147483647 w 335"/>
                              <a:gd name="T31" fmla="*/ 2147483647 h 277"/>
                              <a:gd name="T32" fmla="*/ 2147483647 w 335"/>
                              <a:gd name="T33" fmla="*/ 2147483647 h 277"/>
                              <a:gd name="T34" fmla="*/ 2147483647 w 335"/>
                              <a:gd name="T35" fmla="*/ 2147483647 h 277"/>
                              <a:gd name="T36" fmla="*/ 2147483647 w 335"/>
                              <a:gd name="T37" fmla="*/ 2147483647 h 277"/>
                              <a:gd name="T38" fmla="*/ 2147483647 w 335"/>
                              <a:gd name="T39" fmla="*/ 2147483647 h 277"/>
                              <a:gd name="T40" fmla="*/ 2147483647 w 335"/>
                              <a:gd name="T41" fmla="*/ 2147483647 h 277"/>
                              <a:gd name="T42" fmla="*/ 2147483647 w 335"/>
                              <a:gd name="T43" fmla="*/ 2147483647 h 277"/>
                              <a:gd name="T44" fmla="*/ 2147483647 w 335"/>
                              <a:gd name="T45" fmla="*/ 2147483647 h 277"/>
                              <a:gd name="T46" fmla="*/ 2147483647 w 335"/>
                              <a:gd name="T47" fmla="*/ 2147483647 h 277"/>
                              <a:gd name="T48" fmla="*/ 2147483647 w 335"/>
                              <a:gd name="T49" fmla="*/ 2147483647 h 277"/>
                              <a:gd name="T50" fmla="*/ 2147483647 w 335"/>
                              <a:gd name="T51" fmla="*/ 2147483647 h 277"/>
                              <a:gd name="T52" fmla="*/ 2147483647 w 335"/>
                              <a:gd name="T53" fmla="*/ 2147483647 h 277"/>
                              <a:gd name="T54" fmla="*/ 2147483647 w 335"/>
                              <a:gd name="T55" fmla="*/ 2147483647 h 277"/>
                              <a:gd name="T56" fmla="*/ 2147483647 w 335"/>
                              <a:gd name="T57" fmla="*/ 2147483647 h 277"/>
                              <a:gd name="T58" fmla="*/ 2147483647 w 335"/>
                              <a:gd name="T59" fmla="*/ 2147483647 h 277"/>
                              <a:gd name="T60" fmla="*/ 2147483647 w 335"/>
                              <a:gd name="T61" fmla="*/ 2147483647 h 277"/>
                              <a:gd name="T62" fmla="*/ 2147483647 w 335"/>
                              <a:gd name="T63" fmla="*/ 2147483647 h 277"/>
                              <a:gd name="T64" fmla="*/ 2147483647 w 335"/>
                              <a:gd name="T65" fmla="*/ 2147483647 h 277"/>
                              <a:gd name="T66" fmla="*/ 2147483647 w 335"/>
                              <a:gd name="T67" fmla="*/ 2147483647 h 277"/>
                              <a:gd name="T68" fmla="*/ 2147483647 w 335"/>
                              <a:gd name="T69" fmla="*/ 2147483647 h 277"/>
                              <a:gd name="T70" fmla="*/ 2147483647 w 335"/>
                              <a:gd name="T71" fmla="*/ 2147483647 h 277"/>
                              <a:gd name="T72" fmla="*/ 2147483647 w 335"/>
                              <a:gd name="T73" fmla="*/ 2147483647 h 277"/>
                              <a:gd name="T74" fmla="*/ 2147483647 w 335"/>
                              <a:gd name="T75" fmla="*/ 2147483647 h 277"/>
                              <a:gd name="T76" fmla="*/ 2147483647 w 335"/>
                              <a:gd name="T77" fmla="*/ 2147483647 h 277"/>
                              <a:gd name="T78" fmla="*/ 2147483647 w 335"/>
                              <a:gd name="T79" fmla="*/ 2147483647 h 277"/>
                              <a:gd name="T80" fmla="*/ 2147483647 w 335"/>
                              <a:gd name="T81" fmla="*/ 0 h 277"/>
                              <a:gd name="T82" fmla="*/ 2147483647 w 335"/>
                              <a:gd name="T83" fmla="*/ 2147483647 h 277"/>
                              <a:gd name="T84" fmla="*/ 2147483647 w 335"/>
                              <a:gd name="T85" fmla="*/ 2147483647 h 277"/>
                              <a:gd name="T86" fmla="*/ 2147483647 w 335"/>
                              <a:gd name="T87" fmla="*/ 2147483647 h 277"/>
                              <a:gd name="T88" fmla="*/ 2147483647 w 335"/>
                              <a:gd name="T89" fmla="*/ 2147483647 h 2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5"/>
                              <a:gd name="T136" fmla="*/ 0 h 277"/>
                              <a:gd name="T137" fmla="*/ 335 w 335"/>
                              <a:gd name="T138" fmla="*/ 277 h 2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5" h="277">
                                <a:moveTo>
                                  <a:pt x="47" y="78"/>
                                </a:moveTo>
                                <a:lnTo>
                                  <a:pt x="26" y="115"/>
                                </a:lnTo>
                                <a:lnTo>
                                  <a:pt x="0" y="167"/>
                                </a:lnTo>
                                <a:lnTo>
                                  <a:pt x="0" y="183"/>
                                </a:lnTo>
                                <a:lnTo>
                                  <a:pt x="5" y="219"/>
                                </a:lnTo>
                                <a:lnTo>
                                  <a:pt x="73" y="209"/>
                                </a:lnTo>
                                <a:lnTo>
                                  <a:pt x="125" y="225"/>
                                </a:lnTo>
                                <a:lnTo>
                                  <a:pt x="136" y="230"/>
                                </a:lnTo>
                                <a:lnTo>
                                  <a:pt x="157" y="251"/>
                                </a:lnTo>
                                <a:lnTo>
                                  <a:pt x="178" y="240"/>
                                </a:lnTo>
                                <a:lnTo>
                                  <a:pt x="178" y="266"/>
                                </a:lnTo>
                                <a:lnTo>
                                  <a:pt x="209" y="261"/>
                                </a:lnTo>
                                <a:lnTo>
                                  <a:pt x="225" y="261"/>
                                </a:lnTo>
                                <a:lnTo>
                                  <a:pt x="220" y="251"/>
                                </a:lnTo>
                                <a:lnTo>
                                  <a:pt x="225" y="245"/>
                                </a:lnTo>
                                <a:lnTo>
                                  <a:pt x="225" y="230"/>
                                </a:lnTo>
                                <a:lnTo>
                                  <a:pt x="230" y="251"/>
                                </a:lnTo>
                                <a:lnTo>
                                  <a:pt x="235" y="251"/>
                                </a:lnTo>
                                <a:lnTo>
                                  <a:pt x="230" y="261"/>
                                </a:lnTo>
                                <a:lnTo>
                                  <a:pt x="235" y="261"/>
                                </a:lnTo>
                                <a:lnTo>
                                  <a:pt x="246" y="277"/>
                                </a:lnTo>
                                <a:lnTo>
                                  <a:pt x="267" y="266"/>
                                </a:lnTo>
                                <a:lnTo>
                                  <a:pt x="272" y="261"/>
                                </a:lnTo>
                                <a:lnTo>
                                  <a:pt x="282" y="256"/>
                                </a:lnTo>
                                <a:lnTo>
                                  <a:pt x="293" y="256"/>
                                </a:lnTo>
                                <a:lnTo>
                                  <a:pt x="288" y="245"/>
                                </a:lnTo>
                                <a:lnTo>
                                  <a:pt x="282" y="240"/>
                                </a:lnTo>
                                <a:lnTo>
                                  <a:pt x="282" y="235"/>
                                </a:lnTo>
                                <a:lnTo>
                                  <a:pt x="282" y="230"/>
                                </a:lnTo>
                                <a:lnTo>
                                  <a:pt x="282" y="240"/>
                                </a:lnTo>
                                <a:lnTo>
                                  <a:pt x="288" y="251"/>
                                </a:lnTo>
                                <a:lnTo>
                                  <a:pt x="298" y="245"/>
                                </a:lnTo>
                                <a:lnTo>
                                  <a:pt x="314" y="225"/>
                                </a:lnTo>
                                <a:lnTo>
                                  <a:pt x="319" y="209"/>
                                </a:lnTo>
                                <a:lnTo>
                                  <a:pt x="309" y="193"/>
                                </a:lnTo>
                                <a:lnTo>
                                  <a:pt x="335" y="162"/>
                                </a:lnTo>
                                <a:lnTo>
                                  <a:pt x="324" y="151"/>
                                </a:lnTo>
                                <a:lnTo>
                                  <a:pt x="288" y="146"/>
                                </a:lnTo>
                                <a:lnTo>
                                  <a:pt x="141" y="62"/>
                                </a:lnTo>
                                <a:lnTo>
                                  <a:pt x="94" y="26"/>
                                </a:lnTo>
                                <a:lnTo>
                                  <a:pt x="73" y="0"/>
                                </a:lnTo>
                                <a:lnTo>
                                  <a:pt x="47" y="15"/>
                                </a:lnTo>
                                <a:lnTo>
                                  <a:pt x="57" y="31"/>
                                </a:lnTo>
                                <a:lnTo>
                                  <a:pt x="63" y="41"/>
                                </a:lnTo>
                                <a:lnTo>
                                  <a:pt x="47" y="78"/>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sp>
                        <p:nvSpPr>
                          <p:cNvPr id="309" name="Freeform 162"/>
                          <p:cNvSpPr>
                            <a:spLocks/>
                          </p:cNvSpPr>
                          <p:nvPr/>
                        </p:nvSpPr>
                        <p:spPr bwMode="auto">
                          <a:xfrm>
                            <a:off x="324914" y="1666665"/>
                            <a:ext cx="1137330" cy="882631"/>
                          </a:xfrm>
                          <a:custGeom>
                            <a:avLst/>
                            <a:gdLst>
                              <a:gd name="T0" fmla="*/ 2147483647 w 727"/>
                              <a:gd name="T1" fmla="*/ 2147483647 h 659"/>
                              <a:gd name="T2" fmla="*/ 2147483647 w 727"/>
                              <a:gd name="T3" fmla="*/ 2147483647 h 659"/>
                              <a:gd name="T4" fmla="*/ 2147483647 w 727"/>
                              <a:gd name="T5" fmla="*/ 2147483647 h 659"/>
                              <a:gd name="T6" fmla="*/ 2147483647 w 727"/>
                              <a:gd name="T7" fmla="*/ 2147483647 h 659"/>
                              <a:gd name="T8" fmla="*/ 2147483647 w 727"/>
                              <a:gd name="T9" fmla="*/ 2147483647 h 659"/>
                              <a:gd name="T10" fmla="*/ 2147483647 w 727"/>
                              <a:gd name="T11" fmla="*/ 2147483647 h 659"/>
                              <a:gd name="T12" fmla="*/ 2147483647 w 727"/>
                              <a:gd name="T13" fmla="*/ 2147483647 h 659"/>
                              <a:gd name="T14" fmla="*/ 2147483647 w 727"/>
                              <a:gd name="T15" fmla="*/ 2147483647 h 659"/>
                              <a:gd name="T16" fmla="*/ 2147483647 w 727"/>
                              <a:gd name="T17" fmla="*/ 2147483647 h 659"/>
                              <a:gd name="T18" fmla="*/ 2147483647 w 727"/>
                              <a:gd name="T19" fmla="*/ 2147483647 h 659"/>
                              <a:gd name="T20" fmla="*/ 2147483647 w 727"/>
                              <a:gd name="T21" fmla="*/ 2147483647 h 659"/>
                              <a:gd name="T22" fmla="*/ 2147483647 w 727"/>
                              <a:gd name="T23" fmla="*/ 2147483647 h 659"/>
                              <a:gd name="T24" fmla="*/ 2147483647 w 727"/>
                              <a:gd name="T25" fmla="*/ 2147483647 h 659"/>
                              <a:gd name="T26" fmla="*/ 2147483647 w 727"/>
                              <a:gd name="T27" fmla="*/ 2147483647 h 659"/>
                              <a:gd name="T28" fmla="*/ 2147483647 w 727"/>
                              <a:gd name="T29" fmla="*/ 2147483647 h 659"/>
                              <a:gd name="T30" fmla="*/ 2147483647 w 727"/>
                              <a:gd name="T31" fmla="*/ 2147483647 h 659"/>
                              <a:gd name="T32" fmla="*/ 2147483647 w 727"/>
                              <a:gd name="T33" fmla="*/ 2147483647 h 659"/>
                              <a:gd name="T34" fmla="*/ 2147483647 w 727"/>
                              <a:gd name="T35" fmla="*/ 2147483647 h 659"/>
                              <a:gd name="T36" fmla="*/ 2147483647 w 727"/>
                              <a:gd name="T37" fmla="*/ 2147483647 h 659"/>
                              <a:gd name="T38" fmla="*/ 2147483647 w 727"/>
                              <a:gd name="T39" fmla="*/ 2147483647 h 659"/>
                              <a:gd name="T40" fmla="*/ 2147483647 w 727"/>
                              <a:gd name="T41" fmla="*/ 2147483647 h 659"/>
                              <a:gd name="T42" fmla="*/ 2147483647 w 727"/>
                              <a:gd name="T43" fmla="*/ 2147483647 h 659"/>
                              <a:gd name="T44" fmla="*/ 2147483647 w 727"/>
                              <a:gd name="T45" fmla="*/ 2147483647 h 659"/>
                              <a:gd name="T46" fmla="*/ 2147483647 w 727"/>
                              <a:gd name="T47" fmla="*/ 2147483647 h 659"/>
                              <a:gd name="T48" fmla="*/ 2147483647 w 727"/>
                              <a:gd name="T49" fmla="*/ 2147483647 h 659"/>
                              <a:gd name="T50" fmla="*/ 2147483647 w 727"/>
                              <a:gd name="T51" fmla="*/ 2147483647 h 659"/>
                              <a:gd name="T52" fmla="*/ 2147483647 w 727"/>
                              <a:gd name="T53" fmla="*/ 2147483647 h 659"/>
                              <a:gd name="T54" fmla="*/ 0 w 727"/>
                              <a:gd name="T55" fmla="*/ 2147483647 h 659"/>
                              <a:gd name="T56" fmla="*/ 2147483647 w 727"/>
                              <a:gd name="T57" fmla="*/ 2147483647 h 659"/>
                              <a:gd name="T58" fmla="*/ 2147483647 w 727"/>
                              <a:gd name="T59" fmla="*/ 2147483647 h 659"/>
                              <a:gd name="T60" fmla="*/ 2147483647 w 727"/>
                              <a:gd name="T61" fmla="*/ 2147483647 h 659"/>
                              <a:gd name="T62" fmla="*/ 2147483647 w 727"/>
                              <a:gd name="T63" fmla="*/ 2147483647 h 659"/>
                              <a:gd name="T64" fmla="*/ 2147483647 w 727"/>
                              <a:gd name="T65" fmla="*/ 2147483647 h 659"/>
                              <a:gd name="T66" fmla="*/ 2147483647 w 727"/>
                              <a:gd name="T67" fmla="*/ 2147483647 h 659"/>
                              <a:gd name="T68" fmla="*/ 2147483647 w 727"/>
                              <a:gd name="T69" fmla="*/ 2147483647 h 659"/>
                              <a:gd name="T70" fmla="*/ 2147483647 w 727"/>
                              <a:gd name="T71" fmla="*/ 2147483647 h 659"/>
                              <a:gd name="T72" fmla="*/ 2147483647 w 727"/>
                              <a:gd name="T73" fmla="*/ 2147483647 h 659"/>
                              <a:gd name="T74" fmla="*/ 2147483647 w 727"/>
                              <a:gd name="T75" fmla="*/ 2147483647 h 659"/>
                              <a:gd name="T76" fmla="*/ 2147483647 w 727"/>
                              <a:gd name="T77" fmla="*/ 2147483647 h 659"/>
                              <a:gd name="T78" fmla="*/ 2147483647 w 727"/>
                              <a:gd name="T79" fmla="*/ 2147483647 h 659"/>
                              <a:gd name="T80" fmla="*/ 2147483647 w 727"/>
                              <a:gd name="T81" fmla="*/ 2147483647 h 659"/>
                              <a:gd name="T82" fmla="*/ 2147483647 w 727"/>
                              <a:gd name="T83" fmla="*/ 2147483647 h 659"/>
                              <a:gd name="T84" fmla="*/ 2147483647 w 727"/>
                              <a:gd name="T85" fmla="*/ 2147483647 h 659"/>
                              <a:gd name="T86" fmla="*/ 2147483647 w 727"/>
                              <a:gd name="T87" fmla="*/ 2147483647 h 659"/>
                              <a:gd name="T88" fmla="*/ 2147483647 w 727"/>
                              <a:gd name="T89" fmla="*/ 2147483647 h 659"/>
                              <a:gd name="T90" fmla="*/ 2147483647 w 727"/>
                              <a:gd name="T91" fmla="*/ 2147483647 h 659"/>
                              <a:gd name="T92" fmla="*/ 2147483647 w 727"/>
                              <a:gd name="T93" fmla="*/ 2147483647 h 659"/>
                              <a:gd name="T94" fmla="*/ 2147483647 w 727"/>
                              <a:gd name="T95" fmla="*/ 2147483647 h 6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7"/>
                              <a:gd name="T145" fmla="*/ 0 h 659"/>
                              <a:gd name="T146" fmla="*/ 727 w 727"/>
                              <a:gd name="T147" fmla="*/ 659 h 6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7" h="659">
                                <a:moveTo>
                                  <a:pt x="435" y="83"/>
                                </a:moveTo>
                                <a:lnTo>
                                  <a:pt x="508" y="68"/>
                                </a:lnTo>
                                <a:lnTo>
                                  <a:pt x="503" y="83"/>
                                </a:lnTo>
                                <a:lnTo>
                                  <a:pt x="471" y="125"/>
                                </a:lnTo>
                                <a:lnTo>
                                  <a:pt x="482" y="151"/>
                                </a:lnTo>
                                <a:lnTo>
                                  <a:pt x="487" y="193"/>
                                </a:lnTo>
                                <a:lnTo>
                                  <a:pt x="497" y="214"/>
                                </a:lnTo>
                                <a:lnTo>
                                  <a:pt x="508" y="272"/>
                                </a:lnTo>
                                <a:lnTo>
                                  <a:pt x="523" y="303"/>
                                </a:lnTo>
                                <a:lnTo>
                                  <a:pt x="560" y="324"/>
                                </a:lnTo>
                                <a:lnTo>
                                  <a:pt x="586" y="366"/>
                                </a:lnTo>
                                <a:lnTo>
                                  <a:pt x="597" y="371"/>
                                </a:lnTo>
                                <a:lnTo>
                                  <a:pt x="649" y="360"/>
                                </a:lnTo>
                                <a:lnTo>
                                  <a:pt x="654" y="408"/>
                                </a:lnTo>
                                <a:lnTo>
                                  <a:pt x="670" y="428"/>
                                </a:lnTo>
                                <a:lnTo>
                                  <a:pt x="707" y="423"/>
                                </a:lnTo>
                                <a:lnTo>
                                  <a:pt x="727" y="439"/>
                                </a:lnTo>
                                <a:lnTo>
                                  <a:pt x="707" y="470"/>
                                </a:lnTo>
                                <a:lnTo>
                                  <a:pt x="707" y="476"/>
                                </a:lnTo>
                                <a:lnTo>
                                  <a:pt x="701" y="517"/>
                                </a:lnTo>
                                <a:lnTo>
                                  <a:pt x="691" y="538"/>
                                </a:lnTo>
                                <a:lnTo>
                                  <a:pt x="612" y="570"/>
                                </a:lnTo>
                                <a:lnTo>
                                  <a:pt x="602" y="575"/>
                                </a:lnTo>
                                <a:lnTo>
                                  <a:pt x="623" y="612"/>
                                </a:lnTo>
                                <a:lnTo>
                                  <a:pt x="618" y="632"/>
                                </a:lnTo>
                                <a:lnTo>
                                  <a:pt x="565" y="632"/>
                                </a:lnTo>
                                <a:lnTo>
                                  <a:pt x="518" y="638"/>
                                </a:lnTo>
                                <a:lnTo>
                                  <a:pt x="466" y="659"/>
                                </a:lnTo>
                                <a:lnTo>
                                  <a:pt x="445" y="617"/>
                                </a:lnTo>
                                <a:lnTo>
                                  <a:pt x="419" y="601"/>
                                </a:lnTo>
                                <a:lnTo>
                                  <a:pt x="408" y="580"/>
                                </a:lnTo>
                                <a:lnTo>
                                  <a:pt x="398" y="559"/>
                                </a:lnTo>
                                <a:lnTo>
                                  <a:pt x="398" y="523"/>
                                </a:lnTo>
                                <a:lnTo>
                                  <a:pt x="393" y="523"/>
                                </a:lnTo>
                                <a:lnTo>
                                  <a:pt x="367" y="533"/>
                                </a:lnTo>
                                <a:lnTo>
                                  <a:pt x="351" y="528"/>
                                </a:lnTo>
                                <a:lnTo>
                                  <a:pt x="340" y="517"/>
                                </a:lnTo>
                                <a:lnTo>
                                  <a:pt x="299" y="517"/>
                                </a:lnTo>
                                <a:lnTo>
                                  <a:pt x="267" y="491"/>
                                </a:lnTo>
                                <a:lnTo>
                                  <a:pt x="241" y="507"/>
                                </a:lnTo>
                                <a:lnTo>
                                  <a:pt x="173" y="481"/>
                                </a:lnTo>
                                <a:lnTo>
                                  <a:pt x="126" y="502"/>
                                </a:lnTo>
                                <a:lnTo>
                                  <a:pt x="100" y="517"/>
                                </a:lnTo>
                                <a:lnTo>
                                  <a:pt x="68" y="538"/>
                                </a:lnTo>
                                <a:lnTo>
                                  <a:pt x="42" y="575"/>
                                </a:lnTo>
                                <a:lnTo>
                                  <a:pt x="32" y="538"/>
                                </a:lnTo>
                                <a:lnTo>
                                  <a:pt x="0" y="528"/>
                                </a:lnTo>
                                <a:lnTo>
                                  <a:pt x="11" y="507"/>
                                </a:lnTo>
                                <a:lnTo>
                                  <a:pt x="6" y="517"/>
                                </a:lnTo>
                                <a:lnTo>
                                  <a:pt x="16" y="523"/>
                                </a:lnTo>
                                <a:lnTo>
                                  <a:pt x="16" y="512"/>
                                </a:lnTo>
                                <a:lnTo>
                                  <a:pt x="27" y="507"/>
                                </a:lnTo>
                                <a:lnTo>
                                  <a:pt x="27" y="496"/>
                                </a:lnTo>
                                <a:lnTo>
                                  <a:pt x="21" y="502"/>
                                </a:lnTo>
                                <a:lnTo>
                                  <a:pt x="6" y="507"/>
                                </a:lnTo>
                                <a:lnTo>
                                  <a:pt x="0" y="496"/>
                                </a:lnTo>
                                <a:lnTo>
                                  <a:pt x="0" y="476"/>
                                </a:lnTo>
                                <a:lnTo>
                                  <a:pt x="16" y="476"/>
                                </a:lnTo>
                                <a:lnTo>
                                  <a:pt x="6" y="481"/>
                                </a:lnTo>
                                <a:lnTo>
                                  <a:pt x="6" y="486"/>
                                </a:lnTo>
                                <a:lnTo>
                                  <a:pt x="21" y="502"/>
                                </a:lnTo>
                                <a:lnTo>
                                  <a:pt x="27" y="496"/>
                                </a:lnTo>
                                <a:lnTo>
                                  <a:pt x="48" y="491"/>
                                </a:lnTo>
                                <a:lnTo>
                                  <a:pt x="58" y="460"/>
                                </a:lnTo>
                                <a:lnTo>
                                  <a:pt x="74" y="460"/>
                                </a:lnTo>
                                <a:lnTo>
                                  <a:pt x="79" y="439"/>
                                </a:lnTo>
                                <a:lnTo>
                                  <a:pt x="100" y="439"/>
                                </a:lnTo>
                                <a:lnTo>
                                  <a:pt x="110" y="408"/>
                                </a:lnTo>
                                <a:lnTo>
                                  <a:pt x="95" y="392"/>
                                </a:lnTo>
                                <a:lnTo>
                                  <a:pt x="79" y="402"/>
                                </a:lnTo>
                                <a:lnTo>
                                  <a:pt x="16" y="402"/>
                                </a:lnTo>
                                <a:lnTo>
                                  <a:pt x="37" y="340"/>
                                </a:lnTo>
                                <a:lnTo>
                                  <a:pt x="48" y="329"/>
                                </a:lnTo>
                                <a:lnTo>
                                  <a:pt x="116" y="313"/>
                                </a:lnTo>
                                <a:lnTo>
                                  <a:pt x="178" y="334"/>
                                </a:lnTo>
                                <a:lnTo>
                                  <a:pt x="210" y="355"/>
                                </a:lnTo>
                                <a:lnTo>
                                  <a:pt x="272" y="319"/>
                                </a:lnTo>
                                <a:lnTo>
                                  <a:pt x="288" y="266"/>
                                </a:lnTo>
                                <a:lnTo>
                                  <a:pt x="283" y="204"/>
                                </a:lnTo>
                                <a:lnTo>
                                  <a:pt x="262" y="162"/>
                                </a:lnTo>
                                <a:lnTo>
                                  <a:pt x="267" y="146"/>
                                </a:lnTo>
                                <a:lnTo>
                                  <a:pt x="309" y="94"/>
                                </a:lnTo>
                                <a:lnTo>
                                  <a:pt x="335" y="83"/>
                                </a:lnTo>
                                <a:lnTo>
                                  <a:pt x="377" y="99"/>
                                </a:lnTo>
                                <a:lnTo>
                                  <a:pt x="414" y="68"/>
                                </a:lnTo>
                                <a:lnTo>
                                  <a:pt x="387" y="62"/>
                                </a:lnTo>
                                <a:lnTo>
                                  <a:pt x="377" y="47"/>
                                </a:lnTo>
                                <a:lnTo>
                                  <a:pt x="377" y="31"/>
                                </a:lnTo>
                                <a:lnTo>
                                  <a:pt x="361" y="20"/>
                                </a:lnTo>
                                <a:lnTo>
                                  <a:pt x="361" y="10"/>
                                </a:lnTo>
                                <a:lnTo>
                                  <a:pt x="382" y="0"/>
                                </a:lnTo>
                                <a:lnTo>
                                  <a:pt x="387" y="10"/>
                                </a:lnTo>
                                <a:lnTo>
                                  <a:pt x="461" y="26"/>
                                </a:lnTo>
                                <a:lnTo>
                                  <a:pt x="455" y="41"/>
                                </a:lnTo>
                                <a:lnTo>
                                  <a:pt x="419" y="68"/>
                                </a:lnTo>
                                <a:lnTo>
                                  <a:pt x="435" y="83"/>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grpSp>
                    <p:sp>
                      <p:nvSpPr>
                        <p:cNvPr id="310" name="Freeform 164"/>
                        <p:cNvSpPr>
                          <a:spLocks/>
                        </p:cNvSpPr>
                        <p:nvPr/>
                      </p:nvSpPr>
                      <p:spPr bwMode="auto">
                        <a:xfrm>
                          <a:off x="4167859" y="3062481"/>
                          <a:ext cx="826266" cy="1092392"/>
                        </a:xfrm>
                        <a:custGeom>
                          <a:avLst/>
                          <a:gdLst>
                            <a:gd name="T0" fmla="*/ 2147483647 w 528"/>
                            <a:gd name="T1" fmla="*/ 2147483647 h 816"/>
                            <a:gd name="T2" fmla="*/ 2147483647 w 528"/>
                            <a:gd name="T3" fmla="*/ 2147483647 h 816"/>
                            <a:gd name="T4" fmla="*/ 2147483647 w 528"/>
                            <a:gd name="T5" fmla="*/ 2147483647 h 816"/>
                            <a:gd name="T6" fmla="*/ 2147483647 w 528"/>
                            <a:gd name="T7" fmla="*/ 2147483647 h 816"/>
                            <a:gd name="T8" fmla="*/ 2147483647 w 528"/>
                            <a:gd name="T9" fmla="*/ 2147483647 h 816"/>
                            <a:gd name="T10" fmla="*/ 2147483647 w 528"/>
                            <a:gd name="T11" fmla="*/ 2147483647 h 816"/>
                            <a:gd name="T12" fmla="*/ 2147483647 w 528"/>
                            <a:gd name="T13" fmla="*/ 2147483647 h 816"/>
                            <a:gd name="T14" fmla="*/ 0 w 528"/>
                            <a:gd name="T15" fmla="*/ 2147483647 h 816"/>
                            <a:gd name="T16" fmla="*/ 2147483647 w 528"/>
                            <a:gd name="T17" fmla="*/ 2147483647 h 816"/>
                            <a:gd name="T18" fmla="*/ 2147483647 w 528"/>
                            <a:gd name="T19" fmla="*/ 2147483647 h 816"/>
                            <a:gd name="T20" fmla="*/ 2147483647 w 528"/>
                            <a:gd name="T21" fmla="*/ 2147483647 h 816"/>
                            <a:gd name="T22" fmla="*/ 2147483647 w 528"/>
                            <a:gd name="T23" fmla="*/ 2147483647 h 816"/>
                            <a:gd name="T24" fmla="*/ 2147483647 w 528"/>
                            <a:gd name="T25" fmla="*/ 2147483647 h 816"/>
                            <a:gd name="T26" fmla="*/ 2147483647 w 528"/>
                            <a:gd name="T27" fmla="*/ 2147483647 h 816"/>
                            <a:gd name="T28" fmla="*/ 2147483647 w 528"/>
                            <a:gd name="T29" fmla="*/ 2147483647 h 816"/>
                            <a:gd name="T30" fmla="*/ 2147483647 w 528"/>
                            <a:gd name="T31" fmla="*/ 2147483647 h 816"/>
                            <a:gd name="T32" fmla="*/ 2147483647 w 528"/>
                            <a:gd name="T33" fmla="*/ 2147483647 h 816"/>
                            <a:gd name="T34" fmla="*/ 2147483647 w 528"/>
                            <a:gd name="T35" fmla="*/ 2147483647 h 816"/>
                            <a:gd name="T36" fmla="*/ 2147483647 w 528"/>
                            <a:gd name="T37" fmla="*/ 2147483647 h 816"/>
                            <a:gd name="T38" fmla="*/ 2147483647 w 528"/>
                            <a:gd name="T39" fmla="*/ 2147483647 h 816"/>
                            <a:gd name="T40" fmla="*/ 2147483647 w 528"/>
                            <a:gd name="T41" fmla="*/ 2147483647 h 816"/>
                            <a:gd name="T42" fmla="*/ 2147483647 w 528"/>
                            <a:gd name="T43" fmla="*/ 2147483647 h 816"/>
                            <a:gd name="T44" fmla="*/ 2147483647 w 528"/>
                            <a:gd name="T45" fmla="*/ 2147483647 h 816"/>
                            <a:gd name="T46" fmla="*/ 2147483647 w 528"/>
                            <a:gd name="T47" fmla="*/ 2147483647 h 816"/>
                            <a:gd name="T48" fmla="*/ 2147483647 w 528"/>
                            <a:gd name="T49" fmla="*/ 2147483647 h 816"/>
                            <a:gd name="T50" fmla="*/ 2147483647 w 528"/>
                            <a:gd name="T51" fmla="*/ 2147483647 h 816"/>
                            <a:gd name="T52" fmla="*/ 2147483647 w 528"/>
                            <a:gd name="T53" fmla="*/ 2147483647 h 816"/>
                            <a:gd name="T54" fmla="*/ 2147483647 w 528"/>
                            <a:gd name="T55" fmla="*/ 2147483647 h 816"/>
                            <a:gd name="T56" fmla="*/ 2147483647 w 528"/>
                            <a:gd name="T57" fmla="*/ 2147483647 h 816"/>
                            <a:gd name="T58" fmla="*/ 2147483647 w 528"/>
                            <a:gd name="T59" fmla="*/ 2147483647 h 816"/>
                            <a:gd name="T60" fmla="*/ 2147483647 w 528"/>
                            <a:gd name="T61" fmla="*/ 2147483647 h 816"/>
                            <a:gd name="T62" fmla="*/ 2147483647 w 528"/>
                            <a:gd name="T63" fmla="*/ 2147483647 h 816"/>
                            <a:gd name="T64" fmla="*/ 2147483647 w 528"/>
                            <a:gd name="T65" fmla="*/ 2147483647 h 816"/>
                            <a:gd name="T66" fmla="*/ 2147483647 w 528"/>
                            <a:gd name="T67" fmla="*/ 2147483647 h 816"/>
                            <a:gd name="T68" fmla="*/ 2147483647 w 528"/>
                            <a:gd name="T69" fmla="*/ 2147483647 h 816"/>
                            <a:gd name="T70" fmla="*/ 2147483647 w 528"/>
                            <a:gd name="T71" fmla="*/ 2147483647 h 816"/>
                            <a:gd name="T72" fmla="*/ 2147483647 w 528"/>
                            <a:gd name="T73" fmla="*/ 2147483647 h 816"/>
                            <a:gd name="T74" fmla="*/ 2147483647 w 528"/>
                            <a:gd name="T75" fmla="*/ 2147483647 h 816"/>
                            <a:gd name="T76" fmla="*/ 2147483647 w 528"/>
                            <a:gd name="T77" fmla="*/ 2147483647 h 816"/>
                            <a:gd name="T78" fmla="*/ 2147483647 w 528"/>
                            <a:gd name="T79" fmla="*/ 2147483647 h 816"/>
                            <a:gd name="T80" fmla="*/ 2147483647 w 528"/>
                            <a:gd name="T81" fmla="*/ 2147483647 h 816"/>
                            <a:gd name="T82" fmla="*/ 2147483647 w 528"/>
                            <a:gd name="T83" fmla="*/ 2147483647 h 816"/>
                            <a:gd name="T84" fmla="*/ 2147483647 w 528"/>
                            <a:gd name="T85" fmla="*/ 2147483647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8"/>
                            <a:gd name="T130" fmla="*/ 0 h 816"/>
                            <a:gd name="T131" fmla="*/ 528 w 528"/>
                            <a:gd name="T132" fmla="*/ 816 h 8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8" h="816">
                              <a:moveTo>
                                <a:pt x="387" y="99"/>
                              </a:moveTo>
                              <a:lnTo>
                                <a:pt x="361" y="130"/>
                              </a:lnTo>
                              <a:lnTo>
                                <a:pt x="319" y="157"/>
                              </a:lnTo>
                              <a:lnTo>
                                <a:pt x="303" y="178"/>
                              </a:lnTo>
                              <a:lnTo>
                                <a:pt x="267" y="183"/>
                              </a:lnTo>
                              <a:lnTo>
                                <a:pt x="256" y="204"/>
                              </a:lnTo>
                              <a:lnTo>
                                <a:pt x="256" y="287"/>
                              </a:lnTo>
                              <a:lnTo>
                                <a:pt x="246" y="287"/>
                              </a:lnTo>
                              <a:lnTo>
                                <a:pt x="172" y="272"/>
                              </a:lnTo>
                              <a:lnTo>
                                <a:pt x="146" y="272"/>
                              </a:lnTo>
                              <a:lnTo>
                                <a:pt x="131" y="293"/>
                              </a:lnTo>
                              <a:lnTo>
                                <a:pt x="78" y="314"/>
                              </a:lnTo>
                              <a:lnTo>
                                <a:pt x="42" y="314"/>
                              </a:lnTo>
                              <a:lnTo>
                                <a:pt x="36" y="340"/>
                              </a:lnTo>
                              <a:lnTo>
                                <a:pt x="36" y="392"/>
                              </a:lnTo>
                              <a:lnTo>
                                <a:pt x="0" y="429"/>
                              </a:lnTo>
                              <a:lnTo>
                                <a:pt x="10" y="470"/>
                              </a:lnTo>
                              <a:lnTo>
                                <a:pt x="52" y="476"/>
                              </a:lnTo>
                              <a:lnTo>
                                <a:pt x="73" y="502"/>
                              </a:lnTo>
                              <a:lnTo>
                                <a:pt x="52" y="533"/>
                              </a:lnTo>
                              <a:lnTo>
                                <a:pt x="63" y="565"/>
                              </a:lnTo>
                              <a:lnTo>
                                <a:pt x="63" y="586"/>
                              </a:lnTo>
                              <a:lnTo>
                                <a:pt x="78" y="580"/>
                              </a:lnTo>
                              <a:lnTo>
                                <a:pt x="115" y="591"/>
                              </a:lnTo>
                              <a:lnTo>
                                <a:pt x="115" y="601"/>
                              </a:lnTo>
                              <a:lnTo>
                                <a:pt x="104" y="638"/>
                              </a:lnTo>
                              <a:lnTo>
                                <a:pt x="131" y="680"/>
                              </a:lnTo>
                              <a:lnTo>
                                <a:pt x="125" y="701"/>
                              </a:lnTo>
                              <a:lnTo>
                                <a:pt x="47" y="722"/>
                              </a:lnTo>
                              <a:lnTo>
                                <a:pt x="42" y="742"/>
                              </a:lnTo>
                              <a:lnTo>
                                <a:pt x="83" y="742"/>
                              </a:lnTo>
                              <a:lnTo>
                                <a:pt x="178" y="805"/>
                              </a:lnTo>
                              <a:lnTo>
                                <a:pt x="178" y="795"/>
                              </a:lnTo>
                              <a:lnTo>
                                <a:pt x="136" y="758"/>
                              </a:lnTo>
                              <a:lnTo>
                                <a:pt x="146" y="758"/>
                              </a:lnTo>
                              <a:lnTo>
                                <a:pt x="178" y="774"/>
                              </a:lnTo>
                              <a:lnTo>
                                <a:pt x="188" y="784"/>
                              </a:lnTo>
                              <a:lnTo>
                                <a:pt x="188" y="816"/>
                              </a:lnTo>
                              <a:lnTo>
                                <a:pt x="214" y="795"/>
                              </a:lnTo>
                              <a:lnTo>
                                <a:pt x="256" y="800"/>
                              </a:lnTo>
                              <a:lnTo>
                                <a:pt x="267" y="774"/>
                              </a:lnTo>
                              <a:lnTo>
                                <a:pt x="272" y="774"/>
                              </a:lnTo>
                              <a:lnTo>
                                <a:pt x="267" y="774"/>
                              </a:lnTo>
                              <a:lnTo>
                                <a:pt x="267" y="763"/>
                              </a:lnTo>
                              <a:lnTo>
                                <a:pt x="272" y="769"/>
                              </a:lnTo>
                              <a:lnTo>
                                <a:pt x="287" y="742"/>
                              </a:lnTo>
                              <a:lnTo>
                                <a:pt x="261" y="795"/>
                              </a:lnTo>
                              <a:lnTo>
                                <a:pt x="267" y="795"/>
                              </a:lnTo>
                              <a:lnTo>
                                <a:pt x="282" y="784"/>
                              </a:lnTo>
                              <a:lnTo>
                                <a:pt x="287" y="758"/>
                              </a:lnTo>
                              <a:lnTo>
                                <a:pt x="308" y="742"/>
                              </a:lnTo>
                              <a:lnTo>
                                <a:pt x="303" y="737"/>
                              </a:lnTo>
                              <a:lnTo>
                                <a:pt x="282" y="737"/>
                              </a:lnTo>
                              <a:lnTo>
                                <a:pt x="282" y="732"/>
                              </a:lnTo>
                              <a:lnTo>
                                <a:pt x="277" y="742"/>
                              </a:lnTo>
                              <a:lnTo>
                                <a:pt x="277" y="737"/>
                              </a:lnTo>
                              <a:lnTo>
                                <a:pt x="261" y="742"/>
                              </a:lnTo>
                              <a:lnTo>
                                <a:pt x="272" y="737"/>
                              </a:lnTo>
                              <a:lnTo>
                                <a:pt x="287" y="716"/>
                              </a:lnTo>
                              <a:lnTo>
                                <a:pt x="329" y="716"/>
                              </a:lnTo>
                              <a:lnTo>
                                <a:pt x="387" y="654"/>
                              </a:lnTo>
                              <a:lnTo>
                                <a:pt x="382" y="648"/>
                              </a:lnTo>
                              <a:lnTo>
                                <a:pt x="413" y="596"/>
                              </a:lnTo>
                              <a:lnTo>
                                <a:pt x="418" y="544"/>
                              </a:lnTo>
                              <a:lnTo>
                                <a:pt x="392" y="518"/>
                              </a:lnTo>
                              <a:lnTo>
                                <a:pt x="355" y="533"/>
                              </a:lnTo>
                              <a:lnTo>
                                <a:pt x="350" y="528"/>
                              </a:lnTo>
                              <a:lnTo>
                                <a:pt x="355" y="502"/>
                              </a:lnTo>
                              <a:lnTo>
                                <a:pt x="361" y="465"/>
                              </a:lnTo>
                              <a:lnTo>
                                <a:pt x="376" y="429"/>
                              </a:lnTo>
                              <a:lnTo>
                                <a:pt x="371" y="413"/>
                              </a:lnTo>
                              <a:lnTo>
                                <a:pt x="382" y="371"/>
                              </a:lnTo>
                              <a:lnTo>
                                <a:pt x="403" y="314"/>
                              </a:lnTo>
                              <a:lnTo>
                                <a:pt x="423" y="293"/>
                              </a:lnTo>
                              <a:lnTo>
                                <a:pt x="471" y="293"/>
                              </a:lnTo>
                              <a:lnTo>
                                <a:pt x="486" y="277"/>
                              </a:lnTo>
                              <a:lnTo>
                                <a:pt x="486" y="266"/>
                              </a:lnTo>
                              <a:lnTo>
                                <a:pt x="502" y="225"/>
                              </a:lnTo>
                              <a:lnTo>
                                <a:pt x="491" y="204"/>
                              </a:lnTo>
                              <a:lnTo>
                                <a:pt x="502" y="141"/>
                              </a:lnTo>
                              <a:lnTo>
                                <a:pt x="528" y="68"/>
                              </a:lnTo>
                              <a:lnTo>
                                <a:pt x="512" y="57"/>
                              </a:lnTo>
                              <a:lnTo>
                                <a:pt x="502" y="21"/>
                              </a:lnTo>
                              <a:lnTo>
                                <a:pt x="460" y="0"/>
                              </a:lnTo>
                              <a:lnTo>
                                <a:pt x="403" y="68"/>
                              </a:lnTo>
                              <a:lnTo>
                                <a:pt x="387" y="99"/>
                              </a:lnTo>
                              <a:close/>
                            </a:path>
                          </a:pathLst>
                        </a:custGeom>
                        <a:grp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grpSp>
                </p:grpSp>
              </p:grpSp>
              <p:sp>
                <p:nvSpPr>
                  <p:cNvPr id="390" name="Freeform 148"/>
                  <p:cNvSpPr>
                    <a:spLocks/>
                  </p:cNvSpPr>
                  <p:nvPr/>
                </p:nvSpPr>
                <p:spPr bwMode="auto">
                  <a:xfrm>
                    <a:off x="3053193" y="3497700"/>
                    <a:ext cx="759841" cy="750508"/>
                  </a:xfrm>
                  <a:custGeom>
                    <a:avLst/>
                    <a:gdLst>
                      <a:gd name="T0" fmla="*/ 2147483647 w 487"/>
                      <a:gd name="T1" fmla="*/ 0 h 560"/>
                      <a:gd name="T2" fmla="*/ 2147483647 w 487"/>
                      <a:gd name="T3" fmla="*/ 2147483647 h 560"/>
                      <a:gd name="T4" fmla="*/ 2147483647 w 487"/>
                      <a:gd name="T5" fmla="*/ 2147483647 h 560"/>
                      <a:gd name="T6" fmla="*/ 2147483647 w 487"/>
                      <a:gd name="T7" fmla="*/ 2147483647 h 560"/>
                      <a:gd name="T8" fmla="*/ 2147483647 w 487"/>
                      <a:gd name="T9" fmla="*/ 2147483647 h 560"/>
                      <a:gd name="T10" fmla="*/ 2147483647 w 487"/>
                      <a:gd name="T11" fmla="*/ 2147483647 h 560"/>
                      <a:gd name="T12" fmla="*/ 2147483647 w 487"/>
                      <a:gd name="T13" fmla="*/ 2147483647 h 560"/>
                      <a:gd name="T14" fmla="*/ 2147483647 w 487"/>
                      <a:gd name="T15" fmla="*/ 2147483647 h 560"/>
                      <a:gd name="T16" fmla="*/ 2147483647 w 487"/>
                      <a:gd name="T17" fmla="*/ 2147483647 h 560"/>
                      <a:gd name="T18" fmla="*/ 2147483647 w 487"/>
                      <a:gd name="T19" fmla="*/ 2147483647 h 560"/>
                      <a:gd name="T20" fmla="*/ 2147483647 w 487"/>
                      <a:gd name="T21" fmla="*/ 2147483647 h 560"/>
                      <a:gd name="T22" fmla="*/ 2147483647 w 487"/>
                      <a:gd name="T23" fmla="*/ 2147483647 h 560"/>
                      <a:gd name="T24" fmla="*/ 2147483647 w 487"/>
                      <a:gd name="T25" fmla="*/ 2147483647 h 560"/>
                      <a:gd name="T26" fmla="*/ 2147483647 w 487"/>
                      <a:gd name="T27" fmla="*/ 2147483647 h 560"/>
                      <a:gd name="T28" fmla="*/ 2147483647 w 487"/>
                      <a:gd name="T29" fmla="*/ 2147483647 h 560"/>
                      <a:gd name="T30" fmla="*/ 2147483647 w 487"/>
                      <a:gd name="T31" fmla="*/ 2147483647 h 560"/>
                      <a:gd name="T32" fmla="*/ 2147483647 w 487"/>
                      <a:gd name="T33" fmla="*/ 2147483647 h 560"/>
                      <a:gd name="T34" fmla="*/ 2147483647 w 487"/>
                      <a:gd name="T35" fmla="*/ 2147483647 h 560"/>
                      <a:gd name="T36" fmla="*/ 2147483647 w 487"/>
                      <a:gd name="T37" fmla="*/ 2147483647 h 560"/>
                      <a:gd name="T38" fmla="*/ 2147483647 w 487"/>
                      <a:gd name="T39" fmla="*/ 2147483647 h 560"/>
                      <a:gd name="T40" fmla="*/ 2147483647 w 487"/>
                      <a:gd name="T41" fmla="*/ 2147483647 h 560"/>
                      <a:gd name="T42" fmla="*/ 2147483647 w 487"/>
                      <a:gd name="T43" fmla="*/ 2147483647 h 560"/>
                      <a:gd name="T44" fmla="*/ 2147483647 w 487"/>
                      <a:gd name="T45" fmla="*/ 2147483647 h 560"/>
                      <a:gd name="T46" fmla="*/ 2147483647 w 487"/>
                      <a:gd name="T47" fmla="*/ 2147483647 h 560"/>
                      <a:gd name="T48" fmla="*/ 2147483647 w 487"/>
                      <a:gd name="T49" fmla="*/ 2147483647 h 560"/>
                      <a:gd name="T50" fmla="*/ 2147483647 w 487"/>
                      <a:gd name="T51" fmla="*/ 2147483647 h 560"/>
                      <a:gd name="T52" fmla="*/ 2147483647 w 487"/>
                      <a:gd name="T53" fmla="*/ 2147483647 h 560"/>
                      <a:gd name="T54" fmla="*/ 2147483647 w 487"/>
                      <a:gd name="T55" fmla="*/ 2147483647 h 560"/>
                      <a:gd name="T56" fmla="*/ 2147483647 w 487"/>
                      <a:gd name="T57" fmla="*/ 2147483647 h 560"/>
                      <a:gd name="T58" fmla="*/ 0 w 487"/>
                      <a:gd name="T59" fmla="*/ 2147483647 h 560"/>
                      <a:gd name="T60" fmla="*/ 2147483647 w 487"/>
                      <a:gd name="T61" fmla="*/ 2147483647 h 560"/>
                      <a:gd name="T62" fmla="*/ 2147483647 w 487"/>
                      <a:gd name="T63" fmla="*/ 2147483647 h 560"/>
                      <a:gd name="T64" fmla="*/ 2147483647 w 487"/>
                      <a:gd name="T65" fmla="*/ 2147483647 h 560"/>
                      <a:gd name="T66" fmla="*/ 2147483647 w 487"/>
                      <a:gd name="T67" fmla="*/ 2147483647 h 560"/>
                      <a:gd name="T68" fmla="*/ 2147483647 w 487"/>
                      <a:gd name="T69" fmla="*/ 2147483647 h 560"/>
                      <a:gd name="T70" fmla="*/ 2147483647 w 487"/>
                      <a:gd name="T71" fmla="*/ 2147483647 h 560"/>
                      <a:gd name="T72" fmla="*/ 2147483647 w 487"/>
                      <a:gd name="T73" fmla="*/ 2147483647 h 560"/>
                      <a:gd name="T74" fmla="*/ 2147483647 w 487"/>
                      <a:gd name="T75" fmla="*/ 2147483647 h 560"/>
                      <a:gd name="T76" fmla="*/ 2147483647 w 487"/>
                      <a:gd name="T77" fmla="*/ 2147483647 h 560"/>
                      <a:gd name="T78" fmla="*/ 2147483647 w 487"/>
                      <a:gd name="T79" fmla="*/ 2147483647 h 560"/>
                      <a:gd name="T80" fmla="*/ 2147483647 w 487"/>
                      <a:gd name="T81" fmla="*/ 2147483647 h 560"/>
                      <a:gd name="T82" fmla="*/ 2147483647 w 487"/>
                      <a:gd name="T83" fmla="*/ 2147483647 h 560"/>
                      <a:gd name="T84" fmla="*/ 2147483647 w 487"/>
                      <a:gd name="T85" fmla="*/ 2147483647 h 560"/>
                      <a:gd name="T86" fmla="*/ 2147483647 w 487"/>
                      <a:gd name="T87" fmla="*/ 2147483647 h 560"/>
                      <a:gd name="T88" fmla="*/ 2147483647 w 487"/>
                      <a:gd name="T89" fmla="*/ 2147483647 h 560"/>
                      <a:gd name="T90" fmla="*/ 2147483647 w 487"/>
                      <a:gd name="T91" fmla="*/ 2147483647 h 560"/>
                      <a:gd name="T92" fmla="*/ 2147483647 w 487"/>
                      <a:gd name="T93" fmla="*/ 2147483647 h 560"/>
                      <a:gd name="T94" fmla="*/ 2147483647 w 487"/>
                      <a:gd name="T95" fmla="*/ 2147483647 h 560"/>
                      <a:gd name="T96" fmla="*/ 2147483647 w 487"/>
                      <a:gd name="T97" fmla="*/ 2147483647 h 560"/>
                      <a:gd name="T98" fmla="*/ 2147483647 w 487"/>
                      <a:gd name="T99" fmla="*/ 0 h 5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87"/>
                      <a:gd name="T151" fmla="*/ 0 h 560"/>
                      <a:gd name="T152" fmla="*/ 487 w 487"/>
                      <a:gd name="T153" fmla="*/ 560 h 5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87" h="560">
                        <a:moveTo>
                          <a:pt x="393" y="0"/>
                        </a:moveTo>
                        <a:lnTo>
                          <a:pt x="398" y="21"/>
                        </a:lnTo>
                        <a:lnTo>
                          <a:pt x="429" y="110"/>
                        </a:lnTo>
                        <a:lnTo>
                          <a:pt x="487" y="141"/>
                        </a:lnTo>
                        <a:lnTo>
                          <a:pt x="482" y="173"/>
                        </a:lnTo>
                        <a:lnTo>
                          <a:pt x="482" y="188"/>
                        </a:lnTo>
                        <a:lnTo>
                          <a:pt x="476" y="204"/>
                        </a:lnTo>
                        <a:lnTo>
                          <a:pt x="476" y="241"/>
                        </a:lnTo>
                        <a:lnTo>
                          <a:pt x="424" y="288"/>
                        </a:lnTo>
                        <a:lnTo>
                          <a:pt x="408" y="293"/>
                        </a:lnTo>
                        <a:lnTo>
                          <a:pt x="372" y="277"/>
                        </a:lnTo>
                        <a:lnTo>
                          <a:pt x="346" y="298"/>
                        </a:lnTo>
                        <a:lnTo>
                          <a:pt x="288" y="303"/>
                        </a:lnTo>
                        <a:lnTo>
                          <a:pt x="236" y="324"/>
                        </a:lnTo>
                        <a:lnTo>
                          <a:pt x="225" y="330"/>
                        </a:lnTo>
                        <a:lnTo>
                          <a:pt x="215" y="366"/>
                        </a:lnTo>
                        <a:lnTo>
                          <a:pt x="199" y="345"/>
                        </a:lnTo>
                        <a:lnTo>
                          <a:pt x="152" y="356"/>
                        </a:lnTo>
                        <a:lnTo>
                          <a:pt x="168" y="424"/>
                        </a:lnTo>
                        <a:lnTo>
                          <a:pt x="236" y="492"/>
                        </a:lnTo>
                        <a:lnTo>
                          <a:pt x="225" y="497"/>
                        </a:lnTo>
                        <a:lnTo>
                          <a:pt x="199" y="476"/>
                        </a:lnTo>
                        <a:lnTo>
                          <a:pt x="178" y="513"/>
                        </a:lnTo>
                        <a:lnTo>
                          <a:pt x="157" y="523"/>
                        </a:lnTo>
                        <a:lnTo>
                          <a:pt x="115" y="523"/>
                        </a:lnTo>
                        <a:lnTo>
                          <a:pt x="32" y="560"/>
                        </a:lnTo>
                        <a:lnTo>
                          <a:pt x="6" y="539"/>
                        </a:lnTo>
                        <a:lnTo>
                          <a:pt x="16" y="486"/>
                        </a:lnTo>
                        <a:lnTo>
                          <a:pt x="11" y="466"/>
                        </a:lnTo>
                        <a:lnTo>
                          <a:pt x="0" y="387"/>
                        </a:lnTo>
                        <a:lnTo>
                          <a:pt x="32" y="377"/>
                        </a:lnTo>
                        <a:lnTo>
                          <a:pt x="74" y="356"/>
                        </a:lnTo>
                        <a:lnTo>
                          <a:pt x="100" y="335"/>
                        </a:lnTo>
                        <a:lnTo>
                          <a:pt x="126" y="298"/>
                        </a:lnTo>
                        <a:lnTo>
                          <a:pt x="79" y="262"/>
                        </a:lnTo>
                        <a:lnTo>
                          <a:pt x="68" y="225"/>
                        </a:lnTo>
                        <a:lnTo>
                          <a:pt x="84" y="204"/>
                        </a:lnTo>
                        <a:lnTo>
                          <a:pt x="89" y="188"/>
                        </a:lnTo>
                        <a:lnTo>
                          <a:pt x="110" y="167"/>
                        </a:lnTo>
                        <a:lnTo>
                          <a:pt x="110" y="136"/>
                        </a:lnTo>
                        <a:lnTo>
                          <a:pt x="142" y="136"/>
                        </a:lnTo>
                        <a:lnTo>
                          <a:pt x="152" y="131"/>
                        </a:lnTo>
                        <a:lnTo>
                          <a:pt x="225" y="47"/>
                        </a:lnTo>
                        <a:lnTo>
                          <a:pt x="236" y="73"/>
                        </a:lnTo>
                        <a:lnTo>
                          <a:pt x="257" y="73"/>
                        </a:lnTo>
                        <a:lnTo>
                          <a:pt x="283" y="84"/>
                        </a:lnTo>
                        <a:lnTo>
                          <a:pt x="293" y="78"/>
                        </a:lnTo>
                        <a:lnTo>
                          <a:pt x="314" y="26"/>
                        </a:lnTo>
                        <a:lnTo>
                          <a:pt x="340" y="16"/>
                        </a:lnTo>
                        <a:lnTo>
                          <a:pt x="393" y="0"/>
                        </a:lnTo>
                        <a:close/>
                      </a:path>
                    </a:pathLst>
                  </a:custGeom>
                  <a:solidFill>
                    <a:schemeClr val="bg1">
                      <a:lumMod val="85000"/>
                    </a:schemeClr>
                  </a:solidFill>
                  <a:ln w="12700">
                    <a:solidFill>
                      <a:srgbClr val="FFFFFF"/>
                    </a:solidFill>
                    <a:headEnd/>
                    <a:tailEnd/>
                  </a:ln>
                  <a:effectLst/>
                </p:spPr>
                <p:style>
                  <a:lnRef idx="1">
                    <a:schemeClr val="accent1"/>
                  </a:lnRef>
                  <a:fillRef idx="2">
                    <a:schemeClr val="accent1"/>
                  </a:fillRef>
                  <a:effectRef idx="1">
                    <a:schemeClr val="accent1"/>
                  </a:effectRef>
                  <a:fontRef idx="minor">
                    <a:schemeClr val="dk1"/>
                  </a:fontRef>
                </p:style>
                <p:txBody>
                  <a:bodyPr/>
                  <a:lstStyle/>
                  <a:p>
                    <a:endParaRPr lang="tr-TR" sz="1400">
                      <a:solidFill>
                        <a:schemeClr val="tx2"/>
                      </a:solidFill>
                    </a:endParaRPr>
                  </a:p>
                </p:txBody>
              </p:sp>
              <p:grpSp>
                <p:nvGrpSpPr>
                  <p:cNvPr id="400" name="Group 399"/>
                  <p:cNvGrpSpPr/>
                  <p:nvPr/>
                </p:nvGrpSpPr>
                <p:grpSpPr>
                  <a:xfrm>
                    <a:off x="171095" y="1021041"/>
                    <a:ext cx="8714432" cy="3305717"/>
                    <a:chOff x="171095" y="1021041"/>
                    <a:chExt cx="8714432" cy="3305717"/>
                  </a:xfrm>
                </p:grpSpPr>
                <p:sp>
                  <p:nvSpPr>
                    <p:cNvPr id="401" name="Rectangle 400"/>
                    <p:cNvSpPr/>
                    <p:nvPr/>
                  </p:nvSpPr>
                  <p:spPr>
                    <a:xfrm>
                      <a:off x="2950586" y="1934847"/>
                      <a:ext cx="507190" cy="192360"/>
                    </a:xfrm>
                    <a:prstGeom prst="rect">
                      <a:avLst/>
                    </a:prstGeom>
                  </p:spPr>
                  <p:txBody>
                    <a:bodyPr wrap="none" lIns="68580" tIns="34290" rIns="68580" bIns="34290">
                      <a:spAutoFit/>
                    </a:bodyPr>
                    <a:lstStyle/>
                    <a:p>
                      <a:r>
                        <a:rPr lang="tr-TR" sz="800" b="1" dirty="0"/>
                        <a:t>ANKARA</a:t>
                      </a:r>
                    </a:p>
                  </p:txBody>
                </p:sp>
                <p:sp>
                  <p:nvSpPr>
                    <p:cNvPr id="402" name="Rectangle 401"/>
                    <p:cNvSpPr/>
                    <p:nvPr/>
                  </p:nvSpPr>
                  <p:spPr>
                    <a:xfrm>
                      <a:off x="8360703" y="3204304"/>
                      <a:ext cx="524824" cy="192360"/>
                    </a:xfrm>
                    <a:prstGeom prst="rect">
                      <a:avLst/>
                    </a:prstGeom>
                  </p:spPr>
                  <p:txBody>
                    <a:bodyPr wrap="none" lIns="68580" tIns="34290" rIns="68580" bIns="34290">
                      <a:spAutoFit/>
                    </a:bodyPr>
                    <a:lstStyle/>
                    <a:p>
                      <a:r>
                        <a:rPr lang="tr-TR" sz="800" b="1" dirty="0"/>
                        <a:t>HAKKARİ</a:t>
                      </a:r>
                    </a:p>
                  </p:txBody>
                </p:sp>
                <p:sp>
                  <p:nvSpPr>
                    <p:cNvPr id="403" name="Rectangle 402"/>
                    <p:cNvSpPr/>
                    <p:nvPr/>
                  </p:nvSpPr>
                  <p:spPr>
                    <a:xfrm>
                      <a:off x="8240507" y="2709079"/>
                      <a:ext cx="329257" cy="192360"/>
                    </a:xfrm>
                    <a:prstGeom prst="rect">
                      <a:avLst/>
                    </a:prstGeom>
                  </p:spPr>
                  <p:txBody>
                    <a:bodyPr wrap="none" lIns="68580" tIns="34290" rIns="68580" bIns="34290">
                      <a:spAutoFit/>
                    </a:bodyPr>
                    <a:lstStyle/>
                    <a:p>
                      <a:r>
                        <a:rPr lang="tr-TR" sz="800" b="1" dirty="0"/>
                        <a:t>VAN</a:t>
                      </a:r>
                    </a:p>
                  </p:txBody>
                </p:sp>
                <p:sp>
                  <p:nvSpPr>
                    <p:cNvPr id="404" name="Rectangle 403"/>
                    <p:cNvSpPr/>
                    <p:nvPr/>
                  </p:nvSpPr>
                  <p:spPr>
                    <a:xfrm>
                      <a:off x="8077300" y="2065841"/>
                      <a:ext cx="351699" cy="192360"/>
                    </a:xfrm>
                    <a:prstGeom prst="rect">
                      <a:avLst/>
                    </a:prstGeom>
                  </p:spPr>
                  <p:txBody>
                    <a:bodyPr wrap="none" lIns="68580" tIns="34290" rIns="68580" bIns="34290">
                      <a:spAutoFit/>
                    </a:bodyPr>
                    <a:lstStyle/>
                    <a:p>
                      <a:r>
                        <a:rPr lang="tr-TR" sz="800" b="1" dirty="0"/>
                        <a:t>AĞRI</a:t>
                      </a:r>
                    </a:p>
                  </p:txBody>
                </p:sp>
                <p:sp>
                  <p:nvSpPr>
                    <p:cNvPr id="405" name="Rectangle 404"/>
                    <p:cNvSpPr/>
                    <p:nvPr/>
                  </p:nvSpPr>
                  <p:spPr>
                    <a:xfrm>
                      <a:off x="8360703" y="1865796"/>
                      <a:ext cx="380553" cy="192360"/>
                    </a:xfrm>
                    <a:prstGeom prst="rect">
                      <a:avLst/>
                    </a:prstGeom>
                  </p:spPr>
                  <p:txBody>
                    <a:bodyPr wrap="none" lIns="68580" tIns="34290" rIns="68580" bIns="34290">
                      <a:spAutoFit/>
                    </a:bodyPr>
                    <a:lstStyle/>
                    <a:p>
                      <a:r>
                        <a:rPr lang="tr-TR" sz="800" b="1" dirty="0"/>
                        <a:t>IĞDIR</a:t>
                      </a:r>
                    </a:p>
                  </p:txBody>
                </p:sp>
                <p:sp>
                  <p:nvSpPr>
                    <p:cNvPr id="406" name="Rectangle 405"/>
                    <p:cNvSpPr/>
                    <p:nvPr/>
                  </p:nvSpPr>
                  <p:spPr>
                    <a:xfrm>
                      <a:off x="7895840" y="1592612"/>
                      <a:ext cx="362920" cy="192360"/>
                    </a:xfrm>
                    <a:prstGeom prst="rect">
                      <a:avLst/>
                    </a:prstGeom>
                  </p:spPr>
                  <p:txBody>
                    <a:bodyPr wrap="none" lIns="68580" tIns="34290" rIns="68580" bIns="34290">
                      <a:spAutoFit/>
                    </a:bodyPr>
                    <a:lstStyle/>
                    <a:p>
                      <a:r>
                        <a:rPr lang="tr-TR" sz="800" b="1" dirty="0"/>
                        <a:t>KARS</a:t>
                      </a:r>
                    </a:p>
                  </p:txBody>
                </p:sp>
                <p:sp>
                  <p:nvSpPr>
                    <p:cNvPr id="407" name="Rectangle 406"/>
                    <p:cNvSpPr/>
                    <p:nvPr/>
                  </p:nvSpPr>
                  <p:spPr>
                    <a:xfrm>
                      <a:off x="6991257" y="1947857"/>
                      <a:ext cx="577722" cy="192360"/>
                    </a:xfrm>
                    <a:prstGeom prst="rect">
                      <a:avLst/>
                    </a:prstGeom>
                  </p:spPr>
                  <p:txBody>
                    <a:bodyPr wrap="none" lIns="68580" tIns="34290" rIns="68580" bIns="34290">
                      <a:spAutoFit/>
                    </a:bodyPr>
                    <a:lstStyle/>
                    <a:p>
                      <a:r>
                        <a:rPr lang="tr-TR" sz="800" b="1" dirty="0"/>
                        <a:t>ERZURUM</a:t>
                      </a:r>
                    </a:p>
                  </p:txBody>
                </p:sp>
                <p:sp>
                  <p:nvSpPr>
                    <p:cNvPr id="408" name="Rectangle 407"/>
                    <p:cNvSpPr/>
                    <p:nvPr/>
                  </p:nvSpPr>
                  <p:spPr>
                    <a:xfrm>
                      <a:off x="7397137" y="2451051"/>
                      <a:ext cx="343684" cy="192360"/>
                    </a:xfrm>
                    <a:prstGeom prst="rect">
                      <a:avLst/>
                    </a:prstGeom>
                  </p:spPr>
                  <p:txBody>
                    <a:bodyPr wrap="none" lIns="68580" tIns="34290" rIns="68580" bIns="34290">
                      <a:spAutoFit/>
                    </a:bodyPr>
                    <a:lstStyle/>
                    <a:p>
                      <a:r>
                        <a:rPr lang="tr-TR" sz="800" b="1" dirty="0"/>
                        <a:t>MUŞ</a:t>
                      </a:r>
                    </a:p>
                  </p:txBody>
                </p:sp>
                <p:sp>
                  <p:nvSpPr>
                    <p:cNvPr id="409" name="Rectangle 408"/>
                    <p:cNvSpPr/>
                    <p:nvPr/>
                  </p:nvSpPr>
                  <p:spPr>
                    <a:xfrm>
                      <a:off x="6761670" y="2440624"/>
                      <a:ext cx="468718" cy="192360"/>
                    </a:xfrm>
                    <a:prstGeom prst="rect">
                      <a:avLst/>
                    </a:prstGeom>
                  </p:spPr>
                  <p:txBody>
                    <a:bodyPr wrap="none" lIns="68580" tIns="34290" rIns="68580" bIns="34290">
                      <a:spAutoFit/>
                    </a:bodyPr>
                    <a:lstStyle/>
                    <a:p>
                      <a:r>
                        <a:rPr lang="tr-TR" sz="800" b="1" dirty="0"/>
                        <a:t>BİNGÖL</a:t>
                      </a:r>
                    </a:p>
                  </p:txBody>
                </p:sp>
                <p:sp>
                  <p:nvSpPr>
                    <p:cNvPr id="410" name="Rectangle 409"/>
                    <p:cNvSpPr/>
                    <p:nvPr/>
                  </p:nvSpPr>
                  <p:spPr>
                    <a:xfrm>
                      <a:off x="7080996" y="3157895"/>
                      <a:ext cx="529632" cy="192360"/>
                    </a:xfrm>
                    <a:prstGeom prst="rect">
                      <a:avLst/>
                    </a:prstGeom>
                  </p:spPr>
                  <p:txBody>
                    <a:bodyPr wrap="none" lIns="68580" tIns="34290" rIns="68580" bIns="34290">
                      <a:spAutoFit/>
                    </a:bodyPr>
                    <a:lstStyle/>
                    <a:p>
                      <a:r>
                        <a:rPr lang="tr-TR" sz="800" b="1" dirty="0"/>
                        <a:t>BATMAN</a:t>
                      </a:r>
                    </a:p>
                  </p:txBody>
                </p:sp>
                <p:sp>
                  <p:nvSpPr>
                    <p:cNvPr id="411" name="Rectangle 410"/>
                    <p:cNvSpPr/>
                    <p:nvPr/>
                  </p:nvSpPr>
                  <p:spPr>
                    <a:xfrm>
                      <a:off x="6479727" y="3011944"/>
                      <a:ext cx="664284" cy="192360"/>
                    </a:xfrm>
                    <a:prstGeom prst="rect">
                      <a:avLst/>
                    </a:prstGeom>
                  </p:spPr>
                  <p:txBody>
                    <a:bodyPr wrap="none" lIns="68580" tIns="34290" rIns="68580" bIns="34290">
                      <a:spAutoFit/>
                    </a:bodyPr>
                    <a:lstStyle/>
                    <a:p>
                      <a:r>
                        <a:rPr lang="tr-TR" sz="800" b="1" dirty="0"/>
                        <a:t>DİYARBAKIR</a:t>
                      </a:r>
                    </a:p>
                  </p:txBody>
                </p:sp>
                <p:sp>
                  <p:nvSpPr>
                    <p:cNvPr id="412" name="Rectangle 411"/>
                    <p:cNvSpPr/>
                    <p:nvPr/>
                  </p:nvSpPr>
                  <p:spPr>
                    <a:xfrm>
                      <a:off x="7719368" y="3288442"/>
                      <a:ext cx="457498" cy="192360"/>
                    </a:xfrm>
                    <a:prstGeom prst="rect">
                      <a:avLst/>
                    </a:prstGeom>
                  </p:spPr>
                  <p:txBody>
                    <a:bodyPr wrap="none" lIns="68580" tIns="34290" rIns="68580" bIns="34290">
                      <a:spAutoFit/>
                    </a:bodyPr>
                    <a:lstStyle/>
                    <a:p>
                      <a:r>
                        <a:rPr lang="tr-TR" sz="800" b="1" dirty="0"/>
                        <a:t>ŞIRNAK</a:t>
                      </a:r>
                    </a:p>
                  </p:txBody>
                </p:sp>
                <p:sp>
                  <p:nvSpPr>
                    <p:cNvPr id="413" name="Rectangle 412"/>
                    <p:cNvSpPr/>
                    <p:nvPr/>
                  </p:nvSpPr>
                  <p:spPr>
                    <a:xfrm>
                      <a:off x="6827401" y="3417699"/>
                      <a:ext cx="507190" cy="192360"/>
                    </a:xfrm>
                    <a:prstGeom prst="rect">
                      <a:avLst/>
                    </a:prstGeom>
                  </p:spPr>
                  <p:txBody>
                    <a:bodyPr wrap="none" lIns="68580" tIns="34290" rIns="68580" bIns="34290">
                      <a:spAutoFit/>
                    </a:bodyPr>
                    <a:lstStyle/>
                    <a:p>
                      <a:r>
                        <a:rPr lang="tr-TR" sz="800" b="1" dirty="0"/>
                        <a:t>MARDİN</a:t>
                      </a:r>
                    </a:p>
                  </p:txBody>
                </p:sp>
                <p:sp>
                  <p:nvSpPr>
                    <p:cNvPr id="414" name="Rectangle 413"/>
                    <p:cNvSpPr/>
                    <p:nvPr/>
                  </p:nvSpPr>
                  <p:spPr>
                    <a:xfrm>
                      <a:off x="5906627" y="3601677"/>
                      <a:ext cx="621004" cy="192360"/>
                    </a:xfrm>
                    <a:prstGeom prst="rect">
                      <a:avLst/>
                    </a:prstGeom>
                  </p:spPr>
                  <p:txBody>
                    <a:bodyPr wrap="none" lIns="68580" tIns="34290" rIns="68580" bIns="34290">
                      <a:spAutoFit/>
                    </a:bodyPr>
                    <a:lstStyle/>
                    <a:p>
                      <a:r>
                        <a:rPr lang="tr-TR" sz="800" b="1" dirty="0"/>
                        <a:t>ŞANLIURFA</a:t>
                      </a:r>
                    </a:p>
                  </p:txBody>
                </p:sp>
                <p:sp>
                  <p:nvSpPr>
                    <p:cNvPr id="415" name="Rectangle 414"/>
                    <p:cNvSpPr/>
                    <p:nvPr/>
                  </p:nvSpPr>
                  <p:spPr>
                    <a:xfrm>
                      <a:off x="5524540" y="3254075"/>
                      <a:ext cx="627416" cy="192360"/>
                    </a:xfrm>
                    <a:prstGeom prst="rect">
                      <a:avLst/>
                    </a:prstGeom>
                  </p:spPr>
                  <p:txBody>
                    <a:bodyPr wrap="none" lIns="68580" tIns="34290" rIns="68580" bIns="34290">
                      <a:spAutoFit/>
                    </a:bodyPr>
                    <a:lstStyle/>
                    <a:p>
                      <a:r>
                        <a:rPr lang="tr-TR" sz="800" b="1" dirty="0"/>
                        <a:t>ADIYAMAN</a:t>
                      </a:r>
                    </a:p>
                  </p:txBody>
                </p:sp>
                <p:sp>
                  <p:nvSpPr>
                    <p:cNvPr id="416" name="Rectangle 415"/>
                    <p:cNvSpPr/>
                    <p:nvPr/>
                  </p:nvSpPr>
                  <p:spPr>
                    <a:xfrm>
                      <a:off x="5229880" y="3670498"/>
                      <a:ext cx="516808" cy="192360"/>
                    </a:xfrm>
                    <a:prstGeom prst="rect">
                      <a:avLst/>
                    </a:prstGeom>
                  </p:spPr>
                  <p:txBody>
                    <a:bodyPr wrap="none" lIns="68580" tIns="34290" rIns="68580" bIns="34290">
                      <a:spAutoFit/>
                    </a:bodyPr>
                    <a:lstStyle/>
                    <a:p>
                      <a:r>
                        <a:rPr lang="tr-TR" sz="800" b="1" dirty="0"/>
                        <a:t>G.ANTEP</a:t>
                      </a:r>
                    </a:p>
                  </p:txBody>
                </p:sp>
                <p:sp>
                  <p:nvSpPr>
                    <p:cNvPr id="417" name="Rectangle 416"/>
                    <p:cNvSpPr/>
                    <p:nvPr/>
                  </p:nvSpPr>
                  <p:spPr>
                    <a:xfrm>
                      <a:off x="5388548" y="2779428"/>
                      <a:ext cx="563296" cy="192360"/>
                    </a:xfrm>
                    <a:prstGeom prst="rect">
                      <a:avLst/>
                    </a:prstGeom>
                  </p:spPr>
                  <p:txBody>
                    <a:bodyPr wrap="none" lIns="68580" tIns="34290" rIns="68580" bIns="34290">
                      <a:spAutoFit/>
                    </a:bodyPr>
                    <a:lstStyle/>
                    <a:p>
                      <a:r>
                        <a:rPr lang="tr-TR" sz="800" b="1" dirty="0"/>
                        <a:t>MALATYA</a:t>
                      </a:r>
                    </a:p>
                  </p:txBody>
                </p:sp>
                <p:sp>
                  <p:nvSpPr>
                    <p:cNvPr id="418" name="Rectangle 417"/>
                    <p:cNvSpPr/>
                    <p:nvPr/>
                  </p:nvSpPr>
                  <p:spPr>
                    <a:xfrm>
                      <a:off x="6106825" y="2758783"/>
                      <a:ext cx="436658" cy="192360"/>
                    </a:xfrm>
                    <a:prstGeom prst="rect">
                      <a:avLst/>
                    </a:prstGeom>
                  </p:spPr>
                  <p:txBody>
                    <a:bodyPr wrap="none" lIns="68580" tIns="34290" rIns="68580" bIns="34290">
                      <a:spAutoFit/>
                    </a:bodyPr>
                    <a:lstStyle/>
                    <a:p>
                      <a:r>
                        <a:rPr lang="tr-TR" sz="800" b="1" dirty="0"/>
                        <a:t>ELAZIĞ</a:t>
                      </a:r>
                    </a:p>
                  </p:txBody>
                </p:sp>
                <p:sp>
                  <p:nvSpPr>
                    <p:cNvPr id="419" name="Rectangle 418"/>
                    <p:cNvSpPr/>
                    <p:nvPr/>
                  </p:nvSpPr>
                  <p:spPr>
                    <a:xfrm>
                      <a:off x="5915359" y="2102298"/>
                      <a:ext cx="574516" cy="192360"/>
                    </a:xfrm>
                    <a:prstGeom prst="rect">
                      <a:avLst/>
                    </a:prstGeom>
                  </p:spPr>
                  <p:txBody>
                    <a:bodyPr wrap="none" lIns="68580" tIns="34290" rIns="68580" bIns="34290">
                      <a:spAutoFit/>
                    </a:bodyPr>
                    <a:lstStyle/>
                    <a:p>
                      <a:r>
                        <a:rPr lang="tr-TR" sz="800" b="1" dirty="0"/>
                        <a:t>ERZİNCAN</a:t>
                      </a:r>
                    </a:p>
                  </p:txBody>
                </p:sp>
                <p:sp>
                  <p:nvSpPr>
                    <p:cNvPr id="420" name="Rectangle 419"/>
                    <p:cNvSpPr/>
                    <p:nvPr/>
                  </p:nvSpPr>
                  <p:spPr>
                    <a:xfrm>
                      <a:off x="5102922" y="2123026"/>
                      <a:ext cx="385362" cy="192360"/>
                    </a:xfrm>
                    <a:prstGeom prst="rect">
                      <a:avLst/>
                    </a:prstGeom>
                  </p:spPr>
                  <p:txBody>
                    <a:bodyPr wrap="none" lIns="68580" tIns="34290" rIns="68580" bIns="34290">
                      <a:spAutoFit/>
                    </a:bodyPr>
                    <a:lstStyle/>
                    <a:p>
                      <a:r>
                        <a:rPr lang="tr-TR" sz="800" b="1" dirty="0"/>
                        <a:t>SİVAS</a:t>
                      </a:r>
                    </a:p>
                  </p:txBody>
                </p:sp>
                <p:sp>
                  <p:nvSpPr>
                    <p:cNvPr id="421" name="Rectangle 420"/>
                    <p:cNvSpPr/>
                    <p:nvPr/>
                  </p:nvSpPr>
                  <p:spPr>
                    <a:xfrm>
                      <a:off x="4481030" y="2717693"/>
                      <a:ext cx="492764" cy="192360"/>
                    </a:xfrm>
                    <a:prstGeom prst="rect">
                      <a:avLst/>
                    </a:prstGeom>
                  </p:spPr>
                  <p:txBody>
                    <a:bodyPr wrap="none" lIns="68580" tIns="34290" rIns="68580" bIns="34290">
                      <a:spAutoFit/>
                    </a:bodyPr>
                    <a:lstStyle/>
                    <a:p>
                      <a:r>
                        <a:rPr lang="tr-TR" sz="800" b="1" dirty="0"/>
                        <a:t>KAYSERİ</a:t>
                      </a:r>
                    </a:p>
                  </p:txBody>
                </p:sp>
                <p:sp>
                  <p:nvSpPr>
                    <p:cNvPr id="422" name="Rectangle 421"/>
                    <p:cNvSpPr/>
                    <p:nvPr/>
                  </p:nvSpPr>
                  <p:spPr>
                    <a:xfrm>
                      <a:off x="6265545" y="1429436"/>
                      <a:ext cx="553678" cy="192360"/>
                    </a:xfrm>
                    <a:prstGeom prst="rect">
                      <a:avLst/>
                    </a:prstGeom>
                  </p:spPr>
                  <p:txBody>
                    <a:bodyPr wrap="none" lIns="68580" tIns="34290" rIns="68580" bIns="34290">
                      <a:spAutoFit/>
                    </a:bodyPr>
                    <a:lstStyle/>
                    <a:p>
                      <a:r>
                        <a:rPr lang="tr-TR" sz="800" b="1" dirty="0"/>
                        <a:t>TRABZON</a:t>
                      </a:r>
                    </a:p>
                  </p:txBody>
                </p:sp>
                <p:sp>
                  <p:nvSpPr>
                    <p:cNvPr id="423" name="Rectangle 422"/>
                    <p:cNvSpPr/>
                    <p:nvPr/>
                  </p:nvSpPr>
                  <p:spPr>
                    <a:xfrm>
                      <a:off x="3895113" y="2717693"/>
                      <a:ext cx="563296" cy="192360"/>
                    </a:xfrm>
                    <a:prstGeom prst="rect">
                      <a:avLst/>
                    </a:prstGeom>
                  </p:spPr>
                  <p:txBody>
                    <a:bodyPr wrap="none" lIns="68580" tIns="34290" rIns="68580" bIns="34290">
                      <a:spAutoFit/>
                    </a:bodyPr>
                    <a:lstStyle/>
                    <a:p>
                      <a:r>
                        <a:rPr lang="tr-TR" sz="800" b="1" dirty="0"/>
                        <a:t>NEVŞEHİR</a:t>
                      </a:r>
                    </a:p>
                  </p:txBody>
                </p:sp>
                <p:sp>
                  <p:nvSpPr>
                    <p:cNvPr id="424" name="Rectangle 423"/>
                    <p:cNvSpPr/>
                    <p:nvPr/>
                  </p:nvSpPr>
                  <p:spPr>
                    <a:xfrm>
                      <a:off x="4913080" y="3152838"/>
                      <a:ext cx="542456" cy="192360"/>
                    </a:xfrm>
                    <a:prstGeom prst="rect">
                      <a:avLst/>
                    </a:prstGeom>
                  </p:spPr>
                  <p:txBody>
                    <a:bodyPr wrap="none" lIns="68580" tIns="34290" rIns="68580" bIns="34290">
                      <a:spAutoFit/>
                    </a:bodyPr>
                    <a:lstStyle/>
                    <a:p>
                      <a:r>
                        <a:rPr lang="tr-TR" sz="800" b="1" dirty="0"/>
                        <a:t>K.MARAŞ</a:t>
                      </a:r>
                    </a:p>
                  </p:txBody>
                </p:sp>
                <p:sp>
                  <p:nvSpPr>
                    <p:cNvPr id="425" name="Rectangle 424"/>
                    <p:cNvSpPr/>
                    <p:nvPr/>
                  </p:nvSpPr>
                  <p:spPr>
                    <a:xfrm>
                      <a:off x="4269914" y="3515625"/>
                      <a:ext cx="457498" cy="192360"/>
                    </a:xfrm>
                    <a:prstGeom prst="rect">
                      <a:avLst/>
                    </a:prstGeom>
                  </p:spPr>
                  <p:txBody>
                    <a:bodyPr wrap="none" lIns="68580" tIns="34290" rIns="68580" bIns="34290">
                      <a:spAutoFit/>
                    </a:bodyPr>
                    <a:lstStyle/>
                    <a:p>
                      <a:r>
                        <a:rPr lang="tr-TR" sz="800" b="1" dirty="0"/>
                        <a:t>ADANA</a:t>
                      </a:r>
                    </a:p>
                  </p:txBody>
                </p:sp>
                <p:sp>
                  <p:nvSpPr>
                    <p:cNvPr id="426" name="Rectangle 425"/>
                    <p:cNvSpPr/>
                    <p:nvPr/>
                  </p:nvSpPr>
                  <p:spPr>
                    <a:xfrm>
                      <a:off x="2945809" y="2964326"/>
                      <a:ext cx="446276" cy="192360"/>
                    </a:xfrm>
                    <a:prstGeom prst="rect">
                      <a:avLst/>
                    </a:prstGeom>
                  </p:spPr>
                  <p:txBody>
                    <a:bodyPr wrap="none" lIns="68580" tIns="34290" rIns="68580" bIns="34290">
                      <a:spAutoFit/>
                    </a:bodyPr>
                    <a:lstStyle/>
                    <a:p>
                      <a:r>
                        <a:rPr lang="tr-TR" sz="800" b="1" dirty="0"/>
                        <a:t>KONYA</a:t>
                      </a:r>
                    </a:p>
                  </p:txBody>
                </p:sp>
                <p:sp>
                  <p:nvSpPr>
                    <p:cNvPr id="427" name="Rectangle 426"/>
                    <p:cNvSpPr/>
                    <p:nvPr/>
                  </p:nvSpPr>
                  <p:spPr>
                    <a:xfrm>
                      <a:off x="2228520" y="2991722"/>
                      <a:ext cx="502382" cy="192360"/>
                    </a:xfrm>
                    <a:prstGeom prst="rect">
                      <a:avLst/>
                    </a:prstGeom>
                  </p:spPr>
                  <p:txBody>
                    <a:bodyPr wrap="none" lIns="68580" tIns="34290" rIns="68580" bIns="34290">
                      <a:spAutoFit/>
                    </a:bodyPr>
                    <a:lstStyle/>
                    <a:p>
                      <a:r>
                        <a:rPr lang="tr-TR" sz="800" b="1" dirty="0"/>
                        <a:t>ISPARTA</a:t>
                      </a:r>
                    </a:p>
                  </p:txBody>
                </p:sp>
                <p:sp>
                  <p:nvSpPr>
                    <p:cNvPr id="428" name="Rectangle 427"/>
                    <p:cNvSpPr/>
                    <p:nvPr/>
                  </p:nvSpPr>
                  <p:spPr>
                    <a:xfrm>
                      <a:off x="2209284" y="3670498"/>
                      <a:ext cx="540854" cy="192360"/>
                    </a:xfrm>
                    <a:prstGeom prst="rect">
                      <a:avLst/>
                    </a:prstGeom>
                  </p:spPr>
                  <p:txBody>
                    <a:bodyPr wrap="none" lIns="68580" tIns="34290" rIns="68580" bIns="34290">
                      <a:spAutoFit/>
                    </a:bodyPr>
                    <a:lstStyle/>
                    <a:p>
                      <a:r>
                        <a:rPr lang="tr-TR" sz="800" b="1" dirty="0"/>
                        <a:t>ANTALYA</a:t>
                      </a:r>
                    </a:p>
                  </p:txBody>
                </p:sp>
                <p:sp>
                  <p:nvSpPr>
                    <p:cNvPr id="429" name="Rectangle 428"/>
                    <p:cNvSpPr/>
                    <p:nvPr/>
                  </p:nvSpPr>
                  <p:spPr>
                    <a:xfrm>
                      <a:off x="1150782" y="3766678"/>
                      <a:ext cx="590546" cy="192360"/>
                    </a:xfrm>
                    <a:prstGeom prst="rect">
                      <a:avLst/>
                    </a:prstGeom>
                  </p:spPr>
                  <p:txBody>
                    <a:bodyPr wrap="none" lIns="68580" tIns="34290" rIns="68580" bIns="34290">
                      <a:spAutoFit/>
                    </a:bodyPr>
                    <a:lstStyle/>
                    <a:p>
                      <a:r>
                        <a:rPr lang="tr-TR" sz="800" b="1" dirty="0"/>
                        <a:t>DALAMAN</a:t>
                      </a:r>
                    </a:p>
                  </p:txBody>
                </p:sp>
                <p:sp>
                  <p:nvSpPr>
                    <p:cNvPr id="430" name="Rectangle 429"/>
                    <p:cNvSpPr/>
                    <p:nvPr/>
                  </p:nvSpPr>
                  <p:spPr>
                    <a:xfrm>
                      <a:off x="730429" y="3474322"/>
                      <a:ext cx="544060" cy="192360"/>
                    </a:xfrm>
                    <a:prstGeom prst="rect">
                      <a:avLst/>
                    </a:prstGeom>
                  </p:spPr>
                  <p:txBody>
                    <a:bodyPr wrap="none" lIns="68580" tIns="34290" rIns="68580" bIns="34290">
                      <a:spAutoFit/>
                    </a:bodyPr>
                    <a:lstStyle/>
                    <a:p>
                      <a:r>
                        <a:rPr lang="tr-TR" sz="800" b="1" dirty="0"/>
                        <a:t>BODRUM</a:t>
                      </a:r>
                    </a:p>
                  </p:txBody>
                </p:sp>
                <p:sp>
                  <p:nvSpPr>
                    <p:cNvPr id="431" name="Rectangle 430"/>
                    <p:cNvSpPr/>
                    <p:nvPr/>
                  </p:nvSpPr>
                  <p:spPr>
                    <a:xfrm>
                      <a:off x="1287506" y="3117831"/>
                      <a:ext cx="467116" cy="192360"/>
                    </a:xfrm>
                    <a:prstGeom prst="rect">
                      <a:avLst/>
                    </a:prstGeom>
                  </p:spPr>
                  <p:txBody>
                    <a:bodyPr wrap="none" lIns="68580" tIns="34290" rIns="68580" bIns="34290">
                      <a:spAutoFit/>
                    </a:bodyPr>
                    <a:lstStyle/>
                    <a:p>
                      <a:r>
                        <a:rPr lang="tr-TR" sz="800" b="1" dirty="0"/>
                        <a:t>DENİZLİ</a:t>
                      </a:r>
                    </a:p>
                  </p:txBody>
                </p:sp>
                <p:sp>
                  <p:nvSpPr>
                    <p:cNvPr id="432" name="Rectangle 431"/>
                    <p:cNvSpPr/>
                    <p:nvPr/>
                  </p:nvSpPr>
                  <p:spPr>
                    <a:xfrm>
                      <a:off x="416664" y="2811279"/>
                      <a:ext cx="390171" cy="192360"/>
                    </a:xfrm>
                    <a:prstGeom prst="rect">
                      <a:avLst/>
                    </a:prstGeom>
                  </p:spPr>
                  <p:txBody>
                    <a:bodyPr wrap="none" lIns="68580" tIns="34290" rIns="68580" bIns="34290">
                      <a:spAutoFit/>
                    </a:bodyPr>
                    <a:lstStyle/>
                    <a:p>
                      <a:r>
                        <a:rPr lang="tr-TR" sz="800" b="1" dirty="0"/>
                        <a:t>İZMİR</a:t>
                      </a:r>
                    </a:p>
                  </p:txBody>
                </p:sp>
                <p:sp>
                  <p:nvSpPr>
                    <p:cNvPr id="433" name="Rectangle 432"/>
                    <p:cNvSpPr/>
                    <p:nvPr/>
                  </p:nvSpPr>
                  <p:spPr>
                    <a:xfrm>
                      <a:off x="697361" y="2026846"/>
                      <a:ext cx="568104" cy="192360"/>
                    </a:xfrm>
                    <a:prstGeom prst="rect">
                      <a:avLst/>
                    </a:prstGeom>
                  </p:spPr>
                  <p:txBody>
                    <a:bodyPr wrap="none" lIns="68580" tIns="34290" rIns="68580" bIns="34290">
                      <a:spAutoFit/>
                    </a:bodyPr>
                    <a:lstStyle/>
                    <a:p>
                      <a:r>
                        <a:rPr lang="tr-TR" sz="800" b="1" dirty="0"/>
                        <a:t>BALIKESİR</a:t>
                      </a:r>
                    </a:p>
                  </p:txBody>
                </p:sp>
                <p:sp>
                  <p:nvSpPr>
                    <p:cNvPr id="434" name="Rectangle 433"/>
                    <p:cNvSpPr/>
                    <p:nvPr/>
                  </p:nvSpPr>
                  <p:spPr>
                    <a:xfrm>
                      <a:off x="1463688" y="2256973"/>
                      <a:ext cx="555280" cy="192360"/>
                    </a:xfrm>
                    <a:prstGeom prst="rect">
                      <a:avLst/>
                    </a:prstGeom>
                  </p:spPr>
                  <p:txBody>
                    <a:bodyPr wrap="none" lIns="68580" tIns="34290" rIns="68580" bIns="34290">
                      <a:spAutoFit/>
                    </a:bodyPr>
                    <a:lstStyle/>
                    <a:p>
                      <a:r>
                        <a:rPr lang="tr-TR" sz="800" b="1" dirty="0"/>
                        <a:t>KÜTAHYA</a:t>
                      </a:r>
                    </a:p>
                  </p:txBody>
                </p:sp>
                <p:sp>
                  <p:nvSpPr>
                    <p:cNvPr id="435" name="Rectangle 434"/>
                    <p:cNvSpPr/>
                    <p:nvPr/>
                  </p:nvSpPr>
                  <p:spPr>
                    <a:xfrm>
                      <a:off x="2183636" y="2151558"/>
                      <a:ext cx="566502" cy="192360"/>
                    </a:xfrm>
                    <a:prstGeom prst="rect">
                      <a:avLst/>
                    </a:prstGeom>
                  </p:spPr>
                  <p:txBody>
                    <a:bodyPr wrap="none" lIns="68580" tIns="34290" rIns="68580" bIns="34290">
                      <a:spAutoFit/>
                    </a:bodyPr>
                    <a:lstStyle/>
                    <a:p>
                      <a:r>
                        <a:rPr lang="tr-TR" sz="800" b="1" dirty="0"/>
                        <a:t>ESKİŞEHİR</a:t>
                      </a:r>
                    </a:p>
                  </p:txBody>
                </p:sp>
                <p:sp>
                  <p:nvSpPr>
                    <p:cNvPr id="436" name="Rectangle 435"/>
                    <p:cNvSpPr/>
                    <p:nvPr/>
                  </p:nvSpPr>
                  <p:spPr>
                    <a:xfrm>
                      <a:off x="171095" y="1769616"/>
                      <a:ext cx="653064" cy="192360"/>
                    </a:xfrm>
                    <a:prstGeom prst="rect">
                      <a:avLst/>
                    </a:prstGeom>
                  </p:spPr>
                  <p:txBody>
                    <a:bodyPr wrap="none" lIns="68580" tIns="34290" rIns="68580" bIns="34290">
                      <a:spAutoFit/>
                    </a:bodyPr>
                    <a:lstStyle/>
                    <a:p>
                      <a:r>
                        <a:rPr lang="tr-TR" sz="800" b="1" dirty="0"/>
                        <a:t>ÇANAKKALE</a:t>
                      </a:r>
                    </a:p>
                  </p:txBody>
                </p:sp>
                <p:sp>
                  <p:nvSpPr>
                    <p:cNvPr id="437" name="Rectangle 436"/>
                    <p:cNvSpPr/>
                    <p:nvPr/>
                  </p:nvSpPr>
                  <p:spPr>
                    <a:xfrm>
                      <a:off x="552652" y="1162906"/>
                      <a:ext cx="572914" cy="192360"/>
                    </a:xfrm>
                    <a:prstGeom prst="rect">
                      <a:avLst/>
                    </a:prstGeom>
                  </p:spPr>
                  <p:txBody>
                    <a:bodyPr wrap="none" lIns="68580" tIns="34290" rIns="68580" bIns="34290">
                      <a:spAutoFit/>
                    </a:bodyPr>
                    <a:lstStyle/>
                    <a:p>
                      <a:r>
                        <a:rPr lang="tr-TR" sz="800" b="1" dirty="0"/>
                        <a:t>TEKİRDAĞ</a:t>
                      </a:r>
                    </a:p>
                  </p:txBody>
                </p:sp>
                <p:sp>
                  <p:nvSpPr>
                    <p:cNvPr id="438" name="Rectangle 437"/>
                    <p:cNvSpPr/>
                    <p:nvPr/>
                  </p:nvSpPr>
                  <p:spPr>
                    <a:xfrm>
                      <a:off x="1258872" y="1281027"/>
                      <a:ext cx="563296" cy="192360"/>
                    </a:xfrm>
                    <a:prstGeom prst="rect">
                      <a:avLst/>
                    </a:prstGeom>
                  </p:spPr>
                  <p:txBody>
                    <a:bodyPr wrap="none" lIns="68580" tIns="34290" rIns="68580" bIns="34290">
                      <a:spAutoFit/>
                    </a:bodyPr>
                    <a:lstStyle/>
                    <a:p>
                      <a:r>
                        <a:rPr lang="tr-TR" sz="800" b="1" dirty="0"/>
                        <a:t>İSTANBUL</a:t>
                      </a:r>
                    </a:p>
                  </p:txBody>
                </p:sp>
                <p:sp>
                  <p:nvSpPr>
                    <p:cNvPr id="439" name="Rectangle 438"/>
                    <p:cNvSpPr/>
                    <p:nvPr/>
                  </p:nvSpPr>
                  <p:spPr>
                    <a:xfrm>
                      <a:off x="1201712" y="1920541"/>
                      <a:ext cx="431849" cy="192360"/>
                    </a:xfrm>
                    <a:prstGeom prst="rect">
                      <a:avLst/>
                    </a:prstGeom>
                  </p:spPr>
                  <p:txBody>
                    <a:bodyPr wrap="none" lIns="68580" tIns="34290" rIns="68580" bIns="34290">
                      <a:spAutoFit/>
                    </a:bodyPr>
                    <a:lstStyle/>
                    <a:p>
                      <a:r>
                        <a:rPr lang="tr-TR" sz="800" b="1" dirty="0" smtClean="0"/>
                        <a:t>BURSA</a:t>
                      </a:r>
                      <a:endParaRPr lang="tr-TR" sz="800" b="1" dirty="0"/>
                    </a:p>
                  </p:txBody>
                </p:sp>
                <p:sp>
                  <p:nvSpPr>
                    <p:cNvPr id="440" name="Rectangle 439"/>
                    <p:cNvSpPr/>
                    <p:nvPr/>
                  </p:nvSpPr>
                  <p:spPr>
                    <a:xfrm>
                      <a:off x="3412006" y="1021041"/>
                      <a:ext cx="712375" cy="192360"/>
                    </a:xfrm>
                    <a:prstGeom prst="rect">
                      <a:avLst/>
                    </a:prstGeom>
                  </p:spPr>
                  <p:txBody>
                    <a:bodyPr wrap="none" lIns="68580" tIns="34290" rIns="68580" bIns="34290">
                      <a:spAutoFit/>
                    </a:bodyPr>
                    <a:lstStyle/>
                    <a:p>
                      <a:r>
                        <a:rPr lang="tr-TR" sz="800" b="1" dirty="0"/>
                        <a:t>KASTAMONU</a:t>
                      </a:r>
                    </a:p>
                  </p:txBody>
                </p:sp>
                <p:sp>
                  <p:nvSpPr>
                    <p:cNvPr id="441" name="Rectangle 440"/>
                    <p:cNvSpPr/>
                    <p:nvPr/>
                  </p:nvSpPr>
                  <p:spPr>
                    <a:xfrm>
                      <a:off x="4076432" y="1027973"/>
                      <a:ext cx="404598" cy="192360"/>
                    </a:xfrm>
                    <a:prstGeom prst="rect">
                      <a:avLst/>
                    </a:prstGeom>
                  </p:spPr>
                  <p:txBody>
                    <a:bodyPr wrap="none" lIns="68580" tIns="34290" rIns="68580" bIns="34290">
                      <a:spAutoFit/>
                    </a:bodyPr>
                    <a:lstStyle/>
                    <a:p>
                      <a:r>
                        <a:rPr lang="tr-TR" sz="800" b="1" dirty="0"/>
                        <a:t>SİNOP</a:t>
                      </a:r>
                    </a:p>
                  </p:txBody>
                </p:sp>
                <p:sp>
                  <p:nvSpPr>
                    <p:cNvPr id="442" name="Rectangle 441"/>
                    <p:cNvSpPr/>
                    <p:nvPr/>
                  </p:nvSpPr>
                  <p:spPr>
                    <a:xfrm>
                      <a:off x="4407834" y="1233293"/>
                      <a:ext cx="521618" cy="192360"/>
                    </a:xfrm>
                    <a:prstGeom prst="rect">
                      <a:avLst/>
                    </a:prstGeom>
                  </p:spPr>
                  <p:txBody>
                    <a:bodyPr wrap="none" lIns="68580" tIns="34290" rIns="68580" bIns="34290">
                      <a:spAutoFit/>
                    </a:bodyPr>
                    <a:lstStyle/>
                    <a:p>
                      <a:r>
                        <a:rPr lang="tr-TR" sz="800" b="1" dirty="0"/>
                        <a:t>SAMSUN</a:t>
                      </a:r>
                    </a:p>
                  </p:txBody>
                </p:sp>
                <p:sp>
                  <p:nvSpPr>
                    <p:cNvPr id="443" name="Rectangle 442"/>
                    <p:cNvSpPr/>
                    <p:nvPr/>
                  </p:nvSpPr>
                  <p:spPr>
                    <a:xfrm>
                      <a:off x="4360168" y="1498983"/>
                      <a:ext cx="595356" cy="192360"/>
                    </a:xfrm>
                    <a:prstGeom prst="rect">
                      <a:avLst/>
                    </a:prstGeom>
                  </p:spPr>
                  <p:txBody>
                    <a:bodyPr wrap="none" lIns="68580" tIns="34290" rIns="68580" bIns="34290">
                      <a:spAutoFit/>
                    </a:bodyPr>
                    <a:lstStyle/>
                    <a:p>
                      <a:r>
                        <a:rPr lang="tr-TR" sz="800" b="1" dirty="0"/>
                        <a:t>MERZİFON</a:t>
                      </a:r>
                    </a:p>
                  </p:txBody>
                </p:sp>
                <p:sp>
                  <p:nvSpPr>
                    <p:cNvPr id="444" name="Rectangle 443"/>
                    <p:cNvSpPr/>
                    <p:nvPr/>
                  </p:nvSpPr>
                  <p:spPr>
                    <a:xfrm>
                      <a:off x="4691144" y="4134398"/>
                      <a:ext cx="431849" cy="192360"/>
                    </a:xfrm>
                    <a:prstGeom prst="rect">
                      <a:avLst/>
                    </a:prstGeom>
                  </p:spPr>
                  <p:txBody>
                    <a:bodyPr wrap="none" lIns="68580" tIns="34290" rIns="68580" bIns="34290">
                      <a:spAutoFit/>
                    </a:bodyPr>
                    <a:lstStyle/>
                    <a:p>
                      <a:r>
                        <a:rPr lang="tr-TR" sz="800" b="1" dirty="0" smtClean="0"/>
                        <a:t>HATAY</a:t>
                      </a:r>
                      <a:endParaRPr lang="tr-TR" sz="800" b="1" dirty="0"/>
                    </a:p>
                  </p:txBody>
                </p:sp>
              </p:grpSp>
            </p:grpSp>
            <p:sp>
              <p:nvSpPr>
                <p:cNvPr id="143" name="Rectangle 142"/>
                <p:cNvSpPr/>
                <p:nvPr/>
              </p:nvSpPr>
              <p:spPr>
                <a:xfrm>
                  <a:off x="5280164" y="1514640"/>
                  <a:ext cx="811761" cy="192360"/>
                </a:xfrm>
                <a:prstGeom prst="rect">
                  <a:avLst/>
                </a:prstGeom>
              </p:spPr>
              <p:txBody>
                <a:bodyPr wrap="none" lIns="68580" tIns="34290" rIns="68580" bIns="34290">
                  <a:spAutoFit/>
                </a:bodyPr>
                <a:lstStyle/>
                <a:p>
                  <a:r>
                    <a:rPr lang="tr-TR" sz="800" b="1" dirty="0" smtClean="0"/>
                    <a:t>ORDU-GİRESUN</a:t>
                  </a:r>
                  <a:endParaRPr lang="tr-TR" sz="800" b="1" dirty="0"/>
                </a:p>
              </p:txBody>
            </p:sp>
          </p:grpSp>
          <p:sp>
            <p:nvSpPr>
              <p:cNvPr id="145" name="Rectangle 144"/>
              <p:cNvSpPr/>
              <p:nvPr/>
            </p:nvSpPr>
            <p:spPr>
              <a:xfrm>
                <a:off x="1705836" y="1470851"/>
                <a:ext cx="500778" cy="192360"/>
              </a:xfrm>
              <a:prstGeom prst="rect">
                <a:avLst/>
              </a:prstGeom>
            </p:spPr>
            <p:txBody>
              <a:bodyPr wrap="none" lIns="68580" tIns="34290" rIns="68580" bIns="34290">
                <a:spAutoFit/>
              </a:bodyPr>
              <a:lstStyle/>
              <a:p>
                <a:r>
                  <a:rPr lang="tr-TR" sz="800" b="1" dirty="0" smtClean="0"/>
                  <a:t>KOCAELİ</a:t>
                </a:r>
                <a:endParaRPr lang="tr-TR" sz="800" b="1" dirty="0"/>
              </a:p>
            </p:txBody>
          </p:sp>
        </p:grpSp>
        <p:sp>
          <p:nvSpPr>
            <p:cNvPr id="147" name="Rectangle 146"/>
            <p:cNvSpPr/>
            <p:nvPr/>
          </p:nvSpPr>
          <p:spPr>
            <a:xfrm>
              <a:off x="4886493" y="1761705"/>
              <a:ext cx="428643" cy="192360"/>
            </a:xfrm>
            <a:prstGeom prst="rect">
              <a:avLst/>
            </a:prstGeom>
          </p:spPr>
          <p:txBody>
            <a:bodyPr wrap="none" lIns="68580" tIns="34290" rIns="68580" bIns="34290">
              <a:spAutoFit/>
            </a:bodyPr>
            <a:lstStyle/>
            <a:p>
              <a:r>
                <a:rPr lang="tr-TR" sz="800" b="1" dirty="0" smtClean="0"/>
                <a:t>TOKAT</a:t>
              </a:r>
              <a:endParaRPr lang="tr-TR" sz="800" b="1" dirty="0"/>
            </a:p>
          </p:txBody>
        </p:sp>
        <p:sp>
          <p:nvSpPr>
            <p:cNvPr id="148" name="Rectangle 147"/>
            <p:cNvSpPr/>
            <p:nvPr/>
          </p:nvSpPr>
          <p:spPr>
            <a:xfrm>
              <a:off x="1406934" y="2792062"/>
              <a:ext cx="372538" cy="192360"/>
            </a:xfrm>
            <a:prstGeom prst="rect">
              <a:avLst/>
            </a:prstGeom>
          </p:spPr>
          <p:txBody>
            <a:bodyPr wrap="none" lIns="68580" tIns="34290" rIns="68580" bIns="34290">
              <a:spAutoFit/>
            </a:bodyPr>
            <a:lstStyle/>
            <a:p>
              <a:r>
                <a:rPr lang="tr-TR" sz="800" b="1" dirty="0" smtClean="0"/>
                <a:t>UŞAK</a:t>
              </a:r>
              <a:endParaRPr lang="tr-TR" sz="800" b="1" dirty="0"/>
            </a:p>
          </p:txBody>
        </p:sp>
      </p:grpSp>
      <p:sp>
        <p:nvSpPr>
          <p:cNvPr id="4" name="Title 3"/>
          <p:cNvSpPr>
            <a:spLocks noGrp="1"/>
          </p:cNvSpPr>
          <p:nvPr>
            <p:ph type="title"/>
          </p:nvPr>
        </p:nvSpPr>
        <p:spPr/>
        <p:txBody>
          <a:bodyPr/>
          <a:lstStyle/>
          <a:p>
            <a:r>
              <a:rPr lang="tr-TR" dirty="0" err="1"/>
              <a:t>Destinations</a:t>
            </a:r>
            <a:r>
              <a:rPr lang="tr-TR" dirty="0"/>
              <a:t> in </a:t>
            </a:r>
            <a:r>
              <a:rPr lang="tr-TR" dirty="0" err="1"/>
              <a:t>Turkey</a:t>
            </a:r>
            <a:endParaRPr lang="en-GB" dirty="0"/>
          </a:p>
        </p:txBody>
      </p:sp>
      <p:pic>
        <p:nvPicPr>
          <p:cNvPr id="445" name="Picture 444"/>
          <p:cNvPicPr>
            <a:picLocks noChangeAspect="1"/>
          </p:cNvPicPr>
          <p:nvPr/>
        </p:nvPicPr>
        <p:blipFill rotWithShape="1">
          <a:blip r:embed="rId2">
            <a:extLst>
              <a:ext uri="{28A0092B-C50C-407E-A947-70E740481C1C}">
                <a14:useLocalDpi xmlns:a14="http://schemas.microsoft.com/office/drawing/2010/main" val="0"/>
              </a:ext>
            </a:extLst>
          </a:blip>
          <a:srcRect l="1651" t="69351" r="94720" b="20895"/>
          <a:stretch/>
        </p:blipFill>
        <p:spPr>
          <a:xfrm>
            <a:off x="1304118" y="884210"/>
            <a:ext cx="405064" cy="610530"/>
          </a:xfrm>
          <a:prstGeom prst="rect">
            <a:avLst/>
          </a:prstGeom>
        </p:spPr>
      </p:pic>
      <p:pic>
        <p:nvPicPr>
          <p:cNvPr id="446" name="Picture 445"/>
          <p:cNvPicPr>
            <a:picLocks noChangeAspect="1"/>
          </p:cNvPicPr>
          <p:nvPr/>
        </p:nvPicPr>
        <p:blipFill rotWithShape="1">
          <a:blip r:embed="rId3">
            <a:extLst>
              <a:ext uri="{28A0092B-C50C-407E-A947-70E740481C1C}">
                <a14:useLocalDpi xmlns:a14="http://schemas.microsoft.com/office/drawing/2010/main" val="0"/>
              </a:ext>
            </a:extLst>
          </a:blip>
          <a:srcRect l="1740" t="61170" r="94898" b="29548"/>
          <a:stretch/>
        </p:blipFill>
        <p:spPr>
          <a:xfrm flipH="1">
            <a:off x="2724062" y="1505988"/>
            <a:ext cx="384146" cy="596012"/>
          </a:xfrm>
          <a:prstGeom prst="rect">
            <a:avLst/>
          </a:prstGeom>
        </p:spPr>
      </p:pic>
    </p:spTree>
    <p:extLst>
      <p:ext uri="{BB962C8B-B14F-4D97-AF65-F5344CB8AC3E}">
        <p14:creationId xmlns:p14="http://schemas.microsoft.com/office/powerpoint/2010/main" val="26817883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45"/>
                                        </p:tgtEl>
                                        <p:attrNameLst>
                                          <p:attrName>style.visibility</p:attrName>
                                        </p:attrNameLst>
                                      </p:cBhvr>
                                      <p:to>
                                        <p:strVal val="visible"/>
                                      </p:to>
                                    </p:set>
                                    <p:animEffect transition="in" filter="fade">
                                      <p:cBhvr>
                                        <p:cTn id="13" dur="500"/>
                                        <p:tgtEl>
                                          <p:spTgt spid="445"/>
                                        </p:tgtEl>
                                      </p:cBhvr>
                                    </p:animEffect>
                                    <p:anim calcmode="lin" valueType="num">
                                      <p:cBhvr>
                                        <p:cTn id="14" dur="500" fill="hold"/>
                                        <p:tgtEl>
                                          <p:spTgt spid="445"/>
                                        </p:tgtEl>
                                        <p:attrNameLst>
                                          <p:attrName>ppt_x</p:attrName>
                                        </p:attrNameLst>
                                      </p:cBhvr>
                                      <p:tavLst>
                                        <p:tav tm="0">
                                          <p:val>
                                            <p:strVal val="#ppt_x"/>
                                          </p:val>
                                        </p:tav>
                                        <p:tav tm="100000">
                                          <p:val>
                                            <p:strVal val="#ppt_x"/>
                                          </p:val>
                                        </p:tav>
                                      </p:tavLst>
                                    </p:anim>
                                    <p:anim calcmode="lin" valueType="num">
                                      <p:cBhvr>
                                        <p:cTn id="15" dur="500" fill="hold"/>
                                        <p:tgtEl>
                                          <p:spTgt spid="445"/>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400"/>
                                  </p:stCondLst>
                                  <p:childTnLst>
                                    <p:set>
                                      <p:cBhvr>
                                        <p:cTn id="17" dur="1" fill="hold">
                                          <p:stCondLst>
                                            <p:cond delay="0"/>
                                          </p:stCondLst>
                                        </p:cTn>
                                        <p:tgtEl>
                                          <p:spTgt spid="446"/>
                                        </p:tgtEl>
                                        <p:attrNameLst>
                                          <p:attrName>style.visibility</p:attrName>
                                        </p:attrNameLst>
                                      </p:cBhvr>
                                      <p:to>
                                        <p:strVal val="visible"/>
                                      </p:to>
                                    </p:set>
                                    <p:animEffect transition="in" filter="fade">
                                      <p:cBhvr>
                                        <p:cTn id="18" dur="500"/>
                                        <p:tgtEl>
                                          <p:spTgt spid="446"/>
                                        </p:tgtEl>
                                      </p:cBhvr>
                                    </p:animEffect>
                                    <p:anim calcmode="lin" valueType="num">
                                      <p:cBhvr>
                                        <p:cTn id="19" dur="500" fill="hold"/>
                                        <p:tgtEl>
                                          <p:spTgt spid="446"/>
                                        </p:tgtEl>
                                        <p:attrNameLst>
                                          <p:attrName>ppt_x</p:attrName>
                                        </p:attrNameLst>
                                      </p:cBhvr>
                                      <p:tavLst>
                                        <p:tav tm="0">
                                          <p:val>
                                            <p:strVal val="#ppt_x"/>
                                          </p:val>
                                        </p:tav>
                                        <p:tav tm="100000">
                                          <p:val>
                                            <p:strVal val="#ppt_x"/>
                                          </p:val>
                                        </p:tav>
                                      </p:tavLst>
                                    </p:anim>
                                    <p:anim calcmode="lin" valueType="num">
                                      <p:cBhvr>
                                        <p:cTn id="20" dur="500" fill="hold"/>
                                        <p:tgtEl>
                                          <p:spTgt spid="4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1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11" name="Picture 210"/>
          <p:cNvPicPr>
            <a:picLocks noChangeAspect="1"/>
          </p:cNvPicPr>
          <p:nvPr/>
        </p:nvPicPr>
        <p:blipFill rotWithShape="1">
          <a:blip r:embed="rId4">
            <a:extLst>
              <a:ext uri="{28A0092B-C50C-407E-A947-70E740481C1C}">
                <a14:useLocalDpi xmlns:a14="http://schemas.microsoft.com/office/drawing/2010/main" val="0"/>
              </a:ext>
            </a:extLst>
          </a:blip>
          <a:srcRect l="83205" t="31681"/>
          <a:stretch/>
        </p:blipFill>
        <p:spPr>
          <a:xfrm>
            <a:off x="7608277" y="1629508"/>
            <a:ext cx="1535723" cy="3513992"/>
          </a:xfrm>
          <a:prstGeom prst="rect">
            <a:avLst/>
          </a:prstGeom>
        </p:spPr>
      </p:pic>
      <p:pic>
        <p:nvPicPr>
          <p:cNvPr id="212" name="Picture 211"/>
          <p:cNvPicPr>
            <a:picLocks noChangeAspect="1"/>
          </p:cNvPicPr>
          <p:nvPr/>
        </p:nvPicPr>
        <p:blipFill rotWithShape="1">
          <a:blip r:embed="rId5">
            <a:extLst>
              <a:ext uri="{28A0092B-C50C-407E-A947-70E740481C1C}">
                <a14:useLocalDpi xmlns:a14="http://schemas.microsoft.com/office/drawing/2010/main" val="0"/>
              </a:ext>
            </a:extLst>
          </a:blip>
          <a:srcRect l="11282" t="42622" r="64231" b="7692"/>
          <a:stretch/>
        </p:blipFill>
        <p:spPr>
          <a:xfrm>
            <a:off x="1031630" y="2192216"/>
            <a:ext cx="2239107" cy="2555632"/>
          </a:xfrm>
          <a:prstGeom prst="rect">
            <a:avLst/>
          </a:prstGeom>
        </p:spPr>
      </p:pic>
      <p:pic>
        <p:nvPicPr>
          <p:cNvPr id="215" name="Picture 2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257" y="3017187"/>
            <a:ext cx="281178" cy="137160"/>
          </a:xfrm>
          <a:prstGeom prst="rect">
            <a:avLst/>
          </a:prstGeom>
        </p:spPr>
      </p:pic>
      <p:pic>
        <p:nvPicPr>
          <p:cNvPr id="216" name="Picture 2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352" y="1504004"/>
            <a:ext cx="294894" cy="137160"/>
          </a:xfrm>
          <a:prstGeom prst="rect">
            <a:avLst/>
          </a:prstGeom>
        </p:spPr>
      </p:pic>
      <p:pic>
        <p:nvPicPr>
          <p:cNvPr id="247" name="Picture 2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8225" y="3507340"/>
            <a:ext cx="994410" cy="486918"/>
          </a:xfrm>
          <a:prstGeom prst="rect">
            <a:avLst/>
          </a:prstGeom>
        </p:spPr>
      </p:pic>
      <p:pic>
        <p:nvPicPr>
          <p:cNvPr id="248" name="Picture 2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2973" y="2750923"/>
            <a:ext cx="198882" cy="164592"/>
          </a:xfrm>
          <a:prstGeom prst="rect">
            <a:avLst/>
          </a:prstGeom>
        </p:spPr>
      </p:pic>
      <p:pic>
        <p:nvPicPr>
          <p:cNvPr id="249" name="Picture 2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6435" y="4584438"/>
            <a:ext cx="198882" cy="157734"/>
          </a:xfrm>
          <a:prstGeom prst="rect">
            <a:avLst/>
          </a:prstGeom>
        </p:spPr>
      </p:pic>
      <p:pic>
        <p:nvPicPr>
          <p:cNvPr id="250" name="Picture 2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5211" y="4201248"/>
            <a:ext cx="726948" cy="610362"/>
          </a:xfrm>
          <a:prstGeom prst="rect">
            <a:avLst/>
          </a:prstGeom>
        </p:spPr>
      </p:pic>
      <p:pic>
        <p:nvPicPr>
          <p:cNvPr id="254" name="Picture 2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5067" y="3518429"/>
            <a:ext cx="198882" cy="157734"/>
          </a:xfrm>
          <a:prstGeom prst="rect">
            <a:avLst/>
          </a:prstGeom>
        </p:spPr>
      </p:pic>
      <p:pic>
        <p:nvPicPr>
          <p:cNvPr id="255" name="Picture 2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11065" y="1944147"/>
            <a:ext cx="459486" cy="822960"/>
          </a:xfrm>
          <a:prstGeom prst="rect">
            <a:avLst/>
          </a:prstGeom>
        </p:spPr>
      </p:pic>
      <p:pic>
        <p:nvPicPr>
          <p:cNvPr id="256" name="Picture 25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5269" y="992624"/>
            <a:ext cx="192024" cy="157734"/>
          </a:xfrm>
          <a:prstGeom prst="rect">
            <a:avLst/>
          </a:prstGeom>
        </p:spPr>
      </p:pic>
      <p:pic>
        <p:nvPicPr>
          <p:cNvPr id="257" name="Picture 25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37293" y="901424"/>
            <a:ext cx="747522" cy="576072"/>
          </a:xfrm>
          <a:prstGeom prst="rect">
            <a:avLst/>
          </a:prstGeom>
        </p:spPr>
      </p:pic>
      <p:pic>
        <p:nvPicPr>
          <p:cNvPr id="258" name="Picture 25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2181" y="939189"/>
            <a:ext cx="1138428" cy="246888"/>
          </a:xfrm>
          <a:prstGeom prst="rect">
            <a:avLst/>
          </a:prstGeom>
        </p:spPr>
      </p:pic>
      <p:pic>
        <p:nvPicPr>
          <p:cNvPr id="259" name="Picture 2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21475" y="1305995"/>
            <a:ext cx="747522" cy="164592"/>
          </a:xfrm>
          <a:prstGeom prst="rect">
            <a:avLst/>
          </a:prstGeom>
        </p:spPr>
      </p:pic>
      <p:pic>
        <p:nvPicPr>
          <p:cNvPr id="260" name="Picture 25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69406" y="939189"/>
            <a:ext cx="1104138" cy="240030"/>
          </a:xfrm>
          <a:prstGeom prst="rect">
            <a:avLst/>
          </a:prstGeom>
        </p:spPr>
      </p:pic>
      <p:pic>
        <p:nvPicPr>
          <p:cNvPr id="261" name="Picture 260"/>
          <p:cNvPicPr>
            <a:picLocks noChangeAspect="1"/>
          </p:cNvPicPr>
          <p:nvPr/>
        </p:nvPicPr>
        <p:blipFill rotWithShape="1">
          <a:blip r:embed="rId19" cstate="print">
            <a:extLst>
              <a:ext uri="{28A0092B-C50C-407E-A947-70E740481C1C}">
                <a14:useLocalDpi xmlns:a14="http://schemas.microsoft.com/office/drawing/2010/main" val="0"/>
              </a:ext>
            </a:extLst>
          </a:blip>
          <a:srcRect l="11282" t="42622" r="64231" b="7692"/>
          <a:stretch/>
        </p:blipFill>
        <p:spPr>
          <a:xfrm>
            <a:off x="5555908" y="1032301"/>
            <a:ext cx="1142682" cy="1304214"/>
          </a:xfrm>
          <a:prstGeom prst="rect">
            <a:avLst/>
          </a:prstGeom>
        </p:spPr>
      </p:pic>
      <p:pic>
        <p:nvPicPr>
          <p:cNvPr id="262" name="Picture 261"/>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74129" t="69107" r="7024" b="8557"/>
          <a:stretch/>
        </p:blipFill>
        <p:spPr>
          <a:xfrm>
            <a:off x="6773545" y="3558100"/>
            <a:ext cx="1723293" cy="1148862"/>
          </a:xfrm>
          <a:prstGeom prst="rect">
            <a:avLst/>
          </a:prstGeom>
        </p:spPr>
      </p:pic>
      <p:pic>
        <p:nvPicPr>
          <p:cNvPr id="263" name="Picture 262"/>
          <p:cNvPicPr>
            <a:picLocks noChangeAspect="1"/>
          </p:cNvPicPr>
          <p:nvPr/>
        </p:nvPicPr>
        <p:blipFill rotWithShape="1">
          <a:blip r:embed="rId22">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rcRect l="40309" t="46133" r="37511" b="15120"/>
          <a:stretch/>
        </p:blipFill>
        <p:spPr>
          <a:xfrm>
            <a:off x="3681048" y="2373997"/>
            <a:ext cx="2028092" cy="1992923"/>
          </a:xfrm>
          <a:prstGeom prst="rect">
            <a:avLst/>
          </a:prstGeom>
        </p:spPr>
      </p:pic>
      <p:pic>
        <p:nvPicPr>
          <p:cNvPr id="264" name="Picture 263"/>
          <p:cNvPicPr>
            <a:picLocks noChangeAspect="1"/>
          </p:cNvPicPr>
          <p:nvPr/>
        </p:nvPicPr>
        <p:blipFill rotWithShape="1">
          <a:blip r:embed="rId24">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l="43413" t="18830" r="4792" b="26925"/>
          <a:stretch/>
        </p:blipFill>
        <p:spPr>
          <a:xfrm>
            <a:off x="3973464" y="967226"/>
            <a:ext cx="4736123" cy="2790093"/>
          </a:xfrm>
          <a:prstGeom prst="rect">
            <a:avLst/>
          </a:prstGeom>
        </p:spPr>
      </p:pic>
      <p:pic>
        <p:nvPicPr>
          <p:cNvPr id="265" name="Picture 264"/>
          <p:cNvPicPr>
            <a:picLocks noChangeAspect="1"/>
          </p:cNvPicPr>
          <p:nvPr/>
        </p:nvPicPr>
        <p:blipFill rotWithShape="1">
          <a:blip r:embed="rId26">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val="0"/>
              </a:ext>
            </a:extLst>
          </a:blip>
          <a:srcRect l="4744" t="14587" r="55513" b="4729"/>
          <a:stretch/>
        </p:blipFill>
        <p:spPr>
          <a:xfrm>
            <a:off x="433755" y="750277"/>
            <a:ext cx="3634154" cy="4149969"/>
          </a:xfrm>
          <a:prstGeom prst="rect">
            <a:avLst/>
          </a:prstGeom>
        </p:spPr>
      </p:pic>
      <p:pic>
        <p:nvPicPr>
          <p:cNvPr id="266" name="Picture 26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695" y="1498574"/>
            <a:ext cx="918972" cy="198882"/>
          </a:xfrm>
          <a:prstGeom prst="rect">
            <a:avLst/>
          </a:prstGeom>
        </p:spPr>
      </p:pic>
      <p:pic>
        <p:nvPicPr>
          <p:cNvPr id="267" name="Picture 266"/>
          <p:cNvPicPr>
            <a:picLocks noChangeAspect="1"/>
          </p:cNvPicPr>
          <p:nvPr/>
        </p:nvPicPr>
        <p:blipFill rotWithShape="1">
          <a:blip r:embed="rId29">
            <a:extLst>
              <a:ext uri="{28A0092B-C50C-407E-A947-70E740481C1C}">
                <a14:useLocalDpi xmlns:a14="http://schemas.microsoft.com/office/drawing/2010/main" val="0"/>
              </a:ext>
            </a:extLst>
          </a:blip>
          <a:srcRect l="36814" t="10698" r="29115" b="31406"/>
          <a:stretch/>
        </p:blipFill>
        <p:spPr>
          <a:xfrm>
            <a:off x="3289625" y="2078463"/>
            <a:ext cx="2650286" cy="2533260"/>
          </a:xfrm>
          <a:prstGeom prst="rect">
            <a:avLst/>
          </a:prstGeom>
        </p:spPr>
      </p:pic>
      <p:pic>
        <p:nvPicPr>
          <p:cNvPr id="268" name="Picture 267"/>
          <p:cNvPicPr>
            <a:picLocks noChangeAspect="1"/>
          </p:cNvPicPr>
          <p:nvPr/>
        </p:nvPicPr>
        <p:blipFill rotWithShape="1">
          <a:blip r:embed="rId30">
            <a:extLst>
              <a:ext uri="{28A0092B-C50C-407E-A947-70E740481C1C}">
                <a14:useLocalDpi xmlns:a14="http://schemas.microsoft.com/office/drawing/2010/main" val="0"/>
              </a:ext>
            </a:extLst>
          </a:blip>
          <a:srcRect l="36018" t="9912" r="30177" b="33608"/>
          <a:stretch/>
        </p:blipFill>
        <p:spPr>
          <a:xfrm>
            <a:off x="3247838" y="2033063"/>
            <a:ext cx="2624539" cy="2466517"/>
          </a:xfrm>
          <a:prstGeom prst="rect">
            <a:avLst/>
          </a:prstGeom>
        </p:spPr>
      </p:pic>
      <p:pic>
        <p:nvPicPr>
          <p:cNvPr id="293" name="Picture 292"/>
          <p:cNvPicPr>
            <a:picLocks noChangeAspect="1"/>
          </p:cNvPicPr>
          <p:nvPr/>
        </p:nvPicPr>
        <p:blipFill rotWithShape="1">
          <a:blip r:embed="rId31">
            <a:extLst>
              <a:ext uri="{28A0092B-C50C-407E-A947-70E740481C1C}">
                <a14:useLocalDpi xmlns:a14="http://schemas.microsoft.com/office/drawing/2010/main" val="0"/>
              </a:ext>
            </a:extLst>
          </a:blip>
          <a:srcRect t="61357" r="62036"/>
          <a:stretch/>
        </p:blipFill>
        <p:spPr>
          <a:xfrm>
            <a:off x="-7092" y="3667510"/>
            <a:ext cx="3661873" cy="1987606"/>
          </a:xfrm>
          <a:prstGeom prst="rect">
            <a:avLst/>
          </a:prstGeom>
        </p:spPr>
      </p:pic>
      <p:grpSp>
        <p:nvGrpSpPr>
          <p:cNvPr id="294" name="Group 293"/>
          <p:cNvGrpSpPr/>
          <p:nvPr/>
        </p:nvGrpSpPr>
        <p:grpSpPr>
          <a:xfrm>
            <a:off x="182589" y="3711646"/>
            <a:ext cx="2125736" cy="477430"/>
            <a:chOff x="-257397" y="-1598571"/>
            <a:chExt cx="2125736" cy="477430"/>
          </a:xfrm>
        </p:grpSpPr>
        <p:pic>
          <p:nvPicPr>
            <p:cNvPr id="295" name="Picture 294"/>
            <p:cNvPicPr>
              <a:picLocks noChangeAspect="1"/>
            </p:cNvPicPr>
            <p:nvPr/>
          </p:nvPicPr>
          <p:blipFill rotWithShape="1">
            <a:blip r:embed="rId32">
              <a:extLst>
                <a:ext uri="{28A0092B-C50C-407E-A947-70E740481C1C}">
                  <a14:useLocalDpi xmlns:a14="http://schemas.microsoft.com/office/drawing/2010/main" val="0"/>
                </a:ext>
              </a:extLst>
            </a:blip>
            <a:srcRect l="1740" t="61170" r="94898" b="29548"/>
            <a:stretch/>
          </p:blipFill>
          <p:spPr>
            <a:xfrm>
              <a:off x="-257397" y="-1598571"/>
              <a:ext cx="307498" cy="477430"/>
            </a:xfrm>
            <a:prstGeom prst="rect">
              <a:avLst/>
            </a:prstGeom>
          </p:spPr>
        </p:pic>
        <p:sp>
          <p:nvSpPr>
            <p:cNvPr id="296" name="Rectangle 295"/>
            <p:cNvSpPr/>
            <p:nvPr/>
          </p:nvSpPr>
          <p:spPr>
            <a:xfrm>
              <a:off x="-50776" y="-1417062"/>
              <a:ext cx="1919115" cy="230832"/>
            </a:xfrm>
            <a:prstGeom prst="rect">
              <a:avLst/>
            </a:prstGeom>
          </p:spPr>
          <p:txBody>
            <a:bodyPr wrap="none">
              <a:spAutoFit/>
            </a:bodyPr>
            <a:lstStyle/>
            <a:p>
              <a:r>
                <a:rPr lang="tr-TR" sz="900" b="1" dirty="0"/>
                <a:t>2002 THY Network </a:t>
              </a:r>
              <a:r>
                <a:rPr lang="tr-TR" sz="900" b="1" dirty="0" smtClean="0"/>
                <a:t>(4 </a:t>
              </a:r>
              <a:r>
                <a:rPr lang="tr-TR" sz="900" b="1" dirty="0"/>
                <a:t>Destinations)</a:t>
              </a:r>
            </a:p>
          </p:txBody>
        </p:sp>
      </p:grpSp>
      <p:grpSp>
        <p:nvGrpSpPr>
          <p:cNvPr id="297" name="Group 296"/>
          <p:cNvGrpSpPr/>
          <p:nvPr/>
        </p:nvGrpSpPr>
        <p:grpSpPr>
          <a:xfrm>
            <a:off x="174498" y="4111166"/>
            <a:ext cx="2217348" cy="501706"/>
            <a:chOff x="-265488" y="-1177785"/>
            <a:chExt cx="2217348" cy="501706"/>
          </a:xfrm>
        </p:grpSpPr>
        <p:pic>
          <p:nvPicPr>
            <p:cNvPr id="298" name="Picture 297"/>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265488" y="-1177785"/>
              <a:ext cx="331774" cy="501706"/>
            </a:xfrm>
            <a:prstGeom prst="rect">
              <a:avLst/>
            </a:prstGeom>
          </p:spPr>
        </p:pic>
        <p:sp>
          <p:nvSpPr>
            <p:cNvPr id="299" name="Rectangle 298"/>
            <p:cNvSpPr/>
            <p:nvPr/>
          </p:nvSpPr>
          <p:spPr>
            <a:xfrm>
              <a:off x="-31375" y="-1044301"/>
              <a:ext cx="1983235" cy="230832"/>
            </a:xfrm>
            <a:prstGeom prst="rect">
              <a:avLst/>
            </a:prstGeom>
          </p:spPr>
          <p:txBody>
            <a:bodyPr wrap="none">
              <a:spAutoFit/>
            </a:bodyPr>
            <a:lstStyle/>
            <a:p>
              <a:r>
                <a:rPr lang="tr-TR" sz="900" b="1" dirty="0" smtClean="0"/>
                <a:t>2003 </a:t>
              </a:r>
              <a:r>
                <a:rPr lang="tr-TR" sz="900" b="1" dirty="0"/>
                <a:t>- </a:t>
              </a:r>
              <a:r>
                <a:rPr lang="tr-TR" sz="900" b="1" dirty="0" err="1" smtClean="0"/>
                <a:t>Current</a:t>
              </a:r>
              <a:r>
                <a:rPr lang="tr-TR" sz="900" b="1" dirty="0" smtClean="0"/>
                <a:t> (40  </a:t>
              </a:r>
              <a:r>
                <a:rPr lang="tr-TR" sz="900" b="1" dirty="0"/>
                <a:t>New Destinations)</a:t>
              </a:r>
            </a:p>
          </p:txBody>
        </p:sp>
      </p:grpSp>
      <p:grpSp>
        <p:nvGrpSpPr>
          <p:cNvPr id="300" name="Group 299"/>
          <p:cNvGrpSpPr/>
          <p:nvPr/>
        </p:nvGrpSpPr>
        <p:grpSpPr>
          <a:xfrm>
            <a:off x="174498" y="4464205"/>
            <a:ext cx="1611348" cy="412694"/>
            <a:chOff x="-265488" y="-846012"/>
            <a:chExt cx="1611348" cy="412694"/>
          </a:xfrm>
        </p:grpSpPr>
        <p:pic>
          <p:nvPicPr>
            <p:cNvPr id="301" name="Picture 300"/>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265488" y="-846012"/>
              <a:ext cx="364142" cy="412694"/>
            </a:xfrm>
            <a:prstGeom prst="rect">
              <a:avLst/>
            </a:prstGeom>
          </p:spPr>
        </p:pic>
        <p:sp>
          <p:nvSpPr>
            <p:cNvPr id="302" name="Rectangle 301"/>
            <p:cNvSpPr/>
            <p:nvPr/>
          </p:nvSpPr>
          <p:spPr>
            <a:xfrm>
              <a:off x="-17014" y="-733953"/>
              <a:ext cx="1362874" cy="230832"/>
            </a:xfrm>
            <a:prstGeom prst="rect">
              <a:avLst/>
            </a:prstGeom>
          </p:spPr>
          <p:txBody>
            <a:bodyPr wrap="none">
              <a:spAutoFit/>
            </a:bodyPr>
            <a:lstStyle/>
            <a:p>
              <a:r>
                <a:rPr lang="tr-TR" sz="900" b="1" dirty="0" err="1"/>
                <a:t>Planned</a:t>
              </a:r>
              <a:r>
                <a:rPr lang="tr-TR" sz="900" b="1" dirty="0"/>
                <a:t> </a:t>
              </a:r>
              <a:r>
                <a:rPr lang="tr-TR" sz="900" b="1" dirty="0" smtClean="0"/>
                <a:t>(9 </a:t>
              </a:r>
              <a:r>
                <a:rPr lang="tr-TR" sz="900" b="1" dirty="0"/>
                <a:t>Destinations)</a:t>
              </a:r>
            </a:p>
          </p:txBody>
        </p:sp>
      </p:grpSp>
      <p:pic>
        <p:nvPicPr>
          <p:cNvPr id="527" name="Picture 3" descr="C:\Users\admin\Desktop\AFRİKA.pn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25552"/>
          <a:stretch/>
        </p:blipFill>
        <p:spPr bwMode="auto">
          <a:xfrm>
            <a:off x="3959260" y="2873399"/>
            <a:ext cx="1282049" cy="97112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3"/>
          <p:cNvPicPr>
            <a:picLocks noChangeAspect="1" noChangeArrowheads="1"/>
          </p:cNvPicPr>
          <p:nvPr/>
        </p:nvPicPr>
        <p:blipFill rotWithShape="1">
          <a:blip r:embed="rId36">
            <a:extLst>
              <a:ext uri="{28A0092B-C50C-407E-A947-70E740481C1C}">
                <a14:useLocalDpi xmlns:a14="http://schemas.microsoft.com/office/drawing/2010/main" val="0"/>
              </a:ext>
            </a:extLst>
          </a:blip>
          <a:srcRect t="20438"/>
          <a:stretch/>
        </p:blipFill>
        <p:spPr bwMode="auto">
          <a:xfrm>
            <a:off x="716281" y="127134"/>
            <a:ext cx="9246869" cy="568452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tr-TR" dirty="0" err="1" smtClean="0"/>
              <a:t>Africa</a:t>
            </a:r>
            <a:endParaRPr lang="en-GB" dirty="0"/>
          </a:p>
        </p:txBody>
      </p:sp>
      <p:grpSp>
        <p:nvGrpSpPr>
          <p:cNvPr id="2" name="Group 1"/>
          <p:cNvGrpSpPr/>
          <p:nvPr/>
        </p:nvGrpSpPr>
        <p:grpSpPr>
          <a:xfrm>
            <a:off x="3516741" y="-56149"/>
            <a:ext cx="2073085" cy="994756"/>
            <a:chOff x="3516741" y="-56149"/>
            <a:chExt cx="2073085" cy="994756"/>
          </a:xfrm>
        </p:grpSpPr>
        <p:grpSp>
          <p:nvGrpSpPr>
            <p:cNvPr id="390" name="Group 389"/>
            <p:cNvGrpSpPr/>
            <p:nvPr/>
          </p:nvGrpSpPr>
          <p:grpSpPr>
            <a:xfrm>
              <a:off x="3516741" y="-56149"/>
              <a:ext cx="2073085" cy="994756"/>
              <a:chOff x="3653898" y="-182556"/>
              <a:chExt cx="2073085" cy="994756"/>
            </a:xfrm>
          </p:grpSpPr>
          <p:grpSp>
            <p:nvGrpSpPr>
              <p:cNvPr id="395" name="Group 394"/>
              <p:cNvGrpSpPr/>
              <p:nvPr/>
            </p:nvGrpSpPr>
            <p:grpSpPr>
              <a:xfrm>
                <a:off x="3653898" y="-182556"/>
                <a:ext cx="973076" cy="799204"/>
                <a:chOff x="3653898" y="-182556"/>
                <a:chExt cx="973076" cy="799204"/>
              </a:xfrm>
            </p:grpSpPr>
            <p:sp>
              <p:nvSpPr>
                <p:cNvPr id="396" name="Rectangle 395"/>
                <p:cNvSpPr/>
                <p:nvPr/>
              </p:nvSpPr>
              <p:spPr>
                <a:xfrm>
                  <a:off x="4245138" y="728"/>
                  <a:ext cx="381836" cy="184666"/>
                </a:xfrm>
                <a:prstGeom prst="rect">
                  <a:avLst/>
                </a:prstGeom>
              </p:spPr>
              <p:txBody>
                <a:bodyPr wrap="none">
                  <a:spAutoFit/>
                </a:bodyPr>
                <a:lstStyle/>
                <a:p>
                  <a:r>
                    <a:rPr lang="tr-TR" sz="600" b="1" dirty="0"/>
                    <a:t>TUNIS</a:t>
                  </a:r>
                </a:p>
              </p:txBody>
            </p:sp>
            <p:grpSp>
              <p:nvGrpSpPr>
                <p:cNvPr id="397" name="Group 396"/>
                <p:cNvGrpSpPr/>
                <p:nvPr/>
              </p:nvGrpSpPr>
              <p:grpSpPr>
                <a:xfrm>
                  <a:off x="3653898" y="-182556"/>
                  <a:ext cx="867571" cy="799204"/>
                  <a:chOff x="3653898" y="-182556"/>
                  <a:chExt cx="867571" cy="799204"/>
                </a:xfrm>
              </p:grpSpPr>
              <p:pic>
                <p:nvPicPr>
                  <p:cNvPr id="398" name="Picture 397"/>
                  <p:cNvPicPr>
                    <a:picLocks noChangeAspect="1"/>
                  </p:cNvPicPr>
                  <p:nvPr/>
                </p:nvPicPr>
                <p:blipFill rotWithShape="1">
                  <a:blip r:embed="rId32">
                    <a:extLst>
                      <a:ext uri="{28A0092B-C50C-407E-A947-70E740481C1C}">
                        <a14:useLocalDpi xmlns:a14="http://schemas.microsoft.com/office/drawing/2010/main" val="0"/>
                      </a:ext>
                    </a:extLst>
                  </a:blip>
                  <a:srcRect l="1740" t="61170" r="94898" b="29548"/>
                  <a:stretch/>
                </p:blipFill>
                <p:spPr>
                  <a:xfrm>
                    <a:off x="4240821" y="101762"/>
                    <a:ext cx="280648" cy="435741"/>
                  </a:xfrm>
                  <a:prstGeom prst="rect">
                    <a:avLst/>
                  </a:prstGeom>
                </p:spPr>
              </p:pic>
              <p:grpSp>
                <p:nvGrpSpPr>
                  <p:cNvPr id="399" name="Group 398"/>
                  <p:cNvGrpSpPr/>
                  <p:nvPr/>
                </p:nvGrpSpPr>
                <p:grpSpPr>
                  <a:xfrm>
                    <a:off x="3653898" y="-182556"/>
                    <a:ext cx="712696" cy="474653"/>
                    <a:chOff x="3653898" y="-182556"/>
                    <a:chExt cx="712696" cy="474653"/>
                  </a:xfrm>
                </p:grpSpPr>
                <p:pic>
                  <p:nvPicPr>
                    <p:cNvPr id="401" name="Picture 400"/>
                    <p:cNvPicPr>
                      <a:picLocks noChangeAspect="1"/>
                    </p:cNvPicPr>
                    <p:nvPr/>
                  </p:nvPicPr>
                  <p:blipFill rotWithShape="1">
                    <a:blip r:embed="rId32">
                      <a:extLst>
                        <a:ext uri="{28A0092B-C50C-407E-A947-70E740481C1C}">
                          <a14:useLocalDpi xmlns:a14="http://schemas.microsoft.com/office/drawing/2010/main" val="0"/>
                        </a:ext>
                      </a:extLst>
                    </a:blip>
                    <a:srcRect l="1740" t="61170" r="94898" b="29548"/>
                    <a:stretch/>
                  </p:blipFill>
                  <p:spPr>
                    <a:xfrm>
                      <a:off x="4085946" y="-143644"/>
                      <a:ext cx="280648" cy="435741"/>
                    </a:xfrm>
                    <a:prstGeom prst="rect">
                      <a:avLst/>
                    </a:prstGeom>
                  </p:spPr>
                </p:pic>
                <p:pic>
                  <p:nvPicPr>
                    <p:cNvPr id="402" name="Picture 401"/>
                    <p:cNvPicPr>
                      <a:picLocks noChangeAspect="1"/>
                    </p:cNvPicPr>
                    <p:nvPr/>
                  </p:nvPicPr>
                  <p:blipFill rotWithShape="1">
                    <a:blip r:embed="rId32">
                      <a:extLst>
                        <a:ext uri="{28A0092B-C50C-407E-A947-70E740481C1C}">
                          <a14:useLocalDpi xmlns:a14="http://schemas.microsoft.com/office/drawing/2010/main" val="0"/>
                        </a:ext>
                      </a:extLst>
                    </a:blip>
                    <a:srcRect l="1740" t="61170" r="94898" b="29548"/>
                    <a:stretch/>
                  </p:blipFill>
                  <p:spPr>
                    <a:xfrm>
                      <a:off x="3653898" y="-182556"/>
                      <a:ext cx="280648" cy="435741"/>
                    </a:xfrm>
                    <a:prstGeom prst="rect">
                      <a:avLst/>
                    </a:prstGeom>
                  </p:spPr>
                </p:pic>
              </p:grpSp>
              <p:sp>
                <p:nvSpPr>
                  <p:cNvPr id="400" name="Rectangle 399"/>
                  <p:cNvSpPr/>
                  <p:nvPr/>
                </p:nvSpPr>
                <p:spPr>
                  <a:xfrm>
                    <a:off x="3988170" y="431982"/>
                    <a:ext cx="433132" cy="184666"/>
                  </a:xfrm>
                  <a:prstGeom prst="rect">
                    <a:avLst/>
                  </a:prstGeom>
                </p:spPr>
                <p:txBody>
                  <a:bodyPr wrap="none">
                    <a:spAutoFit/>
                  </a:bodyPr>
                  <a:lstStyle/>
                  <a:p>
                    <a:r>
                      <a:rPr lang="tr-TR" sz="600" b="1" dirty="0"/>
                      <a:t>TRIPOLI</a:t>
                    </a:r>
                  </a:p>
                </p:txBody>
              </p:sp>
            </p:grpSp>
          </p:grpSp>
          <p:sp>
            <p:nvSpPr>
              <p:cNvPr id="392" name="Rectangle 391"/>
              <p:cNvSpPr/>
              <p:nvPr/>
            </p:nvSpPr>
            <p:spPr>
              <a:xfrm>
                <a:off x="5195706" y="627534"/>
                <a:ext cx="386644" cy="184666"/>
              </a:xfrm>
              <a:prstGeom prst="rect">
                <a:avLst/>
              </a:prstGeom>
            </p:spPr>
            <p:txBody>
              <a:bodyPr wrap="none">
                <a:spAutoFit/>
              </a:bodyPr>
              <a:lstStyle/>
              <a:p>
                <a:r>
                  <a:rPr lang="tr-TR" sz="600" b="1" dirty="0"/>
                  <a:t>CAIRO</a:t>
                </a:r>
              </a:p>
            </p:txBody>
          </p:sp>
          <p:pic>
            <p:nvPicPr>
              <p:cNvPr id="393" name="Picture 392"/>
              <p:cNvPicPr>
                <a:picLocks noChangeAspect="1"/>
              </p:cNvPicPr>
              <p:nvPr/>
            </p:nvPicPr>
            <p:blipFill rotWithShape="1">
              <a:blip r:embed="rId32">
                <a:extLst>
                  <a:ext uri="{28A0092B-C50C-407E-A947-70E740481C1C}">
                    <a14:useLocalDpi xmlns:a14="http://schemas.microsoft.com/office/drawing/2010/main" val="0"/>
                  </a:ext>
                </a:extLst>
              </a:blip>
              <a:srcRect l="1740" t="61170" r="94898" b="29548"/>
              <a:stretch/>
            </p:blipFill>
            <p:spPr>
              <a:xfrm>
                <a:off x="5446335" y="303498"/>
                <a:ext cx="280648" cy="435741"/>
              </a:xfrm>
              <a:prstGeom prst="rect">
                <a:avLst/>
              </a:prstGeom>
            </p:spPr>
          </p:pic>
        </p:grpSp>
        <p:sp>
          <p:nvSpPr>
            <p:cNvPr id="423" name="Rectangle 422"/>
            <p:cNvSpPr/>
            <p:nvPr/>
          </p:nvSpPr>
          <p:spPr>
            <a:xfrm>
              <a:off x="3630860" y="138729"/>
              <a:ext cx="450764" cy="184666"/>
            </a:xfrm>
            <a:prstGeom prst="rect">
              <a:avLst/>
            </a:prstGeom>
          </p:spPr>
          <p:txBody>
            <a:bodyPr wrap="none">
              <a:spAutoFit/>
            </a:bodyPr>
            <a:lstStyle/>
            <a:p>
              <a:r>
                <a:rPr lang="tr-TR" sz="600" b="1" dirty="0" smtClean="0"/>
                <a:t>ALGIERS</a:t>
              </a:r>
              <a:endParaRPr lang="tr-TR" sz="600" b="1" dirty="0"/>
            </a:p>
          </p:txBody>
        </p:sp>
      </p:grpSp>
      <p:grpSp>
        <p:nvGrpSpPr>
          <p:cNvPr id="7" name="Group 6"/>
          <p:cNvGrpSpPr/>
          <p:nvPr/>
        </p:nvGrpSpPr>
        <p:grpSpPr>
          <a:xfrm>
            <a:off x="2311695" y="146472"/>
            <a:ext cx="4222207" cy="4971916"/>
            <a:chOff x="2311695" y="146472"/>
            <a:chExt cx="4222207" cy="4971916"/>
          </a:xfrm>
        </p:grpSpPr>
        <p:grpSp>
          <p:nvGrpSpPr>
            <p:cNvPr id="6" name="Group 5"/>
            <p:cNvGrpSpPr/>
            <p:nvPr/>
          </p:nvGrpSpPr>
          <p:grpSpPr>
            <a:xfrm>
              <a:off x="2311695" y="146472"/>
              <a:ext cx="4222207" cy="4971916"/>
              <a:chOff x="2311695" y="146472"/>
              <a:chExt cx="4222207" cy="4971916"/>
            </a:xfrm>
          </p:grpSpPr>
          <p:grpSp>
            <p:nvGrpSpPr>
              <p:cNvPr id="3" name="Group 2"/>
              <p:cNvGrpSpPr/>
              <p:nvPr/>
            </p:nvGrpSpPr>
            <p:grpSpPr>
              <a:xfrm>
                <a:off x="2311695" y="146472"/>
                <a:ext cx="4222207" cy="4971916"/>
                <a:chOff x="2311695" y="146472"/>
                <a:chExt cx="4222207" cy="4971916"/>
              </a:xfrm>
            </p:grpSpPr>
            <p:grpSp>
              <p:nvGrpSpPr>
                <p:cNvPr id="194" name="Group 193"/>
                <p:cNvGrpSpPr/>
                <p:nvPr/>
              </p:nvGrpSpPr>
              <p:grpSpPr>
                <a:xfrm>
                  <a:off x="2311695" y="146472"/>
                  <a:ext cx="4222207" cy="4971916"/>
                  <a:chOff x="-5457037" y="-2846901"/>
                  <a:chExt cx="4403498" cy="5185398"/>
                </a:xfrm>
              </p:grpSpPr>
              <p:sp>
                <p:nvSpPr>
                  <p:cNvPr id="235" name="Rectangle 234"/>
                  <p:cNvSpPr/>
                  <p:nvPr/>
                </p:nvSpPr>
                <p:spPr>
                  <a:xfrm>
                    <a:off x="-2336906" y="-2563617"/>
                    <a:ext cx="623928" cy="192595"/>
                  </a:xfrm>
                  <a:prstGeom prst="rect">
                    <a:avLst/>
                  </a:prstGeom>
                </p:spPr>
                <p:txBody>
                  <a:bodyPr wrap="none">
                    <a:spAutoFit/>
                  </a:bodyPr>
                  <a:lstStyle/>
                  <a:p>
                    <a:r>
                      <a:rPr lang="tr-TR" sz="600" b="1" dirty="0" smtClean="0"/>
                      <a:t>ALEXANDRIA</a:t>
                    </a:r>
                    <a:endParaRPr lang="tr-TR" sz="600" b="1" dirty="0"/>
                  </a:p>
                </p:txBody>
              </p:sp>
              <p:grpSp>
                <p:nvGrpSpPr>
                  <p:cNvPr id="238" name="Group 237"/>
                  <p:cNvGrpSpPr/>
                  <p:nvPr/>
                </p:nvGrpSpPr>
                <p:grpSpPr>
                  <a:xfrm>
                    <a:off x="-5457037" y="-2846901"/>
                    <a:ext cx="4403498" cy="5185398"/>
                    <a:chOff x="2303749" y="-20538"/>
                    <a:chExt cx="4403498" cy="5185398"/>
                  </a:xfrm>
                </p:grpSpPr>
                <p:sp>
                  <p:nvSpPr>
                    <p:cNvPr id="269" name="Rectangle 268"/>
                    <p:cNvSpPr/>
                    <p:nvPr/>
                  </p:nvSpPr>
                  <p:spPr>
                    <a:xfrm>
                      <a:off x="3110322" y="293262"/>
                      <a:ext cx="487634" cy="184666"/>
                    </a:xfrm>
                    <a:prstGeom prst="rect">
                      <a:avLst/>
                    </a:prstGeom>
                  </p:spPr>
                  <p:txBody>
                    <a:bodyPr wrap="none">
                      <a:spAutoFit/>
                    </a:bodyPr>
                    <a:lstStyle/>
                    <a:p>
                      <a:r>
                        <a:rPr lang="tr-TR" sz="600" b="1" dirty="0"/>
                        <a:t>TLEMCEN</a:t>
                      </a:r>
                    </a:p>
                  </p:txBody>
                </p:sp>
                <p:grpSp>
                  <p:nvGrpSpPr>
                    <p:cNvPr id="270" name="Group 269"/>
                    <p:cNvGrpSpPr/>
                    <p:nvPr/>
                  </p:nvGrpSpPr>
                  <p:grpSpPr>
                    <a:xfrm>
                      <a:off x="2303749" y="-20538"/>
                      <a:ext cx="4403498" cy="5185398"/>
                      <a:chOff x="2303749" y="-20538"/>
                      <a:chExt cx="4403498" cy="5185398"/>
                    </a:xfrm>
                  </p:grpSpPr>
                  <p:sp>
                    <p:nvSpPr>
                      <p:cNvPr id="271" name="Rectangle 270"/>
                      <p:cNvSpPr/>
                      <p:nvPr/>
                    </p:nvSpPr>
                    <p:spPr>
                      <a:xfrm>
                        <a:off x="3107794" y="11225"/>
                        <a:ext cx="393215" cy="192595"/>
                      </a:xfrm>
                      <a:prstGeom prst="rect">
                        <a:avLst/>
                      </a:prstGeom>
                    </p:spPr>
                    <p:txBody>
                      <a:bodyPr wrap="none">
                        <a:spAutoFit/>
                      </a:bodyPr>
                      <a:lstStyle/>
                      <a:p>
                        <a:r>
                          <a:rPr lang="tr-TR" sz="600" b="1" dirty="0" smtClean="0"/>
                          <a:t>ORAN</a:t>
                        </a:r>
                        <a:endParaRPr lang="tr-TR" sz="600" b="1" dirty="0"/>
                      </a:p>
                    </p:txBody>
                  </p:sp>
                  <p:grpSp>
                    <p:nvGrpSpPr>
                      <p:cNvPr id="272" name="Group 271"/>
                      <p:cNvGrpSpPr/>
                      <p:nvPr/>
                    </p:nvGrpSpPr>
                    <p:grpSpPr>
                      <a:xfrm>
                        <a:off x="2303749" y="-20538"/>
                        <a:ext cx="4403498" cy="5185398"/>
                        <a:chOff x="2303749" y="-20538"/>
                        <a:chExt cx="4403498" cy="5185398"/>
                      </a:xfrm>
                    </p:grpSpPr>
                    <p:sp>
                      <p:nvSpPr>
                        <p:cNvPr id="273" name="Rectangle 272"/>
                        <p:cNvSpPr/>
                        <p:nvPr/>
                      </p:nvSpPr>
                      <p:spPr>
                        <a:xfrm>
                          <a:off x="2511024" y="460184"/>
                          <a:ext cx="640646" cy="192595"/>
                        </a:xfrm>
                        <a:prstGeom prst="rect">
                          <a:avLst/>
                        </a:prstGeom>
                      </p:spPr>
                      <p:txBody>
                        <a:bodyPr wrap="none">
                          <a:spAutoFit/>
                        </a:bodyPr>
                        <a:lstStyle/>
                        <a:p>
                          <a:r>
                            <a:rPr lang="tr-TR" sz="600" b="1" dirty="0" smtClean="0"/>
                            <a:t>CASABLANCA</a:t>
                          </a:r>
                          <a:endParaRPr lang="tr-TR" sz="600" b="1" dirty="0"/>
                        </a:p>
                      </p:txBody>
                    </p:sp>
                    <p:grpSp>
                      <p:nvGrpSpPr>
                        <p:cNvPr id="274" name="Group 273"/>
                        <p:cNvGrpSpPr/>
                        <p:nvPr/>
                      </p:nvGrpSpPr>
                      <p:grpSpPr>
                        <a:xfrm>
                          <a:off x="2303749" y="-20538"/>
                          <a:ext cx="4403498" cy="5185398"/>
                          <a:chOff x="2303749" y="-20538"/>
                          <a:chExt cx="4403498" cy="5185398"/>
                        </a:xfrm>
                      </p:grpSpPr>
                      <p:sp>
                        <p:nvSpPr>
                          <p:cNvPr id="275" name="Rectangle 274"/>
                          <p:cNvSpPr/>
                          <p:nvPr/>
                        </p:nvSpPr>
                        <p:spPr>
                          <a:xfrm>
                            <a:off x="3814477" y="2640595"/>
                            <a:ext cx="527709" cy="184666"/>
                          </a:xfrm>
                          <a:prstGeom prst="rect">
                            <a:avLst/>
                          </a:prstGeom>
                        </p:spPr>
                        <p:txBody>
                          <a:bodyPr wrap="none">
                            <a:spAutoFit/>
                          </a:bodyPr>
                          <a:lstStyle/>
                          <a:p>
                            <a:r>
                              <a:rPr lang="tr-TR" sz="600" b="1" dirty="0"/>
                              <a:t>LIBREVILLE</a:t>
                            </a:r>
                          </a:p>
                        </p:txBody>
                      </p:sp>
                      <p:grpSp>
                        <p:nvGrpSpPr>
                          <p:cNvPr id="276" name="Group 275"/>
                          <p:cNvGrpSpPr/>
                          <p:nvPr/>
                        </p:nvGrpSpPr>
                        <p:grpSpPr>
                          <a:xfrm>
                            <a:off x="2303749" y="-20538"/>
                            <a:ext cx="4403498" cy="5185398"/>
                            <a:chOff x="2303749" y="-20538"/>
                            <a:chExt cx="4403498" cy="5185398"/>
                          </a:xfrm>
                        </p:grpSpPr>
                        <p:sp>
                          <p:nvSpPr>
                            <p:cNvPr id="277" name="Rectangle 276"/>
                            <p:cNvSpPr/>
                            <p:nvPr/>
                          </p:nvSpPr>
                          <p:spPr>
                            <a:xfrm>
                              <a:off x="3677443" y="2390665"/>
                              <a:ext cx="458780" cy="184666"/>
                            </a:xfrm>
                            <a:prstGeom prst="rect">
                              <a:avLst/>
                            </a:prstGeom>
                          </p:spPr>
                          <p:txBody>
                            <a:bodyPr wrap="none">
                              <a:spAutoFit/>
                            </a:bodyPr>
                            <a:lstStyle/>
                            <a:p>
                              <a:r>
                                <a:rPr lang="tr-TR" sz="600" b="1" dirty="0"/>
                                <a:t>DOUALA</a:t>
                              </a:r>
                            </a:p>
                          </p:txBody>
                        </p:sp>
                        <p:grpSp>
                          <p:nvGrpSpPr>
                            <p:cNvPr id="278" name="Group 277"/>
                            <p:cNvGrpSpPr/>
                            <p:nvPr/>
                          </p:nvGrpSpPr>
                          <p:grpSpPr>
                            <a:xfrm>
                              <a:off x="2303749" y="-20538"/>
                              <a:ext cx="4403498" cy="5185398"/>
                              <a:chOff x="2303749" y="-20538"/>
                              <a:chExt cx="4403498" cy="5185398"/>
                            </a:xfrm>
                          </p:grpSpPr>
                          <p:sp>
                            <p:nvSpPr>
                              <p:cNvPr id="279" name="Rectangle 278"/>
                              <p:cNvSpPr/>
                              <p:nvPr/>
                            </p:nvSpPr>
                            <p:spPr>
                              <a:xfrm>
                                <a:off x="4284324" y="516696"/>
                                <a:ext cx="534121" cy="184666"/>
                              </a:xfrm>
                              <a:prstGeom prst="rect">
                                <a:avLst/>
                              </a:prstGeom>
                            </p:spPr>
                            <p:txBody>
                              <a:bodyPr wrap="none">
                                <a:spAutoFit/>
                              </a:bodyPr>
                              <a:lstStyle/>
                              <a:p>
                                <a:r>
                                  <a:rPr lang="tr-TR" sz="600" b="1" dirty="0"/>
                                  <a:t>MISURATA</a:t>
                                </a:r>
                              </a:p>
                            </p:txBody>
                          </p:sp>
                          <p:grpSp>
                            <p:nvGrpSpPr>
                              <p:cNvPr id="280" name="Group 279"/>
                              <p:cNvGrpSpPr/>
                              <p:nvPr/>
                            </p:nvGrpSpPr>
                            <p:grpSpPr>
                              <a:xfrm>
                                <a:off x="2303749" y="-20538"/>
                                <a:ext cx="4403498" cy="5185398"/>
                                <a:chOff x="2303749" y="-20538"/>
                                <a:chExt cx="4403498" cy="5185398"/>
                              </a:xfrm>
                            </p:grpSpPr>
                            <p:sp>
                              <p:nvSpPr>
                                <p:cNvPr id="281" name="Rectangle 280"/>
                                <p:cNvSpPr/>
                                <p:nvPr/>
                              </p:nvSpPr>
                              <p:spPr>
                                <a:xfrm>
                                  <a:off x="3837406" y="262914"/>
                                  <a:ext cx="647934" cy="184666"/>
                                </a:xfrm>
                                <a:prstGeom prst="rect">
                                  <a:avLst/>
                                </a:prstGeom>
                              </p:spPr>
                              <p:txBody>
                                <a:bodyPr wrap="none">
                                  <a:spAutoFit/>
                                </a:bodyPr>
                                <a:lstStyle/>
                                <a:p>
                                  <a:r>
                                    <a:rPr lang="tr-TR" sz="600" b="1" dirty="0"/>
                                    <a:t>CONSTANTINE</a:t>
                                  </a:r>
                                </a:p>
                              </p:txBody>
                            </p:sp>
                            <p:grpSp>
                              <p:nvGrpSpPr>
                                <p:cNvPr id="282" name="Group 281"/>
                                <p:cNvGrpSpPr/>
                                <p:nvPr/>
                              </p:nvGrpSpPr>
                              <p:grpSpPr>
                                <a:xfrm>
                                  <a:off x="2303749" y="-20538"/>
                                  <a:ext cx="4403498" cy="5185398"/>
                                  <a:chOff x="2303749" y="-20538"/>
                                  <a:chExt cx="4403498" cy="5185398"/>
                                </a:xfrm>
                              </p:grpSpPr>
                              <p:pic>
                                <p:nvPicPr>
                                  <p:cNvPr id="283" name="Picture 282"/>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3856983" y="21396"/>
                                    <a:ext cx="302804" cy="457898"/>
                                  </a:xfrm>
                                  <a:prstGeom prst="rect">
                                    <a:avLst/>
                                  </a:prstGeom>
                                </p:spPr>
                              </p:pic>
                              <p:grpSp>
                                <p:nvGrpSpPr>
                                  <p:cNvPr id="284" name="Group 283"/>
                                  <p:cNvGrpSpPr/>
                                  <p:nvPr/>
                                </p:nvGrpSpPr>
                                <p:grpSpPr>
                                  <a:xfrm>
                                    <a:off x="2303749" y="-20538"/>
                                    <a:ext cx="4403498" cy="5185398"/>
                                    <a:chOff x="2303749" y="-20538"/>
                                    <a:chExt cx="4403498" cy="5185398"/>
                                  </a:xfrm>
                                </p:grpSpPr>
                                <p:pic>
                                  <p:nvPicPr>
                                    <p:cNvPr id="285" name="Picture 284"/>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3383868" y="-20538"/>
                                      <a:ext cx="302804" cy="457898"/>
                                    </a:xfrm>
                                    <a:prstGeom prst="rect">
                                      <a:avLst/>
                                    </a:prstGeom>
                                  </p:spPr>
                                </p:pic>
                                <p:grpSp>
                                  <p:nvGrpSpPr>
                                    <p:cNvPr id="288" name="Group 287"/>
                                    <p:cNvGrpSpPr/>
                                    <p:nvPr/>
                                  </p:nvGrpSpPr>
                                  <p:grpSpPr>
                                    <a:xfrm>
                                      <a:off x="2303749" y="20407"/>
                                      <a:ext cx="4403498" cy="5144453"/>
                                      <a:chOff x="2303749" y="20407"/>
                                      <a:chExt cx="4403498" cy="5144453"/>
                                    </a:xfrm>
                                  </p:grpSpPr>
                                  <p:pic>
                                    <p:nvPicPr>
                                      <p:cNvPr id="289" name="Picture 288"/>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686481" y="195486"/>
                                        <a:ext cx="302804" cy="457898"/>
                                      </a:xfrm>
                                      <a:prstGeom prst="rect">
                                        <a:avLst/>
                                      </a:prstGeom>
                                    </p:spPr>
                                  </p:pic>
                                  <p:pic>
                                    <p:nvPicPr>
                                      <p:cNvPr id="290" name="Picture 289"/>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375384" y="226194"/>
                                        <a:ext cx="302804" cy="457898"/>
                                      </a:xfrm>
                                      <a:prstGeom prst="rect">
                                        <a:avLst/>
                                      </a:prstGeom>
                                    </p:spPr>
                                  </p:pic>
                                  <p:sp>
                                    <p:nvSpPr>
                                      <p:cNvPr id="291" name="Rectangle 290"/>
                                      <p:cNvSpPr/>
                                      <p:nvPr/>
                                    </p:nvSpPr>
                                    <p:spPr>
                                      <a:xfrm>
                                        <a:off x="4680013" y="411510"/>
                                        <a:ext cx="518091" cy="184666"/>
                                      </a:xfrm>
                                      <a:prstGeom prst="rect">
                                        <a:avLst/>
                                      </a:prstGeom>
                                    </p:spPr>
                                    <p:txBody>
                                      <a:bodyPr wrap="none">
                                        <a:spAutoFit/>
                                      </a:bodyPr>
                                      <a:lstStyle/>
                                      <a:p>
                                        <a:r>
                                          <a:rPr lang="tr-TR" sz="600" b="1" dirty="0"/>
                                          <a:t>BENGHAZI</a:t>
                                        </a:r>
                                      </a:p>
                                    </p:txBody>
                                  </p:sp>
                                  <p:grpSp>
                                    <p:nvGrpSpPr>
                                      <p:cNvPr id="292" name="Group 291"/>
                                      <p:cNvGrpSpPr/>
                                      <p:nvPr/>
                                    </p:nvGrpSpPr>
                                    <p:grpSpPr>
                                      <a:xfrm>
                                        <a:off x="2303749" y="20407"/>
                                        <a:ext cx="4403498" cy="5144453"/>
                                        <a:chOff x="2303749" y="20407"/>
                                        <a:chExt cx="4403498" cy="5144453"/>
                                      </a:xfrm>
                                    </p:grpSpPr>
                                    <p:pic>
                                      <p:nvPicPr>
                                        <p:cNvPr id="303" name="Picture 302"/>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308269" y="304787"/>
                                          <a:ext cx="302804" cy="457898"/>
                                        </a:xfrm>
                                        <a:prstGeom prst="rect">
                                          <a:avLst/>
                                        </a:prstGeom>
                                      </p:spPr>
                                    </p:pic>
                                    <p:pic>
                                      <p:nvPicPr>
                                        <p:cNvPr id="304" name="Picture 303"/>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652120" y="465516"/>
                                          <a:ext cx="302804" cy="457898"/>
                                        </a:xfrm>
                                        <a:prstGeom prst="rect">
                                          <a:avLst/>
                                        </a:prstGeom>
                                      </p:spPr>
                                    </p:pic>
                                    <p:grpSp>
                                      <p:nvGrpSpPr>
                                        <p:cNvPr id="305" name="Group 304"/>
                                        <p:cNvGrpSpPr/>
                                        <p:nvPr/>
                                      </p:nvGrpSpPr>
                                      <p:grpSpPr>
                                        <a:xfrm>
                                          <a:off x="2303749" y="20407"/>
                                          <a:ext cx="4403498" cy="5144453"/>
                                          <a:chOff x="2303749" y="20407"/>
                                          <a:chExt cx="4403498" cy="5144453"/>
                                        </a:xfrm>
                                      </p:grpSpPr>
                                      <p:pic>
                                        <p:nvPicPr>
                                          <p:cNvPr id="306" name="Picture 305"/>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922150" y="1383618"/>
                                            <a:ext cx="302804" cy="457898"/>
                                          </a:xfrm>
                                          <a:prstGeom prst="rect">
                                            <a:avLst/>
                                          </a:prstGeom>
                                        </p:spPr>
                                      </p:pic>
                                      <p:pic>
                                        <p:nvPicPr>
                                          <p:cNvPr id="307" name="Picture 306"/>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922150" y="1815666"/>
                                            <a:ext cx="302804" cy="457898"/>
                                          </a:xfrm>
                                          <a:prstGeom prst="rect">
                                            <a:avLst/>
                                          </a:prstGeom>
                                        </p:spPr>
                                      </p:pic>
                                      <p:pic>
                                        <p:nvPicPr>
                                          <p:cNvPr id="308" name="Picture 307"/>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6151113" y="1619050"/>
                                            <a:ext cx="302804" cy="457898"/>
                                          </a:xfrm>
                                          <a:prstGeom prst="rect">
                                            <a:avLst/>
                                          </a:prstGeom>
                                        </p:spPr>
                                      </p:pic>
                                      <p:grpSp>
                                        <p:nvGrpSpPr>
                                          <p:cNvPr id="309" name="Group 308"/>
                                          <p:cNvGrpSpPr/>
                                          <p:nvPr/>
                                        </p:nvGrpSpPr>
                                        <p:grpSpPr>
                                          <a:xfrm>
                                            <a:off x="2303749" y="20407"/>
                                            <a:ext cx="4403498" cy="5144453"/>
                                            <a:chOff x="2303749" y="20407"/>
                                            <a:chExt cx="4403498" cy="5144453"/>
                                          </a:xfrm>
                                        </p:grpSpPr>
                                        <p:sp>
                                          <p:nvSpPr>
                                            <p:cNvPr id="310" name="Rectangle 309"/>
                                            <p:cNvSpPr/>
                                            <p:nvPr/>
                                          </p:nvSpPr>
                                          <p:spPr>
                                            <a:xfrm>
                                              <a:off x="5755905" y="2096714"/>
                                              <a:ext cx="628698" cy="184666"/>
                                            </a:xfrm>
                                            <a:prstGeom prst="rect">
                                              <a:avLst/>
                                            </a:prstGeom>
                                          </p:spPr>
                                          <p:txBody>
                                            <a:bodyPr wrap="none">
                                              <a:spAutoFit/>
                                            </a:bodyPr>
                                            <a:lstStyle/>
                                            <a:p>
                                              <a:r>
                                                <a:rPr lang="tr-TR" sz="600" b="1" dirty="0"/>
                                                <a:t>ADDIS ABABA</a:t>
                                              </a:r>
                                            </a:p>
                                          </p:txBody>
                                        </p:sp>
                                        <p:pic>
                                          <p:nvPicPr>
                                            <p:cNvPr id="311" name="Picture 310"/>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490102" y="1383618"/>
                                              <a:ext cx="302804" cy="457898"/>
                                            </a:xfrm>
                                            <a:prstGeom prst="rect">
                                              <a:avLst/>
                                            </a:prstGeom>
                                          </p:spPr>
                                        </p:pic>
                                        <p:sp>
                                          <p:nvSpPr>
                                            <p:cNvPr id="312" name="Rectangle 311"/>
                                            <p:cNvSpPr/>
                                            <p:nvPr/>
                                          </p:nvSpPr>
                                          <p:spPr>
                                            <a:xfrm>
                                              <a:off x="6151711" y="1903737"/>
                                              <a:ext cx="503555" cy="192595"/>
                                            </a:xfrm>
                                            <a:prstGeom prst="rect">
                                              <a:avLst/>
                                            </a:prstGeom>
                                          </p:spPr>
                                          <p:txBody>
                                            <a:bodyPr wrap="none">
                                              <a:spAutoFit/>
                                            </a:bodyPr>
                                            <a:lstStyle/>
                                            <a:p>
                                              <a:r>
                                                <a:rPr lang="tr-TR" sz="600" b="1" dirty="0" smtClean="0"/>
                                                <a:t>DJIBOUTI</a:t>
                                              </a:r>
                                              <a:endParaRPr lang="tr-TR" sz="600" b="1" dirty="0"/>
                                            </a:p>
                                          </p:txBody>
                                        </p:sp>
                                        <p:sp>
                                          <p:nvSpPr>
                                            <p:cNvPr id="313" name="Rectangle 312"/>
                                            <p:cNvSpPr/>
                                            <p:nvPr/>
                                          </p:nvSpPr>
                                          <p:spPr>
                                            <a:xfrm>
                                              <a:off x="5687302" y="1663333"/>
                                              <a:ext cx="471604" cy="184666"/>
                                            </a:xfrm>
                                            <a:prstGeom prst="rect">
                                              <a:avLst/>
                                            </a:prstGeom>
                                          </p:spPr>
                                          <p:txBody>
                                            <a:bodyPr wrap="none">
                                              <a:spAutoFit/>
                                            </a:bodyPr>
                                            <a:lstStyle/>
                                            <a:p>
                                              <a:r>
                                                <a:rPr lang="tr-TR" sz="600" b="1" dirty="0"/>
                                                <a:t>ASMARA</a:t>
                                              </a:r>
                                            </a:p>
                                          </p:txBody>
                                        </p:sp>
                                        <p:sp>
                                          <p:nvSpPr>
                                            <p:cNvPr id="314" name="Rectangle 313"/>
                                            <p:cNvSpPr/>
                                            <p:nvPr/>
                                          </p:nvSpPr>
                                          <p:spPr>
                                            <a:xfrm>
                                              <a:off x="5105535" y="1589912"/>
                                              <a:ext cx="570990" cy="184666"/>
                                            </a:xfrm>
                                            <a:prstGeom prst="rect">
                                              <a:avLst/>
                                            </a:prstGeom>
                                          </p:spPr>
                                          <p:txBody>
                                            <a:bodyPr wrap="none">
                                              <a:spAutoFit/>
                                            </a:bodyPr>
                                            <a:lstStyle/>
                                            <a:p>
                                              <a:r>
                                                <a:rPr lang="tr-TR" sz="600" b="1" dirty="0"/>
                                                <a:t>KHARTOUM</a:t>
                                              </a:r>
                                            </a:p>
                                          </p:txBody>
                                        </p:sp>
                                        <p:grpSp>
                                          <p:nvGrpSpPr>
                                            <p:cNvPr id="315" name="Group 314"/>
                                            <p:cNvGrpSpPr/>
                                            <p:nvPr/>
                                          </p:nvGrpSpPr>
                                          <p:grpSpPr>
                                            <a:xfrm>
                                              <a:off x="2303749" y="20407"/>
                                              <a:ext cx="4403498" cy="5144453"/>
                                              <a:chOff x="2303749" y="20407"/>
                                              <a:chExt cx="4403498" cy="5144453"/>
                                            </a:xfrm>
                                          </p:grpSpPr>
                                          <p:pic>
                                            <p:nvPicPr>
                                              <p:cNvPr id="316" name="Picture 315"/>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963217" y="2673292"/>
                                                <a:ext cx="302804" cy="457898"/>
                                              </a:xfrm>
                                              <a:prstGeom prst="rect">
                                                <a:avLst/>
                                              </a:prstGeom>
                                            </p:spPr>
                                          </p:pic>
                                          <p:grpSp>
                                            <p:nvGrpSpPr>
                                              <p:cNvPr id="317" name="Group 316"/>
                                              <p:cNvGrpSpPr/>
                                              <p:nvPr/>
                                            </p:nvGrpSpPr>
                                            <p:grpSpPr>
                                              <a:xfrm>
                                                <a:off x="2303749" y="20407"/>
                                                <a:ext cx="4403498" cy="5144453"/>
                                                <a:chOff x="2303749" y="20407"/>
                                                <a:chExt cx="4403498" cy="5144453"/>
                                              </a:xfrm>
                                            </p:grpSpPr>
                                            <p:pic>
                                              <p:nvPicPr>
                                                <p:cNvPr id="318" name="Picture 317"/>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779540" y="2476677"/>
                                                  <a:ext cx="302804" cy="457898"/>
                                                </a:xfrm>
                                                <a:prstGeom prst="rect">
                                                  <a:avLst/>
                                                </a:prstGeom>
                                              </p:spPr>
                                            </p:pic>
                                            <p:grpSp>
                                              <p:nvGrpSpPr>
                                                <p:cNvPr id="319" name="Group 318"/>
                                                <p:cNvGrpSpPr/>
                                                <p:nvPr/>
                                              </p:nvGrpSpPr>
                                              <p:grpSpPr>
                                                <a:xfrm>
                                                  <a:off x="2303749" y="20407"/>
                                                  <a:ext cx="4403498" cy="5144453"/>
                                                  <a:chOff x="2303749" y="20407"/>
                                                  <a:chExt cx="4403498" cy="5144453"/>
                                                </a:xfrm>
                                              </p:grpSpPr>
                                              <p:pic>
                                                <p:nvPicPr>
                                                  <p:cNvPr id="320" name="Picture 319"/>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597194" y="4706962"/>
                                                    <a:ext cx="302804" cy="457898"/>
                                                  </a:xfrm>
                                                  <a:prstGeom prst="rect">
                                                    <a:avLst/>
                                                  </a:prstGeom>
                                                </p:spPr>
                                              </p:pic>
                                              <p:sp>
                                                <p:nvSpPr>
                                                  <p:cNvPr id="321" name="Rectangle 320"/>
                                                  <p:cNvSpPr/>
                                                  <p:nvPr/>
                                                </p:nvSpPr>
                                                <p:spPr>
                                                  <a:xfrm>
                                                    <a:off x="4756563" y="4843577"/>
                                                    <a:ext cx="579005" cy="184666"/>
                                                  </a:xfrm>
                                                  <a:prstGeom prst="rect">
                                                    <a:avLst/>
                                                  </a:prstGeom>
                                                </p:spPr>
                                                <p:txBody>
                                                  <a:bodyPr wrap="none">
                                                    <a:spAutoFit/>
                                                  </a:bodyPr>
                                                  <a:lstStyle/>
                                                  <a:p>
                                                    <a:r>
                                                      <a:rPr lang="tr-TR" sz="600" b="1" dirty="0"/>
                                                      <a:t>CAPE TOWN</a:t>
                                                    </a:r>
                                                  </a:p>
                                                </p:txBody>
                                              </p:sp>
                                              <p:grpSp>
                                                <p:nvGrpSpPr>
                                                  <p:cNvPr id="322" name="Group 321"/>
                                                  <p:cNvGrpSpPr/>
                                                  <p:nvPr/>
                                                </p:nvGrpSpPr>
                                                <p:grpSpPr>
                                                  <a:xfrm>
                                                    <a:off x="2303749" y="20407"/>
                                                    <a:ext cx="4403498" cy="4575927"/>
                                                    <a:chOff x="2303749" y="20407"/>
                                                    <a:chExt cx="4403498" cy="4575927"/>
                                                  </a:xfrm>
                                                </p:grpSpPr>
                                                <p:pic>
                                                  <p:nvPicPr>
                                                    <p:cNvPr id="323" name="Picture 322"/>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208627" y="4138436"/>
                                                      <a:ext cx="302804" cy="457898"/>
                                                    </a:xfrm>
                                                    <a:prstGeom prst="rect">
                                                      <a:avLst/>
                                                    </a:prstGeom>
                                                  </p:spPr>
                                                </p:pic>
                                                <p:sp>
                                                  <p:nvSpPr>
                                                    <p:cNvPr id="324" name="Rectangle 323"/>
                                                    <p:cNvSpPr/>
                                                    <p:nvPr/>
                                                  </p:nvSpPr>
                                                  <p:spPr>
                                                    <a:xfrm>
                                                      <a:off x="4699970" y="4389608"/>
                                                      <a:ext cx="718466" cy="184666"/>
                                                    </a:xfrm>
                                                    <a:prstGeom prst="rect">
                                                      <a:avLst/>
                                                    </a:prstGeom>
                                                  </p:spPr>
                                                  <p:txBody>
                                                    <a:bodyPr wrap="none">
                                                      <a:spAutoFit/>
                                                    </a:bodyPr>
                                                    <a:lstStyle/>
                                                    <a:p>
                                                      <a:r>
                                                        <a:rPr lang="tr-TR" sz="600" b="1" dirty="0"/>
                                                        <a:t>JOHANNESBURG</a:t>
                                                      </a:r>
                                                    </a:p>
                                                  </p:txBody>
                                                </p:sp>
                                                <p:grpSp>
                                                  <p:nvGrpSpPr>
                                                    <p:cNvPr id="325" name="Group 324"/>
                                                    <p:cNvGrpSpPr/>
                                                    <p:nvPr/>
                                                  </p:nvGrpSpPr>
                                                  <p:grpSpPr>
                                                    <a:xfrm>
                                                      <a:off x="2303749" y="20407"/>
                                                      <a:ext cx="4403498" cy="3315086"/>
                                                      <a:chOff x="2303749" y="20407"/>
                                                      <a:chExt cx="4403498" cy="3315086"/>
                                                    </a:xfrm>
                                                  </p:grpSpPr>
                                                  <p:sp>
                                                    <p:nvSpPr>
                                                      <p:cNvPr id="326" name="Rectangle 325"/>
                                                      <p:cNvSpPr/>
                                                      <p:nvPr/>
                                                    </p:nvSpPr>
                                                    <p:spPr>
                                                      <a:xfrm>
                                                        <a:off x="3207438" y="2298562"/>
                                                        <a:ext cx="401072" cy="184666"/>
                                                      </a:xfrm>
                                                      <a:prstGeom prst="rect">
                                                        <a:avLst/>
                                                      </a:prstGeom>
                                                    </p:spPr>
                                                    <p:txBody>
                                                      <a:bodyPr wrap="none">
                                                        <a:spAutoFit/>
                                                      </a:bodyPr>
                                                      <a:lstStyle/>
                                                      <a:p>
                                                        <a:r>
                                                          <a:rPr lang="tr-TR" sz="600" b="1" dirty="0"/>
                                                          <a:t>ACCRA</a:t>
                                                        </a:r>
                                                      </a:p>
                                                    </p:txBody>
                                                  </p:sp>
                                                  <p:grpSp>
                                                    <p:nvGrpSpPr>
                                                      <p:cNvPr id="327" name="Group 326"/>
                                                      <p:cNvGrpSpPr/>
                                                      <p:nvPr/>
                                                    </p:nvGrpSpPr>
                                                    <p:grpSpPr>
                                                      <a:xfrm>
                                                        <a:off x="2303749" y="20407"/>
                                                        <a:ext cx="4403498" cy="3315086"/>
                                                        <a:chOff x="2303749" y="20407"/>
                                                        <a:chExt cx="4403498" cy="3315086"/>
                                                      </a:xfrm>
                                                    </p:grpSpPr>
                                                    <p:pic>
                                                      <p:nvPicPr>
                                                        <p:cNvPr id="328" name="Picture 327"/>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392289" y="2642857"/>
                                                          <a:ext cx="302804" cy="457898"/>
                                                        </a:xfrm>
                                                        <a:prstGeom prst="rect">
                                                          <a:avLst/>
                                                        </a:prstGeom>
                                                      </p:spPr>
                                                    </p:pic>
                                                    <p:sp>
                                                      <p:nvSpPr>
                                                        <p:cNvPr id="329" name="Rectangle 328"/>
                                                        <p:cNvSpPr/>
                                                        <p:nvPr/>
                                                      </p:nvSpPr>
                                                      <p:spPr>
                                                        <a:xfrm>
                                                          <a:off x="4472780" y="2903106"/>
                                                          <a:ext cx="513282" cy="184666"/>
                                                        </a:xfrm>
                                                        <a:prstGeom prst="rect">
                                                          <a:avLst/>
                                                        </a:prstGeom>
                                                      </p:spPr>
                                                      <p:txBody>
                                                        <a:bodyPr wrap="none">
                                                          <a:spAutoFit/>
                                                        </a:bodyPr>
                                                        <a:lstStyle/>
                                                        <a:p>
                                                          <a:r>
                                                            <a:rPr lang="tr-TR" sz="600" b="1" dirty="0"/>
                                                            <a:t>KINSHASA</a:t>
                                                          </a:r>
                                                        </a:p>
                                                      </p:txBody>
                                                    </p:sp>
                                                    <p:grpSp>
                                                      <p:nvGrpSpPr>
                                                        <p:cNvPr id="330" name="Group 329"/>
                                                        <p:cNvGrpSpPr/>
                                                        <p:nvPr/>
                                                      </p:nvGrpSpPr>
                                                      <p:grpSpPr>
                                                        <a:xfrm>
                                                          <a:off x="2303749" y="20407"/>
                                                          <a:ext cx="4403498" cy="3315086"/>
                                                          <a:chOff x="2303749" y="20407"/>
                                                          <a:chExt cx="4403498" cy="3315086"/>
                                                        </a:xfrm>
                                                      </p:grpSpPr>
                                                      <p:pic>
                                                        <p:nvPicPr>
                                                          <p:cNvPr id="331" name="Picture 330"/>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3545886" y="1977684"/>
                                                            <a:ext cx="302804" cy="457898"/>
                                                          </a:xfrm>
                                                          <a:prstGeom prst="rect">
                                                            <a:avLst/>
                                                          </a:prstGeom>
                                                        </p:spPr>
                                                      </p:pic>
                                                      <p:grpSp>
                                                        <p:nvGrpSpPr>
                                                          <p:cNvPr id="332" name="Group 331"/>
                                                          <p:cNvGrpSpPr/>
                                                          <p:nvPr/>
                                                        </p:nvGrpSpPr>
                                                        <p:grpSpPr>
                                                          <a:xfrm>
                                                            <a:off x="2303749" y="20407"/>
                                                            <a:ext cx="4403498" cy="3315086"/>
                                                            <a:chOff x="2303749" y="20407"/>
                                                            <a:chExt cx="4403498" cy="3315086"/>
                                                          </a:xfrm>
                                                        </p:grpSpPr>
                                                        <p:sp>
                                                          <p:nvSpPr>
                                                            <p:cNvPr id="333" name="Rectangle 332"/>
                                                            <p:cNvSpPr/>
                                                            <p:nvPr/>
                                                          </p:nvSpPr>
                                                          <p:spPr>
                                                            <a:xfrm>
                                                              <a:off x="3501341" y="2304084"/>
                                                              <a:ext cx="540337" cy="192595"/>
                                                            </a:xfrm>
                                                            <a:prstGeom prst="rect">
                                                              <a:avLst/>
                                                            </a:prstGeom>
                                                          </p:spPr>
                                                          <p:txBody>
                                                            <a:bodyPr wrap="none">
                                                              <a:spAutoFit/>
                                                            </a:bodyPr>
                                                            <a:lstStyle/>
                                                            <a:p>
                                                              <a:r>
                                                                <a:rPr lang="tr-TR" sz="600" b="1" dirty="0"/>
                                                                <a:t>C</a:t>
                                                              </a:r>
                                                              <a:r>
                                                                <a:rPr lang="tr-TR" sz="600" b="1" dirty="0" smtClean="0"/>
                                                                <a:t>OTONOU</a:t>
                                                              </a:r>
                                                              <a:endParaRPr lang="tr-TR" sz="600" b="1" dirty="0"/>
                                                            </a:p>
                                                          </p:txBody>
                                                        </p:sp>
                                                        <p:grpSp>
                                                          <p:nvGrpSpPr>
                                                            <p:cNvPr id="334" name="Group 333"/>
                                                            <p:cNvGrpSpPr/>
                                                            <p:nvPr/>
                                                          </p:nvGrpSpPr>
                                                          <p:grpSpPr>
                                                            <a:xfrm>
                                                              <a:off x="2303749" y="20407"/>
                                                              <a:ext cx="4403498" cy="3315086"/>
                                                              <a:chOff x="2303749" y="20407"/>
                                                              <a:chExt cx="4403498" cy="3315086"/>
                                                            </a:xfrm>
                                                          </p:grpSpPr>
                                                          <p:pic>
                                                            <p:nvPicPr>
                                                              <p:cNvPr id="335" name="Picture 334"/>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165567" y="2235223"/>
                                                                <a:ext cx="302804" cy="457898"/>
                                                              </a:xfrm>
                                                              <a:prstGeom prst="rect">
                                                                <a:avLst/>
                                                              </a:prstGeom>
                                                            </p:spPr>
                                                          </p:pic>
                                                          <p:grpSp>
                                                            <p:nvGrpSpPr>
                                                              <p:cNvPr id="336" name="Group 335"/>
                                                              <p:cNvGrpSpPr/>
                                                              <p:nvPr/>
                                                            </p:nvGrpSpPr>
                                                            <p:grpSpPr>
                                                              <a:xfrm>
                                                                <a:off x="2303749" y="20407"/>
                                                                <a:ext cx="4403498" cy="3315086"/>
                                                                <a:chOff x="2303749" y="20407"/>
                                                                <a:chExt cx="4403498" cy="3315086"/>
                                                              </a:xfrm>
                                                            </p:grpSpPr>
                                                            <p:pic>
                                                              <p:nvPicPr>
                                                                <p:cNvPr id="337" name="Picture 336"/>
                                                                <p:cNvPicPr>
                                                                  <a:picLocks noChangeAspect="1"/>
                                                                </p:cNvPicPr>
                                                                <p:nvPr/>
                                                              </p:nvPicPr>
                                                              <p:blipFill rotWithShape="1">
                                                                <a:blip r:embed="rId33">
                                                                  <a:extLst>
                                                                    <a:ext uri="{28A0092B-C50C-407E-A947-70E740481C1C}">
                                                                      <a14:useLocalDpi xmlns:a14="http://schemas.microsoft.com/office/drawing/2010/main" val="0"/>
                                                                    </a:ext>
                                                                  </a:extLst>
                                                                </a:blip>
                                                                <a:srcRect l="1651" t="69351" r="94955" b="23373"/>
                                                                <a:stretch/>
                                                              </p:blipFill>
                                                              <p:spPr>
                                                                <a:xfrm>
                                                                  <a:off x="4033765" y="2184961"/>
                                                                  <a:ext cx="283205" cy="341549"/>
                                                                </a:xfrm>
                                                                <a:prstGeom prst="rect">
                                                                  <a:avLst/>
                                                                </a:prstGeom>
                                                              </p:spPr>
                                                            </p:pic>
                                                            <p:grpSp>
                                                              <p:nvGrpSpPr>
                                                                <p:cNvPr id="338" name="Group 337"/>
                                                                <p:cNvGrpSpPr/>
                                                                <p:nvPr/>
                                                              </p:nvGrpSpPr>
                                                              <p:grpSpPr>
                                                                <a:xfrm>
                                                                  <a:off x="2303749" y="20407"/>
                                                                  <a:ext cx="4403498" cy="3315086"/>
                                                                  <a:chOff x="2303749" y="20407"/>
                                                                  <a:chExt cx="4403498" cy="3315086"/>
                                                                </a:xfrm>
                                                              </p:grpSpPr>
                                                              <p:sp>
                                                                <p:nvSpPr>
                                                                  <p:cNvPr id="339" name="Rectangle 338"/>
                                                                  <p:cNvSpPr/>
                                                                  <p:nvPr/>
                                                                </p:nvSpPr>
                                                                <p:spPr>
                                                                  <a:xfrm>
                                                                    <a:off x="4278516" y="2434177"/>
                                                                    <a:ext cx="508473" cy="184666"/>
                                                                  </a:xfrm>
                                                                  <a:prstGeom prst="rect">
                                                                    <a:avLst/>
                                                                  </a:prstGeom>
                                                                </p:spPr>
                                                                <p:txBody>
                                                                  <a:bodyPr wrap="none">
                                                                    <a:spAutoFit/>
                                                                  </a:bodyPr>
                                                                  <a:lstStyle/>
                                                                  <a:p>
                                                                    <a:r>
                                                                      <a:rPr lang="tr-TR" sz="600" b="1" dirty="0"/>
                                                                      <a:t>YAOUNDE</a:t>
                                                                    </a:r>
                                                                  </a:p>
                                                                </p:txBody>
                                                              </p:sp>
                                                              <p:grpSp>
                                                                <p:nvGrpSpPr>
                                                                  <p:cNvPr id="340" name="Group 339"/>
                                                                  <p:cNvGrpSpPr/>
                                                                  <p:nvPr/>
                                                                </p:nvGrpSpPr>
                                                                <p:grpSpPr>
                                                                  <a:xfrm>
                                                                    <a:off x="2303749" y="20407"/>
                                                                    <a:ext cx="4403498" cy="3315086"/>
                                                                    <a:chOff x="2303749" y="20407"/>
                                                                    <a:chExt cx="4403498" cy="3315086"/>
                                                                  </a:xfrm>
                                                                </p:grpSpPr>
                                                                <p:pic>
                                                                  <p:nvPicPr>
                                                                    <p:cNvPr id="341" name="Picture 340"/>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3995317" y="2367364"/>
                                                                      <a:ext cx="302804" cy="457898"/>
                                                                    </a:xfrm>
                                                                    <a:prstGeom prst="rect">
                                                                      <a:avLst/>
                                                                    </a:prstGeom>
                                                                  </p:spPr>
                                                                </p:pic>
                                                                <p:grpSp>
                                                                  <p:nvGrpSpPr>
                                                                    <p:cNvPr id="342" name="Group 341"/>
                                                                    <p:cNvGrpSpPr/>
                                                                    <p:nvPr/>
                                                                  </p:nvGrpSpPr>
                                                                  <p:grpSpPr>
                                                                    <a:xfrm>
                                                                      <a:off x="2303749" y="20407"/>
                                                                      <a:ext cx="4403498" cy="3315086"/>
                                                                      <a:chOff x="2303749" y="20407"/>
                                                                      <a:chExt cx="4403498" cy="3315086"/>
                                                                    </a:xfrm>
                                                                  </p:grpSpPr>
                                                                  <p:sp>
                                                                    <p:nvSpPr>
                                                                      <p:cNvPr id="343" name="Rectangle 342"/>
                                                                      <p:cNvSpPr/>
                                                                      <p:nvPr/>
                                                                    </p:nvSpPr>
                                                                    <p:spPr>
                                                                      <a:xfrm>
                                                                        <a:off x="3740273" y="2217091"/>
                                                                        <a:ext cx="401072" cy="184666"/>
                                                                      </a:xfrm>
                                                                      <a:prstGeom prst="rect">
                                                                        <a:avLst/>
                                                                      </a:prstGeom>
                                                                    </p:spPr>
                                                                    <p:txBody>
                                                                      <a:bodyPr wrap="none">
                                                                        <a:spAutoFit/>
                                                                      </a:bodyPr>
                                                                      <a:lstStyle/>
                                                                      <a:p>
                                                                        <a:r>
                                                                          <a:rPr lang="tr-TR" sz="600" b="1" dirty="0"/>
                                                                          <a:t>LAGOS</a:t>
                                                                        </a:r>
                                                                      </a:p>
                                                                    </p:txBody>
                                                                  </p:sp>
                                                                  <p:grpSp>
                                                                    <p:nvGrpSpPr>
                                                                      <p:cNvPr id="344" name="Group 343"/>
                                                                      <p:cNvGrpSpPr/>
                                                                      <p:nvPr/>
                                                                    </p:nvGrpSpPr>
                                                                    <p:grpSpPr>
                                                                      <a:xfrm>
                                                                        <a:off x="2303749" y="20407"/>
                                                                        <a:ext cx="4403498" cy="3315086"/>
                                                                        <a:chOff x="2303749" y="20407"/>
                                                                        <a:chExt cx="4403498" cy="3315086"/>
                                                                      </a:xfrm>
                                                                    </p:grpSpPr>
                                                                    <p:pic>
                                                                      <p:nvPicPr>
                                                                        <p:cNvPr id="345" name="Picture 344"/>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3611748" y="1957389"/>
                                                                          <a:ext cx="302804" cy="457898"/>
                                                                        </a:xfrm>
                                                                        <a:prstGeom prst="rect">
                                                                          <a:avLst/>
                                                                        </a:prstGeom>
                                                                      </p:spPr>
                                                                    </p:pic>
                                                                    <p:grpSp>
                                                                      <p:nvGrpSpPr>
                                                                        <p:cNvPr id="346" name="Group 345"/>
                                                                        <p:cNvGrpSpPr/>
                                                                        <p:nvPr/>
                                                                      </p:nvGrpSpPr>
                                                                      <p:grpSpPr>
                                                                        <a:xfrm>
                                                                          <a:off x="2303749" y="20407"/>
                                                                          <a:ext cx="4403498" cy="3315086"/>
                                                                          <a:chOff x="3071664" y="27208"/>
                                                                          <a:chExt cx="5871331" cy="4420116"/>
                                                                        </a:xfrm>
                                                                      </p:grpSpPr>
                                                                      <p:pic>
                                                                        <p:nvPicPr>
                                                                          <p:cNvPr id="347" name="Picture 346"/>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451711" y="27208"/>
                                                                            <a:ext cx="403737" cy="610530"/>
                                                                          </a:xfrm>
                                                                          <a:prstGeom prst="rect">
                                                                            <a:avLst/>
                                                                          </a:prstGeom>
                                                                        </p:spPr>
                                                                      </p:pic>
                                                                      <p:pic>
                                                                        <p:nvPicPr>
                                                                          <p:cNvPr id="348" name="Picture 347"/>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3863752" y="188640"/>
                                                                            <a:ext cx="403737" cy="610529"/>
                                                                          </a:xfrm>
                                                                          <a:prstGeom prst="rect">
                                                                            <a:avLst/>
                                                                          </a:prstGeom>
                                                                        </p:spPr>
                                                                      </p:pic>
                                                                      <p:pic>
                                                                        <p:nvPicPr>
                                                                          <p:cNvPr id="349" name="Picture 348"/>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926433" y="119041"/>
                                                                            <a:ext cx="403737" cy="610530"/>
                                                                          </a:xfrm>
                                                                          <a:prstGeom prst="rect">
                                                                            <a:avLst/>
                                                                          </a:prstGeom>
                                                                        </p:spPr>
                                                                      </p:pic>
                                                                      <p:grpSp>
                                                                        <p:nvGrpSpPr>
                                                                          <p:cNvPr id="350" name="Group 349"/>
                                                                          <p:cNvGrpSpPr/>
                                                                          <p:nvPr/>
                                                                        </p:nvGrpSpPr>
                                                                        <p:grpSpPr>
                                                                          <a:xfrm>
                                                                            <a:off x="3071664" y="763070"/>
                                                                            <a:ext cx="5871331" cy="3684254"/>
                                                                            <a:chOff x="3071664" y="763070"/>
                                                                            <a:chExt cx="5871331" cy="3684254"/>
                                                                          </a:xfrm>
                                                                        </p:grpSpPr>
                                                                        <p:sp>
                                                                          <p:nvSpPr>
                                                                            <p:cNvPr id="351" name="Rectangle 350"/>
                                                                            <p:cNvSpPr/>
                                                                            <p:nvPr/>
                                                                          </p:nvSpPr>
                                                                          <p:spPr>
                                                                            <a:xfrm>
                                                                              <a:off x="7753818" y="763070"/>
                                                                              <a:ext cx="1045898" cy="385190"/>
                                                                            </a:xfrm>
                                                                            <a:prstGeom prst="rect">
                                                                              <a:avLst/>
                                                                            </a:prstGeom>
                                                                          </p:spPr>
                                                                          <p:txBody>
                                                                            <a:bodyPr wrap="none">
                                                                              <a:spAutoFit/>
                                                                            </a:bodyPr>
                                                                            <a:lstStyle/>
                                                                            <a:p>
                                                                              <a:r>
                                                                                <a:rPr lang="tr-TR" sz="600" b="1" dirty="0" smtClean="0"/>
                                                                                <a:t>SHARMEL-SHEIKH</a:t>
                                                                              </a:r>
                                                                              <a:endParaRPr lang="tr-TR" sz="600" b="1" dirty="0"/>
                                                                            </a:p>
                                                                            <a:p>
                                                                              <a:endParaRPr lang="tr-TR" sz="600" b="1" u="sng" dirty="0"/>
                                                                            </a:p>
                                                                          </p:txBody>
                                                                        </p:sp>
                                                                        <p:grpSp>
                                                                          <p:nvGrpSpPr>
                                                                            <p:cNvPr id="352" name="Group 351"/>
                                                                            <p:cNvGrpSpPr/>
                                                                            <p:nvPr/>
                                                                          </p:nvGrpSpPr>
                                                                          <p:grpSpPr>
                                                                            <a:xfrm>
                                                                              <a:off x="3071664" y="768880"/>
                                                                              <a:ext cx="5871331" cy="3678444"/>
                                                                              <a:chOff x="3071664" y="768880"/>
                                                                              <a:chExt cx="5871331" cy="3678444"/>
                                                                            </a:xfrm>
                                                                          </p:grpSpPr>
                                                                          <p:pic>
                                                                            <p:nvPicPr>
                                                                              <p:cNvPr id="353" name="Picture 352"/>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7408666" y="768880"/>
                                                                                <a:ext cx="403737" cy="610531"/>
                                                                              </a:xfrm>
                                                                              <a:prstGeom prst="rect">
                                                                                <a:avLst/>
                                                                              </a:prstGeom>
                                                                            </p:spPr>
                                                                          </p:pic>
                                                                          <p:sp>
                                                                            <p:nvSpPr>
                                                                              <p:cNvPr id="354" name="Rectangle 353"/>
                                                                              <p:cNvSpPr/>
                                                                              <p:nvPr/>
                                                                            </p:nvSpPr>
                                                                            <p:spPr>
                                                                              <a:xfrm>
                                                                                <a:off x="6824767" y="1006032"/>
                                                                                <a:ext cx="752771" cy="246221"/>
                                                                              </a:xfrm>
                                                                              <a:prstGeom prst="rect">
                                                                                <a:avLst/>
                                                                              </a:prstGeom>
                                                                            </p:spPr>
                                                                            <p:txBody>
                                                                              <a:bodyPr wrap="none">
                                                                                <a:spAutoFit/>
                                                                              </a:bodyPr>
                                                                              <a:lstStyle/>
                                                                              <a:p>
                                                                                <a:r>
                                                                                  <a:rPr lang="tr-TR" sz="600" b="1" dirty="0"/>
                                                                                  <a:t>HURGHADA</a:t>
                                                                                </a:r>
                                                                              </a:p>
                                                                            </p:txBody>
                                                                          </p:sp>
                                                                          <p:grpSp>
                                                                            <p:nvGrpSpPr>
                                                                              <p:cNvPr id="355" name="Group 354"/>
                                                                              <p:cNvGrpSpPr/>
                                                                              <p:nvPr/>
                                                                            </p:nvGrpSpPr>
                                                                            <p:grpSpPr>
                                                                              <a:xfrm>
                                                                                <a:off x="3071664" y="819460"/>
                                                                                <a:ext cx="5871331" cy="3627864"/>
                                                                                <a:chOff x="3071664" y="819460"/>
                                                                                <a:chExt cx="5871331" cy="3627864"/>
                                                                              </a:xfrm>
                                                                            </p:grpSpPr>
                                                                            <p:pic>
                                                                              <p:nvPicPr>
                                                                                <p:cNvPr id="356" name="Picture 355"/>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761838" y="819460"/>
                                                                                  <a:ext cx="403738" cy="610530"/>
                                                                                </a:xfrm>
                                                                                <a:prstGeom prst="rect">
                                                                                  <a:avLst/>
                                                                                </a:prstGeom>
                                                                              </p:spPr>
                                                                            </p:pic>
                                                                            <p:grpSp>
                                                                              <p:nvGrpSpPr>
                                                                                <p:cNvPr id="357" name="Group 356"/>
                                                                                <p:cNvGrpSpPr/>
                                                                                <p:nvPr/>
                                                                              </p:nvGrpSpPr>
                                                                              <p:grpSpPr>
                                                                                <a:xfrm>
                                                                                  <a:off x="3071664" y="1590341"/>
                                                                                  <a:ext cx="5871331" cy="2856983"/>
                                                                                  <a:chOff x="3071664" y="1590341"/>
                                                                                  <a:chExt cx="5871331" cy="2856983"/>
                                                                                </a:xfrm>
                                                                              </p:grpSpPr>
                                                                              <p:grpSp>
                                                                                <p:nvGrpSpPr>
                                                                                  <p:cNvPr id="359" name="Group 358"/>
                                                                                  <p:cNvGrpSpPr/>
                                                                                  <p:nvPr/>
                                                                                </p:nvGrpSpPr>
                                                                                <p:grpSpPr>
                                                                                  <a:xfrm>
                                                                                    <a:off x="5303912" y="2276872"/>
                                                                                    <a:ext cx="645864" cy="610530"/>
                                                                                    <a:chOff x="5303912" y="2276872"/>
                                                                                    <a:chExt cx="645864" cy="610530"/>
                                                                                  </a:xfrm>
                                                                                </p:grpSpPr>
                                                                                <p:pic>
                                                                                  <p:nvPicPr>
                                                                                    <p:cNvPr id="388" name="Picture 387"/>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303912" y="2276872"/>
                                                                                      <a:ext cx="403738" cy="610530"/>
                                                                                    </a:xfrm>
                                                                                    <a:prstGeom prst="rect">
                                                                                      <a:avLst/>
                                                                                    </a:prstGeom>
                                                                                  </p:spPr>
                                                                                </p:pic>
                                                                                <p:sp>
                                                                                  <p:nvSpPr>
                                                                                    <p:cNvPr id="389" name="Rectangle 388"/>
                                                                                    <p:cNvSpPr/>
                                                                                    <p:nvPr/>
                                                                                  </p:nvSpPr>
                                                                                  <p:spPr>
                                                                                    <a:xfrm>
                                                                                      <a:off x="5449210" y="2539308"/>
                                                                                      <a:ext cx="500566" cy="246222"/>
                                                                                    </a:xfrm>
                                                                                    <a:prstGeom prst="rect">
                                                                                      <a:avLst/>
                                                                                    </a:prstGeom>
                                                                                  </p:spPr>
                                                                                  <p:txBody>
                                                                                    <a:bodyPr wrap="none">
                                                                                      <a:spAutoFit/>
                                                                                    </a:bodyPr>
                                                                                    <a:lstStyle/>
                                                                                    <a:p>
                                                                                      <a:r>
                                                                                        <a:rPr lang="tr-TR" sz="600" b="1" dirty="0"/>
                                                                                        <a:t>KANO</a:t>
                                                                                      </a:r>
                                                                                    </a:p>
                                                                                  </p:txBody>
                                                                                </p:sp>
                                                                              </p:grpSp>
                                                                              <p:grpSp>
                                                                                <p:nvGrpSpPr>
                                                                                  <p:cNvPr id="360" name="Group 359"/>
                                                                                  <p:cNvGrpSpPr/>
                                                                                  <p:nvPr/>
                                                                                </p:nvGrpSpPr>
                                                                                <p:grpSpPr>
                                                                                  <a:xfrm>
                                                                                    <a:off x="3071664" y="1590341"/>
                                                                                    <a:ext cx="5871331" cy="2856983"/>
                                                                                    <a:chOff x="3071664" y="1590341"/>
                                                                                    <a:chExt cx="5871331" cy="2856983"/>
                                                                                  </a:xfrm>
                                                                                </p:grpSpPr>
                                                                                <p:pic>
                                                                                  <p:nvPicPr>
                                                                                    <p:cNvPr id="361" name="Picture 360"/>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5801140" y="2159874"/>
                                                                                      <a:ext cx="403737" cy="610529"/>
                                                                                    </a:xfrm>
                                                                                    <a:prstGeom prst="rect">
                                                                                      <a:avLst/>
                                                                                    </a:prstGeom>
                                                                                  </p:spPr>
                                                                                </p:pic>
                                                                                <p:sp>
                                                                                  <p:nvSpPr>
                                                                                    <p:cNvPr id="362" name="Rectangle 361"/>
                                                                                    <p:cNvSpPr/>
                                                                                    <p:nvPr/>
                                                                                  </p:nvSpPr>
                                                                                  <p:spPr>
                                                                                    <a:xfrm>
                                                                                      <a:off x="5944481" y="2492143"/>
                                                                                      <a:ext cx="772007" cy="246221"/>
                                                                                    </a:xfrm>
                                                                                    <a:prstGeom prst="rect">
                                                                                      <a:avLst/>
                                                                                    </a:prstGeom>
                                                                                  </p:spPr>
                                                                                  <p:txBody>
                                                                                    <a:bodyPr wrap="none">
                                                                                      <a:spAutoFit/>
                                                                                    </a:bodyPr>
                                                                                    <a:lstStyle/>
                                                                                    <a:p>
                                                                                      <a:r>
                                                                                        <a:rPr lang="tr-TR" sz="600" b="1" dirty="0"/>
                                                                                        <a:t>NDJAMENIA</a:t>
                                                                                      </a:r>
                                                                                    </a:p>
                                                                                  </p:txBody>
                                                                                </p:sp>
                                                                                <p:grpSp>
                                                                                  <p:nvGrpSpPr>
                                                                                    <p:cNvPr id="363" name="Group 362"/>
                                                                                    <p:cNvGrpSpPr/>
                                                                                    <p:nvPr/>
                                                                                  </p:nvGrpSpPr>
                                                                                  <p:grpSpPr>
                                                                                    <a:xfrm>
                                                                                      <a:off x="3071664" y="1590341"/>
                                                                                      <a:ext cx="5871331" cy="2856983"/>
                                                                                      <a:chOff x="3071664" y="1590341"/>
                                                                                      <a:chExt cx="5871331" cy="2856983"/>
                                                                                    </a:xfrm>
                                                                                  </p:grpSpPr>
                                                                                  <p:pic>
                                                                                    <p:nvPicPr>
                                                                                      <p:cNvPr id="364" name="Picture 363"/>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3139725" y="1590341"/>
                                                                                        <a:ext cx="403737" cy="610529"/>
                                                                                      </a:xfrm>
                                                                                      <a:prstGeom prst="rect">
                                                                                        <a:avLst/>
                                                                                      </a:prstGeom>
                                                                                    </p:spPr>
                                                                                  </p:pic>
                                                                                  <p:pic>
                                                                                    <p:nvPicPr>
                                                                                      <p:cNvPr id="365" name="Picture 364"/>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422564" y="2124230"/>
                                                                                        <a:ext cx="403738" cy="610530"/>
                                                                                      </a:xfrm>
                                                                                      <a:prstGeom prst="rect">
                                                                                        <a:avLst/>
                                                                                      </a:prstGeom>
                                                                                    </p:spPr>
                                                                                  </p:pic>
                                                                                  <p:pic>
                                                                                    <p:nvPicPr>
                                                                                      <p:cNvPr id="366" name="Picture 365"/>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727848" y="2048474"/>
                                                                                        <a:ext cx="403737" cy="610529"/>
                                                                                      </a:xfrm>
                                                                                      <a:prstGeom prst="rect">
                                                                                        <a:avLst/>
                                                                                      </a:prstGeom>
                                                                                    </p:spPr>
                                                                                  </p:pic>
                                                                                  <p:pic>
                                                                                    <p:nvPicPr>
                                                                                      <p:cNvPr id="367" name="Picture 366"/>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3071664" y="1916832"/>
                                                                                        <a:ext cx="403738" cy="610530"/>
                                                                                      </a:xfrm>
                                                                                      <a:prstGeom prst="rect">
                                                                                        <a:avLst/>
                                                                                      </a:prstGeom>
                                                                                    </p:spPr>
                                                                                  </p:pic>
                                                                                  <p:sp>
                                                                                    <p:nvSpPr>
                                                                                      <p:cNvPr id="368" name="Rectangle 367"/>
                                                                                      <p:cNvSpPr/>
                                                                                      <p:nvPr/>
                                                                                    </p:nvSpPr>
                                                                                    <p:spPr>
                                                                                      <a:xfrm>
                                                                                        <a:off x="3287688" y="1854704"/>
                                                                                        <a:ext cx="855363" cy="246221"/>
                                                                                      </a:xfrm>
                                                                                      <a:prstGeom prst="rect">
                                                                                        <a:avLst/>
                                                                                      </a:prstGeom>
                                                                                    </p:spPr>
                                                                                    <p:txBody>
                                                                                      <a:bodyPr wrap="none">
                                                                                        <a:spAutoFit/>
                                                                                      </a:bodyPr>
                                                                                      <a:lstStyle/>
                                                                                      <a:p>
                                                                                        <a:r>
                                                                                          <a:rPr lang="tr-TR" sz="600" b="1" dirty="0"/>
                                                                                          <a:t>NOUAKCHOTT</a:t>
                                                                                        </a:r>
                                                                                      </a:p>
                                                                                    </p:txBody>
                                                                                  </p:sp>
                                                                                  <p:sp>
                                                                                    <p:nvSpPr>
                                                                                      <p:cNvPr id="369" name="Rectangle 368"/>
                                                                                      <p:cNvSpPr/>
                                                                                      <p:nvPr/>
                                                                                    </p:nvSpPr>
                                                                                    <p:spPr>
                                                                                      <a:xfrm>
                                                                                        <a:off x="3114952" y="2276872"/>
                                                                                        <a:ext cx="547587" cy="246221"/>
                                                                                      </a:xfrm>
                                                                                      <a:prstGeom prst="rect">
                                                                                        <a:avLst/>
                                                                                      </a:prstGeom>
                                                                                    </p:spPr>
                                                                                    <p:txBody>
                                                                                      <a:bodyPr wrap="none">
                                                                                        <a:spAutoFit/>
                                                                                      </a:bodyPr>
                                                                                      <a:lstStyle/>
                                                                                      <a:p>
                                                                                        <a:r>
                                                                                          <a:rPr lang="tr-TR" sz="600" b="1" dirty="0"/>
                                                                                          <a:t>DAKAR</a:t>
                                                                                        </a:r>
                                                                                      </a:p>
                                                                                    </p:txBody>
                                                                                  </p:sp>
                                                                                  <p:sp>
                                                                                    <p:nvSpPr>
                                                                                      <p:cNvPr id="370" name="Rectangle 369"/>
                                                                                      <p:cNvSpPr/>
                                                                                      <p:nvPr/>
                                                                                    </p:nvSpPr>
                                                                                    <p:spPr>
                                                                                      <a:xfrm>
                                                                                        <a:off x="4949136" y="2176610"/>
                                                                                        <a:ext cx="568960" cy="246221"/>
                                                                                      </a:xfrm>
                                                                                      <a:prstGeom prst="rect">
                                                                                        <a:avLst/>
                                                                                      </a:prstGeom>
                                                                                    </p:spPr>
                                                                                    <p:txBody>
                                                                                      <a:bodyPr wrap="none">
                                                                                        <a:spAutoFit/>
                                                                                      </a:bodyPr>
                                                                                      <a:lstStyle/>
                                                                                      <a:p>
                                                                                        <a:r>
                                                                                          <a:rPr lang="tr-TR" sz="600" b="1" dirty="0"/>
                                                                                          <a:t>NAMEY</a:t>
                                                                                        </a:r>
                                                                                      </a:p>
                                                                                    </p:txBody>
                                                                                  </p:sp>
                                                                                  <p:sp>
                                                                                    <p:nvSpPr>
                                                                                      <p:cNvPr id="371" name="Rectangle 370"/>
                                                                                      <p:cNvSpPr/>
                                                                                      <p:nvPr/>
                                                                                    </p:nvSpPr>
                                                                                    <p:spPr>
                                                                                      <a:xfrm>
                                                                                        <a:off x="4257381" y="2485179"/>
                                                                                        <a:ext cx="908796" cy="246221"/>
                                                                                      </a:xfrm>
                                                                                      <a:prstGeom prst="rect">
                                                                                        <a:avLst/>
                                                                                      </a:prstGeom>
                                                                                    </p:spPr>
                                                                                    <p:txBody>
                                                                                      <a:bodyPr wrap="none">
                                                                                        <a:spAutoFit/>
                                                                                      </a:bodyPr>
                                                                                      <a:lstStyle/>
                                                                                      <a:p>
                                                                                        <a:r>
                                                                                          <a:rPr lang="tr-TR" sz="600" b="1" dirty="0"/>
                                                                                          <a:t>OUGADOUGOU</a:t>
                                                                                        </a:r>
                                                                                      </a:p>
                                                                                    </p:txBody>
                                                                                  </p:sp>
                                                                                  <p:grpSp>
                                                                                    <p:nvGrpSpPr>
                                                                                      <p:cNvPr id="372" name="Group 371"/>
                                                                                      <p:cNvGrpSpPr/>
                                                                                      <p:nvPr/>
                                                                                    </p:nvGrpSpPr>
                                                                                    <p:grpSpPr>
                                                                                      <a:xfrm>
                                                                                        <a:off x="3798711" y="2708920"/>
                                                                                        <a:ext cx="5144284" cy="1738404"/>
                                                                                        <a:chOff x="3798711" y="2708920"/>
                                                                                        <a:chExt cx="5144284" cy="1738404"/>
                                                                                      </a:xfrm>
                                                                                    </p:grpSpPr>
                                                                                    <p:pic>
                                                                                      <p:nvPicPr>
                                                                                        <p:cNvPr id="373" name="Picture 372"/>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177662" y="2708920"/>
                                                                                          <a:ext cx="403738" cy="610530"/>
                                                                                        </a:xfrm>
                                                                                        <a:prstGeom prst="rect">
                                                                                          <a:avLst/>
                                                                                        </a:prstGeom>
                                                                                      </p:spPr>
                                                                                    </p:pic>
                                                                                    <p:pic>
                                                                                      <p:nvPicPr>
                                                                                        <p:cNvPr id="374" name="Picture 373"/>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4483249" y="2708920"/>
                                                                                          <a:ext cx="403738" cy="610530"/>
                                                                                        </a:xfrm>
                                                                                        <a:prstGeom prst="rect">
                                                                                          <a:avLst/>
                                                                                        </a:prstGeom>
                                                                                      </p:spPr>
                                                                                    </p:pic>
                                                                                    <p:pic>
                                                                                      <p:nvPicPr>
                                                                                        <p:cNvPr id="375" name="Picture 374"/>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7038651" y="3422311"/>
                                                                                          <a:ext cx="403738" cy="610530"/>
                                                                                        </a:xfrm>
                                                                                        <a:prstGeom prst="rect">
                                                                                          <a:avLst/>
                                                                                        </a:prstGeom>
                                                                                      </p:spPr>
                                                                                    </p:pic>
                                                                                    <p:pic>
                                                                                      <p:nvPicPr>
                                                                                        <p:cNvPr id="376" name="Picture 375"/>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7331734" y="3116228"/>
                                                                                          <a:ext cx="403738" cy="610530"/>
                                                                                        </a:xfrm>
                                                                                        <a:prstGeom prst="rect">
                                                                                          <a:avLst/>
                                                                                        </a:prstGeom>
                                                                                      </p:spPr>
                                                                                    </p:pic>
                                                                                    <p:pic>
                                                                                      <p:nvPicPr>
                                                                                        <p:cNvPr id="377" name="Picture 376"/>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8539257" y="2890478"/>
                                                                                          <a:ext cx="403738" cy="610530"/>
                                                                                        </a:xfrm>
                                                                                        <a:prstGeom prst="rect">
                                                                                          <a:avLst/>
                                                                                        </a:prstGeom>
                                                                                      </p:spPr>
                                                                                    </p:pic>
                                                                                    <p:pic>
                                                                                      <p:nvPicPr>
                                                                                        <p:cNvPr id="378" name="Picture 377"/>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7857772" y="3791969"/>
                                                                                          <a:ext cx="403738" cy="610530"/>
                                                                                        </a:xfrm>
                                                                                        <a:prstGeom prst="rect">
                                                                                          <a:avLst/>
                                                                                        </a:prstGeom>
                                                                                      </p:spPr>
                                                                                    </p:pic>
                                                                                    <p:pic>
                                                                                      <p:nvPicPr>
                                                                                        <p:cNvPr id="379" name="Picture 378"/>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7706054" y="3501008"/>
                                                                                          <a:ext cx="403738" cy="610530"/>
                                                                                        </a:xfrm>
                                                                                        <a:prstGeom prst="rect">
                                                                                          <a:avLst/>
                                                                                        </a:prstGeom>
                                                                                      </p:spPr>
                                                                                    </p:pic>
                                                                                    <p:sp>
                                                                                      <p:nvSpPr>
                                                                                        <p:cNvPr id="380" name="Rectangle 379"/>
                                                                                        <p:cNvSpPr/>
                                                                                        <p:nvPr/>
                                                                                      </p:nvSpPr>
                                                                                      <p:spPr>
                                                                                        <a:xfrm>
                                                                                          <a:off x="3798711" y="2985068"/>
                                                                                          <a:ext cx="622392" cy="246221"/>
                                                                                        </a:xfrm>
                                                                                        <a:prstGeom prst="rect">
                                                                                          <a:avLst/>
                                                                                        </a:prstGeom>
                                                                                      </p:spPr>
                                                                                      <p:txBody>
                                                                                        <a:bodyPr wrap="none">
                                                                                          <a:spAutoFit/>
                                                                                        </a:bodyPr>
                                                                                        <a:lstStyle/>
                                                                                        <a:p>
                                                                                          <a:r>
                                                                                            <a:rPr lang="tr-TR" sz="600" b="1" dirty="0"/>
                                                                                            <a:t>ABIDJAN</a:t>
                                                                                          </a:r>
                                                                                        </a:p>
                                                                                      </p:txBody>
                                                                                    </p:sp>
                                                                                    <p:sp>
                                                                                      <p:nvSpPr>
                                                                                        <p:cNvPr id="381" name="Rectangle 380"/>
                                                                                        <p:cNvSpPr/>
                                                                                        <p:nvPr/>
                                                                                      </p:nvSpPr>
                                                                                      <p:spPr>
                                                                                        <a:xfrm>
                                                                                          <a:off x="6829442" y="3835931"/>
                                                                                          <a:ext cx="528349" cy="246221"/>
                                                                                        </a:xfrm>
                                                                                        <a:prstGeom prst="rect">
                                                                                          <a:avLst/>
                                                                                        </a:prstGeom>
                                                                                      </p:spPr>
                                                                                      <p:txBody>
                                                                                        <a:bodyPr wrap="none">
                                                                                          <a:spAutoFit/>
                                                                                        </a:bodyPr>
                                                                                        <a:lstStyle/>
                                                                                        <a:p>
                                                                                          <a:r>
                                                                                            <a:rPr lang="tr-TR" sz="600" b="1" dirty="0"/>
                                                                                            <a:t>KIGALI</a:t>
                                                                                          </a:r>
                                                                                        </a:p>
                                                                                      </p:txBody>
                                                                                    </p:sp>
                                                                                    <p:sp>
                                                                                      <p:nvSpPr>
                                                                                        <p:cNvPr id="382" name="Rectangle 381"/>
                                                                                        <p:cNvSpPr/>
                                                                                        <p:nvPr/>
                                                                                      </p:nvSpPr>
                                                                                      <p:spPr>
                                                                                        <a:xfrm>
                                                                                          <a:off x="6886402" y="3299200"/>
                                                                                          <a:ext cx="628805" cy="246221"/>
                                                                                        </a:xfrm>
                                                                                        <a:prstGeom prst="rect">
                                                                                          <a:avLst/>
                                                                                        </a:prstGeom>
                                                                                      </p:spPr>
                                                                                      <p:txBody>
                                                                                        <a:bodyPr wrap="none">
                                                                                          <a:spAutoFit/>
                                                                                        </a:bodyPr>
                                                                                        <a:lstStyle/>
                                                                                        <a:p>
                                                                                          <a:r>
                                                                                            <a:rPr lang="tr-TR" sz="600" b="1" dirty="0"/>
                                                                                            <a:t>ENTEBBE</a:t>
                                                                                          </a:r>
                                                                                        </a:p>
                                                                                      </p:txBody>
                                                                                    </p:sp>
                                                                                    <p:sp>
                                                                                      <p:nvSpPr>
                                                                                        <p:cNvPr id="383" name="Rectangle 382"/>
                                                                                        <p:cNvSpPr/>
                                                                                        <p:nvPr/>
                                                                                      </p:nvSpPr>
                                                                                      <p:spPr>
                                                                                        <a:xfrm>
                                                                                          <a:off x="7923435" y="3461304"/>
                                                                                          <a:ext cx="615981" cy="246221"/>
                                                                                        </a:xfrm>
                                                                                        <a:prstGeom prst="rect">
                                                                                          <a:avLst/>
                                                                                        </a:prstGeom>
                                                                                      </p:spPr>
                                                                                      <p:txBody>
                                                                                        <a:bodyPr wrap="none">
                                                                                          <a:spAutoFit/>
                                                                                        </a:bodyPr>
                                                                                        <a:lstStyle/>
                                                                                        <a:p>
                                                                                          <a:r>
                                                                                            <a:rPr lang="tr-TR" sz="600" b="1" dirty="0"/>
                                                                                            <a:t>NAIROBI</a:t>
                                                                                          </a:r>
                                                                                        </a:p>
                                                                                      </p:txBody>
                                                                                    </p:sp>
                                                                                    <p:sp>
                                                                                      <p:nvSpPr>
                                                                                        <p:cNvPr id="384" name="Rectangle 383"/>
                                                                                        <p:cNvSpPr/>
                                                                                        <p:nvPr/>
                                                                                      </p:nvSpPr>
                                                                                      <p:spPr>
                                                                                        <a:xfrm>
                                                                                          <a:off x="7171500" y="3794704"/>
                                                                                          <a:ext cx="878715" cy="256793"/>
                                                                                        </a:xfrm>
                                                                                        <a:prstGeom prst="rect">
                                                                                          <a:avLst/>
                                                                                        </a:prstGeom>
                                                                                      </p:spPr>
                                                                                      <p:txBody>
                                                                                        <a:bodyPr wrap="none">
                                                                                          <a:spAutoFit/>
                                                                                        </a:bodyPr>
                                                                                        <a:lstStyle/>
                                                                                        <a:p>
                                                                                          <a:r>
                                                                                            <a:rPr lang="tr-TR" sz="600" b="1" dirty="0" smtClean="0"/>
                                                                                            <a:t>KILIMANJARO</a:t>
                                                                                          </a:r>
                                                                                          <a:endParaRPr lang="tr-TR" sz="600" b="1" dirty="0"/>
                                                                                        </a:p>
                                                                                      </p:txBody>
                                                                                    </p:sp>
                                                                                    <p:sp>
                                                                                      <p:nvSpPr>
                                                                                        <p:cNvPr id="385" name="Rectangle 384"/>
                                                                                        <p:cNvSpPr/>
                                                                                        <p:nvPr/>
                                                                                      </p:nvSpPr>
                                                                                      <p:spPr>
                                                                                        <a:xfrm>
                                                                                          <a:off x="8114394" y="3803694"/>
                                                                                          <a:ext cx="724985" cy="246221"/>
                                                                                        </a:xfrm>
                                                                                        <a:prstGeom prst="rect">
                                                                                          <a:avLst/>
                                                                                        </a:prstGeom>
                                                                                      </p:spPr>
                                                                                      <p:txBody>
                                                                                        <a:bodyPr wrap="none">
                                                                                          <a:spAutoFit/>
                                                                                        </a:bodyPr>
                                                                                        <a:lstStyle/>
                                                                                        <a:p>
                                                                                          <a:r>
                                                                                            <a:rPr lang="tr-TR" sz="600" b="1" dirty="0"/>
                                                                                            <a:t>MOMBASA</a:t>
                                                                                          </a:r>
                                                                                        </a:p>
                                                                                      </p:txBody>
                                                                                    </p:sp>
                                                                                    <p:sp>
                                                                                      <p:nvSpPr>
                                                                                        <p:cNvPr id="386" name="Rectangle 385"/>
                                                                                        <p:cNvSpPr/>
                                                                                        <p:nvPr/>
                                                                                      </p:nvSpPr>
                                                                                      <p:spPr>
                                                                                        <a:xfrm>
                                                                                          <a:off x="7662254" y="4190531"/>
                                                                                          <a:ext cx="983483" cy="256793"/>
                                                                                        </a:xfrm>
                                                                                        <a:prstGeom prst="rect">
                                                                                          <a:avLst/>
                                                                                        </a:prstGeom>
                                                                                      </p:spPr>
                                                                                      <p:txBody>
                                                                                        <a:bodyPr wrap="none">
                                                                                          <a:spAutoFit/>
                                                                                        </a:bodyPr>
                                                                                        <a:lstStyle/>
                                                                                        <a:p>
                                                                                          <a:r>
                                                                                            <a:rPr lang="tr-TR" sz="600" b="1" dirty="0"/>
                                                                                            <a:t>DAR ES </a:t>
                                                                                          </a:r>
                                                                                          <a:r>
                                                                                            <a:rPr lang="tr-TR" sz="600" b="1" dirty="0" smtClean="0"/>
                                                                                            <a:t>SALAAM</a:t>
                                                                                          </a:r>
                                                                                          <a:endParaRPr lang="tr-TR" sz="600" b="1" dirty="0"/>
                                                                                        </a:p>
                                                                                      </p:txBody>
                                                                                    </p:sp>
                                                                                    <p:sp>
                                                                                      <p:nvSpPr>
                                                                                        <p:cNvPr id="387" name="Rectangle 386"/>
                                                                                        <p:cNvSpPr/>
                                                                                        <p:nvPr/>
                                                                                      </p:nvSpPr>
                                                                                      <p:spPr>
                                                                                        <a:xfrm>
                                                                                          <a:off x="8098070" y="3214793"/>
                                                                                          <a:ext cx="804067" cy="246221"/>
                                                                                        </a:xfrm>
                                                                                        <a:prstGeom prst="rect">
                                                                                          <a:avLst/>
                                                                                        </a:prstGeom>
                                                                                      </p:spPr>
                                                                                      <p:txBody>
                                                                                        <a:bodyPr wrap="none">
                                                                                          <a:spAutoFit/>
                                                                                        </a:bodyPr>
                                                                                        <a:lstStyle/>
                                                                                        <a:p>
                                                                                          <a:r>
                                                                                            <a:rPr lang="tr-TR" sz="600" b="1" dirty="0"/>
                                                                                            <a:t>MOGADISHU</a:t>
                                                                                          </a:r>
                                                                                        </a:p>
                                                                                      </p:txBody>
                                                                                    </p:sp>
                                                                                  </p:grpSp>
                                                                                </p:grpSp>
                                                                              </p:grpSp>
                                                                            </p:grpSp>
                                                                            <p:sp>
                                                                              <p:nvSpPr>
                                                                                <p:cNvPr id="358" name="Rectangle 357"/>
                                                                                <p:cNvSpPr/>
                                                                                <p:nvPr/>
                                                                              </p:nvSpPr>
                                                                              <p:spPr>
                                                                                <a:xfrm>
                                                                                  <a:off x="5730309" y="1252252"/>
                                                                                  <a:ext cx="528349" cy="246221"/>
                                                                                </a:xfrm>
                                                                                <a:prstGeom prst="rect">
                                                                                  <a:avLst/>
                                                                                </a:prstGeom>
                                                                              </p:spPr>
                                                                              <p:txBody>
                                                                                <a:bodyPr wrap="none">
                                                                                  <a:spAutoFit/>
                                                                                </a:bodyPr>
                                                                                <a:lstStyle/>
                                                                                <a:p>
                                                                                  <a:r>
                                                                                    <a:rPr lang="tr-TR" sz="600" b="1" dirty="0"/>
                                                                                    <a:t>SEBHA</a:t>
                                                                                  </a:r>
                                                                                </a:p>
                                                                              </p:txBody>
                                                                            </p:sp>
                                                                          </p:grpSp>
                                                                        </p:grpSp>
                                                                      </p:grpSp>
                                                                    </p:grpSp>
                                                                  </p:grpSp>
                                                                </p:grpSp>
                                                              </p:grpSp>
                                                            </p:grpSp>
                                                          </p:grpSp>
                                                        </p:grpSp>
                                                      </p:grpSp>
                                                    </p:grpSp>
                                                  </p:grpSp>
                                                </p:grpSp>
                                              </p:grpSp>
                                            </p:grpSp>
                                          </p:grpSp>
                                        </p:grpSp>
                                      </p:grpSp>
                                    </p:grpSp>
                                  </p:grpSp>
                                </p:grpSp>
                              </p:grpSp>
                            </p:grpSp>
                          </p:grpSp>
                        </p:grpSp>
                      </p:grpSp>
                    </p:grpSp>
                  </p:grpSp>
                </p:grpSp>
              </p:grpSp>
            </p:grpSp>
            <p:sp>
              <p:nvSpPr>
                <p:cNvPr id="424" name="Rectangle 423"/>
                <p:cNvSpPr/>
                <p:nvPr/>
              </p:nvSpPr>
              <p:spPr>
                <a:xfrm>
                  <a:off x="3455122" y="454135"/>
                  <a:ext cx="410690" cy="184666"/>
                </a:xfrm>
                <a:prstGeom prst="rect">
                  <a:avLst/>
                </a:prstGeom>
              </p:spPr>
              <p:txBody>
                <a:bodyPr wrap="none">
                  <a:spAutoFit/>
                </a:bodyPr>
                <a:lstStyle/>
                <a:p>
                  <a:r>
                    <a:rPr lang="tr-TR" sz="600" b="1" dirty="0" smtClean="0"/>
                    <a:t>BATNA</a:t>
                  </a:r>
                  <a:endParaRPr lang="tr-TR" sz="600" b="1" dirty="0"/>
                </a:p>
              </p:txBody>
            </p:sp>
          </p:grpSp>
          <p:pic>
            <p:nvPicPr>
              <p:cNvPr id="189" name="Picture 188"/>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3884640" y="1893045"/>
                <a:ext cx="290336" cy="439045"/>
              </a:xfrm>
              <a:prstGeom prst="rect">
                <a:avLst/>
              </a:prstGeom>
            </p:spPr>
          </p:pic>
        </p:grpSp>
        <p:sp>
          <p:nvSpPr>
            <p:cNvPr id="190" name="Rectangle 189"/>
            <p:cNvSpPr/>
            <p:nvPr/>
          </p:nvSpPr>
          <p:spPr>
            <a:xfrm>
              <a:off x="2756363" y="1847601"/>
              <a:ext cx="481222" cy="184666"/>
            </a:xfrm>
            <a:prstGeom prst="rect">
              <a:avLst/>
            </a:prstGeom>
          </p:spPr>
          <p:txBody>
            <a:bodyPr wrap="none">
              <a:spAutoFit/>
            </a:bodyPr>
            <a:lstStyle/>
            <a:p>
              <a:r>
                <a:rPr lang="tr-TR" sz="600" b="1" dirty="0"/>
                <a:t>BAMAKO</a:t>
              </a:r>
            </a:p>
          </p:txBody>
        </p:sp>
        <p:pic>
          <p:nvPicPr>
            <p:cNvPr id="191" name="Picture 190"/>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2874034" y="1544602"/>
              <a:ext cx="290337" cy="439046"/>
            </a:xfrm>
            <a:prstGeom prst="rect">
              <a:avLst/>
            </a:prstGeom>
          </p:spPr>
        </p:pic>
      </p:grpSp>
      <p:grpSp>
        <p:nvGrpSpPr>
          <p:cNvPr id="10" name="Group 9"/>
          <p:cNvGrpSpPr/>
          <p:nvPr/>
        </p:nvGrpSpPr>
        <p:grpSpPr>
          <a:xfrm>
            <a:off x="2407804" y="704303"/>
            <a:ext cx="5181001" cy="4039289"/>
            <a:chOff x="2407804" y="704303"/>
            <a:chExt cx="5181001" cy="4039289"/>
          </a:xfrm>
        </p:grpSpPr>
        <p:grpSp>
          <p:nvGrpSpPr>
            <p:cNvPr id="9" name="Group 8"/>
            <p:cNvGrpSpPr/>
            <p:nvPr/>
          </p:nvGrpSpPr>
          <p:grpSpPr>
            <a:xfrm>
              <a:off x="2407804" y="704303"/>
              <a:ext cx="5181001" cy="3792003"/>
              <a:chOff x="2407804" y="704303"/>
              <a:chExt cx="5181001" cy="3792003"/>
            </a:xfrm>
          </p:grpSpPr>
          <p:grpSp>
            <p:nvGrpSpPr>
              <p:cNvPr id="8" name="Group 7"/>
              <p:cNvGrpSpPr/>
              <p:nvPr/>
            </p:nvGrpSpPr>
            <p:grpSpPr>
              <a:xfrm>
                <a:off x="2407804" y="704303"/>
                <a:ext cx="5181001" cy="3792003"/>
                <a:chOff x="2407804" y="704303"/>
                <a:chExt cx="5181001" cy="3792003"/>
              </a:xfrm>
            </p:grpSpPr>
            <p:grpSp>
              <p:nvGrpSpPr>
                <p:cNvPr id="5" name="Group 4"/>
                <p:cNvGrpSpPr/>
                <p:nvPr/>
              </p:nvGrpSpPr>
              <p:grpSpPr>
                <a:xfrm>
                  <a:off x="2407804" y="704303"/>
                  <a:ext cx="3719163" cy="3792003"/>
                  <a:chOff x="2407804" y="704303"/>
                  <a:chExt cx="3719163" cy="3792003"/>
                </a:xfrm>
              </p:grpSpPr>
              <p:grpSp>
                <p:nvGrpSpPr>
                  <p:cNvPr id="403" name="Group 402"/>
                  <p:cNvGrpSpPr/>
                  <p:nvPr/>
                </p:nvGrpSpPr>
                <p:grpSpPr>
                  <a:xfrm>
                    <a:off x="2407804" y="704303"/>
                    <a:ext cx="3719163" cy="2688357"/>
                    <a:chOff x="2441243" y="716138"/>
                    <a:chExt cx="3719163" cy="2688357"/>
                  </a:xfrm>
                </p:grpSpPr>
                <p:sp>
                  <p:nvSpPr>
                    <p:cNvPr id="405" name="Rectangle 404"/>
                    <p:cNvSpPr/>
                    <p:nvPr/>
                  </p:nvSpPr>
                  <p:spPr>
                    <a:xfrm>
                      <a:off x="4015711" y="2118830"/>
                      <a:ext cx="396262" cy="184666"/>
                    </a:xfrm>
                    <a:prstGeom prst="rect">
                      <a:avLst/>
                    </a:prstGeom>
                  </p:spPr>
                  <p:txBody>
                    <a:bodyPr wrap="none">
                      <a:spAutoFit/>
                    </a:bodyPr>
                    <a:lstStyle/>
                    <a:p>
                      <a:r>
                        <a:rPr lang="tr-TR" sz="600" b="1" dirty="0"/>
                        <a:t>ABUJA</a:t>
                      </a:r>
                    </a:p>
                  </p:txBody>
                </p:sp>
                <p:grpSp>
                  <p:nvGrpSpPr>
                    <p:cNvPr id="406" name="Group 405"/>
                    <p:cNvGrpSpPr/>
                    <p:nvPr/>
                  </p:nvGrpSpPr>
                  <p:grpSpPr>
                    <a:xfrm>
                      <a:off x="2441243" y="716138"/>
                      <a:ext cx="3719163" cy="2688357"/>
                      <a:chOff x="2441243" y="716138"/>
                      <a:chExt cx="3719163" cy="2688357"/>
                    </a:xfrm>
                  </p:grpSpPr>
                  <p:grpSp>
                    <p:nvGrpSpPr>
                      <p:cNvPr id="407" name="Group 406"/>
                      <p:cNvGrpSpPr/>
                      <p:nvPr/>
                    </p:nvGrpSpPr>
                    <p:grpSpPr>
                      <a:xfrm>
                        <a:off x="2441243" y="716138"/>
                        <a:ext cx="3719163" cy="2688357"/>
                        <a:chOff x="2441243" y="716138"/>
                        <a:chExt cx="3719163" cy="2688357"/>
                      </a:xfrm>
                    </p:grpSpPr>
                    <p:pic>
                      <p:nvPicPr>
                        <p:cNvPr id="409" name="Picture 408"/>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5524700" y="716138"/>
                          <a:ext cx="332346" cy="376658"/>
                        </a:xfrm>
                        <a:prstGeom prst="rect">
                          <a:avLst/>
                        </a:prstGeom>
                      </p:spPr>
                    </p:pic>
                    <p:grpSp>
                      <p:nvGrpSpPr>
                        <p:cNvPr id="410" name="Group 409"/>
                        <p:cNvGrpSpPr/>
                        <p:nvPr/>
                      </p:nvGrpSpPr>
                      <p:grpSpPr>
                        <a:xfrm>
                          <a:off x="2441243" y="850587"/>
                          <a:ext cx="3719163" cy="2553908"/>
                          <a:chOff x="2441243" y="850587"/>
                          <a:chExt cx="3719163" cy="2553908"/>
                        </a:xfrm>
                      </p:grpSpPr>
                      <p:sp>
                        <p:nvSpPr>
                          <p:cNvPr id="411" name="Rectangle 410"/>
                          <p:cNvSpPr/>
                          <p:nvPr/>
                        </p:nvSpPr>
                        <p:spPr>
                          <a:xfrm>
                            <a:off x="5757732" y="887067"/>
                            <a:ext cx="402674" cy="184666"/>
                          </a:xfrm>
                          <a:prstGeom prst="rect">
                            <a:avLst/>
                          </a:prstGeom>
                        </p:spPr>
                        <p:txBody>
                          <a:bodyPr wrap="none">
                            <a:spAutoFit/>
                          </a:bodyPr>
                          <a:lstStyle/>
                          <a:p>
                            <a:r>
                              <a:rPr lang="tr-TR" sz="600" b="1" dirty="0"/>
                              <a:t>LUXOR</a:t>
                            </a:r>
                          </a:p>
                        </p:txBody>
                      </p:sp>
                      <p:grpSp>
                        <p:nvGrpSpPr>
                          <p:cNvPr id="412" name="Group 411"/>
                          <p:cNvGrpSpPr/>
                          <p:nvPr/>
                        </p:nvGrpSpPr>
                        <p:grpSpPr>
                          <a:xfrm>
                            <a:off x="2441243" y="850587"/>
                            <a:ext cx="3635731" cy="2553908"/>
                            <a:chOff x="2441243" y="850587"/>
                            <a:chExt cx="3635731" cy="2553908"/>
                          </a:xfrm>
                        </p:grpSpPr>
                        <p:pic>
                          <p:nvPicPr>
                            <p:cNvPr id="413" name="Picture 412"/>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5428631" y="2063803"/>
                              <a:ext cx="332346" cy="376658"/>
                            </a:xfrm>
                            <a:prstGeom prst="rect">
                              <a:avLst/>
                            </a:prstGeom>
                          </p:spPr>
                        </p:pic>
                        <p:pic>
                          <p:nvPicPr>
                            <p:cNvPr id="414" name="Picture 413"/>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5537639" y="850587"/>
                              <a:ext cx="332346" cy="376658"/>
                            </a:xfrm>
                            <a:prstGeom prst="rect">
                              <a:avLst/>
                            </a:prstGeom>
                          </p:spPr>
                        </p:pic>
                        <p:sp>
                          <p:nvSpPr>
                            <p:cNvPr id="415" name="Rectangle 414"/>
                            <p:cNvSpPr/>
                            <p:nvPr/>
                          </p:nvSpPr>
                          <p:spPr>
                            <a:xfrm>
                              <a:off x="5640636" y="1032301"/>
                              <a:ext cx="436338" cy="184666"/>
                            </a:xfrm>
                            <a:prstGeom prst="rect">
                              <a:avLst/>
                            </a:prstGeom>
                          </p:spPr>
                          <p:txBody>
                            <a:bodyPr wrap="none">
                              <a:spAutoFit/>
                            </a:bodyPr>
                            <a:lstStyle/>
                            <a:p>
                              <a:r>
                                <a:rPr lang="tr-TR" sz="600" b="1" dirty="0"/>
                                <a:t>ASWAN</a:t>
                              </a:r>
                            </a:p>
                          </p:txBody>
                        </p:sp>
                        <p:grpSp>
                          <p:nvGrpSpPr>
                            <p:cNvPr id="416" name="Group 415"/>
                            <p:cNvGrpSpPr/>
                            <p:nvPr/>
                          </p:nvGrpSpPr>
                          <p:grpSpPr>
                            <a:xfrm>
                              <a:off x="2441243" y="1805665"/>
                              <a:ext cx="2325995" cy="1598830"/>
                              <a:chOff x="2441243" y="1805665"/>
                              <a:chExt cx="2325995" cy="1598830"/>
                            </a:xfrm>
                          </p:grpSpPr>
                          <p:pic>
                            <p:nvPicPr>
                              <p:cNvPr id="418" name="Picture 417"/>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2519772" y="1805665"/>
                                <a:ext cx="332346" cy="376658"/>
                              </a:xfrm>
                              <a:prstGeom prst="rect">
                                <a:avLst/>
                              </a:prstGeom>
                            </p:spPr>
                          </p:pic>
                          <p:pic>
                            <p:nvPicPr>
                              <p:cNvPr id="419" name="Picture 418"/>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4265109" y="2949793"/>
                                <a:ext cx="332346" cy="376658"/>
                              </a:xfrm>
                              <a:prstGeom prst="rect">
                                <a:avLst/>
                              </a:prstGeom>
                            </p:spPr>
                          </p:pic>
                          <p:sp>
                            <p:nvSpPr>
                              <p:cNvPr id="420" name="Rectangle 419"/>
                              <p:cNvSpPr/>
                              <p:nvPr/>
                            </p:nvSpPr>
                            <p:spPr>
                              <a:xfrm>
                                <a:off x="2441243" y="2083245"/>
                                <a:ext cx="498855" cy="184666"/>
                              </a:xfrm>
                              <a:prstGeom prst="rect">
                                <a:avLst/>
                              </a:prstGeom>
                            </p:spPr>
                            <p:txBody>
                              <a:bodyPr wrap="none">
                                <a:spAutoFit/>
                              </a:bodyPr>
                              <a:lstStyle/>
                              <a:p>
                                <a:r>
                                  <a:rPr lang="tr-TR" sz="600" b="1" dirty="0"/>
                                  <a:t>CONAKRY</a:t>
                                </a:r>
                              </a:p>
                            </p:txBody>
                          </p:sp>
                          <p:sp>
                            <p:nvSpPr>
                              <p:cNvPr id="422" name="Rectangle 421"/>
                              <p:cNvSpPr/>
                              <p:nvPr/>
                            </p:nvSpPr>
                            <p:spPr>
                              <a:xfrm>
                                <a:off x="4308458" y="3219829"/>
                                <a:ext cx="458780" cy="184666"/>
                              </a:xfrm>
                              <a:prstGeom prst="rect">
                                <a:avLst/>
                              </a:prstGeom>
                            </p:spPr>
                            <p:txBody>
                              <a:bodyPr wrap="none">
                                <a:spAutoFit/>
                              </a:bodyPr>
                              <a:lstStyle/>
                              <a:p>
                                <a:r>
                                  <a:rPr lang="tr-TR" sz="600" b="1" dirty="0"/>
                                  <a:t>LUANDA</a:t>
                                </a:r>
                              </a:p>
                            </p:txBody>
                          </p:sp>
                        </p:grpSp>
                      </p:grpSp>
                    </p:grpSp>
                  </p:grpSp>
                  <p:sp>
                    <p:nvSpPr>
                      <p:cNvPr id="408" name="Rectangle 407"/>
                      <p:cNvSpPr/>
                      <p:nvPr/>
                    </p:nvSpPr>
                    <p:spPr>
                      <a:xfrm>
                        <a:off x="5515385" y="2281627"/>
                        <a:ext cx="349776" cy="184666"/>
                      </a:xfrm>
                      <a:prstGeom prst="rect">
                        <a:avLst/>
                      </a:prstGeom>
                    </p:spPr>
                    <p:txBody>
                      <a:bodyPr wrap="none">
                        <a:spAutoFit/>
                      </a:bodyPr>
                      <a:lstStyle/>
                      <a:p>
                        <a:r>
                          <a:rPr lang="tr-TR" sz="600" b="1" dirty="0"/>
                          <a:t>JUBA</a:t>
                        </a:r>
                      </a:p>
                    </p:txBody>
                  </p:sp>
                </p:grpSp>
              </p:grpSp>
              <p:pic>
                <p:nvPicPr>
                  <p:cNvPr id="186" name="Picture 185"/>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5357305" y="4119648"/>
                    <a:ext cx="332346" cy="376658"/>
                  </a:xfrm>
                  <a:prstGeom prst="rect">
                    <a:avLst/>
                  </a:prstGeom>
                </p:spPr>
              </p:pic>
              <p:sp>
                <p:nvSpPr>
                  <p:cNvPr id="187" name="Rectangle 186"/>
                  <p:cNvSpPr/>
                  <p:nvPr/>
                </p:nvSpPr>
                <p:spPr>
                  <a:xfrm>
                    <a:off x="5555908" y="4288999"/>
                    <a:ext cx="479618" cy="184666"/>
                  </a:xfrm>
                  <a:prstGeom prst="rect">
                    <a:avLst/>
                  </a:prstGeom>
                </p:spPr>
                <p:txBody>
                  <a:bodyPr wrap="none">
                    <a:spAutoFit/>
                  </a:bodyPr>
                  <a:lstStyle/>
                  <a:p>
                    <a:r>
                      <a:rPr lang="tr-TR" sz="600" b="1" dirty="0" smtClean="0"/>
                      <a:t>MAPUTO</a:t>
                    </a:r>
                    <a:endParaRPr lang="tr-TR" sz="600" b="1" dirty="0"/>
                  </a:p>
                </p:txBody>
              </p:sp>
            </p:grpSp>
            <p:pic>
              <p:nvPicPr>
                <p:cNvPr id="192" name="Picture 191"/>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6943885" y="3734508"/>
                  <a:ext cx="332346" cy="376658"/>
                </a:xfrm>
                <a:prstGeom prst="rect">
                  <a:avLst/>
                </a:prstGeom>
              </p:spPr>
            </p:pic>
            <p:sp>
              <p:nvSpPr>
                <p:cNvPr id="195" name="Rectangle 194"/>
                <p:cNvSpPr/>
                <p:nvPr/>
              </p:nvSpPr>
              <p:spPr>
                <a:xfrm>
                  <a:off x="7030639" y="3952332"/>
                  <a:ext cx="558166" cy="184666"/>
                </a:xfrm>
                <a:prstGeom prst="rect">
                  <a:avLst/>
                </a:prstGeom>
              </p:spPr>
              <p:txBody>
                <a:bodyPr wrap="none">
                  <a:spAutoFit/>
                </a:bodyPr>
                <a:lstStyle/>
                <a:p>
                  <a:r>
                    <a:rPr lang="tr-TR" sz="600" b="1" dirty="0" smtClean="0"/>
                    <a:t>MAURITIUS</a:t>
                  </a:r>
                  <a:endParaRPr lang="tr-TR" sz="600" b="1" dirty="0"/>
                </a:p>
              </p:txBody>
            </p:sp>
          </p:grpSp>
          <p:pic>
            <p:nvPicPr>
              <p:cNvPr id="196" name="Picture 195"/>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6276505" y="3540078"/>
                <a:ext cx="332346" cy="376658"/>
              </a:xfrm>
              <a:prstGeom prst="rect">
                <a:avLst/>
              </a:prstGeom>
            </p:spPr>
          </p:pic>
          <p:sp>
            <p:nvSpPr>
              <p:cNvPr id="197" name="Rectangle 196"/>
              <p:cNvSpPr/>
              <p:nvPr/>
            </p:nvSpPr>
            <p:spPr>
              <a:xfrm>
                <a:off x="6363259" y="3757902"/>
                <a:ext cx="723275" cy="184666"/>
              </a:xfrm>
              <a:prstGeom prst="rect">
                <a:avLst/>
              </a:prstGeom>
            </p:spPr>
            <p:txBody>
              <a:bodyPr wrap="none">
                <a:spAutoFit/>
              </a:bodyPr>
              <a:lstStyle/>
              <a:p>
                <a:r>
                  <a:rPr lang="tr-TR" sz="600" b="1" dirty="0" smtClean="0"/>
                  <a:t>ANTANANARIVO</a:t>
                </a:r>
                <a:endParaRPr lang="tr-TR" sz="600" b="1" dirty="0"/>
              </a:p>
            </p:txBody>
          </p:sp>
        </p:grpSp>
        <p:pic>
          <p:nvPicPr>
            <p:cNvPr id="198" name="Picture 197"/>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5242299" y="4366934"/>
              <a:ext cx="332346" cy="376658"/>
            </a:xfrm>
            <a:prstGeom prst="rect">
              <a:avLst/>
            </a:prstGeom>
          </p:spPr>
        </p:pic>
        <p:sp>
          <p:nvSpPr>
            <p:cNvPr id="199" name="Rectangle 198"/>
            <p:cNvSpPr/>
            <p:nvPr/>
          </p:nvSpPr>
          <p:spPr>
            <a:xfrm>
              <a:off x="5440902" y="4536285"/>
              <a:ext cx="466794" cy="184666"/>
            </a:xfrm>
            <a:prstGeom prst="rect">
              <a:avLst/>
            </a:prstGeom>
          </p:spPr>
          <p:txBody>
            <a:bodyPr wrap="none">
              <a:spAutoFit/>
            </a:bodyPr>
            <a:lstStyle/>
            <a:p>
              <a:r>
                <a:rPr lang="tr-TR" sz="600" b="1" dirty="0" smtClean="0"/>
                <a:t>DURBAN</a:t>
              </a:r>
              <a:endParaRPr lang="tr-TR" sz="600" b="1" dirty="0"/>
            </a:p>
          </p:txBody>
        </p:sp>
      </p:grpSp>
    </p:spTree>
    <p:extLst>
      <p:ext uri="{BB962C8B-B14F-4D97-AF65-F5344CB8AC3E}">
        <p14:creationId xmlns:p14="http://schemas.microsoft.com/office/powerpoint/2010/main" val="38256323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p:cTn id="7" dur="500" fill="hold"/>
                                        <p:tgtEl>
                                          <p:spTgt spid="267"/>
                                        </p:tgtEl>
                                        <p:attrNameLst>
                                          <p:attrName>ppt_w</p:attrName>
                                        </p:attrNameLst>
                                      </p:cBhvr>
                                      <p:tavLst>
                                        <p:tav tm="0">
                                          <p:val>
                                            <p:fltVal val="0"/>
                                          </p:val>
                                        </p:tav>
                                        <p:tav tm="100000">
                                          <p:val>
                                            <p:strVal val="#ppt_w"/>
                                          </p:val>
                                        </p:tav>
                                      </p:tavLst>
                                    </p:anim>
                                    <p:anim calcmode="lin" valueType="num">
                                      <p:cBhvr>
                                        <p:cTn id="8" dur="500" fill="hold"/>
                                        <p:tgtEl>
                                          <p:spTgt spid="267"/>
                                        </p:tgtEl>
                                        <p:attrNameLst>
                                          <p:attrName>ppt_h</p:attrName>
                                        </p:attrNameLst>
                                      </p:cBhvr>
                                      <p:tavLst>
                                        <p:tav tm="0">
                                          <p:val>
                                            <p:fltVal val="0"/>
                                          </p:val>
                                        </p:tav>
                                        <p:tav tm="100000">
                                          <p:val>
                                            <p:strVal val="#ppt_h"/>
                                          </p:val>
                                        </p:tav>
                                      </p:tavLst>
                                    </p:anim>
                                    <p:animEffect transition="in" filter="fade">
                                      <p:cBhvr>
                                        <p:cTn id="9" dur="500"/>
                                        <p:tgtEl>
                                          <p:spTgt spid="267"/>
                                        </p:tgtEl>
                                      </p:cBhvr>
                                    </p:animEffect>
                                  </p:childTnLst>
                                </p:cTn>
                              </p:par>
                              <p:par>
                                <p:cTn id="10" presetID="53" presetClass="entr" presetSubtype="16" fill="hold" nodeType="withEffect">
                                  <p:stCondLst>
                                    <p:cond delay="250"/>
                                  </p:stCondLst>
                                  <p:childTnLst>
                                    <p:set>
                                      <p:cBhvr>
                                        <p:cTn id="11" dur="1" fill="hold">
                                          <p:stCondLst>
                                            <p:cond delay="0"/>
                                          </p:stCondLst>
                                        </p:cTn>
                                        <p:tgtEl>
                                          <p:spTgt spid="268"/>
                                        </p:tgtEl>
                                        <p:attrNameLst>
                                          <p:attrName>style.visibility</p:attrName>
                                        </p:attrNameLst>
                                      </p:cBhvr>
                                      <p:to>
                                        <p:strVal val="visible"/>
                                      </p:to>
                                    </p:set>
                                    <p:anim calcmode="lin" valueType="num">
                                      <p:cBhvr>
                                        <p:cTn id="12" dur="500" fill="hold"/>
                                        <p:tgtEl>
                                          <p:spTgt spid="268"/>
                                        </p:tgtEl>
                                        <p:attrNameLst>
                                          <p:attrName>ppt_w</p:attrName>
                                        </p:attrNameLst>
                                      </p:cBhvr>
                                      <p:tavLst>
                                        <p:tav tm="0">
                                          <p:val>
                                            <p:fltVal val="0"/>
                                          </p:val>
                                        </p:tav>
                                        <p:tav tm="100000">
                                          <p:val>
                                            <p:strVal val="#ppt_w"/>
                                          </p:val>
                                        </p:tav>
                                      </p:tavLst>
                                    </p:anim>
                                    <p:anim calcmode="lin" valueType="num">
                                      <p:cBhvr>
                                        <p:cTn id="13" dur="500" fill="hold"/>
                                        <p:tgtEl>
                                          <p:spTgt spid="268"/>
                                        </p:tgtEl>
                                        <p:attrNameLst>
                                          <p:attrName>ppt_h</p:attrName>
                                        </p:attrNameLst>
                                      </p:cBhvr>
                                      <p:tavLst>
                                        <p:tav tm="0">
                                          <p:val>
                                            <p:fltVal val="0"/>
                                          </p:val>
                                        </p:tav>
                                        <p:tav tm="100000">
                                          <p:val>
                                            <p:strVal val="#ppt_h"/>
                                          </p:val>
                                        </p:tav>
                                      </p:tavLst>
                                    </p:anim>
                                    <p:animEffect transition="in" filter="fade">
                                      <p:cBhvr>
                                        <p:cTn id="14" dur="500"/>
                                        <p:tgtEl>
                                          <p:spTgt spid="268"/>
                                        </p:tgtEl>
                                      </p:cBhvr>
                                    </p:animEffect>
                                  </p:childTnLst>
                                </p:cTn>
                              </p:par>
                            </p:childTnLst>
                          </p:cTn>
                        </p:par>
                        <p:par>
                          <p:cTn id="15" fill="hold">
                            <p:stCondLst>
                              <p:cond delay="750"/>
                            </p:stCondLst>
                            <p:childTnLst>
                              <p:par>
                                <p:cTn id="16" presetID="53" presetClass="entr" presetSubtype="16" fill="hold" nodeType="afterEffect">
                                  <p:stCondLst>
                                    <p:cond delay="0"/>
                                  </p:stCondLst>
                                  <p:childTnLst>
                                    <p:set>
                                      <p:cBhvr>
                                        <p:cTn id="17" dur="1" fill="hold">
                                          <p:stCondLst>
                                            <p:cond delay="0"/>
                                          </p:stCondLst>
                                        </p:cTn>
                                        <p:tgtEl>
                                          <p:spTgt spid="527"/>
                                        </p:tgtEl>
                                        <p:attrNameLst>
                                          <p:attrName>style.visibility</p:attrName>
                                        </p:attrNameLst>
                                      </p:cBhvr>
                                      <p:to>
                                        <p:strVal val="visible"/>
                                      </p:to>
                                    </p:set>
                                    <p:anim calcmode="lin" valueType="num">
                                      <p:cBhvr>
                                        <p:cTn id="18" dur="750" fill="hold"/>
                                        <p:tgtEl>
                                          <p:spTgt spid="527"/>
                                        </p:tgtEl>
                                        <p:attrNameLst>
                                          <p:attrName>ppt_w</p:attrName>
                                        </p:attrNameLst>
                                      </p:cBhvr>
                                      <p:tavLst>
                                        <p:tav tm="0">
                                          <p:val>
                                            <p:fltVal val="0"/>
                                          </p:val>
                                        </p:tav>
                                        <p:tav tm="100000">
                                          <p:val>
                                            <p:strVal val="#ppt_w"/>
                                          </p:val>
                                        </p:tav>
                                      </p:tavLst>
                                    </p:anim>
                                    <p:anim calcmode="lin" valueType="num">
                                      <p:cBhvr>
                                        <p:cTn id="19" dur="750" fill="hold"/>
                                        <p:tgtEl>
                                          <p:spTgt spid="527"/>
                                        </p:tgtEl>
                                        <p:attrNameLst>
                                          <p:attrName>ppt_h</p:attrName>
                                        </p:attrNameLst>
                                      </p:cBhvr>
                                      <p:tavLst>
                                        <p:tav tm="0">
                                          <p:val>
                                            <p:fltVal val="0"/>
                                          </p:val>
                                        </p:tav>
                                        <p:tav tm="100000">
                                          <p:val>
                                            <p:strVal val="#ppt_h"/>
                                          </p:val>
                                        </p:tav>
                                      </p:tavLst>
                                    </p:anim>
                                    <p:animEffect transition="in" filter="fade">
                                      <p:cBhvr>
                                        <p:cTn id="20" dur="750"/>
                                        <p:tgtEl>
                                          <p:spTgt spid="527"/>
                                        </p:tgtEl>
                                      </p:cBhvr>
                                    </p:animEffect>
                                  </p:childTnLst>
                                </p:cTn>
                              </p:par>
                              <p:par>
                                <p:cTn id="21" presetID="6" presetClass="emph" presetSubtype="0" fill="hold" nodeType="withEffect">
                                  <p:stCondLst>
                                    <p:cond delay="0"/>
                                  </p:stCondLst>
                                  <p:childTnLst>
                                    <p:animScale>
                                      <p:cBhvr>
                                        <p:cTn id="22" dur="1250" fill="hold"/>
                                        <p:tgtEl>
                                          <p:spTgt spid="527"/>
                                        </p:tgtEl>
                                      </p:cBhvr>
                                      <p:by x="540000" y="540000"/>
                                    </p:animScale>
                                  </p:childTnLst>
                                </p:cTn>
                              </p:par>
                              <p:par>
                                <p:cTn id="23" presetID="42" presetClass="path" presetSubtype="0" accel="50000" decel="50000" fill="hold" nodeType="withEffect">
                                  <p:stCondLst>
                                    <p:cond delay="0"/>
                                  </p:stCondLst>
                                  <p:childTnLst>
                                    <p:animMotion origin="layout" path="M 5E-6 3.58025E-6 L 0.12396 -0.14321 " pathEditMode="relative" rAng="0" ptsTypes="AA">
                                      <p:cBhvr>
                                        <p:cTn id="24" dur="1250" fill="hold"/>
                                        <p:tgtEl>
                                          <p:spTgt spid="527"/>
                                        </p:tgtEl>
                                        <p:attrNameLst>
                                          <p:attrName>ppt_x</p:attrName>
                                          <p:attrName>ppt_y</p:attrName>
                                        </p:attrNameLst>
                                      </p:cBhvr>
                                      <p:rCtr x="6198" y="-7160"/>
                                    </p:animMotion>
                                  </p:childTnLst>
                                </p:cTn>
                              </p:par>
                            </p:childTnLst>
                          </p:cTn>
                        </p:par>
                        <p:par>
                          <p:cTn id="25" fill="hold">
                            <p:stCondLst>
                              <p:cond delay="2000"/>
                            </p:stCondLst>
                            <p:childTnLst>
                              <p:par>
                                <p:cTn id="26" presetID="10" presetClass="exit" presetSubtype="0" fill="hold" nodeType="afterEffect">
                                  <p:stCondLst>
                                    <p:cond delay="0"/>
                                  </p:stCondLst>
                                  <p:childTnLst>
                                    <p:animEffect transition="out" filter="fade">
                                      <p:cBhvr>
                                        <p:cTn id="27" dur="500"/>
                                        <p:tgtEl>
                                          <p:spTgt spid="267"/>
                                        </p:tgtEl>
                                      </p:cBhvr>
                                    </p:animEffect>
                                    <p:set>
                                      <p:cBhvr>
                                        <p:cTn id="28" dur="1" fill="hold">
                                          <p:stCondLst>
                                            <p:cond delay="499"/>
                                          </p:stCondLst>
                                        </p:cTn>
                                        <p:tgtEl>
                                          <p:spTgt spid="26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68"/>
                                        </p:tgtEl>
                                      </p:cBhvr>
                                    </p:animEffect>
                                    <p:set>
                                      <p:cBhvr>
                                        <p:cTn id="31" dur="1" fill="hold">
                                          <p:stCondLst>
                                            <p:cond delay="499"/>
                                          </p:stCondLst>
                                        </p:cTn>
                                        <p:tgtEl>
                                          <p:spTgt spid="26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11"/>
                                        </p:tgtEl>
                                      </p:cBhvr>
                                    </p:animEffect>
                                    <p:set>
                                      <p:cBhvr>
                                        <p:cTn id="34" dur="1" fill="hold">
                                          <p:stCondLst>
                                            <p:cond delay="499"/>
                                          </p:stCondLst>
                                        </p:cTn>
                                        <p:tgtEl>
                                          <p:spTgt spid="2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2"/>
                                        </p:tgtEl>
                                      </p:cBhvr>
                                    </p:animEffect>
                                    <p:set>
                                      <p:cBhvr>
                                        <p:cTn id="37" dur="1" fill="hold">
                                          <p:stCondLst>
                                            <p:cond delay="499"/>
                                          </p:stCondLst>
                                        </p:cTn>
                                        <p:tgtEl>
                                          <p:spTgt spid="21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15"/>
                                        </p:tgtEl>
                                      </p:cBhvr>
                                    </p:animEffect>
                                    <p:set>
                                      <p:cBhvr>
                                        <p:cTn id="40" dur="1" fill="hold">
                                          <p:stCondLst>
                                            <p:cond delay="499"/>
                                          </p:stCondLst>
                                        </p:cTn>
                                        <p:tgtEl>
                                          <p:spTgt spid="21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16"/>
                                        </p:tgtEl>
                                      </p:cBhvr>
                                    </p:animEffect>
                                    <p:set>
                                      <p:cBhvr>
                                        <p:cTn id="43" dur="1" fill="hold">
                                          <p:stCondLst>
                                            <p:cond delay="499"/>
                                          </p:stCondLst>
                                        </p:cTn>
                                        <p:tgtEl>
                                          <p:spTgt spid="2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47"/>
                                        </p:tgtEl>
                                      </p:cBhvr>
                                    </p:animEffect>
                                    <p:set>
                                      <p:cBhvr>
                                        <p:cTn id="46" dur="1" fill="hold">
                                          <p:stCondLst>
                                            <p:cond delay="499"/>
                                          </p:stCondLst>
                                        </p:cTn>
                                        <p:tgtEl>
                                          <p:spTgt spid="24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48"/>
                                        </p:tgtEl>
                                      </p:cBhvr>
                                    </p:animEffect>
                                    <p:set>
                                      <p:cBhvr>
                                        <p:cTn id="49" dur="1" fill="hold">
                                          <p:stCondLst>
                                            <p:cond delay="499"/>
                                          </p:stCondLst>
                                        </p:cTn>
                                        <p:tgtEl>
                                          <p:spTgt spid="2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49"/>
                                        </p:tgtEl>
                                      </p:cBhvr>
                                    </p:animEffect>
                                    <p:set>
                                      <p:cBhvr>
                                        <p:cTn id="52" dur="1" fill="hold">
                                          <p:stCondLst>
                                            <p:cond delay="499"/>
                                          </p:stCondLst>
                                        </p:cTn>
                                        <p:tgtEl>
                                          <p:spTgt spid="24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50"/>
                                        </p:tgtEl>
                                      </p:cBhvr>
                                    </p:animEffect>
                                    <p:set>
                                      <p:cBhvr>
                                        <p:cTn id="55" dur="1" fill="hold">
                                          <p:stCondLst>
                                            <p:cond delay="499"/>
                                          </p:stCondLst>
                                        </p:cTn>
                                        <p:tgtEl>
                                          <p:spTgt spid="25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54"/>
                                        </p:tgtEl>
                                      </p:cBhvr>
                                    </p:animEffect>
                                    <p:set>
                                      <p:cBhvr>
                                        <p:cTn id="58" dur="1" fill="hold">
                                          <p:stCondLst>
                                            <p:cond delay="499"/>
                                          </p:stCondLst>
                                        </p:cTn>
                                        <p:tgtEl>
                                          <p:spTgt spid="25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55"/>
                                        </p:tgtEl>
                                      </p:cBhvr>
                                    </p:animEffect>
                                    <p:set>
                                      <p:cBhvr>
                                        <p:cTn id="61" dur="1" fill="hold">
                                          <p:stCondLst>
                                            <p:cond delay="499"/>
                                          </p:stCondLst>
                                        </p:cTn>
                                        <p:tgtEl>
                                          <p:spTgt spid="25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56"/>
                                        </p:tgtEl>
                                      </p:cBhvr>
                                    </p:animEffect>
                                    <p:set>
                                      <p:cBhvr>
                                        <p:cTn id="64" dur="1" fill="hold">
                                          <p:stCondLst>
                                            <p:cond delay="499"/>
                                          </p:stCondLst>
                                        </p:cTn>
                                        <p:tgtEl>
                                          <p:spTgt spid="25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57"/>
                                        </p:tgtEl>
                                      </p:cBhvr>
                                    </p:animEffect>
                                    <p:set>
                                      <p:cBhvr>
                                        <p:cTn id="67" dur="1" fill="hold">
                                          <p:stCondLst>
                                            <p:cond delay="499"/>
                                          </p:stCondLst>
                                        </p:cTn>
                                        <p:tgtEl>
                                          <p:spTgt spid="25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58"/>
                                        </p:tgtEl>
                                      </p:cBhvr>
                                    </p:animEffect>
                                    <p:set>
                                      <p:cBhvr>
                                        <p:cTn id="70" dur="1" fill="hold">
                                          <p:stCondLst>
                                            <p:cond delay="499"/>
                                          </p:stCondLst>
                                        </p:cTn>
                                        <p:tgtEl>
                                          <p:spTgt spid="258"/>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59"/>
                                        </p:tgtEl>
                                      </p:cBhvr>
                                    </p:animEffect>
                                    <p:set>
                                      <p:cBhvr>
                                        <p:cTn id="73" dur="1" fill="hold">
                                          <p:stCondLst>
                                            <p:cond delay="499"/>
                                          </p:stCondLst>
                                        </p:cTn>
                                        <p:tgtEl>
                                          <p:spTgt spid="25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60"/>
                                        </p:tgtEl>
                                      </p:cBhvr>
                                    </p:animEffect>
                                    <p:set>
                                      <p:cBhvr>
                                        <p:cTn id="76" dur="1" fill="hold">
                                          <p:stCondLst>
                                            <p:cond delay="499"/>
                                          </p:stCondLst>
                                        </p:cTn>
                                        <p:tgtEl>
                                          <p:spTgt spid="26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61"/>
                                        </p:tgtEl>
                                      </p:cBhvr>
                                    </p:animEffect>
                                    <p:set>
                                      <p:cBhvr>
                                        <p:cTn id="79" dur="1" fill="hold">
                                          <p:stCondLst>
                                            <p:cond delay="499"/>
                                          </p:stCondLst>
                                        </p:cTn>
                                        <p:tgtEl>
                                          <p:spTgt spid="26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62"/>
                                        </p:tgtEl>
                                      </p:cBhvr>
                                    </p:animEffect>
                                    <p:set>
                                      <p:cBhvr>
                                        <p:cTn id="82" dur="1" fill="hold">
                                          <p:stCondLst>
                                            <p:cond delay="499"/>
                                          </p:stCondLst>
                                        </p:cTn>
                                        <p:tgtEl>
                                          <p:spTgt spid="26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63"/>
                                        </p:tgtEl>
                                      </p:cBhvr>
                                    </p:animEffect>
                                    <p:set>
                                      <p:cBhvr>
                                        <p:cTn id="85" dur="1" fill="hold">
                                          <p:stCondLst>
                                            <p:cond delay="499"/>
                                          </p:stCondLst>
                                        </p:cTn>
                                        <p:tgtEl>
                                          <p:spTgt spid="26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64"/>
                                        </p:tgtEl>
                                      </p:cBhvr>
                                    </p:animEffect>
                                    <p:set>
                                      <p:cBhvr>
                                        <p:cTn id="88" dur="1" fill="hold">
                                          <p:stCondLst>
                                            <p:cond delay="499"/>
                                          </p:stCondLst>
                                        </p:cTn>
                                        <p:tgtEl>
                                          <p:spTgt spid="264"/>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65"/>
                                        </p:tgtEl>
                                      </p:cBhvr>
                                    </p:animEffect>
                                    <p:set>
                                      <p:cBhvr>
                                        <p:cTn id="91" dur="1" fill="hold">
                                          <p:stCondLst>
                                            <p:cond delay="499"/>
                                          </p:stCondLst>
                                        </p:cTn>
                                        <p:tgtEl>
                                          <p:spTgt spid="265"/>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66"/>
                                        </p:tgtEl>
                                      </p:cBhvr>
                                    </p:animEffect>
                                    <p:set>
                                      <p:cBhvr>
                                        <p:cTn id="94" dur="1" fill="hold">
                                          <p:stCondLst>
                                            <p:cond delay="499"/>
                                          </p:stCondLst>
                                        </p:cTn>
                                        <p:tgtEl>
                                          <p:spTgt spid="266"/>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527"/>
                                        </p:tgtEl>
                                      </p:cBhvr>
                                    </p:animEffect>
                                    <p:set>
                                      <p:cBhvr>
                                        <p:cTn id="97" dur="1" fill="hold">
                                          <p:stCondLst>
                                            <p:cond delay="499"/>
                                          </p:stCondLst>
                                        </p:cTn>
                                        <p:tgtEl>
                                          <p:spTgt spid="527"/>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23"/>
                                        </p:tgtEl>
                                        <p:attrNameLst>
                                          <p:attrName>style.visibility</p:attrName>
                                        </p:attrNameLst>
                                      </p:cBhvr>
                                      <p:to>
                                        <p:strVal val="visible"/>
                                      </p:to>
                                    </p:set>
                                    <p:animEffect transition="in" filter="fade">
                                      <p:cBhvr>
                                        <p:cTn id="100" dur="500"/>
                                        <p:tgtEl>
                                          <p:spTgt spid="123"/>
                                        </p:tgtEl>
                                      </p:cBhvr>
                                    </p:animEffect>
                                  </p:childTnLst>
                                </p:cTn>
                              </p:par>
                              <p:par>
                                <p:cTn id="101" presetID="42" presetClass="entr" presetSubtype="0" fill="hold" nodeType="withEffect">
                                  <p:stCondLst>
                                    <p:cond delay="250"/>
                                  </p:stCondLst>
                                  <p:childTnLst>
                                    <p:set>
                                      <p:cBhvr>
                                        <p:cTn id="102" dur="1" fill="hold">
                                          <p:stCondLst>
                                            <p:cond delay="0"/>
                                          </p:stCondLst>
                                        </p:cTn>
                                        <p:tgtEl>
                                          <p:spTgt spid="293"/>
                                        </p:tgtEl>
                                        <p:attrNameLst>
                                          <p:attrName>style.visibility</p:attrName>
                                        </p:attrNameLst>
                                      </p:cBhvr>
                                      <p:to>
                                        <p:strVal val="visible"/>
                                      </p:to>
                                    </p:set>
                                    <p:animEffect transition="in" filter="fade">
                                      <p:cBhvr>
                                        <p:cTn id="103" dur="500"/>
                                        <p:tgtEl>
                                          <p:spTgt spid="293"/>
                                        </p:tgtEl>
                                      </p:cBhvr>
                                    </p:animEffect>
                                    <p:anim calcmode="lin" valueType="num">
                                      <p:cBhvr>
                                        <p:cTn id="104" dur="500" fill="hold"/>
                                        <p:tgtEl>
                                          <p:spTgt spid="293"/>
                                        </p:tgtEl>
                                        <p:attrNameLst>
                                          <p:attrName>ppt_x</p:attrName>
                                        </p:attrNameLst>
                                      </p:cBhvr>
                                      <p:tavLst>
                                        <p:tav tm="0">
                                          <p:val>
                                            <p:strVal val="#ppt_x"/>
                                          </p:val>
                                        </p:tav>
                                        <p:tav tm="100000">
                                          <p:val>
                                            <p:strVal val="#ppt_x"/>
                                          </p:val>
                                        </p:tav>
                                      </p:tavLst>
                                    </p:anim>
                                    <p:anim calcmode="lin" valueType="num">
                                      <p:cBhvr>
                                        <p:cTn id="105" dur="500" fill="hold"/>
                                        <p:tgtEl>
                                          <p:spTgt spid="293"/>
                                        </p:tgtEl>
                                        <p:attrNameLst>
                                          <p:attrName>ppt_y</p:attrName>
                                        </p:attrNameLst>
                                      </p:cBhvr>
                                      <p:tavLst>
                                        <p:tav tm="0">
                                          <p:val>
                                            <p:strVal val="#ppt_y+.1"/>
                                          </p:val>
                                        </p:tav>
                                        <p:tav tm="100000">
                                          <p:val>
                                            <p:strVal val="#ppt_y"/>
                                          </p:val>
                                        </p:tav>
                                      </p:tavLst>
                                    </p:anim>
                                  </p:childTnLst>
                                </p:cTn>
                              </p:par>
                            </p:childTnLst>
                          </p:cTn>
                        </p:par>
                        <p:par>
                          <p:cTn id="106" fill="hold">
                            <p:stCondLst>
                              <p:cond delay="2750"/>
                            </p:stCondLst>
                            <p:childTnLst>
                              <p:par>
                                <p:cTn id="107" presetID="22" presetClass="entr" presetSubtype="8" fill="hold" nodeType="afterEffect">
                                  <p:stCondLst>
                                    <p:cond delay="0"/>
                                  </p:stCondLst>
                                  <p:childTnLst>
                                    <p:set>
                                      <p:cBhvr>
                                        <p:cTn id="108" dur="1" fill="hold">
                                          <p:stCondLst>
                                            <p:cond delay="0"/>
                                          </p:stCondLst>
                                        </p:cTn>
                                        <p:tgtEl>
                                          <p:spTgt spid="294"/>
                                        </p:tgtEl>
                                        <p:attrNameLst>
                                          <p:attrName>style.visibility</p:attrName>
                                        </p:attrNameLst>
                                      </p:cBhvr>
                                      <p:to>
                                        <p:strVal val="visible"/>
                                      </p:to>
                                    </p:set>
                                    <p:animEffect transition="in" filter="wipe(left)">
                                      <p:cBhvr>
                                        <p:cTn id="109" dur="750"/>
                                        <p:tgtEl>
                                          <p:spTgt spid="294"/>
                                        </p:tgtEl>
                                      </p:cBhvr>
                                    </p:animEffect>
                                  </p:childTnLst>
                                </p:cTn>
                              </p:par>
                            </p:childTnLst>
                          </p:cTn>
                        </p:par>
                        <p:par>
                          <p:cTn id="110" fill="hold">
                            <p:stCondLst>
                              <p:cond delay="3500"/>
                            </p:stCondLst>
                            <p:childTnLst>
                              <p:par>
                                <p:cTn id="111" presetID="47" presetClass="entr" presetSubtype="0" fill="hold" nodeType="afterEffect">
                                  <p:stCondLst>
                                    <p:cond delay="0"/>
                                  </p:stCondLst>
                                  <p:childTnLst>
                                    <p:set>
                                      <p:cBhvr>
                                        <p:cTn id="112" dur="1" fill="hold">
                                          <p:stCondLst>
                                            <p:cond delay="0"/>
                                          </p:stCondLst>
                                        </p:cTn>
                                        <p:tgtEl>
                                          <p:spTgt spid="2"/>
                                        </p:tgtEl>
                                        <p:attrNameLst>
                                          <p:attrName>style.visibility</p:attrName>
                                        </p:attrNameLst>
                                      </p:cBhvr>
                                      <p:to>
                                        <p:strVal val="visible"/>
                                      </p:to>
                                    </p:set>
                                    <p:animEffect transition="in" filter="fade">
                                      <p:cBhvr>
                                        <p:cTn id="113" dur="750"/>
                                        <p:tgtEl>
                                          <p:spTgt spid="2"/>
                                        </p:tgtEl>
                                      </p:cBhvr>
                                    </p:animEffect>
                                    <p:anim calcmode="lin" valueType="num">
                                      <p:cBhvr>
                                        <p:cTn id="114" dur="750" fill="hold"/>
                                        <p:tgtEl>
                                          <p:spTgt spid="2"/>
                                        </p:tgtEl>
                                        <p:attrNameLst>
                                          <p:attrName>ppt_x</p:attrName>
                                        </p:attrNameLst>
                                      </p:cBhvr>
                                      <p:tavLst>
                                        <p:tav tm="0">
                                          <p:val>
                                            <p:strVal val="#ppt_x"/>
                                          </p:val>
                                        </p:tav>
                                        <p:tav tm="100000">
                                          <p:val>
                                            <p:strVal val="#ppt_x"/>
                                          </p:val>
                                        </p:tav>
                                      </p:tavLst>
                                    </p:anim>
                                    <p:anim calcmode="lin" valueType="num">
                                      <p:cBhvr>
                                        <p:cTn id="115" dur="750" fill="hold"/>
                                        <p:tgtEl>
                                          <p:spTgt spid="2"/>
                                        </p:tgtEl>
                                        <p:attrNameLst>
                                          <p:attrName>ppt_y</p:attrName>
                                        </p:attrNameLst>
                                      </p:cBhvr>
                                      <p:tavLst>
                                        <p:tav tm="0">
                                          <p:val>
                                            <p:strVal val="#ppt_y-.1"/>
                                          </p:val>
                                        </p:tav>
                                        <p:tav tm="100000">
                                          <p:val>
                                            <p:strVal val="#ppt_y"/>
                                          </p:val>
                                        </p:tav>
                                      </p:tavLst>
                                    </p:anim>
                                  </p:childTnLst>
                                </p:cTn>
                              </p:par>
                            </p:childTnLst>
                          </p:cTn>
                        </p:par>
                        <p:par>
                          <p:cTn id="116" fill="hold">
                            <p:stCondLst>
                              <p:cond delay="4250"/>
                            </p:stCondLst>
                            <p:childTnLst>
                              <p:par>
                                <p:cTn id="117" presetID="22" presetClass="entr" presetSubtype="8" fill="hold" nodeType="afterEffect">
                                  <p:stCondLst>
                                    <p:cond delay="0"/>
                                  </p:stCondLst>
                                  <p:childTnLst>
                                    <p:set>
                                      <p:cBhvr>
                                        <p:cTn id="118" dur="1" fill="hold">
                                          <p:stCondLst>
                                            <p:cond delay="0"/>
                                          </p:stCondLst>
                                        </p:cTn>
                                        <p:tgtEl>
                                          <p:spTgt spid="297"/>
                                        </p:tgtEl>
                                        <p:attrNameLst>
                                          <p:attrName>style.visibility</p:attrName>
                                        </p:attrNameLst>
                                      </p:cBhvr>
                                      <p:to>
                                        <p:strVal val="visible"/>
                                      </p:to>
                                    </p:set>
                                    <p:animEffect transition="in" filter="wipe(left)">
                                      <p:cBhvr>
                                        <p:cTn id="119" dur="750"/>
                                        <p:tgtEl>
                                          <p:spTgt spid="297"/>
                                        </p:tgtEl>
                                      </p:cBhvr>
                                    </p:animEffect>
                                  </p:childTnLst>
                                </p:cTn>
                              </p:par>
                              <p:par>
                                <p:cTn id="120" presetID="47" presetClass="entr" presetSubtype="0" fill="hold" nodeType="withEffect">
                                  <p:stCondLst>
                                    <p:cond delay="0"/>
                                  </p:stCondLst>
                                  <p:childTnLst>
                                    <p:set>
                                      <p:cBhvr>
                                        <p:cTn id="121" dur="1" fill="hold">
                                          <p:stCondLst>
                                            <p:cond delay="0"/>
                                          </p:stCondLst>
                                        </p:cTn>
                                        <p:tgtEl>
                                          <p:spTgt spid="7"/>
                                        </p:tgtEl>
                                        <p:attrNameLst>
                                          <p:attrName>style.visibility</p:attrName>
                                        </p:attrNameLst>
                                      </p:cBhvr>
                                      <p:to>
                                        <p:strVal val="visible"/>
                                      </p:to>
                                    </p:set>
                                    <p:animEffect transition="in" filter="fade">
                                      <p:cBhvr>
                                        <p:cTn id="122" dur="1000"/>
                                        <p:tgtEl>
                                          <p:spTgt spid="7"/>
                                        </p:tgtEl>
                                      </p:cBhvr>
                                    </p:animEffect>
                                    <p:anim calcmode="lin" valueType="num">
                                      <p:cBhvr>
                                        <p:cTn id="123" dur="1000" fill="hold"/>
                                        <p:tgtEl>
                                          <p:spTgt spid="7"/>
                                        </p:tgtEl>
                                        <p:attrNameLst>
                                          <p:attrName>ppt_x</p:attrName>
                                        </p:attrNameLst>
                                      </p:cBhvr>
                                      <p:tavLst>
                                        <p:tav tm="0">
                                          <p:val>
                                            <p:strVal val="#ppt_x"/>
                                          </p:val>
                                        </p:tav>
                                        <p:tav tm="100000">
                                          <p:val>
                                            <p:strVal val="#ppt_x"/>
                                          </p:val>
                                        </p:tav>
                                      </p:tavLst>
                                    </p:anim>
                                    <p:anim calcmode="lin" valueType="num">
                                      <p:cBhvr>
                                        <p:cTn id="124" dur="1000" fill="hold"/>
                                        <p:tgtEl>
                                          <p:spTgt spid="7"/>
                                        </p:tgtEl>
                                        <p:attrNameLst>
                                          <p:attrName>ppt_y</p:attrName>
                                        </p:attrNameLst>
                                      </p:cBhvr>
                                      <p:tavLst>
                                        <p:tav tm="0">
                                          <p:val>
                                            <p:strVal val="#ppt_y-.1"/>
                                          </p:val>
                                        </p:tav>
                                        <p:tav tm="100000">
                                          <p:val>
                                            <p:strVal val="#ppt_y"/>
                                          </p:val>
                                        </p:tav>
                                      </p:tavLst>
                                    </p:anim>
                                  </p:childTnLst>
                                </p:cTn>
                              </p:par>
                            </p:childTnLst>
                          </p:cTn>
                        </p:par>
                        <p:par>
                          <p:cTn id="125" fill="hold">
                            <p:stCondLst>
                              <p:cond delay="5250"/>
                            </p:stCondLst>
                            <p:childTnLst>
                              <p:par>
                                <p:cTn id="126" presetID="22" presetClass="entr" presetSubtype="8" fill="hold" nodeType="afterEffect">
                                  <p:stCondLst>
                                    <p:cond delay="0"/>
                                  </p:stCondLst>
                                  <p:childTnLst>
                                    <p:set>
                                      <p:cBhvr>
                                        <p:cTn id="127" dur="1" fill="hold">
                                          <p:stCondLst>
                                            <p:cond delay="0"/>
                                          </p:stCondLst>
                                        </p:cTn>
                                        <p:tgtEl>
                                          <p:spTgt spid="300"/>
                                        </p:tgtEl>
                                        <p:attrNameLst>
                                          <p:attrName>style.visibility</p:attrName>
                                        </p:attrNameLst>
                                      </p:cBhvr>
                                      <p:to>
                                        <p:strVal val="visible"/>
                                      </p:to>
                                    </p:set>
                                    <p:animEffect transition="in" filter="wipe(left)">
                                      <p:cBhvr>
                                        <p:cTn id="128" dur="750"/>
                                        <p:tgtEl>
                                          <p:spTgt spid="300"/>
                                        </p:tgtEl>
                                      </p:cBhvr>
                                    </p:animEffect>
                                  </p:childTnLst>
                                </p:cTn>
                              </p:par>
                              <p:par>
                                <p:cTn id="129" presetID="47" presetClass="entr" presetSubtype="0" fill="hold" nodeType="withEffect">
                                  <p:stCondLst>
                                    <p:cond delay="0"/>
                                  </p:stCondLst>
                                  <p:childTnLst>
                                    <p:set>
                                      <p:cBhvr>
                                        <p:cTn id="130" dur="1" fill="hold">
                                          <p:stCondLst>
                                            <p:cond delay="0"/>
                                          </p:stCondLst>
                                        </p:cTn>
                                        <p:tgtEl>
                                          <p:spTgt spid="10"/>
                                        </p:tgtEl>
                                        <p:attrNameLst>
                                          <p:attrName>style.visibility</p:attrName>
                                        </p:attrNameLst>
                                      </p:cBhvr>
                                      <p:to>
                                        <p:strVal val="visible"/>
                                      </p:to>
                                    </p:set>
                                    <p:animEffect transition="in" filter="fade">
                                      <p:cBhvr>
                                        <p:cTn id="131" dur="1000"/>
                                        <p:tgtEl>
                                          <p:spTgt spid="10"/>
                                        </p:tgtEl>
                                      </p:cBhvr>
                                    </p:animEffect>
                                    <p:anim calcmode="lin" valueType="num">
                                      <p:cBhvr>
                                        <p:cTn id="132" dur="1000" fill="hold"/>
                                        <p:tgtEl>
                                          <p:spTgt spid="10"/>
                                        </p:tgtEl>
                                        <p:attrNameLst>
                                          <p:attrName>ppt_x</p:attrName>
                                        </p:attrNameLst>
                                      </p:cBhvr>
                                      <p:tavLst>
                                        <p:tav tm="0">
                                          <p:val>
                                            <p:strVal val="#ppt_x"/>
                                          </p:val>
                                        </p:tav>
                                        <p:tav tm="100000">
                                          <p:val>
                                            <p:strVal val="#ppt_x"/>
                                          </p:val>
                                        </p:tav>
                                      </p:tavLst>
                                    </p:anim>
                                    <p:anim calcmode="lin" valueType="num">
                                      <p:cBhvr>
                                        <p:cTn id="1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2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3205" t="31681"/>
          <a:stretch/>
        </p:blipFill>
        <p:spPr>
          <a:xfrm>
            <a:off x="7608277" y="1629508"/>
            <a:ext cx="1535723" cy="351399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282" t="42622" r="64231" b="7692"/>
          <a:stretch/>
        </p:blipFill>
        <p:spPr>
          <a:xfrm>
            <a:off x="1031630" y="2192216"/>
            <a:ext cx="2239107" cy="255563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257" y="3017187"/>
            <a:ext cx="281178" cy="13716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010" y="-2666811"/>
            <a:ext cx="281178" cy="13716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352" y="1504004"/>
            <a:ext cx="294894" cy="13716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8225" y="3507340"/>
            <a:ext cx="994410" cy="486918"/>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2973" y="2750923"/>
            <a:ext cx="198882" cy="164592"/>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6435" y="4584438"/>
            <a:ext cx="198882" cy="157734"/>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5211" y="4201248"/>
            <a:ext cx="726948" cy="61036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5067" y="3518429"/>
            <a:ext cx="198882" cy="157734"/>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11065" y="1944147"/>
            <a:ext cx="459486" cy="822960"/>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5269" y="992624"/>
            <a:ext cx="192024" cy="157734"/>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37293" y="901424"/>
            <a:ext cx="747522" cy="576072"/>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2181" y="939189"/>
            <a:ext cx="1138428" cy="246888"/>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07497" y="1305995"/>
            <a:ext cx="747522" cy="164592"/>
          </a:xfrm>
          <a:prstGeom prst="rect">
            <a:avLst/>
          </a:prstGeom>
        </p:spPr>
      </p:pic>
      <p:pic>
        <p:nvPicPr>
          <p:cNvPr id="24" name="Picture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69406" y="939189"/>
            <a:ext cx="1104138" cy="240030"/>
          </a:xfrm>
          <a:prstGeom prst="rect">
            <a:avLst/>
          </a:prstGeom>
        </p:spPr>
      </p:pic>
      <p:pic>
        <p:nvPicPr>
          <p:cNvPr id="25" name="Picture 24"/>
          <p:cNvPicPr>
            <a:picLocks noChangeAspect="1"/>
          </p:cNvPicPr>
          <p:nvPr/>
        </p:nvPicPr>
        <p:blipFill rotWithShape="1">
          <a:blip r:embed="rId19" cstate="print">
            <a:extLst>
              <a:ext uri="{28A0092B-C50C-407E-A947-70E740481C1C}">
                <a14:useLocalDpi xmlns:a14="http://schemas.microsoft.com/office/drawing/2010/main" val="0"/>
              </a:ext>
            </a:extLst>
          </a:blip>
          <a:srcRect l="11282" t="42622" r="64231" b="7692"/>
          <a:stretch/>
        </p:blipFill>
        <p:spPr>
          <a:xfrm>
            <a:off x="5555908" y="1032301"/>
            <a:ext cx="1142682" cy="1304214"/>
          </a:xfrm>
          <a:prstGeom prst="rect">
            <a:avLst/>
          </a:prstGeom>
        </p:spPr>
      </p:pic>
      <p:pic>
        <p:nvPicPr>
          <p:cNvPr id="5" name="Picture 4"/>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74129" t="69107" r="7024" b="8557"/>
          <a:stretch/>
        </p:blipFill>
        <p:spPr>
          <a:xfrm>
            <a:off x="6773545" y="3558100"/>
            <a:ext cx="1723293" cy="1148862"/>
          </a:xfrm>
          <a:prstGeom prst="rect">
            <a:avLst/>
          </a:prstGeom>
        </p:spPr>
      </p:pic>
      <p:pic>
        <p:nvPicPr>
          <p:cNvPr id="6" name="Picture 5"/>
          <p:cNvPicPr>
            <a:picLocks noChangeAspect="1"/>
          </p:cNvPicPr>
          <p:nvPr/>
        </p:nvPicPr>
        <p:blipFill rotWithShape="1">
          <a:blip r:embed="rId22">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rcRect l="40309" t="46133" r="37511" b="15120"/>
          <a:stretch/>
        </p:blipFill>
        <p:spPr>
          <a:xfrm>
            <a:off x="3681048" y="2373997"/>
            <a:ext cx="2028092" cy="1992923"/>
          </a:xfrm>
          <a:prstGeom prst="rect">
            <a:avLst/>
          </a:prstGeom>
        </p:spPr>
      </p:pic>
      <p:pic>
        <p:nvPicPr>
          <p:cNvPr id="7" name="Picture 6"/>
          <p:cNvPicPr>
            <a:picLocks noChangeAspect="1"/>
          </p:cNvPicPr>
          <p:nvPr/>
        </p:nvPicPr>
        <p:blipFill rotWithShape="1">
          <a:blip r:embed="rId24">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l="43413" t="18830" r="4792" b="26925"/>
          <a:stretch/>
        </p:blipFill>
        <p:spPr>
          <a:xfrm>
            <a:off x="3973464" y="967226"/>
            <a:ext cx="4736123" cy="2790093"/>
          </a:xfrm>
          <a:prstGeom prst="rect">
            <a:avLst/>
          </a:prstGeom>
        </p:spPr>
      </p:pic>
      <p:pic>
        <p:nvPicPr>
          <p:cNvPr id="4" name="Picture 3"/>
          <p:cNvPicPr>
            <a:picLocks noChangeAspect="1"/>
          </p:cNvPicPr>
          <p:nvPr/>
        </p:nvPicPr>
        <p:blipFill rotWithShape="1">
          <a:blip r:embed="rId26">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val="0"/>
              </a:ext>
            </a:extLst>
          </a:blip>
          <a:srcRect l="4744" t="14587" r="55513" b="4729"/>
          <a:stretch/>
        </p:blipFill>
        <p:spPr>
          <a:xfrm>
            <a:off x="433755" y="750277"/>
            <a:ext cx="3634154" cy="4149969"/>
          </a:xfrm>
          <a:prstGeom prst="rect">
            <a:avLst/>
          </a:prstGeom>
        </p:spPr>
      </p:pic>
      <p:pic>
        <p:nvPicPr>
          <p:cNvPr id="21" name="Picture 2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695" y="1498574"/>
            <a:ext cx="918972" cy="198882"/>
          </a:xfrm>
          <a:prstGeom prst="rect">
            <a:avLst/>
          </a:prstGeom>
        </p:spPr>
      </p:pic>
      <p:pic>
        <p:nvPicPr>
          <p:cNvPr id="26" name="Picture 25"/>
          <p:cNvPicPr>
            <a:picLocks noChangeAspect="1"/>
          </p:cNvPicPr>
          <p:nvPr/>
        </p:nvPicPr>
        <p:blipFill rotWithShape="1">
          <a:blip r:embed="rId29">
            <a:extLst>
              <a:ext uri="{28A0092B-C50C-407E-A947-70E740481C1C}">
                <a14:useLocalDpi xmlns:a14="http://schemas.microsoft.com/office/drawing/2010/main" val="0"/>
              </a:ext>
            </a:extLst>
          </a:blip>
          <a:srcRect l="36814" t="10698" r="29115" b="31406"/>
          <a:stretch/>
        </p:blipFill>
        <p:spPr>
          <a:xfrm>
            <a:off x="3500800" y="769791"/>
            <a:ext cx="2650286" cy="2533260"/>
          </a:xfrm>
          <a:prstGeom prst="rect">
            <a:avLst/>
          </a:prstGeom>
        </p:spPr>
      </p:pic>
      <p:pic>
        <p:nvPicPr>
          <p:cNvPr id="27" name="Picture 26"/>
          <p:cNvPicPr>
            <a:picLocks noChangeAspect="1"/>
          </p:cNvPicPr>
          <p:nvPr/>
        </p:nvPicPr>
        <p:blipFill rotWithShape="1">
          <a:blip r:embed="rId30">
            <a:extLst>
              <a:ext uri="{28A0092B-C50C-407E-A947-70E740481C1C}">
                <a14:useLocalDpi xmlns:a14="http://schemas.microsoft.com/office/drawing/2010/main" val="0"/>
              </a:ext>
            </a:extLst>
          </a:blip>
          <a:srcRect l="36018" t="9912" r="30177" b="33608"/>
          <a:stretch/>
        </p:blipFill>
        <p:spPr>
          <a:xfrm>
            <a:off x="3457701" y="710888"/>
            <a:ext cx="2624539" cy="2466517"/>
          </a:xfrm>
          <a:prstGeom prst="rect">
            <a:avLst/>
          </a:prstGeom>
        </p:spPr>
      </p:pic>
      <p:pic>
        <p:nvPicPr>
          <p:cNvPr id="288" name="Picture 2" descr="C:\Users\admin\Desktop\avrupa.pn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31866"/>
          <a:stretch/>
        </p:blipFill>
        <p:spPr bwMode="auto">
          <a:xfrm>
            <a:off x="3980068" y="1335968"/>
            <a:ext cx="1536256" cy="1268302"/>
          </a:xfrm>
          <a:prstGeom prst="rect">
            <a:avLst/>
          </a:prstGeom>
          <a:noFill/>
          <a:extLst>
            <a:ext uri="{909E8E84-426E-40DD-AFC4-6F175D3DCCD1}">
              <a14:hiddenFill xmlns:a14="http://schemas.microsoft.com/office/drawing/2010/main">
                <a:solidFill>
                  <a:srgbClr val="FFFFFF"/>
                </a:solidFill>
              </a14:hiddenFill>
            </a:ext>
          </a:extLst>
        </p:spPr>
      </p:pic>
      <p:sp>
        <p:nvSpPr>
          <p:cNvPr id="538" name="Rectangle 537"/>
          <p:cNvSpPr/>
          <p:nvPr/>
        </p:nvSpPr>
        <p:spPr>
          <a:xfrm>
            <a:off x="18924" y="0"/>
            <a:ext cx="9086275" cy="5143500"/>
          </a:xfrm>
          <a:prstGeom prst="rect">
            <a:avLst/>
          </a:pr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Title 2075"/>
          <p:cNvSpPr>
            <a:spLocks noGrp="1"/>
          </p:cNvSpPr>
          <p:nvPr>
            <p:ph type="title"/>
          </p:nvPr>
        </p:nvSpPr>
        <p:spPr/>
        <p:txBody>
          <a:bodyPr/>
          <a:lstStyle/>
          <a:p>
            <a:r>
              <a:rPr lang="tr-TR" dirty="0" smtClean="0"/>
              <a:t>Europe</a:t>
            </a:r>
            <a:endParaRPr lang="en-GB" dirty="0"/>
          </a:p>
        </p:txBody>
      </p:sp>
      <p:pic>
        <p:nvPicPr>
          <p:cNvPr id="289" name="Picture 2" descr="C:\Users\admin\Desktop\avrupa.png"/>
          <p:cNvPicPr>
            <a:picLocks noChangeAspect="1" noChangeArrowheads="1"/>
          </p:cNvPicPr>
          <p:nvPr/>
        </p:nvPicPr>
        <p:blipFill rotWithShape="1">
          <a:blip r:embed="rId32">
            <a:extLst>
              <a:ext uri="{28A0092B-C50C-407E-A947-70E740481C1C}">
                <a14:useLocalDpi xmlns:a14="http://schemas.microsoft.com/office/drawing/2010/main" val="0"/>
              </a:ext>
            </a:extLst>
          </a:blip>
          <a:srcRect l="31866"/>
          <a:stretch/>
        </p:blipFill>
        <p:spPr bwMode="auto">
          <a:xfrm>
            <a:off x="2913130" y="0"/>
            <a:ext cx="6230169"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90" name="Group 289"/>
          <p:cNvGrpSpPr/>
          <p:nvPr/>
        </p:nvGrpSpPr>
        <p:grpSpPr>
          <a:xfrm>
            <a:off x="3702208" y="1364580"/>
            <a:ext cx="5253237" cy="3458195"/>
            <a:chOff x="3684051" y="1358605"/>
            <a:chExt cx="5253237" cy="3458195"/>
          </a:xfrm>
        </p:grpSpPr>
        <p:sp>
          <p:nvSpPr>
            <p:cNvPr id="291" name="Rectangle 290"/>
            <p:cNvSpPr/>
            <p:nvPr/>
          </p:nvSpPr>
          <p:spPr>
            <a:xfrm>
              <a:off x="6929398" y="3954134"/>
              <a:ext cx="375424" cy="184666"/>
            </a:xfrm>
            <a:prstGeom prst="rect">
              <a:avLst/>
            </a:prstGeom>
          </p:spPr>
          <p:txBody>
            <a:bodyPr wrap="none">
              <a:spAutoFit/>
            </a:bodyPr>
            <a:lstStyle/>
            <a:p>
              <a:r>
                <a:rPr lang="tr-TR" sz="600" b="1" dirty="0"/>
                <a:t>SOFIA</a:t>
              </a:r>
            </a:p>
          </p:txBody>
        </p:sp>
        <p:grpSp>
          <p:nvGrpSpPr>
            <p:cNvPr id="292" name="Group 291"/>
            <p:cNvGrpSpPr/>
            <p:nvPr/>
          </p:nvGrpSpPr>
          <p:grpSpPr>
            <a:xfrm>
              <a:off x="3684051" y="1358605"/>
              <a:ext cx="5253237" cy="3458195"/>
              <a:chOff x="13244122" y="258270"/>
              <a:chExt cx="5253237" cy="3458195"/>
            </a:xfrm>
          </p:grpSpPr>
          <p:sp>
            <p:nvSpPr>
              <p:cNvPr id="293" name="Rectangle 292"/>
              <p:cNvSpPr/>
              <p:nvPr/>
            </p:nvSpPr>
            <p:spPr>
              <a:xfrm>
                <a:off x="14644100" y="2048626"/>
                <a:ext cx="569387" cy="184666"/>
              </a:xfrm>
              <a:prstGeom prst="rect">
                <a:avLst/>
              </a:prstGeom>
            </p:spPr>
            <p:txBody>
              <a:bodyPr wrap="none">
                <a:spAutoFit/>
              </a:bodyPr>
              <a:lstStyle/>
              <a:p>
                <a:r>
                  <a:rPr lang="tr-TR" sz="600" b="1" dirty="0"/>
                  <a:t>FRANKFURT</a:t>
                </a:r>
              </a:p>
            </p:txBody>
          </p:sp>
          <p:grpSp>
            <p:nvGrpSpPr>
              <p:cNvPr id="294" name="Group 293"/>
              <p:cNvGrpSpPr/>
              <p:nvPr/>
            </p:nvGrpSpPr>
            <p:grpSpPr>
              <a:xfrm>
                <a:off x="13244122" y="258270"/>
                <a:ext cx="5253237" cy="3458195"/>
                <a:chOff x="13244122" y="258270"/>
                <a:chExt cx="5253237" cy="3458195"/>
              </a:xfrm>
            </p:grpSpPr>
            <p:pic>
              <p:nvPicPr>
                <p:cNvPr id="295" name="Picture 294"/>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618125" y="1826465"/>
                  <a:ext cx="280648" cy="299625"/>
                </a:xfrm>
                <a:prstGeom prst="rect">
                  <a:avLst/>
                </a:prstGeom>
              </p:spPr>
            </p:pic>
            <p:grpSp>
              <p:nvGrpSpPr>
                <p:cNvPr id="296" name="Group 295"/>
                <p:cNvGrpSpPr/>
                <p:nvPr/>
              </p:nvGrpSpPr>
              <p:grpSpPr>
                <a:xfrm>
                  <a:off x="13244122" y="258270"/>
                  <a:ext cx="5253237" cy="3458195"/>
                  <a:chOff x="13244122" y="258270"/>
                  <a:chExt cx="5253237" cy="3458195"/>
                </a:xfrm>
              </p:grpSpPr>
              <p:pic>
                <p:nvPicPr>
                  <p:cNvPr id="297" name="Picture 296"/>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821629" y="1844476"/>
                    <a:ext cx="280648" cy="299625"/>
                  </a:xfrm>
                  <a:prstGeom prst="rect">
                    <a:avLst/>
                  </a:prstGeom>
                </p:spPr>
              </p:pic>
              <p:grpSp>
                <p:nvGrpSpPr>
                  <p:cNvPr id="298" name="Group 297"/>
                  <p:cNvGrpSpPr/>
                  <p:nvPr/>
                </p:nvGrpSpPr>
                <p:grpSpPr>
                  <a:xfrm>
                    <a:off x="13244122" y="258270"/>
                    <a:ext cx="5253237" cy="3458195"/>
                    <a:chOff x="13244122" y="258270"/>
                    <a:chExt cx="5253237" cy="3458195"/>
                  </a:xfrm>
                </p:grpSpPr>
                <p:pic>
                  <p:nvPicPr>
                    <p:cNvPr id="299" name="Picture 298"/>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5083368" y="1886035"/>
                      <a:ext cx="280648" cy="299625"/>
                    </a:xfrm>
                    <a:prstGeom prst="rect">
                      <a:avLst/>
                    </a:prstGeom>
                  </p:spPr>
                </p:pic>
                <p:pic>
                  <p:nvPicPr>
                    <p:cNvPr id="300" name="Picture 299"/>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5017785" y="1981810"/>
                      <a:ext cx="280648" cy="299625"/>
                    </a:xfrm>
                    <a:prstGeom prst="rect">
                      <a:avLst/>
                    </a:prstGeom>
                  </p:spPr>
                </p:pic>
                <p:grpSp>
                  <p:nvGrpSpPr>
                    <p:cNvPr id="301" name="Group 300"/>
                    <p:cNvGrpSpPr/>
                    <p:nvPr/>
                  </p:nvGrpSpPr>
                  <p:grpSpPr>
                    <a:xfrm>
                      <a:off x="13244122" y="258270"/>
                      <a:ext cx="5253237" cy="3458195"/>
                      <a:chOff x="13244122" y="258270"/>
                      <a:chExt cx="5253237" cy="3458195"/>
                    </a:xfrm>
                  </p:grpSpPr>
                  <p:sp>
                    <p:nvSpPr>
                      <p:cNvPr id="302" name="Rectangle 301"/>
                      <p:cNvSpPr/>
                      <p:nvPr/>
                    </p:nvSpPr>
                    <p:spPr>
                      <a:xfrm>
                        <a:off x="15115979" y="2126090"/>
                        <a:ext cx="535724" cy="184666"/>
                      </a:xfrm>
                      <a:prstGeom prst="rect">
                        <a:avLst/>
                      </a:prstGeom>
                    </p:spPr>
                    <p:txBody>
                      <a:bodyPr wrap="none">
                        <a:spAutoFit/>
                      </a:bodyPr>
                      <a:lstStyle/>
                      <a:p>
                        <a:r>
                          <a:rPr lang="tr-TR" sz="600" b="1" dirty="0"/>
                          <a:t>STUTGARD</a:t>
                        </a:r>
                      </a:p>
                    </p:txBody>
                  </p:sp>
                  <p:grpSp>
                    <p:nvGrpSpPr>
                      <p:cNvPr id="303" name="Group 302"/>
                      <p:cNvGrpSpPr/>
                      <p:nvPr/>
                    </p:nvGrpSpPr>
                    <p:grpSpPr>
                      <a:xfrm>
                        <a:off x="13244122" y="258270"/>
                        <a:ext cx="5253237" cy="3458195"/>
                        <a:chOff x="13244122" y="258270"/>
                        <a:chExt cx="5253237" cy="3458195"/>
                      </a:xfrm>
                    </p:grpSpPr>
                    <p:sp>
                      <p:nvSpPr>
                        <p:cNvPr id="304" name="Rectangle 303"/>
                        <p:cNvSpPr/>
                        <p:nvPr/>
                      </p:nvSpPr>
                      <p:spPr>
                        <a:xfrm>
                          <a:off x="15398831" y="1977197"/>
                          <a:ext cx="452368" cy="184666"/>
                        </a:xfrm>
                        <a:prstGeom prst="rect">
                          <a:avLst/>
                        </a:prstGeom>
                      </p:spPr>
                      <p:txBody>
                        <a:bodyPr wrap="none">
                          <a:spAutoFit/>
                        </a:bodyPr>
                        <a:lstStyle/>
                        <a:p>
                          <a:r>
                            <a:rPr lang="tr-TR" sz="600" b="1" dirty="0"/>
                            <a:t>PRAGUE</a:t>
                          </a:r>
                        </a:p>
                      </p:txBody>
                    </p:sp>
                    <p:sp>
                      <p:nvSpPr>
                        <p:cNvPr id="305" name="Rectangle 304"/>
                        <p:cNvSpPr/>
                        <p:nvPr/>
                      </p:nvSpPr>
                      <p:spPr>
                        <a:xfrm>
                          <a:off x="15114504" y="2037527"/>
                          <a:ext cx="606256" cy="184666"/>
                        </a:xfrm>
                        <a:prstGeom prst="rect">
                          <a:avLst/>
                        </a:prstGeom>
                      </p:spPr>
                      <p:txBody>
                        <a:bodyPr wrap="none">
                          <a:spAutoFit/>
                        </a:bodyPr>
                        <a:lstStyle/>
                        <a:p>
                          <a:r>
                            <a:rPr lang="tr-TR" sz="600" b="1" dirty="0"/>
                            <a:t>NUREMBERG</a:t>
                          </a:r>
                        </a:p>
                      </p:txBody>
                    </p:sp>
                    <p:grpSp>
                      <p:nvGrpSpPr>
                        <p:cNvPr id="306" name="Group 305"/>
                        <p:cNvGrpSpPr/>
                        <p:nvPr/>
                      </p:nvGrpSpPr>
                      <p:grpSpPr>
                        <a:xfrm>
                          <a:off x="13244122" y="258270"/>
                          <a:ext cx="5253237" cy="3458195"/>
                          <a:chOff x="13244122" y="258270"/>
                          <a:chExt cx="5253237" cy="3458195"/>
                        </a:xfrm>
                      </p:grpSpPr>
                      <p:pic>
                        <p:nvPicPr>
                          <p:cNvPr id="307" name="Picture 306"/>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981023" y="1419289"/>
                            <a:ext cx="280648" cy="299625"/>
                          </a:xfrm>
                          <a:prstGeom prst="rect">
                            <a:avLst/>
                          </a:prstGeom>
                        </p:spPr>
                      </p:pic>
                      <p:sp>
                        <p:nvSpPr>
                          <p:cNvPr id="308" name="Rectangle 307"/>
                          <p:cNvSpPr/>
                          <p:nvPr/>
                        </p:nvSpPr>
                        <p:spPr>
                          <a:xfrm>
                            <a:off x="14958371" y="1631619"/>
                            <a:ext cx="506870" cy="184666"/>
                          </a:xfrm>
                          <a:prstGeom prst="rect">
                            <a:avLst/>
                          </a:prstGeom>
                        </p:spPr>
                        <p:txBody>
                          <a:bodyPr wrap="none">
                            <a:spAutoFit/>
                          </a:bodyPr>
                          <a:lstStyle/>
                          <a:p>
                            <a:r>
                              <a:rPr lang="tr-TR" sz="600" b="1" dirty="0"/>
                              <a:t>HANOVER</a:t>
                            </a:r>
                          </a:p>
                        </p:txBody>
                      </p:sp>
                      <p:grpSp>
                        <p:nvGrpSpPr>
                          <p:cNvPr id="309" name="Group 308"/>
                          <p:cNvGrpSpPr/>
                          <p:nvPr/>
                        </p:nvGrpSpPr>
                        <p:grpSpPr>
                          <a:xfrm>
                            <a:off x="13244122" y="258270"/>
                            <a:ext cx="5253237" cy="3458195"/>
                            <a:chOff x="13244122" y="258270"/>
                            <a:chExt cx="5253237" cy="3458195"/>
                          </a:xfrm>
                        </p:grpSpPr>
                        <p:sp>
                          <p:nvSpPr>
                            <p:cNvPr id="310" name="Rectangle 309"/>
                            <p:cNvSpPr/>
                            <p:nvPr/>
                          </p:nvSpPr>
                          <p:spPr>
                            <a:xfrm>
                              <a:off x="14200369" y="1915875"/>
                              <a:ext cx="603050" cy="184666"/>
                            </a:xfrm>
                            <a:prstGeom prst="rect">
                              <a:avLst/>
                            </a:prstGeom>
                          </p:spPr>
                          <p:txBody>
                            <a:bodyPr wrap="none">
                              <a:spAutoFit/>
                            </a:bodyPr>
                            <a:lstStyle/>
                            <a:p>
                              <a:r>
                                <a:rPr lang="tr-TR" sz="600" b="1" dirty="0"/>
                                <a:t>DUSSELDORF</a:t>
                              </a:r>
                            </a:p>
                          </p:txBody>
                        </p:sp>
                        <p:grpSp>
                          <p:nvGrpSpPr>
                            <p:cNvPr id="311" name="Group 310"/>
                            <p:cNvGrpSpPr/>
                            <p:nvPr/>
                          </p:nvGrpSpPr>
                          <p:grpSpPr>
                            <a:xfrm>
                              <a:off x="13244122" y="258270"/>
                              <a:ext cx="5253237" cy="3458195"/>
                              <a:chOff x="13244122" y="258270"/>
                              <a:chExt cx="5253237" cy="3458195"/>
                            </a:xfrm>
                          </p:grpSpPr>
                          <p:pic>
                            <p:nvPicPr>
                              <p:cNvPr id="312" name="Picture 311"/>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165476" y="1647162"/>
                                <a:ext cx="280648" cy="299625"/>
                              </a:xfrm>
                              <a:prstGeom prst="rect">
                                <a:avLst/>
                              </a:prstGeom>
                            </p:spPr>
                          </p:pic>
                          <p:grpSp>
                            <p:nvGrpSpPr>
                              <p:cNvPr id="313" name="Group 312"/>
                              <p:cNvGrpSpPr/>
                              <p:nvPr/>
                            </p:nvGrpSpPr>
                            <p:grpSpPr>
                              <a:xfrm>
                                <a:off x="13244122" y="258270"/>
                                <a:ext cx="5253237" cy="3458195"/>
                                <a:chOff x="13244122" y="258270"/>
                                <a:chExt cx="5253237" cy="3458195"/>
                              </a:xfrm>
                            </p:grpSpPr>
                            <p:pic>
                              <p:nvPicPr>
                                <p:cNvPr id="314" name="Picture 313"/>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632480" y="2533645"/>
                                  <a:ext cx="280648" cy="299625"/>
                                </a:xfrm>
                                <a:prstGeom prst="rect">
                                  <a:avLst/>
                                </a:prstGeom>
                              </p:spPr>
                            </p:pic>
                            <p:sp>
                              <p:nvSpPr>
                                <p:cNvPr id="315" name="Rectangle 314"/>
                                <p:cNvSpPr/>
                                <p:nvPr/>
                              </p:nvSpPr>
                              <p:spPr>
                                <a:xfrm>
                                  <a:off x="14618125" y="2767559"/>
                                  <a:ext cx="333746" cy="184666"/>
                                </a:xfrm>
                                <a:prstGeom prst="rect">
                                  <a:avLst/>
                                </a:prstGeom>
                              </p:spPr>
                              <p:txBody>
                                <a:bodyPr wrap="none">
                                  <a:spAutoFit/>
                                </a:bodyPr>
                                <a:lstStyle/>
                                <a:p>
                                  <a:r>
                                    <a:rPr lang="tr-TR" sz="600" b="1" dirty="0"/>
                                    <a:t>NICE</a:t>
                                  </a:r>
                                </a:p>
                              </p:txBody>
                            </p:sp>
                            <p:pic>
                              <p:nvPicPr>
                                <p:cNvPr id="316" name="Picture 315"/>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731750" y="2316964"/>
                                  <a:ext cx="280648" cy="299625"/>
                                </a:xfrm>
                                <a:prstGeom prst="rect">
                                  <a:avLst/>
                                </a:prstGeom>
                              </p:spPr>
                            </p:pic>
                            <p:sp>
                              <p:nvSpPr>
                                <p:cNvPr id="317" name="Rectangle 316"/>
                                <p:cNvSpPr/>
                                <p:nvPr/>
                              </p:nvSpPr>
                              <p:spPr>
                                <a:xfrm>
                                  <a:off x="14815145" y="2468105"/>
                                  <a:ext cx="402674" cy="184666"/>
                                </a:xfrm>
                                <a:prstGeom prst="rect">
                                  <a:avLst/>
                                </a:prstGeom>
                              </p:spPr>
                              <p:txBody>
                                <a:bodyPr wrap="none">
                                  <a:spAutoFit/>
                                </a:bodyPr>
                                <a:lstStyle/>
                                <a:p>
                                  <a:r>
                                    <a:rPr lang="tr-TR" sz="600" b="1" dirty="0"/>
                                    <a:t>MILAN</a:t>
                                  </a:r>
                                </a:p>
                              </p:txBody>
                            </p:sp>
                            <p:grpSp>
                              <p:nvGrpSpPr>
                                <p:cNvPr id="318" name="Group 317"/>
                                <p:cNvGrpSpPr/>
                                <p:nvPr/>
                              </p:nvGrpSpPr>
                              <p:grpSpPr>
                                <a:xfrm>
                                  <a:off x="13244122" y="258270"/>
                                  <a:ext cx="5253237" cy="3458195"/>
                                  <a:chOff x="13244122" y="258270"/>
                                  <a:chExt cx="5253237" cy="3458195"/>
                                </a:xfrm>
                              </p:grpSpPr>
                              <p:pic>
                                <p:nvPicPr>
                                  <p:cNvPr id="319" name="Picture 318"/>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273836" y="2263518"/>
                                    <a:ext cx="280648" cy="299625"/>
                                  </a:xfrm>
                                  <a:prstGeom prst="rect">
                                    <a:avLst/>
                                  </a:prstGeom>
                                </p:spPr>
                              </p:pic>
                              <p:grpSp>
                                <p:nvGrpSpPr>
                                  <p:cNvPr id="320" name="Group 319"/>
                                  <p:cNvGrpSpPr/>
                                  <p:nvPr/>
                                </p:nvGrpSpPr>
                                <p:grpSpPr>
                                  <a:xfrm>
                                    <a:off x="13244122" y="258270"/>
                                    <a:ext cx="5253237" cy="3458195"/>
                                    <a:chOff x="13244122" y="258270"/>
                                    <a:chExt cx="5253237" cy="3458195"/>
                                  </a:xfrm>
                                </p:grpSpPr>
                                <p:sp>
                                  <p:nvSpPr>
                                    <p:cNvPr id="321" name="Rectangle 320"/>
                                    <p:cNvSpPr/>
                                    <p:nvPr/>
                                  </p:nvSpPr>
                                  <p:spPr>
                                    <a:xfrm>
                                      <a:off x="14116152" y="2144635"/>
                                      <a:ext cx="373820" cy="184666"/>
                                    </a:xfrm>
                                    <a:prstGeom prst="rect">
                                      <a:avLst/>
                                    </a:prstGeom>
                                  </p:spPr>
                                  <p:txBody>
                                    <a:bodyPr wrap="none">
                                      <a:spAutoFit/>
                                    </a:bodyPr>
                                    <a:lstStyle/>
                                    <a:p>
                                      <a:r>
                                        <a:rPr lang="tr-TR" sz="600" b="1" dirty="0"/>
                                        <a:t>PARIS</a:t>
                                      </a:r>
                                    </a:p>
                                  </p:txBody>
                                </p:sp>
                                <p:grpSp>
                                  <p:nvGrpSpPr>
                                    <p:cNvPr id="322" name="Group 321"/>
                                    <p:cNvGrpSpPr/>
                                    <p:nvPr/>
                                  </p:nvGrpSpPr>
                                  <p:grpSpPr>
                                    <a:xfrm>
                                      <a:off x="13244122" y="258270"/>
                                      <a:ext cx="5253237" cy="3458195"/>
                                      <a:chOff x="13244122" y="258270"/>
                                      <a:chExt cx="5253237" cy="3458195"/>
                                    </a:xfrm>
                                  </p:grpSpPr>
                                  <p:sp>
                                    <p:nvSpPr>
                                      <p:cNvPr id="323" name="Rectangle 322"/>
                                      <p:cNvSpPr/>
                                      <p:nvPr/>
                                    </p:nvSpPr>
                                    <p:spPr>
                                      <a:xfrm>
                                        <a:off x="14122817" y="1850614"/>
                                        <a:ext cx="463588" cy="184666"/>
                                      </a:xfrm>
                                      <a:prstGeom prst="rect">
                                        <a:avLst/>
                                      </a:prstGeom>
                                    </p:spPr>
                                    <p:txBody>
                                      <a:bodyPr wrap="none">
                                        <a:spAutoFit/>
                                      </a:bodyPr>
                                      <a:lstStyle/>
                                      <a:p>
                                        <a:r>
                                          <a:rPr lang="tr-TR" sz="600" b="1" dirty="0"/>
                                          <a:t>BRUSSEL</a:t>
                                        </a:r>
                                      </a:p>
                                    </p:txBody>
                                  </p:sp>
                                  <p:sp>
                                    <p:nvSpPr>
                                      <p:cNvPr id="324" name="Rectangle 323"/>
                                      <p:cNvSpPr/>
                                      <p:nvPr/>
                                    </p:nvSpPr>
                                    <p:spPr>
                                      <a:xfrm>
                                        <a:off x="14343638" y="1999823"/>
                                        <a:ext cx="497252" cy="184666"/>
                                      </a:xfrm>
                                      <a:prstGeom prst="rect">
                                        <a:avLst/>
                                      </a:prstGeom>
                                    </p:spPr>
                                    <p:txBody>
                                      <a:bodyPr wrap="none">
                                        <a:spAutoFit/>
                                      </a:bodyPr>
                                      <a:lstStyle/>
                                      <a:p>
                                        <a:r>
                                          <a:rPr lang="tr-TR" sz="600" b="1" dirty="0"/>
                                          <a:t>COLOGNE</a:t>
                                        </a:r>
                                      </a:p>
                                    </p:txBody>
                                  </p:sp>
                                  <p:grpSp>
                                    <p:nvGrpSpPr>
                                      <p:cNvPr id="325" name="Group 324"/>
                                      <p:cNvGrpSpPr/>
                                      <p:nvPr/>
                                    </p:nvGrpSpPr>
                                    <p:grpSpPr>
                                      <a:xfrm>
                                        <a:off x="13244122" y="258270"/>
                                        <a:ext cx="5253237" cy="3458195"/>
                                        <a:chOff x="13244122" y="258270"/>
                                        <a:chExt cx="5253237" cy="3458195"/>
                                      </a:xfrm>
                                    </p:grpSpPr>
                                    <p:pic>
                                      <p:nvPicPr>
                                        <p:cNvPr id="326" name="Picture 325"/>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466661" y="1599578"/>
                                          <a:ext cx="280648" cy="299625"/>
                                        </a:xfrm>
                                        <a:prstGeom prst="rect">
                                          <a:avLst/>
                                        </a:prstGeom>
                                      </p:spPr>
                                    </p:pic>
                                    <p:sp>
                                      <p:nvSpPr>
                                        <p:cNvPr id="327" name="Rectangle 326"/>
                                        <p:cNvSpPr/>
                                        <p:nvPr/>
                                      </p:nvSpPr>
                                      <p:spPr>
                                        <a:xfrm>
                                          <a:off x="14587435" y="1677220"/>
                                          <a:ext cx="508473" cy="184666"/>
                                        </a:xfrm>
                                        <a:prstGeom prst="rect">
                                          <a:avLst/>
                                        </a:prstGeom>
                                      </p:spPr>
                                      <p:txBody>
                                        <a:bodyPr wrap="none">
                                          <a:spAutoFit/>
                                        </a:bodyPr>
                                        <a:lstStyle/>
                                        <a:p>
                                          <a:r>
                                            <a:rPr lang="tr-TR" sz="600" b="1" dirty="0"/>
                                            <a:t>MUNSTER</a:t>
                                          </a:r>
                                        </a:p>
                                      </p:txBody>
                                    </p:sp>
                                    <p:pic>
                                      <p:nvPicPr>
                                        <p:cNvPr id="328" name="Picture 327"/>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468471" y="1718914"/>
                                          <a:ext cx="280648" cy="299625"/>
                                        </a:xfrm>
                                        <a:prstGeom prst="rect">
                                          <a:avLst/>
                                        </a:prstGeom>
                                      </p:spPr>
                                    </p:pic>
                                    <p:pic>
                                      <p:nvPicPr>
                                        <p:cNvPr id="329" name="Picture 328"/>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363010" y="2203396"/>
                                          <a:ext cx="280648" cy="299625"/>
                                        </a:xfrm>
                                        <a:prstGeom prst="rect">
                                          <a:avLst/>
                                        </a:prstGeom>
                                      </p:spPr>
                                    </p:pic>
                                    <p:grpSp>
                                      <p:nvGrpSpPr>
                                        <p:cNvPr id="330" name="Group 329"/>
                                        <p:cNvGrpSpPr/>
                                        <p:nvPr/>
                                      </p:nvGrpSpPr>
                                      <p:grpSpPr>
                                        <a:xfrm>
                                          <a:off x="13244122" y="258270"/>
                                          <a:ext cx="5253237" cy="3458195"/>
                                          <a:chOff x="13244122" y="258270"/>
                                          <a:chExt cx="5253237" cy="3458195"/>
                                        </a:xfrm>
                                      </p:grpSpPr>
                                      <p:pic>
                                        <p:nvPicPr>
                                          <p:cNvPr id="331" name="Picture 330"/>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5333476" y="1767040"/>
                                            <a:ext cx="280648" cy="299625"/>
                                          </a:xfrm>
                                          <a:prstGeom prst="rect">
                                            <a:avLst/>
                                          </a:prstGeom>
                                        </p:spPr>
                                      </p:pic>
                                      <p:pic>
                                        <p:nvPicPr>
                                          <p:cNvPr id="332" name="Picture 331"/>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5374206" y="1406916"/>
                                            <a:ext cx="280648" cy="299625"/>
                                          </a:xfrm>
                                          <a:prstGeom prst="rect">
                                            <a:avLst/>
                                          </a:prstGeom>
                                        </p:spPr>
                                      </p:pic>
                                      <p:sp>
                                        <p:nvSpPr>
                                          <p:cNvPr id="333" name="Rectangle 332"/>
                                          <p:cNvSpPr/>
                                          <p:nvPr/>
                                        </p:nvSpPr>
                                        <p:spPr>
                                          <a:xfrm>
                                            <a:off x="15481671" y="1552614"/>
                                            <a:ext cx="412292" cy="184666"/>
                                          </a:xfrm>
                                          <a:prstGeom prst="rect">
                                            <a:avLst/>
                                          </a:prstGeom>
                                        </p:spPr>
                                        <p:txBody>
                                          <a:bodyPr wrap="none">
                                            <a:spAutoFit/>
                                          </a:bodyPr>
                                          <a:lstStyle/>
                                          <a:p>
                                            <a:r>
                                              <a:rPr lang="tr-TR" sz="600" b="1" dirty="0"/>
                                              <a:t>BERLIN</a:t>
                                            </a:r>
                                          </a:p>
                                        </p:txBody>
                                      </p:sp>
                                      <p:sp>
                                        <p:nvSpPr>
                                          <p:cNvPr id="334" name="Rectangle 333"/>
                                          <p:cNvSpPr/>
                                          <p:nvPr/>
                                        </p:nvSpPr>
                                        <p:spPr>
                                          <a:xfrm>
                                            <a:off x="15398461" y="1660006"/>
                                            <a:ext cx="423514" cy="184666"/>
                                          </a:xfrm>
                                          <a:prstGeom prst="rect">
                                            <a:avLst/>
                                          </a:prstGeom>
                                        </p:spPr>
                                        <p:txBody>
                                          <a:bodyPr wrap="none">
                                            <a:spAutoFit/>
                                          </a:bodyPr>
                                          <a:lstStyle/>
                                          <a:p>
                                            <a:r>
                                              <a:rPr lang="tr-TR" sz="600" b="1" dirty="0"/>
                                              <a:t>LEIPZIG</a:t>
                                            </a:r>
                                          </a:p>
                                        </p:txBody>
                                      </p:sp>
                                      <p:grpSp>
                                        <p:nvGrpSpPr>
                                          <p:cNvPr id="335" name="Group 334"/>
                                          <p:cNvGrpSpPr/>
                                          <p:nvPr/>
                                        </p:nvGrpSpPr>
                                        <p:grpSpPr>
                                          <a:xfrm>
                                            <a:off x="13244122" y="258270"/>
                                            <a:ext cx="5253237" cy="3458195"/>
                                            <a:chOff x="13244122" y="258270"/>
                                            <a:chExt cx="5253237" cy="3458195"/>
                                          </a:xfrm>
                                        </p:grpSpPr>
                                        <p:sp>
                                          <p:nvSpPr>
                                            <p:cNvPr id="336" name="Rectangle 335"/>
                                            <p:cNvSpPr/>
                                            <p:nvPr/>
                                          </p:nvSpPr>
                                          <p:spPr>
                                            <a:xfrm>
                                              <a:off x="15042224" y="1360512"/>
                                              <a:ext cx="532518" cy="184666"/>
                                            </a:xfrm>
                                            <a:prstGeom prst="rect">
                                              <a:avLst/>
                                            </a:prstGeom>
                                          </p:spPr>
                                          <p:txBody>
                                            <a:bodyPr wrap="none">
                                              <a:spAutoFit/>
                                            </a:bodyPr>
                                            <a:lstStyle/>
                                            <a:p>
                                              <a:r>
                                                <a:rPr lang="tr-TR" sz="600" b="1" dirty="0"/>
                                                <a:t>HAMBURG</a:t>
                                              </a:r>
                                            </a:p>
                                          </p:txBody>
                                        </p:sp>
                                        <p:grpSp>
                                          <p:nvGrpSpPr>
                                            <p:cNvPr id="337" name="Group 336"/>
                                            <p:cNvGrpSpPr/>
                                            <p:nvPr/>
                                          </p:nvGrpSpPr>
                                          <p:grpSpPr>
                                            <a:xfrm>
                                              <a:off x="13244122" y="258270"/>
                                              <a:ext cx="5253237" cy="3458195"/>
                                              <a:chOff x="13244122" y="258270"/>
                                              <a:chExt cx="5253237" cy="3458195"/>
                                            </a:xfrm>
                                          </p:grpSpPr>
                                          <p:pic>
                                            <p:nvPicPr>
                                              <p:cNvPr id="338" name="Picture 337"/>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3646017" y="1525421"/>
                                                <a:ext cx="280648" cy="299625"/>
                                              </a:xfrm>
                                              <a:prstGeom prst="rect">
                                                <a:avLst/>
                                              </a:prstGeom>
                                            </p:spPr>
                                          </p:pic>
                                          <p:sp>
                                            <p:nvSpPr>
                                              <p:cNvPr id="339" name="Rectangle 338"/>
                                              <p:cNvSpPr/>
                                              <p:nvPr/>
                                            </p:nvSpPr>
                                            <p:spPr>
                                              <a:xfrm>
                                                <a:off x="13366314" y="1674441"/>
                                                <a:ext cx="470000" cy="184666"/>
                                              </a:xfrm>
                                              <a:prstGeom prst="rect">
                                                <a:avLst/>
                                              </a:prstGeom>
                                            </p:spPr>
                                            <p:txBody>
                                              <a:bodyPr wrap="none">
                                                <a:spAutoFit/>
                                              </a:bodyPr>
                                              <a:lstStyle/>
                                              <a:p>
                                                <a:r>
                                                  <a:rPr lang="tr-TR" sz="600" b="1" dirty="0"/>
                                                  <a:t>LONDON</a:t>
                                                </a:r>
                                              </a:p>
                                            </p:txBody>
                                          </p:sp>
                                          <p:pic>
                                            <p:nvPicPr>
                                              <p:cNvPr id="340" name="Picture 339"/>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049337" y="1927645"/>
                                                <a:ext cx="280648" cy="299625"/>
                                              </a:xfrm>
                                              <a:prstGeom prst="rect">
                                                <a:avLst/>
                                              </a:prstGeom>
                                            </p:spPr>
                                          </p:pic>
                                          <p:pic>
                                            <p:nvPicPr>
                                              <p:cNvPr id="341" name="Picture 340"/>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3436134" y="1204310"/>
                                                <a:ext cx="280648" cy="299625"/>
                                              </a:xfrm>
                                              <a:prstGeom prst="rect">
                                                <a:avLst/>
                                              </a:prstGeom>
                                            </p:spPr>
                                          </p:pic>
                                          <p:pic>
                                            <p:nvPicPr>
                                              <p:cNvPr id="342" name="Picture 341"/>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267017" y="1355367"/>
                                                <a:ext cx="280648" cy="299625"/>
                                              </a:xfrm>
                                              <a:prstGeom prst="rect">
                                                <a:avLst/>
                                              </a:prstGeom>
                                            </p:spPr>
                                          </p:pic>
                                          <p:sp>
                                            <p:nvSpPr>
                                              <p:cNvPr id="343" name="Rectangle 342"/>
                                              <p:cNvSpPr/>
                                              <p:nvPr/>
                                            </p:nvSpPr>
                                            <p:spPr>
                                              <a:xfrm>
                                                <a:off x="13830351" y="1428290"/>
                                                <a:ext cx="615874" cy="184666"/>
                                              </a:xfrm>
                                              <a:prstGeom prst="rect">
                                                <a:avLst/>
                                              </a:prstGeom>
                                            </p:spPr>
                                            <p:txBody>
                                              <a:bodyPr wrap="none">
                                                <a:spAutoFit/>
                                              </a:bodyPr>
                                              <a:lstStyle/>
                                              <a:p>
                                                <a:r>
                                                  <a:rPr lang="tr-TR" sz="600" b="1" dirty="0"/>
                                                  <a:t>AMSTERDAM</a:t>
                                                </a:r>
                                              </a:p>
                                            </p:txBody>
                                          </p:sp>
                                          <p:pic>
                                            <p:nvPicPr>
                                              <p:cNvPr id="344" name="Picture 343"/>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4902622" y="1264753"/>
                                                <a:ext cx="280648" cy="299625"/>
                                              </a:xfrm>
                                              <a:prstGeom prst="rect">
                                                <a:avLst/>
                                              </a:prstGeom>
                                            </p:spPr>
                                          </p:pic>
                                          <p:sp>
                                            <p:nvSpPr>
                                              <p:cNvPr id="345" name="Rectangle 344"/>
                                              <p:cNvSpPr/>
                                              <p:nvPr/>
                                            </p:nvSpPr>
                                            <p:spPr>
                                              <a:xfrm>
                                                <a:off x="14202590" y="2498936"/>
                                                <a:ext cx="359394" cy="184666"/>
                                              </a:xfrm>
                                              <a:prstGeom prst="rect">
                                                <a:avLst/>
                                              </a:prstGeom>
                                            </p:spPr>
                                            <p:txBody>
                                              <a:bodyPr wrap="none">
                                                <a:spAutoFit/>
                                              </a:bodyPr>
                                              <a:lstStyle/>
                                              <a:p>
                                                <a:r>
                                                  <a:rPr lang="tr-TR" sz="600" b="1" dirty="0"/>
                                                  <a:t>LYON</a:t>
                                                </a:r>
                                              </a:p>
                                            </p:txBody>
                                          </p:sp>
                                          <p:sp>
                                            <p:nvSpPr>
                                              <p:cNvPr id="346" name="Rectangle 345"/>
                                              <p:cNvSpPr/>
                                              <p:nvPr/>
                                            </p:nvSpPr>
                                            <p:spPr>
                                              <a:xfrm>
                                                <a:off x="14500989" y="2257652"/>
                                                <a:ext cx="450764" cy="184666"/>
                                              </a:xfrm>
                                              <a:prstGeom prst="rect">
                                                <a:avLst/>
                                              </a:prstGeom>
                                            </p:spPr>
                                            <p:txBody>
                                              <a:bodyPr wrap="none">
                                                <a:spAutoFit/>
                                              </a:bodyPr>
                                              <a:lstStyle/>
                                              <a:p>
                                                <a:r>
                                                  <a:rPr lang="tr-TR" sz="600" b="1" dirty="0"/>
                                                  <a:t>GENEVA</a:t>
                                                </a:r>
                                              </a:p>
                                            </p:txBody>
                                          </p:sp>
                                          <p:sp>
                                            <p:nvSpPr>
                                              <p:cNvPr id="347" name="Rectangle 346"/>
                                              <p:cNvSpPr/>
                                              <p:nvPr/>
                                            </p:nvSpPr>
                                            <p:spPr>
                                              <a:xfrm>
                                                <a:off x="13613044" y="1227165"/>
                                                <a:ext cx="630301" cy="276999"/>
                                              </a:xfrm>
                                              <a:prstGeom prst="rect">
                                                <a:avLst/>
                                              </a:prstGeom>
                                            </p:spPr>
                                            <p:txBody>
                                              <a:bodyPr wrap="none">
                                                <a:spAutoFit/>
                                              </a:bodyPr>
                                              <a:lstStyle/>
                                              <a:p>
                                                <a:r>
                                                  <a:rPr lang="tr-TR" sz="600" b="1" dirty="0"/>
                                                  <a:t>MANCHESTER</a:t>
                                                </a:r>
                                              </a:p>
                                              <a:p>
                                                <a:endParaRPr lang="tr-TR" sz="600" b="1" dirty="0"/>
                                              </a:p>
                                            </p:txBody>
                                          </p:sp>
                                          <p:grpSp>
                                            <p:nvGrpSpPr>
                                              <p:cNvPr id="348" name="Group 347"/>
                                              <p:cNvGrpSpPr/>
                                              <p:nvPr/>
                                            </p:nvGrpSpPr>
                                            <p:grpSpPr>
                                              <a:xfrm>
                                                <a:off x="13244122" y="258270"/>
                                                <a:ext cx="5253237" cy="3458195"/>
                                                <a:chOff x="13244122" y="258270"/>
                                                <a:chExt cx="5253237" cy="3458195"/>
                                              </a:xfrm>
                                            </p:grpSpPr>
                                            <p:grpSp>
                                              <p:nvGrpSpPr>
                                                <p:cNvPr id="349" name="Group 348"/>
                                                <p:cNvGrpSpPr/>
                                                <p:nvPr/>
                                              </p:nvGrpSpPr>
                                              <p:grpSpPr>
                                                <a:xfrm>
                                                  <a:off x="13244122" y="2903675"/>
                                                  <a:ext cx="458780" cy="540904"/>
                                                  <a:chOff x="13244122" y="2903675"/>
                                                  <a:chExt cx="458780" cy="540904"/>
                                                </a:xfrm>
                                              </p:grpSpPr>
                                              <p:pic>
                                                <p:nvPicPr>
                                                  <p:cNvPr id="410" name="Picture 409"/>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13315623" y="2903675"/>
                                                    <a:ext cx="280648" cy="435741"/>
                                                  </a:xfrm>
                                                  <a:prstGeom prst="rect">
                                                    <a:avLst/>
                                                  </a:prstGeom>
                                                </p:spPr>
                                              </p:pic>
                                              <p:sp>
                                                <p:nvSpPr>
                                                  <p:cNvPr id="411" name="Rectangle 410"/>
                                                  <p:cNvSpPr/>
                                                  <p:nvPr/>
                                                </p:nvSpPr>
                                                <p:spPr>
                                                  <a:xfrm>
                                                    <a:off x="13244122" y="3259913"/>
                                                    <a:ext cx="458780" cy="184666"/>
                                                  </a:xfrm>
                                                  <a:prstGeom prst="rect">
                                                    <a:avLst/>
                                                  </a:prstGeom>
                                                </p:spPr>
                                                <p:txBody>
                                                  <a:bodyPr wrap="none">
                                                    <a:spAutoFit/>
                                                  </a:bodyPr>
                                                  <a:lstStyle/>
                                                  <a:p>
                                                    <a:r>
                                                      <a:rPr lang="tr-TR" sz="600" b="1" dirty="0"/>
                                                      <a:t>MADRID</a:t>
                                                    </a:r>
                                                  </a:p>
                                                </p:txBody>
                                              </p:sp>
                                            </p:grpSp>
                                            <p:grpSp>
                                              <p:nvGrpSpPr>
                                                <p:cNvPr id="350" name="Group 349"/>
                                                <p:cNvGrpSpPr/>
                                                <p:nvPr/>
                                              </p:nvGrpSpPr>
                                              <p:grpSpPr>
                                                <a:xfrm>
                                                  <a:off x="13970053" y="258270"/>
                                                  <a:ext cx="4527306" cy="3458195"/>
                                                  <a:chOff x="13970053" y="258270"/>
                                                  <a:chExt cx="4527306" cy="3458195"/>
                                                </a:xfrm>
                                              </p:grpSpPr>
                                              <p:grpSp>
                                                <p:nvGrpSpPr>
                                                  <p:cNvPr id="351" name="Group 350"/>
                                                  <p:cNvGrpSpPr/>
                                                  <p:nvPr/>
                                                </p:nvGrpSpPr>
                                                <p:grpSpPr>
                                                  <a:xfrm>
                                                    <a:off x="13970053" y="2903675"/>
                                                    <a:ext cx="575800" cy="426592"/>
                                                    <a:chOff x="13970053" y="2903675"/>
                                                    <a:chExt cx="575800" cy="426592"/>
                                                  </a:xfrm>
                                                </p:grpSpPr>
                                                <p:pic>
                                                  <p:nvPicPr>
                                                    <p:cNvPr id="408" name="Picture 407"/>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3970053" y="2903675"/>
                                                      <a:ext cx="280648" cy="299625"/>
                                                    </a:xfrm>
                                                    <a:prstGeom prst="rect">
                                                      <a:avLst/>
                                                    </a:prstGeom>
                                                  </p:spPr>
                                                </p:pic>
                                                <p:sp>
                                                  <p:nvSpPr>
                                                    <p:cNvPr id="409" name="Rectangle 408"/>
                                                    <p:cNvSpPr/>
                                                    <p:nvPr/>
                                                  </p:nvSpPr>
                                                  <p:spPr>
                                                    <a:xfrm>
                                                      <a:off x="13970054" y="3145601"/>
                                                      <a:ext cx="575799" cy="184666"/>
                                                    </a:xfrm>
                                                    <a:prstGeom prst="rect">
                                                      <a:avLst/>
                                                    </a:prstGeom>
                                                  </p:spPr>
                                                  <p:txBody>
                                                    <a:bodyPr wrap="none">
                                                      <a:spAutoFit/>
                                                    </a:bodyPr>
                                                    <a:lstStyle/>
                                                    <a:p>
                                                      <a:r>
                                                        <a:rPr lang="tr-TR" sz="600" b="1" dirty="0"/>
                                                        <a:t>BARCELONA</a:t>
                                                      </a:r>
                                                    </a:p>
                                                  </p:txBody>
                                                </p:sp>
                                              </p:grpSp>
                                              <p:grpSp>
                                                <p:nvGrpSpPr>
                                                  <p:cNvPr id="352" name="Group 351"/>
                                                  <p:cNvGrpSpPr/>
                                                  <p:nvPr/>
                                                </p:nvGrpSpPr>
                                                <p:grpSpPr>
                                                  <a:xfrm>
                                                    <a:off x="14923598" y="258270"/>
                                                    <a:ext cx="3573761" cy="3458195"/>
                                                    <a:chOff x="14923598" y="258270"/>
                                                    <a:chExt cx="3573761" cy="3458195"/>
                                                  </a:xfrm>
                                                </p:grpSpPr>
                                                <p:pic>
                                                  <p:nvPicPr>
                                                    <p:cNvPr id="353" name="Picture 352"/>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5074814" y="2845976"/>
                                                      <a:ext cx="280648" cy="299625"/>
                                                    </a:xfrm>
                                                    <a:prstGeom prst="rect">
                                                      <a:avLst/>
                                                    </a:prstGeom>
                                                  </p:spPr>
                                                </p:pic>
                                                <p:sp>
                                                  <p:nvSpPr>
                                                    <p:cNvPr id="354" name="Rectangle 353"/>
                                                    <p:cNvSpPr/>
                                                    <p:nvPr/>
                                                  </p:nvSpPr>
                                                  <p:spPr>
                                                    <a:xfrm>
                                                      <a:off x="14923598" y="3025662"/>
                                                      <a:ext cx="383438" cy="184666"/>
                                                    </a:xfrm>
                                                    <a:prstGeom prst="rect">
                                                      <a:avLst/>
                                                    </a:prstGeom>
                                                  </p:spPr>
                                                  <p:txBody>
                                                    <a:bodyPr wrap="none">
                                                      <a:spAutoFit/>
                                                    </a:bodyPr>
                                                    <a:lstStyle/>
                                                    <a:p>
                                                      <a:r>
                                                        <a:rPr lang="tr-TR" sz="600" b="1" dirty="0"/>
                                                        <a:t>ROME</a:t>
                                                      </a:r>
                                                    </a:p>
                                                  </p:txBody>
                                                </p:sp>
                                                <p:grpSp>
                                                  <p:nvGrpSpPr>
                                                    <p:cNvPr id="355" name="Group 354"/>
                                                    <p:cNvGrpSpPr/>
                                                    <p:nvPr/>
                                                  </p:nvGrpSpPr>
                                                  <p:grpSpPr>
                                                    <a:xfrm>
                                                      <a:off x="15147569" y="258270"/>
                                                      <a:ext cx="3349790" cy="3458195"/>
                                                      <a:chOff x="15147569" y="258270"/>
                                                      <a:chExt cx="3349790" cy="3458195"/>
                                                    </a:xfrm>
                                                  </p:grpSpPr>
                                                  <p:sp>
                                                    <p:nvSpPr>
                                                      <p:cNvPr id="356" name="Rectangle 355"/>
                                                      <p:cNvSpPr/>
                                                      <p:nvPr/>
                                                    </p:nvSpPr>
                                                    <p:spPr>
                                                      <a:xfrm>
                                                        <a:off x="15413233" y="2677859"/>
                                                        <a:ext cx="516488" cy="184666"/>
                                                      </a:xfrm>
                                                      <a:prstGeom prst="rect">
                                                        <a:avLst/>
                                                      </a:prstGeom>
                                                    </p:spPr>
                                                    <p:txBody>
                                                      <a:bodyPr wrap="none">
                                                        <a:spAutoFit/>
                                                      </a:bodyPr>
                                                      <a:lstStyle/>
                                                      <a:p>
                                                        <a:r>
                                                          <a:rPr lang="tr-TR" sz="600" b="1" dirty="0"/>
                                                          <a:t>SARAJEVO</a:t>
                                                        </a:r>
                                                      </a:p>
                                                    </p:txBody>
                                                  </p:sp>
                                                  <p:grpSp>
                                                    <p:nvGrpSpPr>
                                                      <p:cNvPr id="357" name="Group 356"/>
                                                      <p:cNvGrpSpPr/>
                                                      <p:nvPr/>
                                                    </p:nvGrpSpPr>
                                                    <p:grpSpPr>
                                                      <a:xfrm>
                                                        <a:off x="15147569" y="258270"/>
                                                        <a:ext cx="3349790" cy="3458195"/>
                                                        <a:chOff x="15147569" y="258270"/>
                                                        <a:chExt cx="3349790" cy="3458195"/>
                                                      </a:xfrm>
                                                    </p:grpSpPr>
                                                    <p:pic>
                                                      <p:nvPicPr>
                                                        <p:cNvPr id="358" name="Picture 357"/>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5490732" y="2347149"/>
                                                          <a:ext cx="280648" cy="299625"/>
                                                        </a:xfrm>
                                                        <a:prstGeom prst="rect">
                                                          <a:avLst/>
                                                        </a:prstGeom>
                                                      </p:spPr>
                                                    </p:pic>
                                                    <p:grpSp>
                                                      <p:nvGrpSpPr>
                                                        <p:cNvPr id="359" name="Group 358"/>
                                                        <p:cNvGrpSpPr/>
                                                        <p:nvPr/>
                                                      </p:nvGrpSpPr>
                                                      <p:grpSpPr>
                                                        <a:xfrm>
                                                          <a:off x="15443049" y="2542834"/>
                                                          <a:ext cx="567020" cy="299625"/>
                                                          <a:chOff x="15443049" y="2542834"/>
                                                          <a:chExt cx="567020" cy="299625"/>
                                                        </a:xfrm>
                                                      </p:grpSpPr>
                                                      <p:pic>
                                                        <p:nvPicPr>
                                                          <p:cNvPr id="406" name="Picture 405"/>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5729421" y="2542834"/>
                                                            <a:ext cx="280648" cy="299625"/>
                                                          </a:xfrm>
                                                          <a:prstGeom prst="rect">
                                                            <a:avLst/>
                                                          </a:prstGeom>
                                                        </p:spPr>
                                                      </p:pic>
                                                      <p:sp>
                                                        <p:nvSpPr>
                                                          <p:cNvPr id="407" name="Rectangle 406"/>
                                                          <p:cNvSpPr/>
                                                          <p:nvPr/>
                                                        </p:nvSpPr>
                                                        <p:spPr>
                                                          <a:xfrm>
                                                            <a:off x="15443049" y="2570199"/>
                                                            <a:ext cx="441146" cy="184666"/>
                                                          </a:xfrm>
                                                          <a:prstGeom prst="rect">
                                                            <a:avLst/>
                                                          </a:prstGeom>
                                                        </p:spPr>
                                                        <p:txBody>
                                                          <a:bodyPr wrap="none">
                                                            <a:spAutoFit/>
                                                          </a:bodyPr>
                                                          <a:lstStyle/>
                                                          <a:p>
                                                            <a:r>
                                                              <a:rPr lang="tr-TR" sz="600" b="1" dirty="0"/>
                                                              <a:t>ZAGREB</a:t>
                                                            </a:r>
                                                          </a:p>
                                                        </p:txBody>
                                                      </p:sp>
                                                    </p:grpSp>
                                                    <p:grpSp>
                                                      <p:nvGrpSpPr>
                                                        <p:cNvPr id="360" name="Group 359"/>
                                                        <p:cNvGrpSpPr/>
                                                        <p:nvPr/>
                                                      </p:nvGrpSpPr>
                                                      <p:grpSpPr>
                                                        <a:xfrm>
                                                          <a:off x="15147569" y="258270"/>
                                                          <a:ext cx="3349790" cy="3458195"/>
                                                          <a:chOff x="15147569" y="258270"/>
                                                          <a:chExt cx="3349790" cy="3458195"/>
                                                        </a:xfrm>
                                                      </p:grpSpPr>
                                                      <p:pic>
                                                        <p:nvPicPr>
                                                          <p:cNvPr id="361" name="Picture 360"/>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5654853" y="1999436"/>
                                                            <a:ext cx="280648" cy="299625"/>
                                                          </a:xfrm>
                                                          <a:prstGeom prst="rect">
                                                            <a:avLst/>
                                                          </a:prstGeom>
                                                        </p:spPr>
                                                      </p:pic>
                                                      <p:sp>
                                                        <p:nvSpPr>
                                                          <p:cNvPr id="362" name="Rectangle 361"/>
                                                          <p:cNvSpPr/>
                                                          <p:nvPr/>
                                                        </p:nvSpPr>
                                                        <p:spPr>
                                                          <a:xfrm>
                                                            <a:off x="15709900" y="2185077"/>
                                                            <a:ext cx="436338" cy="184666"/>
                                                          </a:xfrm>
                                                          <a:prstGeom prst="rect">
                                                            <a:avLst/>
                                                          </a:prstGeom>
                                                        </p:spPr>
                                                        <p:txBody>
                                                          <a:bodyPr wrap="none">
                                                            <a:spAutoFit/>
                                                          </a:bodyPr>
                                                          <a:lstStyle/>
                                                          <a:p>
                                                            <a:r>
                                                              <a:rPr lang="tr-TR" sz="600" b="1" dirty="0"/>
                                                              <a:t>VIENNA</a:t>
                                                            </a:r>
                                                          </a:p>
                                                        </p:txBody>
                                                      </p:sp>
                                                      <p:grpSp>
                                                        <p:nvGrpSpPr>
                                                          <p:cNvPr id="363" name="Group 362"/>
                                                          <p:cNvGrpSpPr/>
                                                          <p:nvPr/>
                                                        </p:nvGrpSpPr>
                                                        <p:grpSpPr>
                                                          <a:xfrm>
                                                            <a:off x="15147569" y="258270"/>
                                                            <a:ext cx="3349790" cy="3458195"/>
                                                            <a:chOff x="15147569" y="258270"/>
                                                            <a:chExt cx="3349790" cy="3458195"/>
                                                          </a:xfrm>
                                                        </p:grpSpPr>
                                                        <p:pic>
                                                          <p:nvPicPr>
                                                            <p:cNvPr id="364" name="Picture 363"/>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6005889" y="2136356"/>
                                                              <a:ext cx="280648" cy="299625"/>
                                                            </a:xfrm>
                                                            <a:prstGeom prst="rect">
                                                              <a:avLst/>
                                                            </a:prstGeom>
                                                          </p:spPr>
                                                        </p:pic>
                                                        <p:sp>
                                                          <p:nvSpPr>
                                                            <p:cNvPr id="365" name="Rectangle 364"/>
                                                            <p:cNvSpPr/>
                                                            <p:nvPr/>
                                                          </p:nvSpPr>
                                                          <p:spPr>
                                                            <a:xfrm>
                                                              <a:off x="16062211" y="2347245"/>
                                                              <a:ext cx="526106" cy="184666"/>
                                                            </a:xfrm>
                                                            <a:prstGeom prst="rect">
                                                              <a:avLst/>
                                                            </a:prstGeom>
                                                          </p:spPr>
                                                          <p:txBody>
                                                            <a:bodyPr wrap="none">
                                                              <a:spAutoFit/>
                                                            </a:bodyPr>
                                                            <a:lstStyle/>
                                                            <a:p>
                                                              <a:r>
                                                                <a:rPr lang="tr-TR" sz="600" b="1" dirty="0"/>
                                                                <a:t>BUDAPEST</a:t>
                                                              </a:r>
                                                            </a:p>
                                                          </p:txBody>
                                                        </p:sp>
                                                        <p:grpSp>
                                                          <p:nvGrpSpPr>
                                                            <p:cNvPr id="366" name="Group 365"/>
                                                            <p:cNvGrpSpPr/>
                                                            <p:nvPr/>
                                                          </p:nvGrpSpPr>
                                                          <p:grpSpPr>
                                                            <a:xfrm>
                                                              <a:off x="15147569" y="258270"/>
                                                              <a:ext cx="3349790" cy="3458195"/>
                                                              <a:chOff x="15147569" y="258270"/>
                                                              <a:chExt cx="3349790" cy="3458195"/>
                                                            </a:xfrm>
                                                          </p:grpSpPr>
                                                          <p:pic>
                                                            <p:nvPicPr>
                                                              <p:cNvPr id="367" name="Picture 366"/>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6130293" y="2821565"/>
                                                                <a:ext cx="280648" cy="299625"/>
                                                              </a:xfrm>
                                                              <a:prstGeom prst="rect">
                                                                <a:avLst/>
                                                              </a:prstGeom>
                                                            </p:spPr>
                                                          </p:pic>
                                                          <p:grpSp>
                                                            <p:nvGrpSpPr>
                                                              <p:cNvPr id="368" name="Group 367"/>
                                                              <p:cNvGrpSpPr/>
                                                              <p:nvPr/>
                                                            </p:nvGrpSpPr>
                                                            <p:grpSpPr>
                                                              <a:xfrm>
                                                                <a:off x="15147569" y="258270"/>
                                                                <a:ext cx="3349790" cy="3458195"/>
                                                                <a:chOff x="15147569" y="258270"/>
                                                                <a:chExt cx="3349790" cy="3458195"/>
                                                              </a:xfrm>
                                                            </p:grpSpPr>
                                                            <p:sp>
                                                              <p:nvSpPr>
                                                                <p:cNvPr id="369" name="Rectangle 368"/>
                                                                <p:cNvSpPr/>
                                                                <p:nvPr/>
                                                              </p:nvSpPr>
                                                              <p:spPr>
                                                                <a:xfrm>
                                                                  <a:off x="16038864" y="2707419"/>
                                                                  <a:ext cx="484428" cy="184666"/>
                                                                </a:xfrm>
                                                                <a:prstGeom prst="rect">
                                                                  <a:avLst/>
                                                                </a:prstGeom>
                                                              </p:spPr>
                                                              <p:txBody>
                                                                <a:bodyPr wrap="none">
                                                                  <a:spAutoFit/>
                                                                </a:bodyPr>
                                                                <a:lstStyle/>
                                                                <a:p>
                                                                  <a:r>
                                                                    <a:rPr lang="tr-TR" sz="600" b="1" dirty="0"/>
                                                                    <a:t>PRISTINA</a:t>
                                                                  </a:r>
                                                                </a:p>
                                                              </p:txBody>
                                                            </p:sp>
                                                            <p:grpSp>
                                                              <p:nvGrpSpPr>
                                                                <p:cNvPr id="370" name="Group 369"/>
                                                                <p:cNvGrpSpPr/>
                                                                <p:nvPr/>
                                                              </p:nvGrpSpPr>
                                                              <p:grpSpPr>
                                                                <a:xfrm>
                                                                  <a:off x="15147569" y="258270"/>
                                                                  <a:ext cx="3349790" cy="3458195"/>
                                                                  <a:chOff x="15147569" y="258270"/>
                                                                  <a:chExt cx="3349790" cy="3458195"/>
                                                                </a:xfrm>
                                                              </p:grpSpPr>
                                                              <p:grpSp>
                                                                <p:nvGrpSpPr>
                                                                  <p:cNvPr id="371" name="Group 370"/>
                                                                  <p:cNvGrpSpPr/>
                                                                  <p:nvPr/>
                                                                </p:nvGrpSpPr>
                                                                <p:grpSpPr>
                                                                  <a:xfrm>
                                                                    <a:off x="15893861" y="2952604"/>
                                                                    <a:ext cx="431528" cy="412569"/>
                                                                    <a:chOff x="15893861" y="2952604"/>
                                                                    <a:chExt cx="431528" cy="412569"/>
                                                                  </a:xfrm>
                                                                </p:grpSpPr>
                                                                <p:pic>
                                                                  <p:nvPicPr>
                                                                    <p:cNvPr id="404" name="Picture 403"/>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5918381" y="2952604"/>
                                                                      <a:ext cx="280648" cy="299625"/>
                                                                    </a:xfrm>
                                                                    <a:prstGeom prst="rect">
                                                                      <a:avLst/>
                                                                    </a:prstGeom>
                                                                  </p:spPr>
                                                                </p:pic>
                                                                <p:sp>
                                                                  <p:nvSpPr>
                                                                    <p:cNvPr id="405" name="Rectangle 404"/>
                                                                    <p:cNvSpPr/>
                                                                    <p:nvPr/>
                                                                  </p:nvSpPr>
                                                                  <p:spPr>
                                                                    <a:xfrm>
                                                                      <a:off x="15893861" y="3180507"/>
                                                                      <a:ext cx="431528" cy="184666"/>
                                                                    </a:xfrm>
                                                                    <a:prstGeom prst="rect">
                                                                      <a:avLst/>
                                                                    </a:prstGeom>
                                                                  </p:spPr>
                                                                  <p:txBody>
                                                                    <a:bodyPr wrap="none">
                                                                      <a:spAutoFit/>
                                                                    </a:bodyPr>
                                                                    <a:lstStyle/>
                                                                    <a:p>
                                                                      <a:r>
                                                                        <a:rPr lang="tr-TR" sz="600" b="1" dirty="0" smtClean="0"/>
                                                                        <a:t>TIRANA</a:t>
                                                                      </a:r>
                                                                      <a:endParaRPr lang="tr-TR" sz="600" b="1" dirty="0"/>
                                                                    </a:p>
                                                                  </p:txBody>
                                                                </p:sp>
                                                              </p:grpSp>
                                                              <p:pic>
                                                                <p:nvPicPr>
                                                                  <p:cNvPr id="372" name="Picture 371"/>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5982194" y="2482089"/>
                                                                    <a:ext cx="280648" cy="299625"/>
                                                                  </a:xfrm>
                                                                  <a:prstGeom prst="rect">
                                                                    <a:avLst/>
                                                                  </a:prstGeom>
                                                                </p:spPr>
                                                              </p:pic>
                                                              <p:grpSp>
                                                                <p:nvGrpSpPr>
                                                                  <p:cNvPr id="373" name="Group 372"/>
                                                                  <p:cNvGrpSpPr/>
                                                                  <p:nvPr/>
                                                                </p:nvGrpSpPr>
                                                                <p:grpSpPr>
                                                                  <a:xfrm>
                                                                    <a:off x="15147569" y="258270"/>
                                                                    <a:ext cx="3349790" cy="3458195"/>
                                                                    <a:chOff x="7449996" y="1811473"/>
                                                                    <a:chExt cx="4466387" cy="4610927"/>
                                                                  </a:xfrm>
                                                                </p:grpSpPr>
                                                                <p:pic>
                                                                  <p:nvPicPr>
                                                                    <p:cNvPr id="374" name="Picture 373"/>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9147511" y="5945534"/>
                                                                      <a:ext cx="374197" cy="399500"/>
                                                                    </a:xfrm>
                                                                    <a:prstGeom prst="rect">
                                                                      <a:avLst/>
                                                                    </a:prstGeom>
                                                                  </p:spPr>
                                                                </p:pic>
                                                                <p:sp>
                                                                  <p:nvSpPr>
                                                                    <p:cNvPr id="375" name="Rectangle 374"/>
                                                                    <p:cNvSpPr/>
                                                                    <p:nvPr/>
                                                                  </p:nvSpPr>
                                                                  <p:spPr>
                                                                    <a:xfrm>
                                                                      <a:off x="9302805" y="6176179"/>
                                                                      <a:ext cx="590333" cy="246221"/>
                                                                    </a:xfrm>
                                                                    <a:prstGeom prst="rect">
                                                                      <a:avLst/>
                                                                    </a:prstGeom>
                                                                  </p:spPr>
                                                                  <p:txBody>
                                                                    <a:bodyPr wrap="none">
                                                                      <a:spAutoFit/>
                                                                    </a:bodyPr>
                                                                    <a:lstStyle/>
                                                                    <a:p>
                                                                      <a:r>
                                                                        <a:rPr lang="tr-TR" sz="600" b="1" dirty="0"/>
                                                                        <a:t>ATHENS</a:t>
                                                                      </a:r>
                                                                    </a:p>
                                                                  </p:txBody>
                                                                </p:sp>
                                                                <p:pic>
                                                                  <p:nvPicPr>
                                                                    <p:cNvPr id="376" name="Picture 375"/>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8960412" y="5490853"/>
                                                                      <a:ext cx="374197" cy="399500"/>
                                                                    </a:xfrm>
                                                                    <a:prstGeom prst="rect">
                                                                      <a:avLst/>
                                                                    </a:prstGeom>
                                                                  </p:spPr>
                                                                </p:pic>
                                                                <p:sp>
                                                                  <p:nvSpPr>
                                                                    <p:cNvPr id="377" name="Rectangle 376"/>
                                                                    <p:cNvSpPr/>
                                                                    <p:nvPr/>
                                                                  </p:nvSpPr>
                                                                  <p:spPr>
                                                                    <a:xfrm>
                                                                      <a:off x="8851943" y="5788783"/>
                                                                      <a:ext cx="861775" cy="246221"/>
                                                                    </a:xfrm>
                                                                    <a:prstGeom prst="rect">
                                                                      <a:avLst/>
                                                                    </a:prstGeom>
                                                                  </p:spPr>
                                                                  <p:txBody>
                                                                    <a:bodyPr wrap="none">
                                                                      <a:spAutoFit/>
                                                                    </a:bodyPr>
                                                                    <a:lstStyle/>
                                                                    <a:p>
                                                                      <a:r>
                                                                        <a:rPr lang="tr-TR" sz="600" b="1" dirty="0"/>
                                                                        <a:t>THESSALONIKI</a:t>
                                                                      </a:r>
                                                                    </a:p>
                                                                  </p:txBody>
                                                                </p:sp>
                                                                <p:sp>
                                                                  <p:nvSpPr>
                                                                    <p:cNvPr id="378" name="Rectangle 377"/>
                                                                    <p:cNvSpPr/>
                                                                    <p:nvPr/>
                                                                  </p:nvSpPr>
                                                                  <p:spPr>
                                                                    <a:xfrm>
                                                                      <a:off x="8951883" y="5366147"/>
                                                                      <a:ext cx="558272" cy="246221"/>
                                                                    </a:xfrm>
                                                                    <a:prstGeom prst="rect">
                                                                      <a:avLst/>
                                                                    </a:prstGeom>
                                                                  </p:spPr>
                                                                  <p:txBody>
                                                                    <a:bodyPr wrap="none">
                                                                      <a:spAutoFit/>
                                                                    </a:bodyPr>
                                                                    <a:lstStyle/>
                                                                    <a:p>
                                                                      <a:r>
                                                                        <a:rPr lang="tr-TR" sz="600" b="1" dirty="0"/>
                                                                        <a:t>SKOPJE</a:t>
                                                                      </a:r>
                                                                    </a:p>
                                                                  </p:txBody>
                                                                </p:sp>
                                                                <p:grpSp>
                                                                  <p:nvGrpSpPr>
                                                                    <p:cNvPr id="379" name="Group 378"/>
                                                                    <p:cNvGrpSpPr/>
                                                                    <p:nvPr/>
                                                                  </p:nvGrpSpPr>
                                                                  <p:grpSpPr>
                                                                    <a:xfrm>
                                                                      <a:off x="7449996" y="1811473"/>
                                                                      <a:ext cx="4466387" cy="3601754"/>
                                                                      <a:chOff x="7449996" y="1811473"/>
                                                                      <a:chExt cx="4466387" cy="3601754"/>
                                                                    </a:xfrm>
                                                                  </p:grpSpPr>
                                                                  <p:pic>
                                                                    <p:nvPicPr>
                                                                      <p:cNvPr id="380" name="Picture 379"/>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9115706" y="5013727"/>
                                                                        <a:ext cx="374197" cy="399500"/>
                                                                      </a:xfrm>
                                                                      <a:prstGeom prst="rect">
                                                                        <a:avLst/>
                                                                      </a:prstGeom>
                                                                    </p:spPr>
                                                                  </p:pic>
                                                                  <p:pic>
                                                                    <p:nvPicPr>
                                                                      <p:cNvPr id="381" name="Picture 380"/>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9447532" y="4797125"/>
                                                                        <a:ext cx="374197" cy="399500"/>
                                                                      </a:xfrm>
                                                                      <a:prstGeom prst="rect">
                                                                        <a:avLst/>
                                                                      </a:prstGeom>
                                                                    </p:spPr>
                                                                  </p:pic>
                                                                  <p:grpSp>
                                                                    <p:nvGrpSpPr>
                                                                      <p:cNvPr id="383" name="Group 382"/>
                                                                      <p:cNvGrpSpPr/>
                                                                      <p:nvPr/>
                                                                    </p:nvGrpSpPr>
                                                                    <p:grpSpPr>
                                                                      <a:xfrm>
                                                                        <a:off x="7449996" y="1811473"/>
                                                                        <a:ext cx="4466387" cy="3488077"/>
                                                                        <a:chOff x="7449996" y="1811473"/>
                                                                        <a:chExt cx="4466387" cy="3488077"/>
                                                                      </a:xfrm>
                                                                    </p:grpSpPr>
                                                                    <p:pic>
                                                                      <p:nvPicPr>
                                                                        <p:cNvPr id="384" name="Picture 383"/>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9766213" y="4399528"/>
                                                                          <a:ext cx="374197" cy="399500"/>
                                                                        </a:xfrm>
                                                                        <a:prstGeom prst="rect">
                                                                          <a:avLst/>
                                                                        </a:prstGeom>
                                                                      </p:spPr>
                                                                    </p:pic>
                                                                    <p:sp>
                                                                      <p:nvSpPr>
                                                                        <p:cNvPr id="385" name="Rectangle 384"/>
                                                                        <p:cNvSpPr/>
                                                                        <p:nvPr/>
                                                                      </p:nvSpPr>
                                                                      <p:spPr>
                                                                        <a:xfrm>
                                                                          <a:off x="9515479" y="4660202"/>
                                                                          <a:ext cx="665140" cy="246221"/>
                                                                        </a:xfrm>
                                                                        <a:prstGeom prst="rect">
                                                                          <a:avLst/>
                                                                        </a:prstGeom>
                                                                      </p:spPr>
                                                                      <p:txBody>
                                                                        <a:bodyPr wrap="none">
                                                                          <a:spAutoFit/>
                                                                        </a:bodyPr>
                                                                        <a:lstStyle/>
                                                                        <a:p>
                                                                          <a:r>
                                                                            <a:rPr lang="tr-TR" sz="600" b="1" dirty="0"/>
                                                                            <a:t>CHISINAU</a:t>
                                                                          </a:r>
                                                                        </a:p>
                                                                      </p:txBody>
                                                                    </p:sp>
                                                                    <p:grpSp>
                                                                      <p:nvGrpSpPr>
                                                                        <p:cNvPr id="386" name="Group 385"/>
                                                                        <p:cNvGrpSpPr/>
                                                                        <p:nvPr/>
                                                                      </p:nvGrpSpPr>
                                                                      <p:grpSpPr>
                                                                        <a:xfrm>
                                                                          <a:off x="7449996" y="1811473"/>
                                                                          <a:ext cx="4466387" cy="3488077"/>
                                                                          <a:chOff x="7449996" y="1811473"/>
                                                                          <a:chExt cx="4466387" cy="3488077"/>
                                                                        </a:xfrm>
                                                                      </p:grpSpPr>
                                                                      <p:pic>
                                                                        <p:nvPicPr>
                                                                          <p:cNvPr id="387" name="Picture 386"/>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0148072" y="4426958"/>
                                                                            <a:ext cx="374197" cy="399500"/>
                                                                          </a:xfrm>
                                                                          <a:prstGeom prst="rect">
                                                                            <a:avLst/>
                                                                          </a:prstGeom>
                                                                        </p:spPr>
                                                                      </p:pic>
                                                                      <p:sp>
                                                                        <p:nvSpPr>
                                                                          <p:cNvPr id="388" name="Rectangle 387"/>
                                                                          <p:cNvSpPr/>
                                                                          <p:nvPr/>
                                                                        </p:nvSpPr>
                                                                        <p:spPr>
                                                                          <a:xfrm>
                                                                            <a:off x="9970166" y="4740017"/>
                                                                            <a:ext cx="588195" cy="246221"/>
                                                                          </a:xfrm>
                                                                          <a:prstGeom prst="rect">
                                                                            <a:avLst/>
                                                                          </a:prstGeom>
                                                                        </p:spPr>
                                                                        <p:txBody>
                                                                          <a:bodyPr wrap="none">
                                                                            <a:spAutoFit/>
                                                                          </a:bodyPr>
                                                                          <a:lstStyle/>
                                                                          <a:p>
                                                                            <a:r>
                                                                              <a:rPr lang="tr-TR" sz="600" b="1" dirty="0"/>
                                                                              <a:t>ODESSA</a:t>
                                                                            </a:r>
                                                                          </a:p>
                                                                        </p:txBody>
                                                                      </p:sp>
                                                                      <p:grpSp>
                                                                        <p:nvGrpSpPr>
                                                                          <p:cNvPr id="389" name="Group 388"/>
                                                                          <p:cNvGrpSpPr/>
                                                                          <p:nvPr/>
                                                                        </p:nvGrpSpPr>
                                                                        <p:grpSpPr>
                                                                          <a:xfrm>
                                                                            <a:off x="7449996" y="1811473"/>
                                                                            <a:ext cx="4466387" cy="3488077"/>
                                                                            <a:chOff x="7449996" y="1811473"/>
                                                                            <a:chExt cx="4466387" cy="3488077"/>
                                                                          </a:xfrm>
                                                                        </p:grpSpPr>
                                                                        <p:grpSp>
                                                                          <p:nvGrpSpPr>
                                                                            <p:cNvPr id="390" name="Group 389"/>
                                                                            <p:cNvGrpSpPr/>
                                                                            <p:nvPr/>
                                                                          </p:nvGrpSpPr>
                                                                          <p:grpSpPr>
                                                                            <a:xfrm>
                                                                              <a:off x="7449996" y="1811473"/>
                                                                              <a:ext cx="3093598" cy="2331930"/>
                                                                              <a:chOff x="7449996" y="1811473"/>
                                                                              <a:chExt cx="3093598" cy="2331930"/>
                                                                            </a:xfrm>
                                                                          </p:grpSpPr>
                                                                          <p:pic>
                                                                            <p:nvPicPr>
                                                                              <p:cNvPr id="393" name="Picture 392"/>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0085173" y="3607482"/>
                                                                                <a:ext cx="374197" cy="399500"/>
                                                                              </a:xfrm>
                                                                              <a:prstGeom prst="rect">
                                                                                <a:avLst/>
                                                                              </a:prstGeom>
                                                                            </p:spPr>
                                                                          </p:pic>
                                                                          <p:sp>
                                                                            <p:nvSpPr>
                                                                              <p:cNvPr id="394" name="Rectangle 393"/>
                                                                              <p:cNvSpPr/>
                                                                              <p:nvPr/>
                                                                            </p:nvSpPr>
                                                                            <p:spPr>
                                                                              <a:xfrm>
                                                                                <a:off x="10105013" y="3897182"/>
                                                                                <a:ext cx="438581" cy="246221"/>
                                                                              </a:xfrm>
                                                                              <a:prstGeom prst="rect">
                                                                                <a:avLst/>
                                                                              </a:prstGeom>
                                                                            </p:spPr>
                                                                            <p:txBody>
                                                                              <a:bodyPr wrap="none">
                                                                                <a:spAutoFit/>
                                                                              </a:bodyPr>
                                                                              <a:lstStyle/>
                                                                              <a:p>
                                                                                <a:r>
                                                                                  <a:rPr lang="tr-TR" sz="600" b="1" dirty="0"/>
                                                                                  <a:t>KIEV</a:t>
                                                                                </a:r>
                                                                              </a:p>
                                                                            </p:txBody>
                                                                          </p:sp>
                                                                          <p:grpSp>
                                                                            <p:nvGrpSpPr>
                                                                              <p:cNvPr id="395" name="Group 394"/>
                                                                              <p:cNvGrpSpPr/>
                                                                              <p:nvPr/>
                                                                            </p:nvGrpSpPr>
                                                                            <p:grpSpPr>
                                                                              <a:xfrm>
                                                                                <a:off x="7449996" y="1811473"/>
                                                                                <a:ext cx="1857279" cy="2079406"/>
                                                                                <a:chOff x="7449996" y="1811473"/>
                                                                                <a:chExt cx="1857279" cy="2079406"/>
                                                                              </a:xfrm>
                                                                            </p:grpSpPr>
                                                                            <p:grpSp>
                                                                              <p:nvGrpSpPr>
                                                                                <p:cNvPr id="396" name="Group 395"/>
                                                                                <p:cNvGrpSpPr/>
                                                                                <p:nvPr/>
                                                                              </p:nvGrpSpPr>
                                                                              <p:grpSpPr>
                                                                                <a:xfrm>
                                                                                  <a:off x="7449996" y="1811473"/>
                                                                                  <a:ext cx="1140068" cy="1273834"/>
                                                                                  <a:chOff x="7449996" y="1811473"/>
                                                                                  <a:chExt cx="1140068" cy="1273834"/>
                                                                                </a:xfrm>
                                                                              </p:grpSpPr>
                                                                              <p:pic>
                                                                                <p:nvPicPr>
                                                                                  <p:cNvPr id="399" name="Picture 398"/>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7449996" y="2567845"/>
                                                                                    <a:ext cx="374197" cy="399500"/>
                                                                                  </a:xfrm>
                                                                                  <a:prstGeom prst="rect">
                                                                                    <a:avLst/>
                                                                                  </a:prstGeom>
                                                                                </p:spPr>
                                                                              </p:pic>
                                                                              <p:sp>
                                                                                <p:nvSpPr>
                                                                                  <p:cNvPr id="400" name="Rectangle 399"/>
                                                                                  <p:cNvSpPr/>
                                                                                  <p:nvPr/>
                                                                                </p:nvSpPr>
                                                                                <p:spPr>
                                                                                  <a:xfrm>
                                                                                    <a:off x="7576117" y="2839086"/>
                                                                                    <a:ext cx="851088" cy="246221"/>
                                                                                  </a:xfrm>
                                                                                  <a:prstGeom prst="rect">
                                                                                    <a:avLst/>
                                                                                  </a:prstGeom>
                                                                                </p:spPr>
                                                                                <p:txBody>
                                                                                  <a:bodyPr wrap="none">
                                                                                    <a:spAutoFit/>
                                                                                  </a:bodyPr>
                                                                                  <a:lstStyle/>
                                                                                  <a:p>
                                                                                    <a:r>
                                                                                      <a:rPr lang="tr-TR" sz="600" b="1" dirty="0" smtClean="0"/>
                                                                                      <a:t>COPENHAGEN</a:t>
                                                                                    </a:r>
                                                                                    <a:endParaRPr lang="tr-TR" sz="600" b="1" dirty="0"/>
                                                                                  </a:p>
                                                                                </p:txBody>
                                                                              </p:sp>
                                                                              <p:grpSp>
                                                                                <p:nvGrpSpPr>
                                                                                  <p:cNvPr id="401" name="Group 400"/>
                                                                                  <p:cNvGrpSpPr/>
                                                                                  <p:nvPr/>
                                                                                </p:nvGrpSpPr>
                                                                                <p:grpSpPr>
                                                                                  <a:xfrm>
                                                                                    <a:off x="7729804" y="1811473"/>
                                                                                    <a:ext cx="860260" cy="515626"/>
                                                                                    <a:chOff x="7729804" y="1811473"/>
                                                                                    <a:chExt cx="860260" cy="515626"/>
                                                                                  </a:xfrm>
                                                                                </p:grpSpPr>
                                                                                <p:pic>
                                                                                  <p:nvPicPr>
                                                                                    <p:cNvPr id="402" name="Picture 401"/>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8215866" y="1811473"/>
                                                                                      <a:ext cx="374198" cy="399500"/>
                                                                                    </a:xfrm>
                                                                                    <a:prstGeom prst="rect">
                                                                                      <a:avLst/>
                                                                                    </a:prstGeom>
                                                                                  </p:spPr>
                                                                                </p:pic>
                                                                                <p:sp>
                                                                                  <p:nvSpPr>
                                                                                    <p:cNvPr id="403" name="Rectangle 402"/>
                                                                                    <p:cNvSpPr/>
                                                                                    <p:nvPr/>
                                                                                  </p:nvSpPr>
                                                                                  <p:spPr>
                                                                                    <a:xfrm>
                                                                                      <a:off x="7729804" y="2080877"/>
                                                                                      <a:ext cx="789106" cy="246222"/>
                                                                                    </a:xfrm>
                                                                                    <a:prstGeom prst="rect">
                                                                                      <a:avLst/>
                                                                                    </a:prstGeom>
                                                                                  </p:spPr>
                                                                                  <p:txBody>
                                                                                    <a:bodyPr wrap="none">
                                                                                      <a:spAutoFit/>
                                                                                    </a:bodyPr>
                                                                                    <a:lstStyle/>
                                                                                    <a:p>
                                                                                      <a:r>
                                                                                        <a:rPr lang="tr-TR" sz="600" b="1" dirty="0"/>
                                                                                        <a:t>STOCKHOLM</a:t>
                                                                                      </a:r>
                                                                                    </a:p>
                                                                                  </p:txBody>
                                                                                </p:sp>
                                                                              </p:grpSp>
                                                                            </p:grpSp>
                                                                            <p:pic>
                                                                              <p:nvPicPr>
                                                                                <p:cNvPr id="397" name="Picture 396"/>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8706225" y="3353201"/>
                                                                                  <a:ext cx="374197" cy="399500"/>
                                                                                </a:xfrm>
                                                                                <a:prstGeom prst="rect">
                                                                                  <a:avLst/>
                                                                                </a:prstGeom>
                                                                              </p:spPr>
                                                                            </p:pic>
                                                                            <p:sp>
                                                                              <p:nvSpPr>
                                                                                <p:cNvPr id="398" name="Rectangle 397"/>
                                                                                <p:cNvSpPr/>
                                                                                <p:nvPr/>
                                                                              </p:nvSpPr>
                                                                              <p:spPr>
                                                                                <a:xfrm>
                                                                                  <a:off x="8642135" y="3644658"/>
                                                                                  <a:ext cx="665140" cy="246221"/>
                                                                                </a:xfrm>
                                                                                <a:prstGeom prst="rect">
                                                                                  <a:avLst/>
                                                                                </a:prstGeom>
                                                                              </p:spPr>
                                                                              <p:txBody>
                                                                                <a:bodyPr wrap="none">
                                                                                  <a:spAutoFit/>
                                                                                </a:bodyPr>
                                                                                <a:lstStyle/>
                                                                                <a:p>
                                                                                  <a:r>
                                                                                    <a:rPr lang="tr-TR" sz="600" b="1" dirty="0"/>
                                                                                    <a:t>WARSAW</a:t>
                                                                                  </a:r>
                                                                                </a:p>
                                                                              </p:txBody>
                                                                            </p:sp>
                                                                          </p:grpSp>
                                                                        </p:grpSp>
                                                                        <p:pic>
                                                                          <p:nvPicPr>
                                                                            <p:cNvPr id="391" name="Picture 390"/>
                                                                            <p:cNvPicPr>
                                                                              <a:picLocks noChangeAspect="1"/>
                                                                            </p:cNvPicPr>
                                                                            <p:nvPr/>
                                                                          </p:nvPicPr>
                                                                          <p:blipFill rotWithShape="1">
                                                                            <a:blip r:embed="rId33">
                                                                              <a:extLst>
                                                                                <a:ext uri="{28A0092B-C50C-407E-A947-70E740481C1C}">
                                                                                  <a14:useLocalDpi xmlns:a14="http://schemas.microsoft.com/office/drawing/2010/main" val="0"/>
                                                                                </a:ext>
                                                                              </a:extLst>
                                                                            </a:blip>
                                                                            <a:srcRect l="1740" t="64069" r="94898" b="29548"/>
                                                                            <a:stretch/>
                                                                          </p:blipFill>
                                                                          <p:spPr>
                                                                            <a:xfrm>
                                                                              <a:off x="10614360" y="4764725"/>
                                                                              <a:ext cx="374197" cy="399500"/>
                                                                            </a:xfrm>
                                                                            <a:prstGeom prst="rect">
                                                                              <a:avLst/>
                                                                            </a:prstGeom>
                                                                          </p:spPr>
                                                                        </p:pic>
                                                                        <p:sp>
                                                                          <p:nvSpPr>
                                                                            <p:cNvPr id="392" name="Rectangle 391"/>
                                                                            <p:cNvSpPr/>
                                                                            <p:nvPr/>
                                                                          </p:nvSpPr>
                                                                          <p:spPr>
                                                                            <a:xfrm>
                                                                              <a:off x="10526739" y="5053329"/>
                                                                              <a:ext cx="1389644" cy="246221"/>
                                                                            </a:xfrm>
                                                                            <a:prstGeom prst="rect">
                                                                              <a:avLst/>
                                                                            </a:prstGeom>
                                                                          </p:spPr>
                                                                          <p:txBody>
                                                                            <a:bodyPr wrap="square">
                                                                              <a:spAutoFit/>
                                                                            </a:bodyPr>
                                                                            <a:lstStyle/>
                                                                            <a:p>
                                                                              <a:r>
                                                                                <a:rPr lang="tr-TR" sz="600" b="1" dirty="0" smtClean="0"/>
                                                                                <a:t>SIMFEROPOL</a:t>
                                                                              </a:r>
                                                                              <a:endParaRPr lang="tr-TR" sz="600" b="1" dirty="0"/>
                                                                            </a:p>
                                                                          </p:txBody>
                                                                        </p:sp>
                                                                      </p:grpSp>
                                                                    </p:grpSp>
                                                                  </p:grpSp>
                                                                  <p:sp>
                                                                    <p:nvSpPr>
                                                                      <p:cNvPr id="382" name="Rectangle 381"/>
                                                                      <p:cNvSpPr/>
                                                                      <p:nvPr/>
                                                                    </p:nvSpPr>
                                                                    <p:spPr>
                                                                      <a:xfrm>
                                                                        <a:off x="9321939" y="5022339"/>
                                                                        <a:ext cx="757045" cy="246221"/>
                                                                      </a:xfrm>
                                                                      <a:prstGeom prst="rect">
                                                                        <a:avLst/>
                                                                      </a:prstGeom>
                                                                    </p:spPr>
                                                                    <p:txBody>
                                                                      <a:bodyPr wrap="none">
                                                                        <a:spAutoFit/>
                                                                      </a:bodyPr>
                                                                      <a:lstStyle/>
                                                                      <a:p>
                                                                        <a:r>
                                                                          <a:rPr lang="tr-TR" sz="600" b="1" dirty="0"/>
                                                                          <a:t>BUCHAREST</a:t>
                                                                        </a:r>
                                                                      </a:p>
                                                                    </p:txBody>
                                                                  </p:sp>
                                                                </p:grpSp>
                                                              </p:grpSp>
                                                            </p:grpSp>
                                                          </p:grpSp>
                                                        </p:grpSp>
                                                      </p:grpSp>
                                                    </p:grpSp>
                                                  </p:grpSp>
                                                </p:grpSp>
                                              </p:grpSp>
                                            </p:grpSp>
                                          </p:grpSp>
                                        </p:grpSp>
                                      </p:grpSp>
                                    </p:grpSp>
                                  </p:grpSp>
                                </p:grpSp>
                              </p:grpSp>
                            </p:grpSp>
                          </p:grpSp>
                        </p:grpSp>
                      </p:grpSp>
                    </p:grpSp>
                  </p:grpSp>
                </p:grpSp>
              </p:grpSp>
            </p:grpSp>
          </p:grpSp>
        </p:grpSp>
      </p:grpSp>
      <p:grpSp>
        <p:nvGrpSpPr>
          <p:cNvPr id="510" name="Group 509"/>
          <p:cNvGrpSpPr/>
          <p:nvPr/>
        </p:nvGrpSpPr>
        <p:grpSpPr>
          <a:xfrm>
            <a:off x="2846162" y="2683857"/>
            <a:ext cx="5880269" cy="1372240"/>
            <a:chOff x="2847597" y="2683857"/>
            <a:chExt cx="5880269" cy="1372240"/>
          </a:xfrm>
        </p:grpSpPr>
        <p:grpSp>
          <p:nvGrpSpPr>
            <p:cNvPr id="514" name="Group 513"/>
            <p:cNvGrpSpPr/>
            <p:nvPr/>
          </p:nvGrpSpPr>
          <p:grpSpPr>
            <a:xfrm>
              <a:off x="2847597" y="2683857"/>
              <a:ext cx="5880269" cy="1372240"/>
              <a:chOff x="2828005" y="2677882"/>
              <a:chExt cx="5880269" cy="1372240"/>
            </a:xfrm>
          </p:grpSpPr>
          <p:pic>
            <p:nvPicPr>
              <p:cNvPr id="517" name="Picture 516"/>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6325444" y="2753251"/>
                <a:ext cx="332346" cy="376658"/>
              </a:xfrm>
              <a:prstGeom prst="rect">
                <a:avLst/>
              </a:prstGeom>
            </p:spPr>
          </p:pic>
          <p:sp>
            <p:nvSpPr>
              <p:cNvPr id="518" name="Rectangle 517"/>
              <p:cNvSpPr/>
              <p:nvPr/>
            </p:nvSpPr>
            <p:spPr>
              <a:xfrm>
                <a:off x="6304624" y="3026134"/>
                <a:ext cx="479618" cy="184666"/>
              </a:xfrm>
              <a:prstGeom prst="rect">
                <a:avLst/>
              </a:prstGeom>
            </p:spPr>
            <p:txBody>
              <a:bodyPr wrap="none">
                <a:spAutoFit/>
              </a:bodyPr>
              <a:lstStyle/>
              <a:p>
                <a:r>
                  <a:rPr lang="tr-TR" sz="600" b="1" dirty="0"/>
                  <a:t>KRAKOW</a:t>
                </a:r>
              </a:p>
            </p:txBody>
          </p:sp>
          <p:grpSp>
            <p:nvGrpSpPr>
              <p:cNvPr id="522" name="Group 521"/>
              <p:cNvGrpSpPr/>
              <p:nvPr/>
            </p:nvGrpSpPr>
            <p:grpSpPr>
              <a:xfrm>
                <a:off x="2828005" y="2677882"/>
                <a:ext cx="5880269" cy="1372240"/>
                <a:chOff x="12388076" y="1577547"/>
                <a:chExt cx="5880269" cy="1372240"/>
              </a:xfrm>
            </p:grpSpPr>
            <p:grpSp>
              <p:nvGrpSpPr>
                <p:cNvPr id="524" name="Group 523"/>
                <p:cNvGrpSpPr/>
                <p:nvPr/>
              </p:nvGrpSpPr>
              <p:grpSpPr>
                <a:xfrm>
                  <a:off x="12388076" y="1683226"/>
                  <a:ext cx="5880269" cy="1266561"/>
                  <a:chOff x="12388076" y="1683226"/>
                  <a:chExt cx="5880269" cy="1266561"/>
                </a:xfrm>
              </p:grpSpPr>
              <p:grpSp>
                <p:nvGrpSpPr>
                  <p:cNvPr id="528" name="Group 527"/>
                  <p:cNvGrpSpPr/>
                  <p:nvPr/>
                </p:nvGrpSpPr>
                <p:grpSpPr>
                  <a:xfrm>
                    <a:off x="12388076" y="1683226"/>
                    <a:ext cx="5714306" cy="1266561"/>
                    <a:chOff x="12388076" y="1683226"/>
                    <a:chExt cx="5714306" cy="1266561"/>
                  </a:xfrm>
                </p:grpSpPr>
                <p:pic>
                  <p:nvPicPr>
                    <p:cNvPr id="530" name="Picture 529"/>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13476039" y="2057517"/>
                      <a:ext cx="332346" cy="376658"/>
                    </a:xfrm>
                    <a:prstGeom prst="rect">
                      <a:avLst/>
                    </a:prstGeom>
                  </p:spPr>
                </p:pic>
                <p:sp>
                  <p:nvSpPr>
                    <p:cNvPr id="531" name="Rectangle 530"/>
                    <p:cNvSpPr/>
                    <p:nvPr/>
                  </p:nvSpPr>
                  <p:spPr>
                    <a:xfrm>
                      <a:off x="12388076" y="2648327"/>
                      <a:ext cx="562975" cy="184666"/>
                    </a:xfrm>
                    <a:prstGeom prst="rect">
                      <a:avLst/>
                    </a:prstGeom>
                  </p:spPr>
                  <p:txBody>
                    <a:bodyPr wrap="none">
                      <a:spAutoFit/>
                    </a:bodyPr>
                    <a:lstStyle/>
                    <a:p>
                      <a:r>
                        <a:rPr lang="tr-TR" sz="600" b="1" dirty="0"/>
                        <a:t>LA CORUNA</a:t>
                      </a:r>
                    </a:p>
                  </p:txBody>
                </p:sp>
                <p:pic>
                  <p:nvPicPr>
                    <p:cNvPr id="532" name="Picture 531"/>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12814752" y="2573129"/>
                      <a:ext cx="332346" cy="376658"/>
                    </a:xfrm>
                    <a:prstGeom prst="rect">
                      <a:avLst/>
                    </a:prstGeom>
                  </p:spPr>
                </p:pic>
                <p:sp>
                  <p:nvSpPr>
                    <p:cNvPr id="535" name="Rectangle 534"/>
                    <p:cNvSpPr/>
                    <p:nvPr/>
                  </p:nvSpPr>
                  <p:spPr>
                    <a:xfrm>
                      <a:off x="13646017" y="2227499"/>
                      <a:ext cx="445956" cy="184666"/>
                    </a:xfrm>
                    <a:prstGeom prst="rect">
                      <a:avLst/>
                    </a:prstGeom>
                  </p:spPr>
                  <p:txBody>
                    <a:bodyPr wrap="none">
                      <a:spAutoFit/>
                    </a:bodyPr>
                    <a:lstStyle/>
                    <a:p>
                      <a:r>
                        <a:rPr lang="tr-TR" sz="600" b="1" dirty="0"/>
                        <a:t>NANTES</a:t>
                      </a:r>
                    </a:p>
                  </p:txBody>
                </p:sp>
                <p:pic>
                  <p:nvPicPr>
                    <p:cNvPr id="537" name="Picture 536"/>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17770036" y="1683226"/>
                      <a:ext cx="332346" cy="376658"/>
                    </a:xfrm>
                    <a:prstGeom prst="rect">
                      <a:avLst/>
                    </a:prstGeom>
                  </p:spPr>
                </p:pic>
              </p:grpSp>
              <p:sp>
                <p:nvSpPr>
                  <p:cNvPr id="529" name="Rectangle 528"/>
                  <p:cNvSpPr/>
                  <p:nvPr/>
                </p:nvSpPr>
                <p:spPr>
                  <a:xfrm>
                    <a:off x="17796741" y="1930805"/>
                    <a:ext cx="471604" cy="184666"/>
                  </a:xfrm>
                  <a:prstGeom prst="rect">
                    <a:avLst/>
                  </a:prstGeom>
                </p:spPr>
                <p:txBody>
                  <a:bodyPr wrap="none">
                    <a:spAutoFit/>
                  </a:bodyPr>
                  <a:lstStyle/>
                  <a:p>
                    <a:r>
                      <a:rPr lang="tr-TR" sz="600" b="1" dirty="0"/>
                      <a:t>KHARKIV</a:t>
                    </a:r>
                  </a:p>
                </p:txBody>
              </p:sp>
            </p:grpSp>
            <p:pic>
              <p:nvPicPr>
                <p:cNvPr id="525" name="Picture 524"/>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14890212" y="1577547"/>
                  <a:ext cx="332346" cy="376658"/>
                </a:xfrm>
                <a:prstGeom prst="rect">
                  <a:avLst/>
                </a:prstGeom>
              </p:spPr>
            </p:pic>
            <p:sp>
              <p:nvSpPr>
                <p:cNvPr id="526" name="Rectangle 525"/>
                <p:cNvSpPr/>
                <p:nvPr/>
              </p:nvSpPr>
              <p:spPr>
                <a:xfrm>
                  <a:off x="14986586" y="1794741"/>
                  <a:ext cx="415498" cy="184666"/>
                </a:xfrm>
                <a:prstGeom prst="rect">
                  <a:avLst/>
                </a:prstGeom>
              </p:spPr>
              <p:txBody>
                <a:bodyPr wrap="none">
                  <a:spAutoFit/>
                </a:bodyPr>
                <a:lstStyle/>
                <a:p>
                  <a:r>
                    <a:rPr lang="tr-TR" sz="600" b="1" dirty="0"/>
                    <a:t>KASSEL</a:t>
                  </a:r>
                </a:p>
              </p:txBody>
            </p:sp>
          </p:grpSp>
        </p:grpSp>
        <p:pic>
          <p:nvPicPr>
            <p:cNvPr id="512" name="Picture 511"/>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8120687" y="3070893"/>
              <a:ext cx="332346" cy="376658"/>
            </a:xfrm>
            <a:prstGeom prst="rect">
              <a:avLst/>
            </a:prstGeom>
          </p:spPr>
        </p:pic>
        <p:sp>
          <p:nvSpPr>
            <p:cNvPr id="513" name="Rectangle 512"/>
            <p:cNvSpPr/>
            <p:nvPr/>
          </p:nvSpPr>
          <p:spPr>
            <a:xfrm>
              <a:off x="7978427" y="3326193"/>
              <a:ext cx="577402" cy="184666"/>
            </a:xfrm>
            <a:prstGeom prst="rect">
              <a:avLst/>
            </a:prstGeom>
          </p:spPr>
          <p:txBody>
            <a:bodyPr wrap="none">
              <a:spAutoFit/>
            </a:bodyPr>
            <a:lstStyle/>
            <a:p>
              <a:r>
                <a:rPr lang="tr-TR" sz="600" b="1" dirty="0" smtClean="0"/>
                <a:t>ZAPORIZHIA</a:t>
              </a:r>
              <a:endParaRPr lang="tr-TR" sz="600" b="1" dirty="0"/>
            </a:p>
          </p:txBody>
        </p:sp>
      </p:grpSp>
      <p:pic>
        <p:nvPicPr>
          <p:cNvPr id="223" name="Picture 222"/>
          <p:cNvPicPr>
            <a:picLocks noChangeAspect="1"/>
          </p:cNvPicPr>
          <p:nvPr/>
        </p:nvPicPr>
        <p:blipFill rotWithShape="1">
          <a:blip r:embed="rId35">
            <a:extLst>
              <a:ext uri="{28A0092B-C50C-407E-A947-70E740481C1C}">
                <a14:useLocalDpi xmlns:a14="http://schemas.microsoft.com/office/drawing/2010/main" val="0"/>
              </a:ext>
            </a:extLst>
          </a:blip>
          <a:srcRect t="61357" r="62036"/>
          <a:stretch/>
        </p:blipFill>
        <p:spPr>
          <a:xfrm>
            <a:off x="-67294" y="3667510"/>
            <a:ext cx="3836959" cy="2117530"/>
          </a:xfrm>
          <a:prstGeom prst="rect">
            <a:avLst/>
          </a:prstGeom>
        </p:spPr>
      </p:pic>
      <p:grpSp>
        <p:nvGrpSpPr>
          <p:cNvPr id="2073" name="Group 2072"/>
          <p:cNvGrpSpPr/>
          <p:nvPr/>
        </p:nvGrpSpPr>
        <p:grpSpPr>
          <a:xfrm>
            <a:off x="122387" y="3711646"/>
            <a:ext cx="2056807" cy="477430"/>
            <a:chOff x="-257397" y="-1598571"/>
            <a:chExt cx="2056807" cy="477430"/>
          </a:xfrm>
        </p:grpSpPr>
        <p:pic>
          <p:nvPicPr>
            <p:cNvPr id="224" name="Picture 223"/>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257397" y="-1598571"/>
              <a:ext cx="307498" cy="477430"/>
            </a:xfrm>
            <a:prstGeom prst="rect">
              <a:avLst/>
            </a:prstGeom>
          </p:spPr>
        </p:pic>
        <p:sp>
          <p:nvSpPr>
            <p:cNvPr id="227" name="Rectangle 226"/>
            <p:cNvSpPr/>
            <p:nvPr/>
          </p:nvSpPr>
          <p:spPr>
            <a:xfrm>
              <a:off x="-50776" y="-1417062"/>
              <a:ext cx="1850186" cy="230832"/>
            </a:xfrm>
            <a:prstGeom prst="rect">
              <a:avLst/>
            </a:prstGeom>
          </p:spPr>
          <p:txBody>
            <a:bodyPr wrap="none">
              <a:spAutoFit/>
            </a:bodyPr>
            <a:lstStyle/>
            <a:p>
              <a:r>
                <a:rPr lang="tr-TR" sz="900" b="1" dirty="0"/>
                <a:t>2002 </a:t>
              </a:r>
              <a:r>
                <a:rPr lang="tr-TR" sz="900" b="1" dirty="0" smtClean="0"/>
                <a:t>TK </a:t>
              </a:r>
              <a:r>
                <a:rPr lang="tr-TR" sz="900" b="1" dirty="0"/>
                <a:t>Network (40 </a:t>
              </a:r>
              <a:r>
                <a:rPr lang="tr-TR" sz="900" b="1" dirty="0" smtClean="0"/>
                <a:t>Destinations)</a:t>
              </a:r>
              <a:endParaRPr lang="tr-TR" sz="900" b="1" dirty="0"/>
            </a:p>
          </p:txBody>
        </p:sp>
      </p:grpSp>
      <p:grpSp>
        <p:nvGrpSpPr>
          <p:cNvPr id="2074" name="Group 2073"/>
          <p:cNvGrpSpPr/>
          <p:nvPr/>
        </p:nvGrpSpPr>
        <p:grpSpPr>
          <a:xfrm>
            <a:off x="114296" y="4132432"/>
            <a:ext cx="2191700" cy="501706"/>
            <a:chOff x="-265488" y="-1177785"/>
            <a:chExt cx="2191700" cy="501706"/>
          </a:xfrm>
        </p:grpSpPr>
        <p:pic>
          <p:nvPicPr>
            <p:cNvPr id="225" name="Picture 224"/>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265488" y="-1177785"/>
              <a:ext cx="331774" cy="501706"/>
            </a:xfrm>
            <a:prstGeom prst="rect">
              <a:avLst/>
            </a:prstGeom>
          </p:spPr>
        </p:pic>
        <p:sp>
          <p:nvSpPr>
            <p:cNvPr id="228" name="Rectangle 227"/>
            <p:cNvSpPr/>
            <p:nvPr/>
          </p:nvSpPr>
          <p:spPr>
            <a:xfrm>
              <a:off x="-31375" y="-1044301"/>
              <a:ext cx="1957587" cy="230832"/>
            </a:xfrm>
            <a:prstGeom prst="rect">
              <a:avLst/>
            </a:prstGeom>
          </p:spPr>
          <p:txBody>
            <a:bodyPr wrap="none">
              <a:spAutoFit/>
            </a:bodyPr>
            <a:lstStyle/>
            <a:p>
              <a:r>
                <a:rPr lang="tr-TR" sz="900" b="1" dirty="0"/>
                <a:t>2003 - </a:t>
              </a:r>
              <a:r>
                <a:rPr lang="tr-TR" sz="900" b="1" dirty="0" smtClean="0"/>
                <a:t>Current </a:t>
              </a:r>
              <a:r>
                <a:rPr lang="tr-TR" sz="900" b="1" dirty="0"/>
                <a:t>(</a:t>
              </a:r>
              <a:r>
                <a:rPr lang="tr-TR" sz="900" b="1" dirty="0" smtClean="0"/>
                <a:t>48 </a:t>
              </a:r>
              <a:r>
                <a:rPr lang="tr-TR" sz="900" b="1" dirty="0"/>
                <a:t>New Destinations)</a:t>
              </a:r>
            </a:p>
          </p:txBody>
        </p:sp>
      </p:grpSp>
      <p:grpSp>
        <p:nvGrpSpPr>
          <p:cNvPr id="2075" name="Group 2074"/>
          <p:cNvGrpSpPr/>
          <p:nvPr/>
        </p:nvGrpSpPr>
        <p:grpSpPr>
          <a:xfrm>
            <a:off x="114296" y="4464205"/>
            <a:ext cx="1611348" cy="412694"/>
            <a:chOff x="-265488" y="-846012"/>
            <a:chExt cx="1611348" cy="412694"/>
          </a:xfrm>
        </p:grpSpPr>
        <p:pic>
          <p:nvPicPr>
            <p:cNvPr id="226" name="Picture 225"/>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265488" y="-846012"/>
              <a:ext cx="364142" cy="412694"/>
            </a:xfrm>
            <a:prstGeom prst="rect">
              <a:avLst/>
            </a:prstGeom>
          </p:spPr>
        </p:pic>
        <p:sp>
          <p:nvSpPr>
            <p:cNvPr id="229" name="Rectangle 228"/>
            <p:cNvSpPr/>
            <p:nvPr/>
          </p:nvSpPr>
          <p:spPr>
            <a:xfrm>
              <a:off x="-17014" y="-733953"/>
              <a:ext cx="1362874" cy="230832"/>
            </a:xfrm>
            <a:prstGeom prst="rect">
              <a:avLst/>
            </a:prstGeom>
          </p:spPr>
          <p:txBody>
            <a:bodyPr wrap="none">
              <a:spAutoFit/>
            </a:bodyPr>
            <a:lstStyle/>
            <a:p>
              <a:r>
                <a:rPr lang="tr-TR" sz="900" b="1" dirty="0" err="1" smtClean="0"/>
                <a:t>Planned</a:t>
              </a:r>
              <a:r>
                <a:rPr lang="tr-TR" sz="900" b="1" dirty="0" smtClean="0"/>
                <a:t> (6 Destinations</a:t>
              </a:r>
              <a:r>
                <a:rPr lang="tr-TR" sz="900" b="1" dirty="0"/>
                <a:t>)</a:t>
              </a:r>
            </a:p>
          </p:txBody>
        </p:sp>
      </p:grpSp>
      <p:sp>
        <p:nvSpPr>
          <p:cNvPr id="540" name="Rectangle 539"/>
          <p:cNvSpPr/>
          <p:nvPr/>
        </p:nvSpPr>
        <p:spPr>
          <a:xfrm>
            <a:off x="6594995" y="3623350"/>
            <a:ext cx="521297" cy="184666"/>
          </a:xfrm>
          <a:prstGeom prst="rect">
            <a:avLst/>
          </a:prstGeom>
        </p:spPr>
        <p:txBody>
          <a:bodyPr wrap="none">
            <a:spAutoFit/>
          </a:bodyPr>
          <a:lstStyle/>
          <a:p>
            <a:r>
              <a:rPr lang="tr-TR" sz="600" b="1" dirty="0" smtClean="0"/>
              <a:t>BELGRADE</a:t>
            </a:r>
            <a:endParaRPr lang="tr-TR" sz="600" b="1" dirty="0"/>
          </a:p>
        </p:txBody>
      </p:sp>
      <p:grpSp>
        <p:nvGrpSpPr>
          <p:cNvPr id="28" name="Group 27"/>
          <p:cNvGrpSpPr/>
          <p:nvPr/>
        </p:nvGrpSpPr>
        <p:grpSpPr>
          <a:xfrm>
            <a:off x="2314825" y="1163514"/>
            <a:ext cx="6562361" cy="3977829"/>
            <a:chOff x="2314825" y="1163514"/>
            <a:chExt cx="6562361" cy="3977829"/>
          </a:xfrm>
        </p:grpSpPr>
        <p:grpSp>
          <p:nvGrpSpPr>
            <p:cNvPr id="3" name="Group 2"/>
            <p:cNvGrpSpPr/>
            <p:nvPr/>
          </p:nvGrpSpPr>
          <p:grpSpPr>
            <a:xfrm>
              <a:off x="2314825" y="1163514"/>
              <a:ext cx="6562361" cy="3977829"/>
              <a:chOff x="2314825" y="1163514"/>
              <a:chExt cx="6562361" cy="3977829"/>
            </a:xfrm>
          </p:grpSpPr>
          <p:grpSp>
            <p:nvGrpSpPr>
              <p:cNvPr id="2" name="Group 1"/>
              <p:cNvGrpSpPr/>
              <p:nvPr/>
            </p:nvGrpSpPr>
            <p:grpSpPr>
              <a:xfrm>
                <a:off x="2314825" y="1163514"/>
                <a:ext cx="6562361" cy="3977829"/>
                <a:chOff x="2314825" y="1163514"/>
                <a:chExt cx="6562361" cy="3977829"/>
              </a:xfrm>
            </p:grpSpPr>
            <p:grpSp>
              <p:nvGrpSpPr>
                <p:cNvPr id="30" name="Group 29"/>
                <p:cNvGrpSpPr/>
                <p:nvPr/>
              </p:nvGrpSpPr>
              <p:grpSpPr>
                <a:xfrm>
                  <a:off x="2314825" y="1163514"/>
                  <a:ext cx="6562361" cy="3977829"/>
                  <a:chOff x="2314825" y="1163514"/>
                  <a:chExt cx="6562361" cy="3977829"/>
                </a:xfrm>
              </p:grpSpPr>
              <p:grpSp>
                <p:nvGrpSpPr>
                  <p:cNvPr id="412" name="Group 411"/>
                  <p:cNvGrpSpPr/>
                  <p:nvPr/>
                </p:nvGrpSpPr>
                <p:grpSpPr>
                  <a:xfrm>
                    <a:off x="2314825" y="1163514"/>
                    <a:ext cx="6562361" cy="3977829"/>
                    <a:chOff x="11864349" y="65265"/>
                    <a:chExt cx="6562361" cy="3977829"/>
                  </a:xfrm>
                </p:grpSpPr>
                <p:sp>
                  <p:nvSpPr>
                    <p:cNvPr id="413" name="Rectangle 412"/>
                    <p:cNvSpPr/>
                    <p:nvPr/>
                  </p:nvSpPr>
                  <p:spPr>
                    <a:xfrm>
                      <a:off x="14731830" y="1577950"/>
                      <a:ext cx="463588" cy="184666"/>
                    </a:xfrm>
                    <a:prstGeom prst="rect">
                      <a:avLst/>
                    </a:prstGeom>
                  </p:spPr>
                  <p:txBody>
                    <a:bodyPr wrap="none">
                      <a:spAutoFit/>
                    </a:bodyPr>
                    <a:lstStyle/>
                    <a:p>
                      <a:r>
                        <a:rPr lang="tr-TR" sz="600" b="1" dirty="0"/>
                        <a:t>BREMEN</a:t>
                      </a:r>
                    </a:p>
                  </p:txBody>
                </p:sp>
                <p:grpSp>
                  <p:nvGrpSpPr>
                    <p:cNvPr id="414" name="Group 413"/>
                    <p:cNvGrpSpPr/>
                    <p:nvPr/>
                  </p:nvGrpSpPr>
                  <p:grpSpPr>
                    <a:xfrm>
                      <a:off x="11864349" y="65265"/>
                      <a:ext cx="6562361" cy="3977829"/>
                      <a:chOff x="11864349" y="65265"/>
                      <a:chExt cx="6562361" cy="3977829"/>
                    </a:xfrm>
                  </p:grpSpPr>
                  <p:sp>
                    <p:nvSpPr>
                      <p:cNvPr id="415" name="Rectangle 414"/>
                      <p:cNvSpPr/>
                      <p:nvPr/>
                    </p:nvSpPr>
                    <p:spPr>
                      <a:xfrm>
                        <a:off x="13266965" y="2881197"/>
                        <a:ext cx="421910" cy="184666"/>
                      </a:xfrm>
                      <a:prstGeom prst="rect">
                        <a:avLst/>
                      </a:prstGeom>
                    </p:spPr>
                    <p:txBody>
                      <a:bodyPr wrap="none">
                        <a:spAutoFit/>
                      </a:bodyPr>
                      <a:lstStyle/>
                      <a:p>
                        <a:r>
                          <a:rPr lang="tr-TR" sz="600" b="1" dirty="0"/>
                          <a:t>BILBAO</a:t>
                        </a:r>
                      </a:p>
                    </p:txBody>
                  </p:sp>
                  <p:grpSp>
                    <p:nvGrpSpPr>
                      <p:cNvPr id="416" name="Group 415"/>
                      <p:cNvGrpSpPr/>
                      <p:nvPr/>
                    </p:nvGrpSpPr>
                    <p:grpSpPr>
                      <a:xfrm>
                        <a:off x="11864349" y="65265"/>
                        <a:ext cx="6562361" cy="3977829"/>
                        <a:chOff x="11864349" y="65265"/>
                        <a:chExt cx="6562361" cy="3977829"/>
                      </a:xfrm>
                    </p:grpSpPr>
                    <p:grpSp>
                      <p:nvGrpSpPr>
                        <p:cNvPr id="417" name="Group 416"/>
                        <p:cNvGrpSpPr/>
                        <p:nvPr/>
                      </p:nvGrpSpPr>
                      <p:grpSpPr>
                        <a:xfrm>
                          <a:off x="11864349" y="65265"/>
                          <a:ext cx="6562361" cy="3977829"/>
                          <a:chOff x="11864349" y="65265"/>
                          <a:chExt cx="6562361" cy="3977829"/>
                        </a:xfrm>
                      </p:grpSpPr>
                      <p:sp>
                        <p:nvSpPr>
                          <p:cNvPr id="419" name="Rectangle 418"/>
                          <p:cNvSpPr/>
                          <p:nvPr/>
                        </p:nvSpPr>
                        <p:spPr>
                          <a:xfrm>
                            <a:off x="16984174" y="2023718"/>
                            <a:ext cx="792205" cy="184666"/>
                          </a:xfrm>
                          <a:prstGeom prst="rect">
                            <a:avLst/>
                          </a:prstGeom>
                        </p:spPr>
                        <p:txBody>
                          <a:bodyPr wrap="none">
                            <a:spAutoFit/>
                          </a:bodyPr>
                          <a:lstStyle/>
                          <a:p>
                            <a:r>
                              <a:rPr lang="tr-TR" sz="600" b="1" dirty="0"/>
                              <a:t>DNEPROPETROVSK</a:t>
                            </a:r>
                          </a:p>
                        </p:txBody>
                      </p:sp>
                      <p:grpSp>
                        <p:nvGrpSpPr>
                          <p:cNvPr id="420" name="Group 419"/>
                          <p:cNvGrpSpPr/>
                          <p:nvPr/>
                        </p:nvGrpSpPr>
                        <p:grpSpPr>
                          <a:xfrm>
                            <a:off x="11864349" y="65265"/>
                            <a:ext cx="6562361" cy="3977829"/>
                            <a:chOff x="3072371" y="1554133"/>
                            <a:chExt cx="8749815" cy="5303771"/>
                          </a:xfrm>
                        </p:grpSpPr>
                        <p:pic>
                          <p:nvPicPr>
                            <p:cNvPr id="421" name="Picture 420"/>
                            <p:cNvPicPr>
                              <a:picLocks noChangeAspect="1"/>
                            </p:cNvPicPr>
                            <p:nvPr/>
                          </p:nvPicPr>
                          <p:blipFill rotWithShape="1">
                            <a:blip r:embed="rId36">
                              <a:extLst>
                                <a:ext uri="{28A0092B-C50C-407E-A947-70E740481C1C}">
                                  <a14:useLocalDpi xmlns:a14="http://schemas.microsoft.com/office/drawing/2010/main" val="0"/>
                                </a:ext>
                              </a:extLst>
                            </a:blip>
                            <a:srcRect l="2171" t="70502" r="95337" b="22789"/>
                            <a:stretch/>
                          </p:blipFill>
                          <p:spPr>
                            <a:xfrm>
                              <a:off x="7665620" y="4423201"/>
                              <a:ext cx="277191" cy="419937"/>
                            </a:xfrm>
                            <a:prstGeom prst="rect">
                              <a:avLst/>
                            </a:prstGeom>
                          </p:spPr>
                        </p:pic>
                        <p:sp>
                          <p:nvSpPr>
                            <p:cNvPr id="422" name="Rectangle 421"/>
                            <p:cNvSpPr/>
                            <p:nvPr/>
                          </p:nvSpPr>
                          <p:spPr>
                            <a:xfrm>
                              <a:off x="7104912" y="4456610"/>
                              <a:ext cx="744221" cy="246221"/>
                            </a:xfrm>
                            <a:prstGeom prst="rect">
                              <a:avLst/>
                            </a:prstGeom>
                          </p:spPr>
                          <p:txBody>
                            <a:bodyPr wrap="none">
                              <a:spAutoFit/>
                            </a:bodyPr>
                            <a:lstStyle/>
                            <a:p>
                              <a:r>
                                <a:rPr lang="tr-TR" sz="600" b="1" dirty="0"/>
                                <a:t>LJUBLIJANA</a:t>
                              </a:r>
                            </a:p>
                          </p:txBody>
                        </p:sp>
                        <p:grpSp>
                          <p:nvGrpSpPr>
                            <p:cNvPr id="423" name="Group 422"/>
                            <p:cNvGrpSpPr/>
                            <p:nvPr/>
                          </p:nvGrpSpPr>
                          <p:grpSpPr>
                            <a:xfrm>
                              <a:off x="3072371" y="1554133"/>
                              <a:ext cx="8749815" cy="5303771"/>
                              <a:chOff x="3072371" y="1554133"/>
                              <a:chExt cx="8749815" cy="5303771"/>
                            </a:xfrm>
                          </p:grpSpPr>
                          <p:pic>
                            <p:nvPicPr>
                              <p:cNvPr id="424" name="Picture 423"/>
                              <p:cNvPicPr>
                                <a:picLocks noChangeAspect="1"/>
                              </p:cNvPicPr>
                              <p:nvPr/>
                            </p:nvPicPr>
                            <p:blipFill rotWithShape="1">
                              <a:blip r:embed="rId36">
                                <a:extLst>
                                  <a:ext uri="{28A0092B-C50C-407E-A947-70E740481C1C}">
                                    <a14:useLocalDpi xmlns:a14="http://schemas.microsoft.com/office/drawing/2010/main" val="0"/>
                                  </a:ext>
                                </a:extLst>
                              </a:blip>
                              <a:srcRect l="2171" t="70502" r="95337" b="22789"/>
                              <a:stretch/>
                            </p:blipFill>
                            <p:spPr>
                              <a:xfrm>
                                <a:off x="7449996" y="4581128"/>
                                <a:ext cx="277191" cy="419937"/>
                              </a:xfrm>
                              <a:prstGeom prst="rect">
                                <a:avLst/>
                              </a:prstGeom>
                            </p:spPr>
                          </p:pic>
                          <p:sp>
                            <p:nvSpPr>
                              <p:cNvPr id="425" name="Rectangle 424"/>
                              <p:cNvSpPr/>
                              <p:nvPr/>
                            </p:nvSpPr>
                            <p:spPr>
                              <a:xfrm>
                                <a:off x="7537058" y="4820555"/>
                                <a:ext cx="553997" cy="246221"/>
                              </a:xfrm>
                              <a:prstGeom prst="rect">
                                <a:avLst/>
                              </a:prstGeom>
                            </p:spPr>
                            <p:txBody>
                              <a:bodyPr wrap="none">
                                <a:spAutoFit/>
                              </a:bodyPr>
                              <a:lstStyle/>
                              <a:p>
                                <a:r>
                                  <a:rPr lang="tr-TR" sz="600" b="1" dirty="0" smtClean="0"/>
                                  <a:t>VENICE</a:t>
                                </a:r>
                                <a:endParaRPr lang="tr-TR" sz="600" b="1" dirty="0"/>
                              </a:p>
                            </p:txBody>
                          </p:sp>
                          <p:grpSp>
                            <p:nvGrpSpPr>
                              <p:cNvPr id="426" name="Group 425"/>
                              <p:cNvGrpSpPr/>
                              <p:nvPr/>
                            </p:nvGrpSpPr>
                            <p:grpSpPr>
                              <a:xfrm>
                                <a:off x="3072371" y="1554133"/>
                                <a:ext cx="8749815" cy="5303771"/>
                                <a:chOff x="3072371" y="1554133"/>
                                <a:chExt cx="8749815" cy="5303771"/>
                              </a:xfrm>
                            </p:grpSpPr>
                            <p:pic>
                              <p:nvPicPr>
                                <p:cNvPr id="427" name="Picture 426"/>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8315528" y="5080073"/>
                                  <a:ext cx="403738" cy="610530"/>
                                </a:xfrm>
                                <a:prstGeom prst="rect">
                                  <a:avLst/>
                                </a:prstGeom>
                              </p:spPr>
                            </p:pic>
                            <p:sp>
                              <p:nvSpPr>
                                <p:cNvPr id="428" name="Rectangle 427"/>
                                <p:cNvSpPr/>
                                <p:nvPr/>
                              </p:nvSpPr>
                              <p:spPr>
                                <a:xfrm>
                                  <a:off x="7811154" y="5237994"/>
                                  <a:ext cx="769869" cy="246221"/>
                                </a:xfrm>
                                <a:prstGeom prst="rect">
                                  <a:avLst/>
                                </a:prstGeom>
                              </p:spPr>
                              <p:txBody>
                                <a:bodyPr wrap="none">
                                  <a:spAutoFit/>
                                </a:bodyPr>
                                <a:lstStyle/>
                                <a:p>
                                  <a:r>
                                    <a:rPr lang="tr-TR" sz="600" b="1" dirty="0" smtClean="0"/>
                                    <a:t>PODGORICA</a:t>
                                  </a:r>
                                  <a:endParaRPr lang="tr-TR" sz="600" b="1" dirty="0"/>
                                </a:p>
                              </p:txBody>
                            </p:sp>
                            <p:grpSp>
                              <p:nvGrpSpPr>
                                <p:cNvPr id="429" name="Group 428"/>
                                <p:cNvGrpSpPr/>
                                <p:nvPr/>
                              </p:nvGrpSpPr>
                              <p:grpSpPr>
                                <a:xfrm>
                                  <a:off x="3072371" y="1554133"/>
                                  <a:ext cx="8749815" cy="5303771"/>
                                  <a:chOff x="3072371" y="1554133"/>
                                  <a:chExt cx="8749815" cy="5303771"/>
                                </a:xfrm>
                              </p:grpSpPr>
                              <p:pic>
                                <p:nvPicPr>
                                  <p:cNvPr id="430" name="Picture 429"/>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9791946" y="4773805"/>
                                    <a:ext cx="403738" cy="610530"/>
                                  </a:xfrm>
                                  <a:prstGeom prst="rect">
                                    <a:avLst/>
                                  </a:prstGeom>
                                </p:spPr>
                              </p:pic>
                              <p:sp>
                                <p:nvSpPr>
                                  <p:cNvPr id="431" name="Rectangle 430"/>
                                  <p:cNvSpPr/>
                                  <p:nvPr/>
                                </p:nvSpPr>
                                <p:spPr>
                                  <a:xfrm>
                                    <a:off x="9930411" y="5074482"/>
                                    <a:ext cx="780556" cy="246221"/>
                                  </a:xfrm>
                                  <a:prstGeom prst="rect">
                                    <a:avLst/>
                                  </a:prstGeom>
                                </p:spPr>
                                <p:txBody>
                                  <a:bodyPr wrap="none">
                                    <a:spAutoFit/>
                                  </a:bodyPr>
                                  <a:lstStyle/>
                                  <a:p>
                                    <a:r>
                                      <a:rPr lang="tr-TR" sz="600" b="1" dirty="0"/>
                                      <a:t>CONSTANTA</a:t>
                                    </a:r>
                                  </a:p>
                                </p:txBody>
                              </p:sp>
                              <p:pic>
                                <p:nvPicPr>
                                  <p:cNvPr id="432" name="Picture 431"/>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9634630" y="5061073"/>
                                    <a:ext cx="403738" cy="610530"/>
                                  </a:xfrm>
                                  <a:prstGeom prst="rect">
                                    <a:avLst/>
                                  </a:prstGeom>
                                </p:spPr>
                              </p:pic>
                              <p:sp>
                                <p:nvSpPr>
                                  <p:cNvPr id="433" name="TextBox 432"/>
                                  <p:cNvSpPr txBox="1"/>
                                  <p:nvPr/>
                                </p:nvSpPr>
                                <p:spPr>
                                  <a:xfrm>
                                    <a:off x="9649724" y="5501330"/>
                                    <a:ext cx="556136" cy="246221"/>
                                  </a:xfrm>
                                  <a:prstGeom prst="rect">
                                    <a:avLst/>
                                  </a:prstGeom>
                                  <a:noFill/>
                                </p:spPr>
                                <p:txBody>
                                  <a:bodyPr wrap="none" rtlCol="0">
                                    <a:spAutoFit/>
                                  </a:bodyPr>
                                  <a:lstStyle/>
                                  <a:p>
                                    <a:r>
                                      <a:rPr lang="tr-TR" sz="600" b="1" dirty="0"/>
                                      <a:t>VARNA</a:t>
                                    </a:r>
                                    <a:endParaRPr lang="tr-TR" sz="600" dirty="0"/>
                                  </a:p>
                                </p:txBody>
                              </p:sp>
                              <p:grpSp>
                                <p:nvGrpSpPr>
                                  <p:cNvPr id="434" name="Group 433"/>
                                  <p:cNvGrpSpPr/>
                                  <p:nvPr/>
                                </p:nvGrpSpPr>
                                <p:grpSpPr>
                                  <a:xfrm>
                                    <a:off x="3072371" y="1554133"/>
                                    <a:ext cx="8749815" cy="5303771"/>
                                    <a:chOff x="3072371" y="1554133"/>
                                    <a:chExt cx="8749815" cy="5303771"/>
                                  </a:xfrm>
                                </p:grpSpPr>
                                <p:pic>
                                  <p:nvPicPr>
                                    <p:cNvPr id="435" name="Picture 434"/>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032104" y="4797152"/>
                                      <a:ext cx="403738" cy="610530"/>
                                    </a:xfrm>
                                    <a:prstGeom prst="rect">
                                      <a:avLst/>
                                    </a:prstGeom>
                                  </p:spPr>
                                </p:pic>
                                <p:grpSp>
                                  <p:nvGrpSpPr>
                                    <p:cNvPr id="436" name="Group 435"/>
                                    <p:cNvGrpSpPr/>
                                    <p:nvPr/>
                                  </p:nvGrpSpPr>
                                  <p:grpSpPr>
                                    <a:xfrm>
                                      <a:off x="3072371" y="1554133"/>
                                      <a:ext cx="8749815" cy="5303771"/>
                                      <a:chOff x="3072371" y="1554133"/>
                                      <a:chExt cx="8749815" cy="5303771"/>
                                    </a:xfrm>
                                  </p:grpSpPr>
                                  <p:pic>
                                    <p:nvPicPr>
                                      <p:cNvPr id="437" name="Picture 436"/>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6994899" y="3204897"/>
                                        <a:ext cx="403737" cy="610531"/>
                                      </a:xfrm>
                                      <a:prstGeom prst="rect">
                                        <a:avLst/>
                                      </a:prstGeom>
                                    </p:spPr>
                                  </p:pic>
                                  <p:grpSp>
                                    <p:nvGrpSpPr>
                                      <p:cNvPr id="438" name="Group 437"/>
                                      <p:cNvGrpSpPr/>
                                      <p:nvPr/>
                                    </p:nvGrpSpPr>
                                    <p:grpSpPr>
                                      <a:xfrm>
                                        <a:off x="3072371" y="1554133"/>
                                        <a:ext cx="8749815" cy="5303771"/>
                                        <a:chOff x="3072371" y="1554133"/>
                                        <a:chExt cx="8749815" cy="5303771"/>
                                      </a:xfrm>
                                    </p:grpSpPr>
                                    <p:pic>
                                      <p:nvPicPr>
                                        <p:cNvPr id="439" name="Picture 438"/>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608168" y="5301208"/>
                                          <a:ext cx="403738" cy="610530"/>
                                        </a:xfrm>
                                        <a:prstGeom prst="rect">
                                          <a:avLst/>
                                        </a:prstGeom>
                                      </p:spPr>
                                    </p:pic>
                                    <p:sp>
                                      <p:nvSpPr>
                                        <p:cNvPr id="440" name="Rectangle 439"/>
                                        <p:cNvSpPr/>
                                        <p:nvPr/>
                                      </p:nvSpPr>
                                      <p:spPr>
                                        <a:xfrm>
                                          <a:off x="7374896" y="5682059"/>
                                          <a:ext cx="573235" cy="246221"/>
                                        </a:xfrm>
                                        <a:prstGeom prst="rect">
                                          <a:avLst/>
                                        </a:prstGeom>
                                      </p:spPr>
                                      <p:txBody>
                                        <a:bodyPr wrap="none">
                                          <a:spAutoFit/>
                                        </a:bodyPr>
                                        <a:lstStyle/>
                                        <a:p>
                                          <a:r>
                                            <a:rPr lang="tr-TR" sz="600" b="1" dirty="0"/>
                                            <a:t>NAPLES</a:t>
                                          </a:r>
                                        </a:p>
                                      </p:txBody>
                                    </p:sp>
                                    <p:grpSp>
                                      <p:nvGrpSpPr>
                                        <p:cNvPr id="441" name="Group 440"/>
                                        <p:cNvGrpSpPr/>
                                        <p:nvPr/>
                                      </p:nvGrpSpPr>
                                      <p:grpSpPr>
                                        <a:xfrm>
                                          <a:off x="3072371" y="1554133"/>
                                          <a:ext cx="8749815" cy="5303771"/>
                                          <a:chOff x="3072371" y="1554133"/>
                                          <a:chExt cx="8749815" cy="5303771"/>
                                        </a:xfrm>
                                      </p:grpSpPr>
                                      <p:pic>
                                        <p:nvPicPr>
                                          <p:cNvPr id="442" name="Picture 441"/>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345862" y="2146249"/>
                                            <a:ext cx="403738" cy="610530"/>
                                          </a:xfrm>
                                          <a:prstGeom prst="rect">
                                            <a:avLst/>
                                          </a:prstGeom>
                                        </p:spPr>
                                      </p:pic>
                                      <p:sp>
                                        <p:nvSpPr>
                                          <p:cNvPr id="443" name="Rectangle 442"/>
                                          <p:cNvSpPr/>
                                          <p:nvPr/>
                                        </p:nvSpPr>
                                        <p:spPr>
                                          <a:xfrm>
                                            <a:off x="7525303" y="2425948"/>
                                            <a:ext cx="861775" cy="246221"/>
                                          </a:xfrm>
                                          <a:prstGeom prst="rect">
                                            <a:avLst/>
                                          </a:prstGeom>
                                        </p:spPr>
                                        <p:txBody>
                                          <a:bodyPr wrap="none">
                                            <a:spAutoFit/>
                                          </a:bodyPr>
                                          <a:lstStyle/>
                                          <a:p>
                                            <a:r>
                                              <a:rPr lang="tr-TR" sz="600" b="1" dirty="0"/>
                                              <a:t>GOTHENBURG</a:t>
                                            </a:r>
                                          </a:p>
                                        </p:txBody>
                                      </p:sp>
                                      <p:grpSp>
                                        <p:nvGrpSpPr>
                                          <p:cNvPr id="444" name="Group 443"/>
                                          <p:cNvGrpSpPr/>
                                          <p:nvPr/>
                                        </p:nvGrpSpPr>
                                        <p:grpSpPr>
                                          <a:xfrm>
                                            <a:off x="3072371" y="1554133"/>
                                            <a:ext cx="8749815" cy="5303771"/>
                                            <a:chOff x="3072371" y="1554133"/>
                                            <a:chExt cx="8749815" cy="5303771"/>
                                          </a:xfrm>
                                        </p:grpSpPr>
                                        <p:pic>
                                          <p:nvPicPr>
                                            <p:cNvPr id="445" name="Picture 444"/>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6294258" y="3926414"/>
                                              <a:ext cx="403738" cy="610530"/>
                                            </a:xfrm>
                                            <a:prstGeom prst="rect">
                                              <a:avLst/>
                                            </a:prstGeom>
                                          </p:spPr>
                                        </p:pic>
                                        <p:sp>
                                          <p:nvSpPr>
                                            <p:cNvPr id="446" name="Rectangle 445"/>
                                            <p:cNvSpPr/>
                                            <p:nvPr/>
                                          </p:nvSpPr>
                                          <p:spPr>
                                            <a:xfrm>
                                              <a:off x="6290628" y="4261871"/>
                                              <a:ext cx="866049" cy="246221"/>
                                            </a:xfrm>
                                            <a:prstGeom prst="rect">
                                              <a:avLst/>
                                            </a:prstGeom>
                                          </p:spPr>
                                          <p:txBody>
                                            <a:bodyPr wrap="none">
                                              <a:spAutoFit/>
                                            </a:bodyPr>
                                            <a:lstStyle/>
                                            <a:p>
                                              <a:r>
                                                <a:rPr lang="tr-TR" sz="600" b="1" dirty="0"/>
                                                <a:t>LUXEMBOURG</a:t>
                                              </a:r>
                                            </a:p>
                                          </p:txBody>
                                        </p:sp>
                                        <p:grpSp>
                                          <p:nvGrpSpPr>
                                            <p:cNvPr id="447" name="Group 446"/>
                                            <p:cNvGrpSpPr/>
                                            <p:nvPr/>
                                          </p:nvGrpSpPr>
                                          <p:grpSpPr>
                                            <a:xfrm>
                                              <a:off x="3072371" y="1554133"/>
                                              <a:ext cx="8749815" cy="5303771"/>
                                              <a:chOff x="3072371" y="1554133"/>
                                              <a:chExt cx="8749815" cy="5303771"/>
                                            </a:xfrm>
                                          </p:grpSpPr>
                                          <p:pic>
                                            <p:nvPicPr>
                                              <p:cNvPr id="448" name="Picture 447"/>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618360" y="3426777"/>
                                                <a:ext cx="403738" cy="610530"/>
                                              </a:xfrm>
                                              <a:prstGeom prst="rect">
                                                <a:avLst/>
                                              </a:prstGeom>
                                            </p:spPr>
                                          </p:pic>
                                          <p:grpSp>
                                            <p:nvGrpSpPr>
                                              <p:cNvPr id="449" name="Group 448"/>
                                              <p:cNvGrpSpPr/>
                                              <p:nvPr/>
                                            </p:nvGrpSpPr>
                                            <p:grpSpPr>
                                              <a:xfrm>
                                                <a:off x="3072371" y="1554133"/>
                                                <a:ext cx="8749815" cy="5303771"/>
                                                <a:chOff x="3072371" y="1554133"/>
                                                <a:chExt cx="8749815" cy="5303771"/>
                                              </a:xfrm>
                                            </p:grpSpPr>
                                            <p:pic>
                                              <p:nvPicPr>
                                                <p:cNvPr id="450" name="Picture 449"/>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9256298" y="1554133"/>
                                                  <a:ext cx="403738" cy="610530"/>
                                                </a:xfrm>
                                                <a:prstGeom prst="rect">
                                                  <a:avLst/>
                                                </a:prstGeom>
                                              </p:spPr>
                                            </p:pic>
                                            <p:grpSp>
                                              <p:nvGrpSpPr>
                                                <p:cNvPr id="451" name="Group 450"/>
                                                <p:cNvGrpSpPr/>
                                                <p:nvPr/>
                                              </p:nvGrpSpPr>
                                              <p:grpSpPr>
                                                <a:xfrm>
                                                  <a:off x="3072371" y="1624821"/>
                                                  <a:ext cx="8749815" cy="5233083"/>
                                                  <a:chOff x="3072371" y="1624821"/>
                                                  <a:chExt cx="8749815" cy="5233083"/>
                                                </a:xfrm>
                                              </p:grpSpPr>
                                              <p:pic>
                                                <p:nvPicPr>
                                                  <p:cNvPr id="452" name="Picture 451"/>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583832" y="2996952"/>
                                                    <a:ext cx="403738" cy="610530"/>
                                                  </a:xfrm>
                                                  <a:prstGeom prst="rect">
                                                    <a:avLst/>
                                                  </a:prstGeom>
                                                </p:spPr>
                                              </p:pic>
                                              <p:pic>
                                                <p:nvPicPr>
                                                  <p:cNvPr id="453" name="Picture 452"/>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563634" y="3439467"/>
                                                    <a:ext cx="403738" cy="610530"/>
                                                  </a:xfrm>
                                                  <a:prstGeom prst="rect">
                                                    <a:avLst/>
                                                  </a:prstGeom>
                                                </p:spPr>
                                              </p:pic>
                                              <p:sp>
                                                <p:nvSpPr>
                                                  <p:cNvPr id="454" name="Rectangle 453"/>
                                                  <p:cNvSpPr/>
                                                  <p:nvPr/>
                                                </p:nvSpPr>
                                                <p:spPr>
                                                  <a:xfrm>
                                                    <a:off x="4382812" y="3372894"/>
                                                    <a:ext cx="573235" cy="246221"/>
                                                  </a:xfrm>
                                                  <a:prstGeom prst="rect">
                                                    <a:avLst/>
                                                  </a:prstGeom>
                                                </p:spPr>
                                                <p:txBody>
                                                  <a:bodyPr wrap="none">
                                                    <a:spAutoFit/>
                                                  </a:bodyPr>
                                                  <a:lstStyle/>
                                                  <a:p>
                                                    <a:r>
                                                      <a:rPr lang="tr-TR" sz="600" b="1" dirty="0"/>
                                                      <a:t>DUBLIN</a:t>
                                                    </a:r>
                                                  </a:p>
                                                </p:txBody>
                                              </p:sp>
                                              <p:pic>
                                                <p:nvPicPr>
                                                  <p:cNvPr id="455" name="Picture 454"/>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268458" y="3167095"/>
                                                    <a:ext cx="403738" cy="610530"/>
                                                  </a:xfrm>
                                                  <a:prstGeom prst="rect">
                                                    <a:avLst/>
                                                  </a:prstGeom>
                                                </p:spPr>
                                              </p:pic>
                                              <p:sp>
                                                <p:nvSpPr>
                                                  <p:cNvPr id="456" name="Rectangle 455"/>
                                                  <p:cNvSpPr/>
                                                  <p:nvPr/>
                                                </p:nvSpPr>
                                                <p:spPr>
                                                  <a:xfrm>
                                                    <a:off x="4771180" y="3527057"/>
                                                    <a:ext cx="857500" cy="246221"/>
                                                  </a:xfrm>
                                                  <a:prstGeom prst="rect">
                                                    <a:avLst/>
                                                  </a:prstGeom>
                                                </p:spPr>
                                                <p:txBody>
                                                  <a:bodyPr wrap="none">
                                                    <a:spAutoFit/>
                                                  </a:bodyPr>
                                                  <a:lstStyle/>
                                                  <a:p>
                                                    <a:r>
                                                      <a:rPr lang="tr-TR" sz="600" b="1" dirty="0"/>
                                                      <a:t>BIRMINGHAM</a:t>
                                                    </a:r>
                                                  </a:p>
                                                </p:txBody>
                                              </p:sp>
                                              <p:sp>
                                                <p:nvSpPr>
                                                  <p:cNvPr id="457" name="Rectangle 456"/>
                                                  <p:cNvSpPr/>
                                                  <p:nvPr/>
                                                </p:nvSpPr>
                                                <p:spPr>
                                                  <a:xfrm>
                                                    <a:off x="5711907" y="3747076"/>
                                                    <a:ext cx="626667" cy="246221"/>
                                                  </a:xfrm>
                                                  <a:prstGeom prst="rect">
                                                    <a:avLst/>
                                                  </a:prstGeom>
                                                </p:spPr>
                                                <p:txBody>
                                                  <a:bodyPr wrap="none">
                                                    <a:spAutoFit/>
                                                  </a:bodyPr>
                                                  <a:lstStyle/>
                                                  <a:p>
                                                    <a:r>
                                                      <a:rPr lang="tr-TR" sz="600" b="1" dirty="0"/>
                                                      <a:t>LONDON</a:t>
                                                    </a:r>
                                                  </a:p>
                                                </p:txBody>
                                              </p:sp>
                                              <p:pic>
                                                <p:nvPicPr>
                                                  <p:cNvPr id="458" name="Picture 457"/>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006418" y="2462330"/>
                                                    <a:ext cx="403738" cy="610530"/>
                                                  </a:xfrm>
                                                  <a:prstGeom prst="rect">
                                                    <a:avLst/>
                                                  </a:prstGeom>
                                                </p:spPr>
                                              </p:pic>
                                              <p:sp>
                                                <p:nvSpPr>
                                                  <p:cNvPr id="459" name="Rectangle 458"/>
                                                  <p:cNvSpPr/>
                                                  <p:nvPr/>
                                                </p:nvSpPr>
                                                <p:spPr>
                                                  <a:xfrm>
                                                    <a:off x="5198167" y="2785040"/>
                                                    <a:ext cx="703612" cy="246221"/>
                                                  </a:xfrm>
                                                  <a:prstGeom prst="rect">
                                                    <a:avLst/>
                                                  </a:prstGeom>
                                                </p:spPr>
                                                <p:txBody>
                                                  <a:bodyPr wrap="none">
                                                    <a:spAutoFit/>
                                                  </a:bodyPr>
                                                  <a:lstStyle/>
                                                  <a:p>
                                                    <a:r>
                                                      <a:rPr lang="tr-TR" sz="600" b="1" dirty="0"/>
                                                      <a:t>EDINBURG</a:t>
                                                    </a:r>
                                                  </a:p>
                                                </p:txBody>
                                              </p:sp>
                                              <p:pic>
                                                <p:nvPicPr>
                                                  <p:cNvPr id="460" name="Picture 459"/>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024960" y="2264308"/>
                                                    <a:ext cx="403738" cy="610530"/>
                                                  </a:xfrm>
                                                  <a:prstGeom prst="rect">
                                                    <a:avLst/>
                                                  </a:prstGeom>
                                                </p:spPr>
                                              </p:pic>
                                              <p:sp>
                                                <p:nvSpPr>
                                                  <p:cNvPr id="461" name="Rectangle 460"/>
                                                  <p:cNvSpPr/>
                                                  <p:nvPr/>
                                                </p:nvSpPr>
                                                <p:spPr>
                                                  <a:xfrm>
                                                    <a:off x="6671958" y="2593285"/>
                                                    <a:ext cx="663003" cy="246221"/>
                                                  </a:xfrm>
                                                  <a:prstGeom prst="rect">
                                                    <a:avLst/>
                                                  </a:prstGeom>
                                                </p:spPr>
                                                <p:txBody>
                                                  <a:bodyPr wrap="none">
                                                    <a:spAutoFit/>
                                                  </a:bodyPr>
                                                  <a:lstStyle/>
                                                  <a:p>
                                                    <a:r>
                                                      <a:rPr lang="tr-TR" sz="600" b="1" dirty="0"/>
                                                      <a:t>AALBORG</a:t>
                                                    </a:r>
                                                  </a:p>
                                                </p:txBody>
                                              </p:sp>
                                              <p:pic>
                                                <p:nvPicPr>
                                                  <p:cNvPr id="462" name="Picture 461"/>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6931402" y="2659506"/>
                                                    <a:ext cx="403738" cy="610530"/>
                                                  </a:xfrm>
                                                  <a:prstGeom prst="rect">
                                                    <a:avLst/>
                                                  </a:prstGeom>
                                                </p:spPr>
                                              </p:pic>
                                              <p:sp>
                                                <p:nvSpPr>
                                                  <p:cNvPr id="463" name="Rectangle 462"/>
                                                  <p:cNvSpPr/>
                                                  <p:nvPr/>
                                                </p:nvSpPr>
                                                <p:spPr>
                                                  <a:xfrm>
                                                    <a:off x="6668067" y="3015329"/>
                                                    <a:ext cx="615981" cy="246221"/>
                                                  </a:xfrm>
                                                  <a:prstGeom prst="rect">
                                                    <a:avLst/>
                                                  </a:prstGeom>
                                                </p:spPr>
                                                <p:txBody>
                                                  <a:bodyPr wrap="none">
                                                    <a:spAutoFit/>
                                                  </a:bodyPr>
                                                  <a:lstStyle/>
                                                  <a:p>
                                                    <a:r>
                                                      <a:rPr lang="tr-TR" sz="600" b="1" dirty="0"/>
                                                      <a:t>BILLUND</a:t>
                                                    </a:r>
                                                  </a:p>
                                                </p:txBody>
                                              </p:sp>
                                              <p:pic>
                                                <p:nvPicPr>
                                                  <p:cNvPr id="464" name="Picture 463"/>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157349" y="1624821"/>
                                                    <a:ext cx="403738" cy="610530"/>
                                                  </a:xfrm>
                                                  <a:prstGeom prst="rect">
                                                    <a:avLst/>
                                                  </a:prstGeom>
                                                </p:spPr>
                                              </p:pic>
                                              <p:sp>
                                                <p:nvSpPr>
                                                  <p:cNvPr id="465" name="Rectangle 464"/>
                                                  <p:cNvSpPr/>
                                                  <p:nvPr/>
                                                </p:nvSpPr>
                                                <p:spPr>
                                                  <a:xfrm>
                                                    <a:off x="7301792" y="1929841"/>
                                                    <a:ext cx="474917" cy="246221"/>
                                                  </a:xfrm>
                                                  <a:prstGeom prst="rect">
                                                    <a:avLst/>
                                                  </a:prstGeom>
                                                </p:spPr>
                                                <p:txBody>
                                                  <a:bodyPr wrap="none">
                                                    <a:spAutoFit/>
                                                  </a:bodyPr>
                                                  <a:lstStyle/>
                                                  <a:p>
                                                    <a:r>
                                                      <a:rPr lang="tr-TR" sz="600" b="1" dirty="0"/>
                                                      <a:t>OSLO</a:t>
                                                    </a:r>
                                                  </a:p>
                                                </p:txBody>
                                              </p:sp>
                                              <p:pic>
                                                <p:nvPicPr>
                                                  <p:cNvPr id="466" name="Picture 465"/>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9302805" y="1700074"/>
                                                    <a:ext cx="403738" cy="610530"/>
                                                  </a:xfrm>
                                                  <a:prstGeom prst="rect">
                                                    <a:avLst/>
                                                  </a:prstGeom>
                                                </p:spPr>
                                              </p:pic>
                                              <p:sp>
                                                <p:nvSpPr>
                                                  <p:cNvPr id="467" name="Rectangle 466"/>
                                                  <p:cNvSpPr/>
                                                  <p:nvPr/>
                                                </p:nvSpPr>
                                                <p:spPr>
                                                  <a:xfrm>
                                                    <a:off x="9482322" y="1657492"/>
                                                    <a:ext cx="630941" cy="246221"/>
                                                  </a:xfrm>
                                                  <a:prstGeom prst="rect">
                                                    <a:avLst/>
                                                  </a:prstGeom>
                                                </p:spPr>
                                                <p:txBody>
                                                  <a:bodyPr wrap="none">
                                                    <a:spAutoFit/>
                                                  </a:bodyPr>
                                                  <a:lstStyle/>
                                                  <a:p>
                                                    <a:r>
                                                      <a:rPr lang="tr-TR" sz="600" b="1" dirty="0"/>
                                                      <a:t>HELSINKI</a:t>
                                                    </a:r>
                                                  </a:p>
                                                </p:txBody>
                                              </p:sp>
                                              <p:sp>
                                                <p:nvSpPr>
                                                  <p:cNvPr id="468" name="Rectangle 467"/>
                                                  <p:cNvSpPr/>
                                                  <p:nvPr/>
                                                </p:nvSpPr>
                                                <p:spPr>
                                                  <a:xfrm>
                                                    <a:off x="9284880" y="2086602"/>
                                                    <a:ext cx="609568" cy="246221"/>
                                                  </a:xfrm>
                                                  <a:prstGeom prst="rect">
                                                    <a:avLst/>
                                                  </a:prstGeom>
                                                </p:spPr>
                                                <p:txBody>
                                                  <a:bodyPr wrap="none">
                                                    <a:spAutoFit/>
                                                  </a:bodyPr>
                                                  <a:lstStyle/>
                                                  <a:p>
                                                    <a:r>
                                                      <a:rPr lang="tr-TR" sz="600" b="1" dirty="0"/>
                                                      <a:t>TALLINN</a:t>
                                                    </a:r>
                                                  </a:p>
                                                </p:txBody>
                                              </p:sp>
                                              <p:pic>
                                                <p:nvPicPr>
                                                  <p:cNvPr id="469" name="Picture 468"/>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9120835" y="2233317"/>
                                                    <a:ext cx="403738" cy="610530"/>
                                                  </a:xfrm>
                                                  <a:prstGeom prst="rect">
                                                    <a:avLst/>
                                                  </a:prstGeom>
                                                </p:spPr>
                                              </p:pic>
                                              <p:sp>
                                                <p:nvSpPr>
                                                  <p:cNvPr id="470" name="Rectangle 469"/>
                                                  <p:cNvSpPr/>
                                                  <p:nvPr/>
                                                </p:nvSpPr>
                                                <p:spPr>
                                                  <a:xfrm>
                                                    <a:off x="9124543" y="2599225"/>
                                                    <a:ext cx="459955" cy="246221"/>
                                                  </a:xfrm>
                                                  <a:prstGeom prst="rect">
                                                    <a:avLst/>
                                                  </a:prstGeom>
                                                </p:spPr>
                                                <p:txBody>
                                                  <a:bodyPr wrap="none">
                                                    <a:spAutoFit/>
                                                  </a:bodyPr>
                                                  <a:lstStyle/>
                                                  <a:p>
                                                    <a:r>
                                                      <a:rPr lang="tr-TR" sz="600" b="1" dirty="0"/>
                                                      <a:t>RIGA</a:t>
                                                    </a:r>
                                                  </a:p>
                                                </p:txBody>
                                              </p:sp>
                                              <p:pic>
                                                <p:nvPicPr>
                                                  <p:cNvPr id="471" name="Picture 470"/>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9334609" y="2701807"/>
                                                    <a:ext cx="403738" cy="610530"/>
                                                  </a:xfrm>
                                                  <a:prstGeom prst="rect">
                                                    <a:avLst/>
                                                  </a:prstGeom>
                                                </p:spPr>
                                              </p:pic>
                                              <p:sp>
                                                <p:nvSpPr>
                                                  <p:cNvPr id="472" name="Rectangle 471"/>
                                                  <p:cNvSpPr/>
                                                  <p:nvPr/>
                                                </p:nvSpPr>
                                                <p:spPr>
                                                  <a:xfrm>
                                                    <a:off x="9290970" y="3072931"/>
                                                    <a:ext cx="588195" cy="246221"/>
                                                  </a:xfrm>
                                                  <a:prstGeom prst="rect">
                                                    <a:avLst/>
                                                  </a:prstGeom>
                                                </p:spPr>
                                                <p:txBody>
                                                  <a:bodyPr wrap="none">
                                                    <a:spAutoFit/>
                                                  </a:bodyPr>
                                                  <a:lstStyle/>
                                                  <a:p>
                                                    <a:r>
                                                      <a:rPr lang="tr-TR" sz="600" b="1" dirty="0" smtClean="0"/>
                                                      <a:t>VILNIUS</a:t>
                                                    </a:r>
                                                    <a:endParaRPr lang="tr-TR" sz="600" b="1" dirty="0"/>
                                                  </a:p>
                                                </p:txBody>
                                              </p:sp>
                                              <p:pic>
                                                <p:nvPicPr>
                                                  <p:cNvPr id="473" name="Picture 472"/>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9707783" y="2881684"/>
                                                    <a:ext cx="403738" cy="610530"/>
                                                  </a:xfrm>
                                                  <a:prstGeom prst="rect">
                                                    <a:avLst/>
                                                  </a:prstGeom>
                                                </p:spPr>
                                              </p:pic>
                                              <p:sp>
                                                <p:nvSpPr>
                                                  <p:cNvPr id="474" name="Rectangle 473"/>
                                                  <p:cNvSpPr/>
                                                  <p:nvPr/>
                                                </p:nvSpPr>
                                                <p:spPr>
                                                  <a:xfrm>
                                                    <a:off x="9722446" y="3262462"/>
                                                    <a:ext cx="536899" cy="246221"/>
                                                  </a:xfrm>
                                                  <a:prstGeom prst="rect">
                                                    <a:avLst/>
                                                  </a:prstGeom>
                                                </p:spPr>
                                                <p:txBody>
                                                  <a:bodyPr wrap="none">
                                                    <a:spAutoFit/>
                                                  </a:bodyPr>
                                                  <a:lstStyle/>
                                                  <a:p>
                                                    <a:r>
                                                      <a:rPr lang="tr-TR" sz="600" b="1" dirty="0"/>
                                                      <a:t>MINSK</a:t>
                                                    </a:r>
                                                  </a:p>
                                                </p:txBody>
                                              </p:sp>
                                              <p:pic>
                                                <p:nvPicPr>
                                                  <p:cNvPr id="475" name="Picture 474"/>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11127248" y="4102150"/>
                                                    <a:ext cx="403738" cy="610530"/>
                                                  </a:xfrm>
                                                  <a:prstGeom prst="rect">
                                                    <a:avLst/>
                                                  </a:prstGeom>
                                                </p:spPr>
                                              </p:pic>
                                              <p:sp>
                                                <p:nvSpPr>
                                                  <p:cNvPr id="476" name="Rectangle 475"/>
                                                  <p:cNvSpPr/>
                                                  <p:nvPr/>
                                                </p:nvSpPr>
                                                <p:spPr>
                                                  <a:xfrm>
                                                    <a:off x="11169871" y="4488271"/>
                                                    <a:ext cx="652315" cy="246221"/>
                                                  </a:xfrm>
                                                  <a:prstGeom prst="rect">
                                                    <a:avLst/>
                                                  </a:prstGeom>
                                                </p:spPr>
                                                <p:txBody>
                                                  <a:bodyPr wrap="none">
                                                    <a:spAutoFit/>
                                                  </a:bodyPr>
                                                  <a:lstStyle/>
                                                  <a:p>
                                                    <a:r>
                                                      <a:rPr lang="tr-TR" sz="600" b="1" dirty="0"/>
                                                      <a:t>DONETSK</a:t>
                                                    </a:r>
                                                  </a:p>
                                                </p:txBody>
                                              </p:sp>
                                              <p:pic>
                                                <p:nvPicPr>
                                                  <p:cNvPr id="477" name="Picture 476"/>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10710967" y="3927203"/>
                                                    <a:ext cx="403737" cy="610531"/>
                                                  </a:xfrm>
                                                  <a:prstGeom prst="rect">
                                                    <a:avLst/>
                                                  </a:prstGeom>
                                                </p:spPr>
                                              </p:pic>
                                              <p:pic>
                                                <p:nvPicPr>
                                                  <p:cNvPr id="478" name="Picture 477"/>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10375388" y="4312825"/>
                                                    <a:ext cx="403738" cy="610530"/>
                                                  </a:xfrm>
                                                  <a:prstGeom prst="rect">
                                                    <a:avLst/>
                                                  </a:prstGeom>
                                                </p:spPr>
                                              </p:pic>
                                              <p:sp>
                                                <p:nvSpPr>
                                                  <p:cNvPr id="479" name="Rectangle 478"/>
                                                  <p:cNvSpPr/>
                                                  <p:nvPr/>
                                                </p:nvSpPr>
                                                <p:spPr>
                                                  <a:xfrm>
                                                    <a:off x="10305921" y="4675002"/>
                                                    <a:ext cx="658728" cy="246221"/>
                                                  </a:xfrm>
                                                  <a:prstGeom prst="rect">
                                                    <a:avLst/>
                                                  </a:prstGeom>
                                                </p:spPr>
                                                <p:txBody>
                                                  <a:bodyPr wrap="none">
                                                    <a:spAutoFit/>
                                                  </a:bodyPr>
                                                  <a:lstStyle/>
                                                  <a:p>
                                                    <a:r>
                                                      <a:rPr lang="tr-TR" sz="600" b="1" dirty="0" smtClean="0"/>
                                                      <a:t>KHERSON</a:t>
                                                    </a:r>
                                                    <a:endParaRPr lang="tr-TR" sz="600" b="1" dirty="0"/>
                                                  </a:p>
                                                </p:txBody>
                                              </p:sp>
                                              <p:pic>
                                                <p:nvPicPr>
                                                  <p:cNvPr id="480" name="Picture 479"/>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9054429" y="3678769"/>
                                                    <a:ext cx="403738" cy="610530"/>
                                                  </a:xfrm>
                                                  <a:prstGeom prst="rect">
                                                    <a:avLst/>
                                                  </a:prstGeom>
                                                </p:spPr>
                                              </p:pic>
                                              <p:sp>
                                                <p:nvSpPr>
                                                  <p:cNvPr id="481" name="Rectangle 480"/>
                                                  <p:cNvSpPr/>
                                                  <p:nvPr/>
                                                </p:nvSpPr>
                                                <p:spPr>
                                                  <a:xfrm>
                                                    <a:off x="9092898" y="4050021"/>
                                                    <a:ext cx="436445" cy="246221"/>
                                                  </a:xfrm>
                                                  <a:prstGeom prst="rect">
                                                    <a:avLst/>
                                                  </a:prstGeom>
                                                </p:spPr>
                                                <p:txBody>
                                                  <a:bodyPr wrap="none">
                                                    <a:spAutoFit/>
                                                  </a:bodyPr>
                                                  <a:lstStyle/>
                                                  <a:p>
                                                    <a:r>
                                                      <a:rPr lang="tr-TR" sz="600" b="1" dirty="0"/>
                                                      <a:t>LVIV</a:t>
                                                    </a:r>
                                                  </a:p>
                                                </p:txBody>
                                              </p:sp>
                                              <p:pic>
                                                <p:nvPicPr>
                                                  <p:cNvPr id="482" name="Picture 481"/>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6212881" y="3300703"/>
                                                    <a:ext cx="403738" cy="610530"/>
                                                  </a:xfrm>
                                                  <a:prstGeom prst="rect">
                                                    <a:avLst/>
                                                  </a:prstGeom>
                                                </p:spPr>
                                              </p:pic>
                                              <p:sp>
                                                <p:nvSpPr>
                                                  <p:cNvPr id="483" name="Rectangle 482"/>
                                                  <p:cNvSpPr/>
                                                  <p:nvPr/>
                                                </p:nvSpPr>
                                                <p:spPr>
                                                  <a:xfrm>
                                                    <a:off x="6408500" y="3505461"/>
                                                    <a:ext cx="797655" cy="246221"/>
                                                  </a:xfrm>
                                                  <a:prstGeom prst="rect">
                                                    <a:avLst/>
                                                  </a:prstGeom>
                                                </p:spPr>
                                                <p:txBody>
                                                  <a:bodyPr wrap="none">
                                                    <a:spAutoFit/>
                                                  </a:bodyPr>
                                                  <a:lstStyle/>
                                                  <a:p>
                                                    <a:r>
                                                      <a:rPr lang="tr-TR" sz="600" b="1" dirty="0"/>
                                                      <a:t>ROTTERDAM</a:t>
                                                    </a:r>
                                                  </a:p>
                                                </p:txBody>
                                              </p:sp>
                                              <p:grpSp>
                                                <p:nvGrpSpPr>
                                                  <p:cNvPr id="484" name="Group 483"/>
                                                  <p:cNvGrpSpPr/>
                                                  <p:nvPr/>
                                                </p:nvGrpSpPr>
                                                <p:grpSpPr>
                                                  <a:xfrm>
                                                    <a:off x="3072371" y="4509120"/>
                                                    <a:ext cx="5505514" cy="2348784"/>
                                                    <a:chOff x="3072371" y="4509120"/>
                                                    <a:chExt cx="5505514" cy="2348784"/>
                                                  </a:xfrm>
                                                </p:grpSpPr>
                                                <p:pic>
                                                  <p:nvPicPr>
                                                    <p:cNvPr id="485" name="Picture 484"/>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159114" y="5703307"/>
                                                      <a:ext cx="403738" cy="610530"/>
                                                    </a:xfrm>
                                                    <a:prstGeom prst="rect">
                                                      <a:avLst/>
                                                    </a:prstGeom>
                                                  </p:spPr>
                                                </p:pic>
                                                <p:pic>
                                                  <p:nvPicPr>
                                                    <p:cNvPr id="486" name="Picture 485"/>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273430" y="4990805"/>
                                                      <a:ext cx="403737" cy="610531"/>
                                                    </a:xfrm>
                                                    <a:prstGeom prst="rect">
                                                      <a:avLst/>
                                                    </a:prstGeom>
                                                  </p:spPr>
                                                </p:pic>
                                                <p:sp>
                                                  <p:nvSpPr>
                                                    <p:cNvPr id="487" name="Rectangle 486"/>
                                                    <p:cNvSpPr/>
                                                    <p:nvPr/>
                                                  </p:nvSpPr>
                                                  <p:spPr>
                                                    <a:xfrm>
                                                      <a:off x="4002352" y="6093296"/>
                                                      <a:ext cx="560411" cy="246221"/>
                                                    </a:xfrm>
                                                    <a:prstGeom prst="rect">
                                                      <a:avLst/>
                                                    </a:prstGeom>
                                                  </p:spPr>
                                                  <p:txBody>
                                                    <a:bodyPr wrap="none">
                                                      <a:spAutoFit/>
                                                    </a:bodyPr>
                                                    <a:lstStyle/>
                                                    <a:p>
                                                      <a:r>
                                                        <a:rPr lang="tr-TR" sz="600" b="1" dirty="0" smtClean="0"/>
                                                        <a:t>LISBON</a:t>
                                                      </a:r>
                                                      <a:endParaRPr lang="tr-TR" sz="600" b="1" dirty="0"/>
                                                    </a:p>
                                                  </p:txBody>
                                                </p:sp>
                                                <p:sp>
                                                  <p:nvSpPr>
                                                    <p:cNvPr id="488" name="Rectangle 487"/>
                                                    <p:cNvSpPr/>
                                                    <p:nvPr/>
                                                  </p:nvSpPr>
                                                  <p:spPr>
                                                    <a:xfrm>
                                                      <a:off x="3072371" y="5188691"/>
                                                      <a:ext cx="1451680" cy="246221"/>
                                                    </a:xfrm>
                                                    <a:prstGeom prst="rect">
                                                      <a:avLst/>
                                                    </a:prstGeom>
                                                  </p:spPr>
                                                  <p:txBody>
                                                    <a:bodyPr wrap="none">
                                                      <a:spAutoFit/>
                                                    </a:bodyPr>
                                                    <a:lstStyle/>
                                                    <a:p>
                                                      <a:r>
                                                        <a:rPr lang="tr-TR" sz="600" b="1" dirty="0" smtClean="0"/>
                                                        <a:t>SANTIAGO </a:t>
                                                      </a:r>
                                                      <a:r>
                                                        <a:rPr lang="tr-TR" sz="600" b="1" dirty="0"/>
                                                        <a:t>DE COMPOSTELA</a:t>
                                                      </a:r>
                                                    </a:p>
                                                  </p:txBody>
                                                </p:sp>
                                                <p:pic>
                                                  <p:nvPicPr>
                                                    <p:cNvPr id="489" name="Picture 488"/>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863913" y="6053092"/>
                                                      <a:ext cx="403738" cy="610530"/>
                                                    </a:xfrm>
                                                    <a:prstGeom prst="rect">
                                                      <a:avLst/>
                                                    </a:prstGeom>
                                                  </p:spPr>
                                                </p:pic>
                                                <p:sp>
                                                  <p:nvSpPr>
                                                    <p:cNvPr id="490" name="Rectangle 489"/>
                                                    <p:cNvSpPr/>
                                                    <p:nvPr/>
                                                  </p:nvSpPr>
                                                  <p:spPr>
                                                    <a:xfrm>
                                                      <a:off x="4871864" y="6453335"/>
                                                      <a:ext cx="630941" cy="246221"/>
                                                    </a:xfrm>
                                                    <a:prstGeom prst="rect">
                                                      <a:avLst/>
                                                    </a:prstGeom>
                                                  </p:spPr>
                                                  <p:txBody>
                                                    <a:bodyPr wrap="none">
                                                      <a:spAutoFit/>
                                                    </a:bodyPr>
                                                    <a:lstStyle/>
                                                    <a:p>
                                                      <a:r>
                                                        <a:rPr lang="tr-TR" sz="600" b="1" dirty="0"/>
                                                        <a:t>MALAGA</a:t>
                                                      </a:r>
                                                    </a:p>
                                                  </p:txBody>
                                                </p:sp>
                                                <p:pic>
                                                  <p:nvPicPr>
                                                    <p:cNvPr id="491" name="Picture 490"/>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447928" y="5661248"/>
                                                      <a:ext cx="403738" cy="610530"/>
                                                    </a:xfrm>
                                                    <a:prstGeom prst="rect">
                                                      <a:avLst/>
                                                    </a:prstGeom>
                                                  </p:spPr>
                                                </p:pic>
                                                <p:sp>
                                                  <p:nvSpPr>
                                                    <p:cNvPr id="492" name="Rectangle 491"/>
                                                    <p:cNvSpPr/>
                                                    <p:nvPr/>
                                                  </p:nvSpPr>
                                                  <p:spPr>
                                                    <a:xfrm>
                                                      <a:off x="5608295" y="5997436"/>
                                                      <a:ext cx="671552" cy="246221"/>
                                                    </a:xfrm>
                                                    <a:prstGeom prst="rect">
                                                      <a:avLst/>
                                                    </a:prstGeom>
                                                  </p:spPr>
                                                  <p:txBody>
                                                    <a:bodyPr wrap="none">
                                                      <a:spAutoFit/>
                                                    </a:bodyPr>
                                                    <a:lstStyle/>
                                                    <a:p>
                                                      <a:r>
                                                        <a:rPr lang="tr-TR" sz="600" b="1" dirty="0"/>
                                                        <a:t>VALENCIA</a:t>
                                                      </a:r>
                                                    </a:p>
                                                  </p:txBody>
                                                </p:sp>
                                                <p:pic>
                                                  <p:nvPicPr>
                                                    <p:cNvPr id="493" name="Picture 492"/>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807968" y="4869160"/>
                                                      <a:ext cx="403738" cy="610530"/>
                                                    </a:xfrm>
                                                    <a:prstGeom prst="rect">
                                                      <a:avLst/>
                                                    </a:prstGeom>
                                                  </p:spPr>
                                                </p:pic>
                                                <p:sp>
                                                  <p:nvSpPr>
                                                    <p:cNvPr id="494" name="Rectangle 493"/>
                                                    <p:cNvSpPr/>
                                                    <p:nvPr/>
                                                  </p:nvSpPr>
                                                  <p:spPr>
                                                    <a:xfrm>
                                                      <a:off x="6000589" y="5116988"/>
                                                      <a:ext cx="707887" cy="246221"/>
                                                    </a:xfrm>
                                                    <a:prstGeom prst="rect">
                                                      <a:avLst/>
                                                    </a:prstGeom>
                                                  </p:spPr>
                                                  <p:txBody>
                                                    <a:bodyPr wrap="none">
                                                      <a:spAutoFit/>
                                                    </a:bodyPr>
                                                    <a:lstStyle/>
                                                    <a:p>
                                                      <a:r>
                                                        <a:rPr lang="tr-TR" sz="600" b="1" dirty="0"/>
                                                        <a:t>TOULOUSE</a:t>
                                                      </a:r>
                                                    </a:p>
                                                  </p:txBody>
                                                </p:sp>
                                                <p:pic>
                                                  <p:nvPicPr>
                                                    <p:cNvPr id="495" name="Picture 494"/>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447928" y="4509120"/>
                                                      <a:ext cx="403738" cy="610530"/>
                                                    </a:xfrm>
                                                    <a:prstGeom prst="rect">
                                                      <a:avLst/>
                                                    </a:prstGeom>
                                                  </p:spPr>
                                                </p:pic>
                                                <p:sp>
                                                  <p:nvSpPr>
                                                    <p:cNvPr id="496" name="Rectangle 495"/>
                                                    <p:cNvSpPr/>
                                                    <p:nvPr/>
                                                  </p:nvSpPr>
                                                  <p:spPr>
                                                    <a:xfrm>
                                                      <a:off x="5616246" y="4781251"/>
                                                      <a:ext cx="727123" cy="246221"/>
                                                    </a:xfrm>
                                                    <a:prstGeom prst="rect">
                                                      <a:avLst/>
                                                    </a:prstGeom>
                                                  </p:spPr>
                                                  <p:txBody>
                                                    <a:bodyPr wrap="none">
                                                      <a:spAutoFit/>
                                                    </a:bodyPr>
                                                    <a:lstStyle/>
                                                    <a:p>
                                                      <a:r>
                                                        <a:rPr lang="tr-TR" sz="600" b="1" dirty="0"/>
                                                        <a:t>BOARDEUX</a:t>
                                                      </a:r>
                                                    </a:p>
                                                  </p:txBody>
                                                </p:sp>
                                                <p:pic>
                                                  <p:nvPicPr>
                                                    <p:cNvPr id="497" name="Picture 496"/>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727187" y="6217740"/>
                                                      <a:ext cx="403738" cy="610530"/>
                                                    </a:xfrm>
                                                    <a:prstGeom prst="rect">
                                                      <a:avLst/>
                                                    </a:prstGeom>
                                                  </p:spPr>
                                                </p:pic>
                                                <p:sp>
                                                  <p:nvSpPr>
                                                    <p:cNvPr id="498" name="Rectangle 497"/>
                                                    <p:cNvSpPr/>
                                                    <p:nvPr/>
                                                  </p:nvSpPr>
                                                  <p:spPr>
                                                    <a:xfrm>
                                                      <a:off x="7634306" y="6611683"/>
                                                      <a:ext cx="553997" cy="246221"/>
                                                    </a:xfrm>
                                                    <a:prstGeom prst="rect">
                                                      <a:avLst/>
                                                    </a:prstGeom>
                                                  </p:spPr>
                                                  <p:txBody>
                                                    <a:bodyPr wrap="none">
                                                      <a:spAutoFit/>
                                                    </a:bodyPr>
                                                    <a:lstStyle/>
                                                    <a:p>
                                                      <a:r>
                                                        <a:rPr lang="tr-TR" sz="600" b="1" dirty="0"/>
                                                        <a:t>MALTA</a:t>
                                                      </a:r>
                                                    </a:p>
                                                  </p:txBody>
                                                </p:sp>
                                                <p:pic>
                                                  <p:nvPicPr>
                                                    <p:cNvPr id="499" name="Picture 498"/>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792388" y="5941329"/>
                                                      <a:ext cx="403738" cy="610530"/>
                                                    </a:xfrm>
                                                    <a:prstGeom prst="rect">
                                                      <a:avLst/>
                                                    </a:prstGeom>
                                                  </p:spPr>
                                                </p:pic>
                                                <p:sp>
                                                  <p:nvSpPr>
                                                    <p:cNvPr id="500" name="Rectangle 499"/>
                                                    <p:cNvSpPr/>
                                                    <p:nvPr/>
                                                  </p:nvSpPr>
                                                  <p:spPr>
                                                    <a:xfrm>
                                                      <a:off x="7944805" y="6237312"/>
                                                      <a:ext cx="633080" cy="246221"/>
                                                    </a:xfrm>
                                                    <a:prstGeom prst="rect">
                                                      <a:avLst/>
                                                    </a:prstGeom>
                                                  </p:spPr>
                                                  <p:txBody>
                                                    <a:bodyPr wrap="none">
                                                      <a:spAutoFit/>
                                                    </a:bodyPr>
                                                    <a:lstStyle/>
                                                    <a:p>
                                                      <a:r>
                                                        <a:rPr lang="tr-TR" sz="600" b="1" dirty="0"/>
                                                        <a:t>CATANIA</a:t>
                                                      </a:r>
                                                    </a:p>
                                                  </p:txBody>
                                                </p:sp>
                                                <p:sp>
                                                  <p:nvSpPr>
                                                    <p:cNvPr id="501" name="Rectangle 500"/>
                                                    <p:cNvSpPr/>
                                                    <p:nvPr/>
                                                  </p:nvSpPr>
                                                  <p:spPr>
                                                    <a:xfrm>
                                                      <a:off x="7170705" y="5117119"/>
                                                      <a:ext cx="440720" cy="246221"/>
                                                    </a:xfrm>
                                                    <a:prstGeom prst="rect">
                                                      <a:avLst/>
                                                    </a:prstGeom>
                                                  </p:spPr>
                                                  <p:txBody>
                                                    <a:bodyPr wrap="none">
                                                      <a:spAutoFit/>
                                                    </a:bodyPr>
                                                    <a:lstStyle/>
                                                    <a:p>
                                                      <a:r>
                                                        <a:rPr lang="tr-TR" sz="600" b="1" dirty="0"/>
                                                        <a:t>PISA</a:t>
                                                      </a:r>
                                                    </a:p>
                                                  </p:txBody>
                                                </p:sp>
                                                <p:pic>
                                                  <p:nvPicPr>
                                                    <p:cNvPr id="502" name="Picture 501"/>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208448" y="4581128"/>
                                                      <a:ext cx="403738" cy="610530"/>
                                                    </a:xfrm>
                                                    <a:prstGeom prst="rect">
                                                      <a:avLst/>
                                                    </a:prstGeom>
                                                  </p:spPr>
                                                </p:pic>
                                                <p:sp>
                                                  <p:nvSpPr>
                                                    <p:cNvPr id="503" name="Rectangle 502"/>
                                                    <p:cNvSpPr/>
                                                    <p:nvPr/>
                                                  </p:nvSpPr>
                                                  <p:spPr>
                                                    <a:xfrm>
                                                      <a:off x="7338137" y="4924765"/>
                                                      <a:ext cx="680101" cy="246221"/>
                                                    </a:xfrm>
                                                    <a:prstGeom prst="rect">
                                                      <a:avLst/>
                                                    </a:prstGeom>
                                                  </p:spPr>
                                                  <p:txBody>
                                                    <a:bodyPr wrap="none">
                                                      <a:spAutoFit/>
                                                    </a:bodyPr>
                                                    <a:lstStyle/>
                                                    <a:p>
                                                      <a:r>
                                                        <a:rPr lang="tr-TR" sz="600" b="1" dirty="0"/>
                                                        <a:t>BOLOGNA</a:t>
                                                      </a:r>
                                                    </a:p>
                                                  </p:txBody>
                                                </p:sp>
                                                <p:pic>
                                                  <p:nvPicPr>
                                                    <p:cNvPr id="504" name="Picture 503"/>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6448256" y="4923355"/>
                                                      <a:ext cx="403738" cy="610530"/>
                                                    </a:xfrm>
                                                    <a:prstGeom prst="rect">
                                                      <a:avLst/>
                                                    </a:prstGeom>
                                                  </p:spPr>
                                                </p:pic>
                                                <p:sp>
                                                  <p:nvSpPr>
                                                    <p:cNvPr id="505" name="Rectangle 504"/>
                                                    <p:cNvSpPr/>
                                                    <p:nvPr/>
                                                  </p:nvSpPr>
                                                  <p:spPr>
                                                    <a:xfrm>
                                                      <a:off x="6340093" y="5348337"/>
                                                      <a:ext cx="716436" cy="246221"/>
                                                    </a:xfrm>
                                                    <a:prstGeom prst="rect">
                                                      <a:avLst/>
                                                    </a:prstGeom>
                                                  </p:spPr>
                                                  <p:txBody>
                                                    <a:bodyPr wrap="none">
                                                      <a:spAutoFit/>
                                                    </a:bodyPr>
                                                    <a:lstStyle/>
                                                    <a:p>
                                                      <a:r>
                                                        <a:rPr lang="tr-TR" sz="600" b="1" dirty="0"/>
                                                        <a:t>MARSEILLE</a:t>
                                                      </a:r>
                                                    </a:p>
                                                  </p:txBody>
                                                </p:sp>
                                                <p:pic>
                                                  <p:nvPicPr>
                                                    <p:cNvPr id="506" name="Picture 505"/>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6621222" y="4547139"/>
                                                      <a:ext cx="403738" cy="610530"/>
                                                    </a:xfrm>
                                                    <a:prstGeom prst="rect">
                                                      <a:avLst/>
                                                    </a:prstGeom>
                                                  </p:spPr>
                                                </p:pic>
                                                <p:sp>
                                                  <p:nvSpPr>
                                                    <p:cNvPr id="507" name="Rectangle 506"/>
                                                    <p:cNvSpPr/>
                                                    <p:nvPr/>
                                                  </p:nvSpPr>
                                                  <p:spPr>
                                                    <a:xfrm>
                                                      <a:off x="6458297" y="4875647"/>
                                                      <a:ext cx="517664" cy="246221"/>
                                                    </a:xfrm>
                                                    <a:prstGeom prst="rect">
                                                      <a:avLst/>
                                                    </a:prstGeom>
                                                  </p:spPr>
                                                  <p:txBody>
                                                    <a:bodyPr wrap="none">
                                                      <a:spAutoFit/>
                                                    </a:bodyPr>
                                                    <a:lstStyle/>
                                                    <a:p>
                                                      <a:r>
                                                        <a:rPr lang="tr-TR" sz="600" b="1" dirty="0"/>
                                                        <a:t>TURIN</a:t>
                                                      </a:r>
                                                    </a:p>
                                                  </p:txBody>
                                                </p:sp>
                                                <p:pic>
                                                  <p:nvPicPr>
                                                    <p:cNvPr id="508" name="Picture 507"/>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987570" y="4890797"/>
                                                      <a:ext cx="403737" cy="610531"/>
                                                    </a:xfrm>
                                                    <a:prstGeom prst="rect">
                                                      <a:avLst/>
                                                    </a:prstGeom>
                                                  </p:spPr>
                                                </p:pic>
                                                <p:pic>
                                                  <p:nvPicPr>
                                                    <p:cNvPr id="509" name="Picture 508"/>
                                                    <p:cNvPicPr>
                                                      <a:picLocks noChangeAspect="1"/>
                                                    </p:cNvPicPr>
                                                    <p:nvPr/>
                                                  </p:nvPicPr>
                                                  <p:blipFill rotWithShape="1">
                                                    <a:blip r:embed="rId36">
                                                      <a:extLst>
                                                        <a:ext uri="{28A0092B-C50C-407E-A947-70E740481C1C}">
                                                          <a14:useLocalDpi xmlns:a14="http://schemas.microsoft.com/office/drawing/2010/main" val="0"/>
                                                        </a:ext>
                                                      </a:extLst>
                                                    </a:blip>
                                                    <a:srcRect l="1651" t="69351" r="95731" b="20895"/>
                                                    <a:stretch/>
                                                  </p:blipFill>
                                                  <p:spPr>
                                                    <a:xfrm>
                                                      <a:off x="6866031" y="4715147"/>
                                                      <a:ext cx="291318" cy="610530"/>
                                                    </a:xfrm>
                                                    <a:prstGeom prst="rect">
                                                      <a:avLst/>
                                                    </a:prstGeom>
                                                  </p:spPr>
                                                </p:pic>
                                              </p:grpSp>
                                            </p:grpSp>
                                          </p:grpSp>
                                        </p:grpSp>
                                      </p:grpSp>
                                    </p:grpSp>
                                  </p:grpSp>
                                </p:grpSp>
                              </p:grpSp>
                            </p:grpSp>
                          </p:grpSp>
                        </p:grpSp>
                      </p:grpSp>
                    </p:grpSp>
                    <p:sp>
                      <p:nvSpPr>
                        <p:cNvPr id="418" name="Rectangle 417"/>
                        <p:cNvSpPr/>
                        <p:nvPr/>
                      </p:nvSpPr>
                      <p:spPr>
                        <a:xfrm>
                          <a:off x="14669376" y="2687850"/>
                          <a:ext cx="420308" cy="184666"/>
                        </a:xfrm>
                        <a:prstGeom prst="rect">
                          <a:avLst/>
                        </a:prstGeom>
                      </p:spPr>
                      <p:txBody>
                        <a:bodyPr wrap="none">
                          <a:spAutoFit/>
                        </a:bodyPr>
                        <a:lstStyle/>
                        <a:p>
                          <a:r>
                            <a:rPr lang="tr-TR" sz="600" b="1" dirty="0"/>
                            <a:t>GENOA</a:t>
                          </a:r>
                        </a:p>
                      </p:txBody>
                    </p:sp>
                  </p:grpSp>
                </p:grpSp>
              </p:grpSp>
              <p:grpSp>
                <p:nvGrpSpPr>
                  <p:cNvPr id="29" name="Group 28"/>
                  <p:cNvGrpSpPr/>
                  <p:nvPr/>
                </p:nvGrpSpPr>
                <p:grpSpPr>
                  <a:xfrm>
                    <a:off x="5962415" y="3979126"/>
                    <a:ext cx="338554" cy="457898"/>
                    <a:chOff x="5962415" y="3979126"/>
                    <a:chExt cx="338554" cy="457898"/>
                  </a:xfrm>
                </p:grpSpPr>
                <p:pic>
                  <p:nvPicPr>
                    <p:cNvPr id="541" name="Picture 540"/>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997621" y="3979126"/>
                      <a:ext cx="302803" cy="457898"/>
                    </a:xfrm>
                    <a:prstGeom prst="rect">
                      <a:avLst/>
                    </a:prstGeom>
                  </p:spPr>
                </p:pic>
                <p:sp>
                  <p:nvSpPr>
                    <p:cNvPr id="542" name="Rectangle 541"/>
                    <p:cNvSpPr/>
                    <p:nvPr/>
                  </p:nvSpPr>
                  <p:spPr>
                    <a:xfrm>
                      <a:off x="5962415" y="4247676"/>
                      <a:ext cx="338554" cy="184666"/>
                    </a:xfrm>
                    <a:prstGeom prst="rect">
                      <a:avLst/>
                    </a:prstGeom>
                  </p:spPr>
                  <p:txBody>
                    <a:bodyPr wrap="none">
                      <a:spAutoFit/>
                    </a:bodyPr>
                    <a:lstStyle/>
                    <a:p>
                      <a:r>
                        <a:rPr lang="tr-TR" sz="600" b="1" dirty="0"/>
                        <a:t>BARI</a:t>
                      </a:r>
                    </a:p>
                  </p:txBody>
                </p:sp>
              </p:grpSp>
            </p:grpSp>
            <p:sp>
              <p:nvSpPr>
                <p:cNvPr id="527" name="Rectangle 526"/>
                <p:cNvSpPr/>
                <p:nvPr/>
              </p:nvSpPr>
              <p:spPr>
                <a:xfrm>
                  <a:off x="3232307" y="4203978"/>
                  <a:ext cx="410690" cy="184666"/>
                </a:xfrm>
                <a:prstGeom prst="rect">
                  <a:avLst/>
                </a:prstGeom>
              </p:spPr>
              <p:txBody>
                <a:bodyPr wrap="none">
                  <a:spAutoFit/>
                </a:bodyPr>
                <a:lstStyle/>
                <a:p>
                  <a:r>
                    <a:rPr lang="tr-TR" sz="600" b="1" dirty="0"/>
                    <a:t>PORTO</a:t>
                  </a:r>
                </a:p>
              </p:txBody>
            </p:sp>
            <p:pic>
              <p:nvPicPr>
                <p:cNvPr id="536" name="Picture 535"/>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3223559" y="3958011"/>
                  <a:ext cx="302803" cy="457898"/>
                </a:xfrm>
                <a:prstGeom prst="rect">
                  <a:avLst/>
                </a:prstGeom>
              </p:spPr>
            </p:pic>
          </p:grpSp>
          <p:sp>
            <p:nvSpPr>
              <p:cNvPr id="533" name="Rectangle 532"/>
              <p:cNvSpPr/>
              <p:nvPr/>
            </p:nvSpPr>
            <p:spPr>
              <a:xfrm>
                <a:off x="6028214" y="3379755"/>
                <a:ext cx="360996" cy="184666"/>
              </a:xfrm>
              <a:prstGeom prst="rect">
                <a:avLst/>
              </a:prstGeom>
            </p:spPr>
            <p:txBody>
              <a:bodyPr wrap="none">
                <a:spAutoFit/>
              </a:bodyPr>
              <a:lstStyle/>
              <a:p>
                <a:r>
                  <a:rPr lang="tr-TR" sz="600" b="1" dirty="0" smtClean="0"/>
                  <a:t>GRAZ</a:t>
                </a:r>
                <a:endParaRPr lang="tr-TR" sz="600" b="1" dirty="0"/>
              </a:p>
            </p:txBody>
          </p:sp>
          <p:pic>
            <p:nvPicPr>
              <p:cNvPr id="534" name="Picture 533"/>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926666" y="3158796"/>
                <a:ext cx="302803" cy="457898"/>
              </a:xfrm>
              <a:prstGeom prst="rect">
                <a:avLst/>
              </a:prstGeom>
            </p:spPr>
          </p:pic>
        </p:grpSp>
        <p:pic>
          <p:nvPicPr>
            <p:cNvPr id="511" name="Picture 510"/>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190649" y="3025895"/>
              <a:ext cx="302803" cy="457898"/>
            </a:xfrm>
            <a:prstGeom prst="rect">
              <a:avLst/>
            </a:prstGeom>
          </p:spPr>
        </p:pic>
        <p:sp>
          <p:nvSpPr>
            <p:cNvPr id="515" name="Rectangle 514"/>
            <p:cNvSpPr/>
            <p:nvPr/>
          </p:nvSpPr>
          <p:spPr>
            <a:xfrm>
              <a:off x="5046963" y="3285728"/>
              <a:ext cx="660758" cy="184666"/>
            </a:xfrm>
            <a:prstGeom prst="rect">
              <a:avLst/>
            </a:prstGeom>
          </p:spPr>
          <p:txBody>
            <a:bodyPr wrap="none">
              <a:spAutoFit/>
            </a:bodyPr>
            <a:lstStyle/>
            <a:p>
              <a:r>
                <a:rPr lang="tr-TR" sz="600" b="1" dirty="0"/>
                <a:t>BADEN-BADEN</a:t>
              </a:r>
            </a:p>
          </p:txBody>
        </p:sp>
      </p:grpSp>
    </p:spTree>
    <p:extLst>
      <p:ext uri="{BB962C8B-B14F-4D97-AF65-F5344CB8AC3E}">
        <p14:creationId xmlns:p14="http://schemas.microsoft.com/office/powerpoint/2010/main" val="29415035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538"/>
                                        </p:tgtEl>
                                      </p:cBhvr>
                                    </p:animEffect>
                                    <p:set>
                                      <p:cBhvr>
                                        <p:cTn id="7" dur="1" fill="hold">
                                          <p:stCondLst>
                                            <p:cond delay="499"/>
                                          </p:stCondLst>
                                        </p:cTn>
                                        <p:tgtEl>
                                          <p:spTgt spid="538"/>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2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edg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53" presetClass="entr" presetSubtype="16"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500" fill="hold"/>
                                        <p:tgtEl>
                                          <p:spTgt spid="26"/>
                                        </p:tgtEl>
                                        <p:attrNameLst>
                                          <p:attrName>ppt_w</p:attrName>
                                        </p:attrNameLst>
                                      </p:cBhvr>
                                      <p:tavLst>
                                        <p:tav tm="0">
                                          <p:val>
                                            <p:fltVal val="0"/>
                                          </p:val>
                                        </p:tav>
                                        <p:tav tm="100000">
                                          <p:val>
                                            <p:strVal val="#ppt_w"/>
                                          </p:val>
                                        </p:tav>
                                      </p:tavLst>
                                    </p:anim>
                                    <p:anim calcmode="lin" valueType="num">
                                      <p:cBhvr>
                                        <p:cTn id="66" dur="500" fill="hold"/>
                                        <p:tgtEl>
                                          <p:spTgt spid="26"/>
                                        </p:tgtEl>
                                        <p:attrNameLst>
                                          <p:attrName>ppt_h</p:attrName>
                                        </p:attrNameLst>
                                      </p:cBhvr>
                                      <p:tavLst>
                                        <p:tav tm="0">
                                          <p:val>
                                            <p:fltVal val="0"/>
                                          </p:val>
                                        </p:tav>
                                        <p:tav tm="100000">
                                          <p:val>
                                            <p:strVal val="#ppt_h"/>
                                          </p:val>
                                        </p:tav>
                                      </p:tavLst>
                                    </p:anim>
                                    <p:animEffect transition="in" filter="fade">
                                      <p:cBhvr>
                                        <p:cTn id="67" dur="500"/>
                                        <p:tgtEl>
                                          <p:spTgt spid="26"/>
                                        </p:tgtEl>
                                      </p:cBhvr>
                                    </p:animEffect>
                                  </p:childTnLst>
                                </p:cTn>
                              </p:par>
                              <p:par>
                                <p:cTn id="68" presetID="53" presetClass="entr" presetSubtype="16"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fltVal val="0"/>
                                          </p:val>
                                        </p:tav>
                                        <p:tav tm="100000">
                                          <p:val>
                                            <p:strVal val="#ppt_h"/>
                                          </p:val>
                                        </p:tav>
                                      </p:tavLst>
                                    </p:anim>
                                    <p:animEffect transition="in" filter="fade">
                                      <p:cBhvr>
                                        <p:cTn id="72" dur="500"/>
                                        <p:tgtEl>
                                          <p:spTgt spid="27"/>
                                        </p:tgtEl>
                                      </p:cBhvr>
                                    </p:animEffect>
                                  </p:childTnLst>
                                </p:cTn>
                              </p:par>
                            </p:childTnLst>
                          </p:cTn>
                        </p:par>
                        <p:par>
                          <p:cTn id="73" fill="hold">
                            <p:stCondLst>
                              <p:cond delay="1000"/>
                            </p:stCondLst>
                            <p:childTnLst>
                              <p:par>
                                <p:cTn id="74" presetID="53" presetClass="entr" presetSubtype="16" fill="hold" nodeType="afterEffect">
                                  <p:stCondLst>
                                    <p:cond delay="0"/>
                                  </p:stCondLst>
                                  <p:childTnLst>
                                    <p:set>
                                      <p:cBhvr>
                                        <p:cTn id="75" dur="1" fill="hold">
                                          <p:stCondLst>
                                            <p:cond delay="0"/>
                                          </p:stCondLst>
                                        </p:cTn>
                                        <p:tgtEl>
                                          <p:spTgt spid="288"/>
                                        </p:tgtEl>
                                        <p:attrNameLst>
                                          <p:attrName>style.visibility</p:attrName>
                                        </p:attrNameLst>
                                      </p:cBhvr>
                                      <p:to>
                                        <p:strVal val="visible"/>
                                      </p:to>
                                    </p:set>
                                    <p:anim calcmode="lin" valueType="num">
                                      <p:cBhvr>
                                        <p:cTn id="76" dur="500" fill="hold"/>
                                        <p:tgtEl>
                                          <p:spTgt spid="288"/>
                                        </p:tgtEl>
                                        <p:attrNameLst>
                                          <p:attrName>ppt_w</p:attrName>
                                        </p:attrNameLst>
                                      </p:cBhvr>
                                      <p:tavLst>
                                        <p:tav tm="0">
                                          <p:val>
                                            <p:fltVal val="0"/>
                                          </p:val>
                                        </p:tav>
                                        <p:tav tm="100000">
                                          <p:val>
                                            <p:strVal val="#ppt_w"/>
                                          </p:val>
                                        </p:tav>
                                      </p:tavLst>
                                    </p:anim>
                                    <p:anim calcmode="lin" valueType="num">
                                      <p:cBhvr>
                                        <p:cTn id="77" dur="500" fill="hold"/>
                                        <p:tgtEl>
                                          <p:spTgt spid="288"/>
                                        </p:tgtEl>
                                        <p:attrNameLst>
                                          <p:attrName>ppt_h</p:attrName>
                                        </p:attrNameLst>
                                      </p:cBhvr>
                                      <p:tavLst>
                                        <p:tav tm="0">
                                          <p:val>
                                            <p:fltVal val="0"/>
                                          </p:val>
                                        </p:tav>
                                        <p:tav tm="100000">
                                          <p:val>
                                            <p:strVal val="#ppt_h"/>
                                          </p:val>
                                        </p:tav>
                                      </p:tavLst>
                                    </p:anim>
                                    <p:animEffect transition="in" filter="fade">
                                      <p:cBhvr>
                                        <p:cTn id="78" dur="500"/>
                                        <p:tgtEl>
                                          <p:spTgt spid="288"/>
                                        </p:tgtEl>
                                      </p:cBhvr>
                                    </p:animEffect>
                                  </p:childTnLst>
                                </p:cTn>
                              </p:par>
                              <p:par>
                                <p:cTn id="79" presetID="6" presetClass="emph" presetSubtype="0" fill="hold" nodeType="withEffect">
                                  <p:stCondLst>
                                    <p:cond delay="0"/>
                                  </p:stCondLst>
                                  <p:childTnLst>
                                    <p:animScale>
                                      <p:cBhvr>
                                        <p:cTn id="80" dur="1000" fill="hold"/>
                                        <p:tgtEl>
                                          <p:spTgt spid="288"/>
                                        </p:tgtEl>
                                      </p:cBhvr>
                                      <p:by x="445000" y="445000"/>
                                    </p:animScale>
                                  </p:childTnLst>
                                </p:cTn>
                              </p:par>
                              <p:par>
                                <p:cTn id="81" presetID="42" presetClass="path" presetSubtype="0" accel="50000" decel="50000" fill="hold" nodeType="withEffect">
                                  <p:stCondLst>
                                    <p:cond delay="0"/>
                                  </p:stCondLst>
                                  <p:childTnLst>
                                    <p:animMotion origin="layout" path="M -8.33333E-7 -4.69136E-6 L 0.13854 0.16235 " pathEditMode="relative" rAng="0" ptsTypes="AA">
                                      <p:cBhvr>
                                        <p:cTn id="82" dur="1000" fill="hold"/>
                                        <p:tgtEl>
                                          <p:spTgt spid="288"/>
                                        </p:tgtEl>
                                        <p:attrNameLst>
                                          <p:attrName>ppt_x</p:attrName>
                                          <p:attrName>ppt_y</p:attrName>
                                        </p:attrNameLst>
                                      </p:cBhvr>
                                      <p:rCtr x="6927" y="8117"/>
                                    </p:animMotion>
                                  </p:childTnLst>
                                </p:cTn>
                              </p:par>
                            </p:childTnLst>
                          </p:cTn>
                        </p:par>
                        <p:par>
                          <p:cTn id="83" fill="hold">
                            <p:stCondLst>
                              <p:cond delay="2000"/>
                            </p:stCondLst>
                            <p:childTnLst>
                              <p:par>
                                <p:cTn id="84" presetID="10" presetClass="exit" presetSubtype="0" fill="hold" nodeType="afterEffect">
                                  <p:stCondLst>
                                    <p:cond delay="0"/>
                                  </p:stCondLst>
                                  <p:childTnLst>
                                    <p:animEffect transition="out" filter="fade">
                                      <p:cBhvr>
                                        <p:cTn id="85" dur="500"/>
                                        <p:tgtEl>
                                          <p:spTgt spid="288"/>
                                        </p:tgtEl>
                                      </p:cBhvr>
                                    </p:animEffect>
                                    <p:set>
                                      <p:cBhvr>
                                        <p:cTn id="86" dur="1" fill="hold">
                                          <p:stCondLst>
                                            <p:cond delay="499"/>
                                          </p:stCondLst>
                                        </p:cTn>
                                        <p:tgtEl>
                                          <p:spTgt spid="28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6"/>
                                        </p:tgtEl>
                                      </p:cBhvr>
                                    </p:animEffect>
                                    <p:set>
                                      <p:cBhvr>
                                        <p:cTn id="95" dur="1" fill="hold">
                                          <p:stCondLst>
                                            <p:cond delay="499"/>
                                          </p:stCondLst>
                                        </p:cTn>
                                        <p:tgtEl>
                                          <p:spTgt spid="6"/>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7"/>
                                        </p:tgtEl>
                                      </p:cBhvr>
                                    </p:animEffect>
                                    <p:set>
                                      <p:cBhvr>
                                        <p:cTn id="110" dur="1" fill="hold">
                                          <p:stCondLst>
                                            <p:cond delay="499"/>
                                          </p:stCondLst>
                                        </p:cTn>
                                        <p:tgtEl>
                                          <p:spTgt spid="17"/>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8"/>
                                        </p:tgtEl>
                                      </p:cBhvr>
                                    </p:animEffect>
                                    <p:set>
                                      <p:cBhvr>
                                        <p:cTn id="113" dur="1" fill="hold">
                                          <p:stCondLst>
                                            <p:cond delay="499"/>
                                          </p:stCondLst>
                                        </p:cTn>
                                        <p:tgtEl>
                                          <p:spTgt spid="18"/>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5"/>
                                        </p:tgtEl>
                                      </p:cBhvr>
                                    </p:animEffect>
                                    <p:set>
                                      <p:cBhvr>
                                        <p:cTn id="116" dur="1" fill="hold">
                                          <p:stCondLst>
                                            <p:cond delay="499"/>
                                          </p:stCondLst>
                                        </p:cTn>
                                        <p:tgtEl>
                                          <p:spTgt spid="15"/>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20"/>
                                        </p:tgtEl>
                                      </p:cBhvr>
                                    </p:animEffect>
                                    <p:set>
                                      <p:cBhvr>
                                        <p:cTn id="119" dur="1" fill="hold">
                                          <p:stCondLst>
                                            <p:cond delay="499"/>
                                          </p:stCondLst>
                                        </p:cTn>
                                        <p:tgtEl>
                                          <p:spTgt spid="20"/>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27"/>
                                        </p:tgtEl>
                                      </p:cBhvr>
                                    </p:animEffect>
                                    <p:set>
                                      <p:cBhvr>
                                        <p:cTn id="125" dur="1" fill="hold">
                                          <p:stCondLst>
                                            <p:cond delay="499"/>
                                          </p:stCondLst>
                                        </p:cTn>
                                        <p:tgtEl>
                                          <p:spTgt spid="27"/>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22"/>
                                        </p:tgtEl>
                                      </p:cBhvr>
                                    </p:animEffect>
                                    <p:set>
                                      <p:cBhvr>
                                        <p:cTn id="131" dur="1" fill="hold">
                                          <p:stCondLst>
                                            <p:cond delay="499"/>
                                          </p:stCondLst>
                                        </p:cTn>
                                        <p:tgtEl>
                                          <p:spTgt spid="22"/>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1"/>
                                        </p:tgtEl>
                                      </p:cBhvr>
                                    </p:animEffect>
                                    <p:set>
                                      <p:cBhvr>
                                        <p:cTn id="134" dur="1" fill="hold">
                                          <p:stCondLst>
                                            <p:cond delay="499"/>
                                          </p:stCondLst>
                                        </p:cTn>
                                        <p:tgtEl>
                                          <p:spTgt spid="21"/>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24"/>
                                        </p:tgtEl>
                                      </p:cBhvr>
                                    </p:animEffect>
                                    <p:set>
                                      <p:cBhvr>
                                        <p:cTn id="137" dur="1" fill="hold">
                                          <p:stCondLst>
                                            <p:cond delay="499"/>
                                          </p:stCondLst>
                                        </p:cTn>
                                        <p:tgtEl>
                                          <p:spTgt spid="24"/>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23"/>
                                        </p:tgtEl>
                                      </p:cBhvr>
                                    </p:animEffect>
                                    <p:set>
                                      <p:cBhvr>
                                        <p:cTn id="140" dur="1" fill="hold">
                                          <p:stCondLst>
                                            <p:cond delay="499"/>
                                          </p:stCondLst>
                                        </p:cTn>
                                        <p:tgtEl>
                                          <p:spTgt spid="23"/>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10"/>
                                        </p:tgtEl>
                                      </p:cBhvr>
                                    </p:animEffect>
                                    <p:set>
                                      <p:cBhvr>
                                        <p:cTn id="143" dur="1" fill="hold">
                                          <p:stCondLst>
                                            <p:cond delay="499"/>
                                          </p:stCondLst>
                                        </p:cTn>
                                        <p:tgtEl>
                                          <p:spTgt spid="10"/>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12"/>
                                        </p:tgtEl>
                                      </p:cBhvr>
                                    </p:animEffect>
                                    <p:set>
                                      <p:cBhvr>
                                        <p:cTn id="146" dur="1" fill="hold">
                                          <p:stCondLst>
                                            <p:cond delay="499"/>
                                          </p:stCondLst>
                                        </p:cTn>
                                        <p:tgtEl>
                                          <p:spTgt spid="12"/>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25"/>
                                        </p:tgtEl>
                                      </p:cBhvr>
                                    </p:animEffect>
                                    <p:set>
                                      <p:cBhvr>
                                        <p:cTn id="149" dur="1" fill="hold">
                                          <p:stCondLst>
                                            <p:cond delay="499"/>
                                          </p:stCondLst>
                                        </p:cTn>
                                        <p:tgtEl>
                                          <p:spTgt spid="25"/>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9"/>
                                        </p:tgtEl>
                                      </p:cBhvr>
                                    </p:animEffect>
                                    <p:set>
                                      <p:cBhvr>
                                        <p:cTn id="152" dur="1" fill="hold">
                                          <p:stCondLst>
                                            <p:cond delay="499"/>
                                          </p:stCondLst>
                                        </p:cTn>
                                        <p:tgtEl>
                                          <p:spTgt spid="9"/>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8"/>
                                        </p:tgtEl>
                                      </p:cBhvr>
                                    </p:animEffect>
                                    <p:set>
                                      <p:cBhvr>
                                        <p:cTn id="155" dur="1" fill="hold">
                                          <p:stCondLst>
                                            <p:cond delay="499"/>
                                          </p:stCondLst>
                                        </p:cTn>
                                        <p:tgtEl>
                                          <p:spTgt spid="8"/>
                                        </p:tgtEl>
                                        <p:attrNameLst>
                                          <p:attrName>style.visibility</p:attrName>
                                        </p:attrNameLst>
                                      </p:cBhvr>
                                      <p:to>
                                        <p:strVal val="hidden"/>
                                      </p:to>
                                    </p:set>
                                  </p:childTnLst>
                                </p:cTn>
                              </p:par>
                              <p:par>
                                <p:cTn id="156" presetID="10" presetClass="entr" presetSubtype="0" fill="hold" nodeType="withEffect">
                                  <p:stCondLst>
                                    <p:cond delay="0"/>
                                  </p:stCondLst>
                                  <p:childTnLst>
                                    <p:set>
                                      <p:cBhvr>
                                        <p:cTn id="157" dur="1" fill="hold">
                                          <p:stCondLst>
                                            <p:cond delay="0"/>
                                          </p:stCondLst>
                                        </p:cTn>
                                        <p:tgtEl>
                                          <p:spTgt spid="289"/>
                                        </p:tgtEl>
                                        <p:attrNameLst>
                                          <p:attrName>style.visibility</p:attrName>
                                        </p:attrNameLst>
                                      </p:cBhvr>
                                      <p:to>
                                        <p:strVal val="visible"/>
                                      </p:to>
                                    </p:set>
                                    <p:animEffect transition="in" filter="fade">
                                      <p:cBhvr>
                                        <p:cTn id="158" dur="500"/>
                                        <p:tgtEl>
                                          <p:spTgt spid="289"/>
                                        </p:tgtEl>
                                      </p:cBhvr>
                                    </p:animEffect>
                                  </p:childTnLst>
                                </p:cTn>
                              </p:par>
                              <p:par>
                                <p:cTn id="159" presetID="42" presetClass="entr" presetSubtype="0" fill="hold" nodeType="withEffect">
                                  <p:stCondLst>
                                    <p:cond delay="250"/>
                                  </p:stCondLst>
                                  <p:childTnLst>
                                    <p:set>
                                      <p:cBhvr>
                                        <p:cTn id="160" dur="1" fill="hold">
                                          <p:stCondLst>
                                            <p:cond delay="0"/>
                                          </p:stCondLst>
                                        </p:cTn>
                                        <p:tgtEl>
                                          <p:spTgt spid="223"/>
                                        </p:tgtEl>
                                        <p:attrNameLst>
                                          <p:attrName>style.visibility</p:attrName>
                                        </p:attrNameLst>
                                      </p:cBhvr>
                                      <p:to>
                                        <p:strVal val="visible"/>
                                      </p:to>
                                    </p:set>
                                    <p:animEffect transition="in" filter="fade">
                                      <p:cBhvr>
                                        <p:cTn id="161" dur="1000"/>
                                        <p:tgtEl>
                                          <p:spTgt spid="223"/>
                                        </p:tgtEl>
                                      </p:cBhvr>
                                    </p:animEffect>
                                    <p:anim calcmode="lin" valueType="num">
                                      <p:cBhvr>
                                        <p:cTn id="162" dur="1000" fill="hold"/>
                                        <p:tgtEl>
                                          <p:spTgt spid="223"/>
                                        </p:tgtEl>
                                        <p:attrNameLst>
                                          <p:attrName>ppt_x</p:attrName>
                                        </p:attrNameLst>
                                      </p:cBhvr>
                                      <p:tavLst>
                                        <p:tav tm="0">
                                          <p:val>
                                            <p:strVal val="#ppt_x"/>
                                          </p:val>
                                        </p:tav>
                                        <p:tav tm="100000">
                                          <p:val>
                                            <p:strVal val="#ppt_x"/>
                                          </p:val>
                                        </p:tav>
                                      </p:tavLst>
                                    </p:anim>
                                    <p:anim calcmode="lin" valueType="num">
                                      <p:cBhvr>
                                        <p:cTn id="163" dur="1000" fill="hold"/>
                                        <p:tgtEl>
                                          <p:spTgt spid="223"/>
                                        </p:tgtEl>
                                        <p:attrNameLst>
                                          <p:attrName>ppt_y</p:attrName>
                                        </p:attrNameLst>
                                      </p:cBhvr>
                                      <p:tavLst>
                                        <p:tav tm="0">
                                          <p:val>
                                            <p:strVal val="#ppt_y+.1"/>
                                          </p:val>
                                        </p:tav>
                                        <p:tav tm="100000">
                                          <p:val>
                                            <p:strVal val="#ppt_y"/>
                                          </p:val>
                                        </p:tav>
                                      </p:tavLst>
                                    </p:anim>
                                  </p:childTnLst>
                                </p:cTn>
                              </p:par>
                            </p:childTnLst>
                          </p:cTn>
                        </p:par>
                        <p:par>
                          <p:cTn id="164" fill="hold">
                            <p:stCondLst>
                              <p:cond delay="3250"/>
                            </p:stCondLst>
                            <p:childTnLst>
                              <p:par>
                                <p:cTn id="165" presetID="22" presetClass="entr" presetSubtype="8" fill="hold" nodeType="afterEffect">
                                  <p:stCondLst>
                                    <p:cond delay="0"/>
                                  </p:stCondLst>
                                  <p:childTnLst>
                                    <p:set>
                                      <p:cBhvr>
                                        <p:cTn id="166" dur="1" fill="hold">
                                          <p:stCondLst>
                                            <p:cond delay="0"/>
                                          </p:stCondLst>
                                        </p:cTn>
                                        <p:tgtEl>
                                          <p:spTgt spid="2073"/>
                                        </p:tgtEl>
                                        <p:attrNameLst>
                                          <p:attrName>style.visibility</p:attrName>
                                        </p:attrNameLst>
                                      </p:cBhvr>
                                      <p:to>
                                        <p:strVal val="visible"/>
                                      </p:to>
                                    </p:set>
                                    <p:animEffect transition="in" filter="wipe(left)">
                                      <p:cBhvr>
                                        <p:cTn id="167" dur="750"/>
                                        <p:tgtEl>
                                          <p:spTgt spid="2073"/>
                                        </p:tgtEl>
                                      </p:cBhvr>
                                    </p:animEffect>
                                  </p:childTnLst>
                                </p:cTn>
                              </p:par>
                              <p:par>
                                <p:cTn id="168" presetID="47" presetClass="entr" presetSubtype="0" fill="hold" nodeType="withEffect">
                                  <p:stCondLst>
                                    <p:cond delay="0"/>
                                  </p:stCondLst>
                                  <p:childTnLst>
                                    <p:set>
                                      <p:cBhvr>
                                        <p:cTn id="169" dur="1" fill="hold">
                                          <p:stCondLst>
                                            <p:cond delay="0"/>
                                          </p:stCondLst>
                                        </p:cTn>
                                        <p:tgtEl>
                                          <p:spTgt spid="290"/>
                                        </p:tgtEl>
                                        <p:attrNameLst>
                                          <p:attrName>style.visibility</p:attrName>
                                        </p:attrNameLst>
                                      </p:cBhvr>
                                      <p:to>
                                        <p:strVal val="visible"/>
                                      </p:to>
                                    </p:set>
                                    <p:animEffect transition="in" filter="fade">
                                      <p:cBhvr>
                                        <p:cTn id="170" dur="750"/>
                                        <p:tgtEl>
                                          <p:spTgt spid="290"/>
                                        </p:tgtEl>
                                      </p:cBhvr>
                                    </p:animEffect>
                                    <p:anim calcmode="lin" valueType="num">
                                      <p:cBhvr>
                                        <p:cTn id="171" dur="750" fill="hold"/>
                                        <p:tgtEl>
                                          <p:spTgt spid="290"/>
                                        </p:tgtEl>
                                        <p:attrNameLst>
                                          <p:attrName>ppt_x</p:attrName>
                                        </p:attrNameLst>
                                      </p:cBhvr>
                                      <p:tavLst>
                                        <p:tav tm="0">
                                          <p:val>
                                            <p:strVal val="#ppt_x"/>
                                          </p:val>
                                        </p:tav>
                                        <p:tav tm="100000">
                                          <p:val>
                                            <p:strVal val="#ppt_x"/>
                                          </p:val>
                                        </p:tav>
                                      </p:tavLst>
                                    </p:anim>
                                    <p:anim calcmode="lin" valueType="num">
                                      <p:cBhvr>
                                        <p:cTn id="172" dur="750" fill="hold"/>
                                        <p:tgtEl>
                                          <p:spTgt spid="290"/>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540"/>
                                        </p:tgtEl>
                                        <p:attrNameLst>
                                          <p:attrName>style.visibility</p:attrName>
                                        </p:attrNameLst>
                                      </p:cBhvr>
                                      <p:to>
                                        <p:strVal val="visible"/>
                                      </p:to>
                                    </p:set>
                                    <p:animEffect transition="in" filter="fade">
                                      <p:cBhvr>
                                        <p:cTn id="175" dur="1000"/>
                                        <p:tgtEl>
                                          <p:spTgt spid="540"/>
                                        </p:tgtEl>
                                      </p:cBhvr>
                                    </p:animEffect>
                                    <p:anim calcmode="lin" valueType="num">
                                      <p:cBhvr>
                                        <p:cTn id="176" dur="1000" fill="hold"/>
                                        <p:tgtEl>
                                          <p:spTgt spid="540"/>
                                        </p:tgtEl>
                                        <p:attrNameLst>
                                          <p:attrName>ppt_x</p:attrName>
                                        </p:attrNameLst>
                                      </p:cBhvr>
                                      <p:tavLst>
                                        <p:tav tm="0">
                                          <p:val>
                                            <p:strVal val="#ppt_x"/>
                                          </p:val>
                                        </p:tav>
                                        <p:tav tm="100000">
                                          <p:val>
                                            <p:strVal val="#ppt_x"/>
                                          </p:val>
                                        </p:tav>
                                      </p:tavLst>
                                    </p:anim>
                                    <p:anim calcmode="lin" valueType="num">
                                      <p:cBhvr>
                                        <p:cTn id="177" dur="1000" fill="hold"/>
                                        <p:tgtEl>
                                          <p:spTgt spid="540"/>
                                        </p:tgtEl>
                                        <p:attrNameLst>
                                          <p:attrName>ppt_y</p:attrName>
                                        </p:attrNameLst>
                                      </p:cBhvr>
                                      <p:tavLst>
                                        <p:tav tm="0">
                                          <p:val>
                                            <p:strVal val="#ppt_y-.1"/>
                                          </p:val>
                                        </p:tav>
                                        <p:tav tm="100000">
                                          <p:val>
                                            <p:strVal val="#ppt_y"/>
                                          </p:val>
                                        </p:tav>
                                      </p:tavLst>
                                    </p:anim>
                                  </p:childTnLst>
                                </p:cTn>
                              </p:par>
                            </p:childTnLst>
                          </p:cTn>
                        </p:par>
                        <p:par>
                          <p:cTn id="178" fill="hold">
                            <p:stCondLst>
                              <p:cond delay="4250"/>
                            </p:stCondLst>
                            <p:childTnLst>
                              <p:par>
                                <p:cTn id="179" presetID="22" presetClass="entr" presetSubtype="8" fill="hold" nodeType="afterEffect">
                                  <p:stCondLst>
                                    <p:cond delay="0"/>
                                  </p:stCondLst>
                                  <p:childTnLst>
                                    <p:set>
                                      <p:cBhvr>
                                        <p:cTn id="180" dur="1" fill="hold">
                                          <p:stCondLst>
                                            <p:cond delay="0"/>
                                          </p:stCondLst>
                                        </p:cTn>
                                        <p:tgtEl>
                                          <p:spTgt spid="2074"/>
                                        </p:tgtEl>
                                        <p:attrNameLst>
                                          <p:attrName>style.visibility</p:attrName>
                                        </p:attrNameLst>
                                      </p:cBhvr>
                                      <p:to>
                                        <p:strVal val="visible"/>
                                      </p:to>
                                    </p:set>
                                    <p:animEffect transition="in" filter="wipe(left)">
                                      <p:cBhvr>
                                        <p:cTn id="181" dur="750"/>
                                        <p:tgtEl>
                                          <p:spTgt spid="2074"/>
                                        </p:tgtEl>
                                      </p:cBhvr>
                                    </p:animEffect>
                                  </p:childTnLst>
                                </p:cTn>
                              </p:par>
                              <p:par>
                                <p:cTn id="182" presetID="47" presetClass="entr" presetSubtype="0" fill="hold" nodeType="withEffect">
                                  <p:stCondLst>
                                    <p:cond delay="0"/>
                                  </p:stCondLst>
                                  <p:childTnLst>
                                    <p:set>
                                      <p:cBhvr>
                                        <p:cTn id="183" dur="1" fill="hold">
                                          <p:stCondLst>
                                            <p:cond delay="0"/>
                                          </p:stCondLst>
                                        </p:cTn>
                                        <p:tgtEl>
                                          <p:spTgt spid="28"/>
                                        </p:tgtEl>
                                        <p:attrNameLst>
                                          <p:attrName>style.visibility</p:attrName>
                                        </p:attrNameLst>
                                      </p:cBhvr>
                                      <p:to>
                                        <p:strVal val="visible"/>
                                      </p:to>
                                    </p:set>
                                    <p:animEffect transition="in" filter="fade">
                                      <p:cBhvr>
                                        <p:cTn id="184" dur="1000"/>
                                        <p:tgtEl>
                                          <p:spTgt spid="28"/>
                                        </p:tgtEl>
                                      </p:cBhvr>
                                    </p:animEffect>
                                    <p:anim calcmode="lin" valueType="num">
                                      <p:cBhvr>
                                        <p:cTn id="185" dur="1000" fill="hold"/>
                                        <p:tgtEl>
                                          <p:spTgt spid="28"/>
                                        </p:tgtEl>
                                        <p:attrNameLst>
                                          <p:attrName>ppt_x</p:attrName>
                                        </p:attrNameLst>
                                      </p:cBhvr>
                                      <p:tavLst>
                                        <p:tav tm="0">
                                          <p:val>
                                            <p:strVal val="#ppt_x"/>
                                          </p:val>
                                        </p:tav>
                                        <p:tav tm="100000">
                                          <p:val>
                                            <p:strVal val="#ppt_x"/>
                                          </p:val>
                                        </p:tav>
                                      </p:tavLst>
                                    </p:anim>
                                    <p:anim calcmode="lin" valueType="num">
                                      <p:cBhvr>
                                        <p:cTn id="186" dur="1000" fill="hold"/>
                                        <p:tgtEl>
                                          <p:spTgt spid="28"/>
                                        </p:tgtEl>
                                        <p:attrNameLst>
                                          <p:attrName>ppt_y</p:attrName>
                                        </p:attrNameLst>
                                      </p:cBhvr>
                                      <p:tavLst>
                                        <p:tav tm="0">
                                          <p:val>
                                            <p:strVal val="#ppt_y-.1"/>
                                          </p:val>
                                        </p:tav>
                                        <p:tav tm="100000">
                                          <p:val>
                                            <p:strVal val="#ppt_y"/>
                                          </p:val>
                                        </p:tav>
                                      </p:tavLst>
                                    </p:anim>
                                  </p:childTnLst>
                                </p:cTn>
                              </p:par>
                            </p:childTnLst>
                          </p:cTn>
                        </p:par>
                        <p:par>
                          <p:cTn id="187" fill="hold">
                            <p:stCondLst>
                              <p:cond delay="5250"/>
                            </p:stCondLst>
                            <p:childTnLst>
                              <p:par>
                                <p:cTn id="188" presetID="22" presetClass="entr" presetSubtype="8" fill="hold" nodeType="afterEffect">
                                  <p:stCondLst>
                                    <p:cond delay="0"/>
                                  </p:stCondLst>
                                  <p:childTnLst>
                                    <p:set>
                                      <p:cBhvr>
                                        <p:cTn id="189" dur="1" fill="hold">
                                          <p:stCondLst>
                                            <p:cond delay="0"/>
                                          </p:stCondLst>
                                        </p:cTn>
                                        <p:tgtEl>
                                          <p:spTgt spid="2075"/>
                                        </p:tgtEl>
                                        <p:attrNameLst>
                                          <p:attrName>style.visibility</p:attrName>
                                        </p:attrNameLst>
                                      </p:cBhvr>
                                      <p:to>
                                        <p:strVal val="visible"/>
                                      </p:to>
                                    </p:set>
                                    <p:animEffect transition="in" filter="wipe(left)">
                                      <p:cBhvr>
                                        <p:cTn id="190" dur="750"/>
                                        <p:tgtEl>
                                          <p:spTgt spid="2075"/>
                                        </p:tgtEl>
                                      </p:cBhvr>
                                    </p:animEffect>
                                  </p:childTnLst>
                                </p:cTn>
                              </p:par>
                              <p:par>
                                <p:cTn id="191" presetID="47" presetClass="entr" presetSubtype="0" fill="hold" nodeType="withEffect">
                                  <p:stCondLst>
                                    <p:cond delay="0"/>
                                  </p:stCondLst>
                                  <p:childTnLst>
                                    <p:set>
                                      <p:cBhvr>
                                        <p:cTn id="192" dur="1" fill="hold">
                                          <p:stCondLst>
                                            <p:cond delay="0"/>
                                          </p:stCondLst>
                                        </p:cTn>
                                        <p:tgtEl>
                                          <p:spTgt spid="510"/>
                                        </p:tgtEl>
                                        <p:attrNameLst>
                                          <p:attrName>style.visibility</p:attrName>
                                        </p:attrNameLst>
                                      </p:cBhvr>
                                      <p:to>
                                        <p:strVal val="visible"/>
                                      </p:to>
                                    </p:set>
                                    <p:animEffect transition="in" filter="fade">
                                      <p:cBhvr>
                                        <p:cTn id="193" dur="1000"/>
                                        <p:tgtEl>
                                          <p:spTgt spid="510"/>
                                        </p:tgtEl>
                                      </p:cBhvr>
                                    </p:animEffect>
                                    <p:anim calcmode="lin" valueType="num">
                                      <p:cBhvr>
                                        <p:cTn id="194" dur="1000" fill="hold"/>
                                        <p:tgtEl>
                                          <p:spTgt spid="510"/>
                                        </p:tgtEl>
                                        <p:attrNameLst>
                                          <p:attrName>ppt_x</p:attrName>
                                        </p:attrNameLst>
                                      </p:cBhvr>
                                      <p:tavLst>
                                        <p:tav tm="0">
                                          <p:val>
                                            <p:strVal val="#ppt_x"/>
                                          </p:val>
                                        </p:tav>
                                        <p:tav tm="100000">
                                          <p:val>
                                            <p:strVal val="#ppt_x"/>
                                          </p:val>
                                        </p:tav>
                                      </p:tavLst>
                                    </p:anim>
                                    <p:anim calcmode="lin" valueType="num">
                                      <p:cBhvr>
                                        <p:cTn id="195" dur="1000" fill="hold"/>
                                        <p:tgtEl>
                                          <p:spTgt spid="5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0" animBg="1"/>
      <p:bldP spid="5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74"/>
            <a:ext cx="9144000" cy="5143500"/>
          </a:xfrm>
          <a:prstGeom prst="rect">
            <a:avLst/>
          </a:prstGeom>
        </p:spPr>
      </p:pic>
      <p:pic>
        <p:nvPicPr>
          <p:cNvPr id="211" name="Picture 210"/>
          <p:cNvPicPr>
            <a:picLocks noChangeAspect="1"/>
          </p:cNvPicPr>
          <p:nvPr/>
        </p:nvPicPr>
        <p:blipFill rotWithShape="1">
          <a:blip r:embed="rId4">
            <a:extLst>
              <a:ext uri="{28A0092B-C50C-407E-A947-70E740481C1C}">
                <a14:useLocalDpi xmlns:a14="http://schemas.microsoft.com/office/drawing/2010/main" val="0"/>
              </a:ext>
            </a:extLst>
          </a:blip>
          <a:srcRect l="83205" t="31681"/>
          <a:stretch/>
        </p:blipFill>
        <p:spPr>
          <a:xfrm>
            <a:off x="7608277" y="1629508"/>
            <a:ext cx="1535723" cy="3513992"/>
          </a:xfrm>
          <a:prstGeom prst="rect">
            <a:avLst/>
          </a:prstGeom>
        </p:spPr>
      </p:pic>
      <p:pic>
        <p:nvPicPr>
          <p:cNvPr id="212" name="Picture 211"/>
          <p:cNvPicPr>
            <a:picLocks noChangeAspect="1"/>
          </p:cNvPicPr>
          <p:nvPr/>
        </p:nvPicPr>
        <p:blipFill rotWithShape="1">
          <a:blip r:embed="rId5">
            <a:extLst>
              <a:ext uri="{28A0092B-C50C-407E-A947-70E740481C1C}">
                <a14:useLocalDpi xmlns:a14="http://schemas.microsoft.com/office/drawing/2010/main" val="0"/>
              </a:ext>
            </a:extLst>
          </a:blip>
          <a:srcRect l="11282" t="42622" r="64231" b="7692"/>
          <a:stretch/>
        </p:blipFill>
        <p:spPr>
          <a:xfrm>
            <a:off x="1031630" y="2192216"/>
            <a:ext cx="2239107" cy="2555632"/>
          </a:xfrm>
          <a:prstGeom prst="rect">
            <a:avLst/>
          </a:prstGeom>
        </p:spPr>
      </p:pic>
      <p:pic>
        <p:nvPicPr>
          <p:cNvPr id="215" name="Picture 2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257" y="3017187"/>
            <a:ext cx="281178" cy="137160"/>
          </a:xfrm>
          <a:prstGeom prst="rect">
            <a:avLst/>
          </a:prstGeom>
        </p:spPr>
      </p:pic>
      <p:pic>
        <p:nvPicPr>
          <p:cNvPr id="216" name="Picture 2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352" y="1504004"/>
            <a:ext cx="294894" cy="137160"/>
          </a:xfrm>
          <a:prstGeom prst="rect">
            <a:avLst/>
          </a:prstGeom>
        </p:spPr>
      </p:pic>
      <p:pic>
        <p:nvPicPr>
          <p:cNvPr id="247" name="Picture 2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8225" y="3507340"/>
            <a:ext cx="994410" cy="486918"/>
          </a:xfrm>
          <a:prstGeom prst="rect">
            <a:avLst/>
          </a:prstGeom>
        </p:spPr>
      </p:pic>
      <p:pic>
        <p:nvPicPr>
          <p:cNvPr id="248" name="Picture 2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2973" y="2750923"/>
            <a:ext cx="198882" cy="164592"/>
          </a:xfrm>
          <a:prstGeom prst="rect">
            <a:avLst/>
          </a:prstGeom>
        </p:spPr>
      </p:pic>
      <p:pic>
        <p:nvPicPr>
          <p:cNvPr id="249" name="Picture 2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6435" y="4584438"/>
            <a:ext cx="198882" cy="157734"/>
          </a:xfrm>
          <a:prstGeom prst="rect">
            <a:avLst/>
          </a:prstGeom>
        </p:spPr>
      </p:pic>
      <p:pic>
        <p:nvPicPr>
          <p:cNvPr id="250" name="Picture 2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5211" y="4201248"/>
            <a:ext cx="726948" cy="610362"/>
          </a:xfrm>
          <a:prstGeom prst="rect">
            <a:avLst/>
          </a:prstGeom>
        </p:spPr>
      </p:pic>
      <p:pic>
        <p:nvPicPr>
          <p:cNvPr id="254" name="Picture 2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5067" y="3518429"/>
            <a:ext cx="198882" cy="157734"/>
          </a:xfrm>
          <a:prstGeom prst="rect">
            <a:avLst/>
          </a:prstGeom>
        </p:spPr>
      </p:pic>
      <p:pic>
        <p:nvPicPr>
          <p:cNvPr id="255" name="Picture 2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11065" y="1944147"/>
            <a:ext cx="459486" cy="822960"/>
          </a:xfrm>
          <a:prstGeom prst="rect">
            <a:avLst/>
          </a:prstGeom>
        </p:spPr>
      </p:pic>
      <p:pic>
        <p:nvPicPr>
          <p:cNvPr id="256" name="Picture 25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5269" y="992624"/>
            <a:ext cx="192024" cy="157734"/>
          </a:xfrm>
          <a:prstGeom prst="rect">
            <a:avLst/>
          </a:prstGeom>
        </p:spPr>
      </p:pic>
      <p:pic>
        <p:nvPicPr>
          <p:cNvPr id="257" name="Picture 25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37293" y="901424"/>
            <a:ext cx="747522" cy="576072"/>
          </a:xfrm>
          <a:prstGeom prst="rect">
            <a:avLst/>
          </a:prstGeom>
        </p:spPr>
      </p:pic>
      <p:pic>
        <p:nvPicPr>
          <p:cNvPr id="258" name="Picture 25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2181" y="939189"/>
            <a:ext cx="1138428" cy="246888"/>
          </a:xfrm>
          <a:prstGeom prst="rect">
            <a:avLst/>
          </a:prstGeom>
        </p:spPr>
      </p:pic>
      <p:pic>
        <p:nvPicPr>
          <p:cNvPr id="259" name="Picture 2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21475" y="1305995"/>
            <a:ext cx="747522" cy="164592"/>
          </a:xfrm>
          <a:prstGeom prst="rect">
            <a:avLst/>
          </a:prstGeom>
        </p:spPr>
      </p:pic>
      <p:pic>
        <p:nvPicPr>
          <p:cNvPr id="260" name="Picture 25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69406" y="939189"/>
            <a:ext cx="1104138" cy="240030"/>
          </a:xfrm>
          <a:prstGeom prst="rect">
            <a:avLst/>
          </a:prstGeom>
        </p:spPr>
      </p:pic>
      <p:pic>
        <p:nvPicPr>
          <p:cNvPr id="261" name="Picture 260"/>
          <p:cNvPicPr>
            <a:picLocks noChangeAspect="1"/>
          </p:cNvPicPr>
          <p:nvPr/>
        </p:nvPicPr>
        <p:blipFill rotWithShape="1">
          <a:blip r:embed="rId19" cstate="print">
            <a:extLst>
              <a:ext uri="{28A0092B-C50C-407E-A947-70E740481C1C}">
                <a14:useLocalDpi xmlns:a14="http://schemas.microsoft.com/office/drawing/2010/main" val="0"/>
              </a:ext>
            </a:extLst>
          </a:blip>
          <a:srcRect l="11282" t="42622" r="64231" b="7692"/>
          <a:stretch/>
        </p:blipFill>
        <p:spPr>
          <a:xfrm>
            <a:off x="5555908" y="1032301"/>
            <a:ext cx="1142682" cy="1304214"/>
          </a:xfrm>
          <a:prstGeom prst="rect">
            <a:avLst/>
          </a:prstGeom>
        </p:spPr>
      </p:pic>
      <p:pic>
        <p:nvPicPr>
          <p:cNvPr id="262" name="Picture 261"/>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74129" t="69107" r="7024" b="8557"/>
          <a:stretch/>
        </p:blipFill>
        <p:spPr>
          <a:xfrm>
            <a:off x="6773545" y="3558100"/>
            <a:ext cx="1723293" cy="1148862"/>
          </a:xfrm>
          <a:prstGeom prst="rect">
            <a:avLst/>
          </a:prstGeom>
        </p:spPr>
      </p:pic>
      <p:pic>
        <p:nvPicPr>
          <p:cNvPr id="263" name="Picture 262"/>
          <p:cNvPicPr>
            <a:picLocks noChangeAspect="1"/>
          </p:cNvPicPr>
          <p:nvPr/>
        </p:nvPicPr>
        <p:blipFill rotWithShape="1">
          <a:blip r:embed="rId22">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rcRect l="40309" t="46133" r="37511" b="15120"/>
          <a:stretch/>
        </p:blipFill>
        <p:spPr>
          <a:xfrm>
            <a:off x="3681048" y="2373997"/>
            <a:ext cx="2028092" cy="1992923"/>
          </a:xfrm>
          <a:prstGeom prst="rect">
            <a:avLst/>
          </a:prstGeom>
        </p:spPr>
      </p:pic>
      <p:pic>
        <p:nvPicPr>
          <p:cNvPr id="264" name="Picture 263"/>
          <p:cNvPicPr>
            <a:picLocks noChangeAspect="1"/>
          </p:cNvPicPr>
          <p:nvPr/>
        </p:nvPicPr>
        <p:blipFill rotWithShape="1">
          <a:blip r:embed="rId24">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l="43413" t="18830" r="4792" b="26925"/>
          <a:stretch/>
        </p:blipFill>
        <p:spPr>
          <a:xfrm>
            <a:off x="3973464" y="967226"/>
            <a:ext cx="4736123" cy="2790093"/>
          </a:xfrm>
          <a:prstGeom prst="rect">
            <a:avLst/>
          </a:prstGeom>
        </p:spPr>
      </p:pic>
      <p:pic>
        <p:nvPicPr>
          <p:cNvPr id="265" name="Picture 264"/>
          <p:cNvPicPr>
            <a:picLocks noChangeAspect="1"/>
          </p:cNvPicPr>
          <p:nvPr/>
        </p:nvPicPr>
        <p:blipFill rotWithShape="1">
          <a:blip r:embed="rId26">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val="0"/>
              </a:ext>
            </a:extLst>
          </a:blip>
          <a:srcRect l="4744" t="14587" r="55513" b="4729"/>
          <a:stretch/>
        </p:blipFill>
        <p:spPr>
          <a:xfrm>
            <a:off x="433755" y="750277"/>
            <a:ext cx="3634154" cy="4149969"/>
          </a:xfrm>
          <a:prstGeom prst="rect">
            <a:avLst/>
          </a:prstGeom>
        </p:spPr>
      </p:pic>
      <p:pic>
        <p:nvPicPr>
          <p:cNvPr id="266" name="Picture 26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695" y="1498574"/>
            <a:ext cx="918972" cy="198882"/>
          </a:xfrm>
          <a:prstGeom prst="rect">
            <a:avLst/>
          </a:prstGeom>
        </p:spPr>
      </p:pic>
      <p:pic>
        <p:nvPicPr>
          <p:cNvPr id="267" name="Picture 266"/>
          <p:cNvPicPr>
            <a:picLocks noChangeAspect="1"/>
          </p:cNvPicPr>
          <p:nvPr/>
        </p:nvPicPr>
        <p:blipFill rotWithShape="1">
          <a:blip r:embed="rId29">
            <a:extLst>
              <a:ext uri="{28A0092B-C50C-407E-A947-70E740481C1C}">
                <a14:useLocalDpi xmlns:a14="http://schemas.microsoft.com/office/drawing/2010/main" val="0"/>
              </a:ext>
            </a:extLst>
          </a:blip>
          <a:srcRect l="36814" t="10698" r="29115" b="31406"/>
          <a:stretch/>
        </p:blipFill>
        <p:spPr>
          <a:xfrm>
            <a:off x="490995" y="854818"/>
            <a:ext cx="4081455" cy="3901234"/>
          </a:xfrm>
          <a:prstGeom prst="rect">
            <a:avLst/>
          </a:prstGeom>
        </p:spPr>
      </p:pic>
      <p:pic>
        <p:nvPicPr>
          <p:cNvPr id="268" name="Picture 267"/>
          <p:cNvPicPr>
            <a:picLocks noChangeAspect="1"/>
          </p:cNvPicPr>
          <p:nvPr/>
        </p:nvPicPr>
        <p:blipFill rotWithShape="1">
          <a:blip r:embed="rId30">
            <a:extLst>
              <a:ext uri="{28A0092B-C50C-407E-A947-70E740481C1C}">
                <a14:useLocalDpi xmlns:a14="http://schemas.microsoft.com/office/drawing/2010/main" val="0"/>
              </a:ext>
            </a:extLst>
          </a:blip>
          <a:srcRect l="36018" t="9912" r="30177" b="33608"/>
          <a:stretch/>
        </p:blipFill>
        <p:spPr>
          <a:xfrm>
            <a:off x="608936" y="939189"/>
            <a:ext cx="3676180" cy="3454839"/>
          </a:xfrm>
          <a:prstGeom prst="rect">
            <a:avLst/>
          </a:prstGeom>
        </p:spPr>
      </p:pic>
      <p:pic>
        <p:nvPicPr>
          <p:cNvPr id="293" name="Picture 292"/>
          <p:cNvPicPr>
            <a:picLocks noChangeAspect="1"/>
          </p:cNvPicPr>
          <p:nvPr/>
        </p:nvPicPr>
        <p:blipFill rotWithShape="1">
          <a:blip r:embed="rId31">
            <a:extLst>
              <a:ext uri="{28A0092B-C50C-407E-A947-70E740481C1C}">
                <a14:useLocalDpi xmlns:a14="http://schemas.microsoft.com/office/drawing/2010/main" val="0"/>
              </a:ext>
            </a:extLst>
          </a:blip>
          <a:srcRect t="61357" r="62036"/>
          <a:stretch/>
        </p:blipFill>
        <p:spPr>
          <a:xfrm>
            <a:off x="-7092" y="3667510"/>
            <a:ext cx="3661873" cy="1987606"/>
          </a:xfrm>
          <a:prstGeom prst="rect">
            <a:avLst/>
          </a:prstGeom>
        </p:spPr>
      </p:pic>
      <p:grpSp>
        <p:nvGrpSpPr>
          <p:cNvPr id="294" name="Group 293"/>
          <p:cNvGrpSpPr/>
          <p:nvPr/>
        </p:nvGrpSpPr>
        <p:grpSpPr>
          <a:xfrm>
            <a:off x="182589" y="3711646"/>
            <a:ext cx="2068028" cy="477430"/>
            <a:chOff x="-257397" y="-1598571"/>
            <a:chExt cx="2068028" cy="477430"/>
          </a:xfrm>
        </p:grpSpPr>
        <p:pic>
          <p:nvPicPr>
            <p:cNvPr id="295" name="Picture 294"/>
            <p:cNvPicPr>
              <a:picLocks noChangeAspect="1"/>
            </p:cNvPicPr>
            <p:nvPr/>
          </p:nvPicPr>
          <p:blipFill rotWithShape="1">
            <a:blip r:embed="rId32">
              <a:extLst>
                <a:ext uri="{28A0092B-C50C-407E-A947-70E740481C1C}">
                  <a14:useLocalDpi xmlns:a14="http://schemas.microsoft.com/office/drawing/2010/main" val="0"/>
                </a:ext>
              </a:extLst>
            </a:blip>
            <a:srcRect l="1740" t="61170" r="94898" b="29548"/>
            <a:stretch/>
          </p:blipFill>
          <p:spPr>
            <a:xfrm>
              <a:off x="-257397" y="-1598571"/>
              <a:ext cx="307498" cy="477430"/>
            </a:xfrm>
            <a:prstGeom prst="rect">
              <a:avLst/>
            </a:prstGeom>
          </p:spPr>
        </p:pic>
        <p:sp>
          <p:nvSpPr>
            <p:cNvPr id="296" name="Rectangle 295"/>
            <p:cNvSpPr/>
            <p:nvPr/>
          </p:nvSpPr>
          <p:spPr>
            <a:xfrm>
              <a:off x="-50776" y="-1417062"/>
              <a:ext cx="1861407" cy="230832"/>
            </a:xfrm>
            <a:prstGeom prst="rect">
              <a:avLst/>
            </a:prstGeom>
          </p:spPr>
          <p:txBody>
            <a:bodyPr wrap="none">
              <a:spAutoFit/>
            </a:bodyPr>
            <a:lstStyle/>
            <a:p>
              <a:r>
                <a:rPr lang="tr-TR" sz="900" b="1" dirty="0"/>
                <a:t>2002 THY Network </a:t>
              </a:r>
              <a:r>
                <a:rPr lang="tr-TR" sz="900" b="1" dirty="0" smtClean="0"/>
                <a:t>(2 </a:t>
              </a:r>
              <a:r>
                <a:rPr lang="tr-TR" sz="900" b="1" dirty="0"/>
                <a:t>Destinations)</a:t>
              </a:r>
            </a:p>
          </p:txBody>
        </p:sp>
      </p:grpSp>
      <p:grpSp>
        <p:nvGrpSpPr>
          <p:cNvPr id="297" name="Group 296"/>
          <p:cNvGrpSpPr/>
          <p:nvPr/>
        </p:nvGrpSpPr>
        <p:grpSpPr>
          <a:xfrm>
            <a:off x="174498" y="4132432"/>
            <a:ext cx="2180480" cy="501706"/>
            <a:chOff x="-265488" y="-1177785"/>
            <a:chExt cx="2180480" cy="501706"/>
          </a:xfrm>
        </p:grpSpPr>
        <p:pic>
          <p:nvPicPr>
            <p:cNvPr id="298" name="Picture 297"/>
            <p:cNvPicPr>
              <a:picLocks noChangeAspect="1"/>
            </p:cNvPicPr>
            <p:nvPr/>
          </p:nvPicPr>
          <p:blipFill rotWithShape="1">
            <a:blip r:embed="rId33">
              <a:extLst>
                <a:ext uri="{28A0092B-C50C-407E-A947-70E740481C1C}">
                  <a14:useLocalDpi xmlns:a14="http://schemas.microsoft.com/office/drawing/2010/main" val="0"/>
                </a:ext>
              </a:extLst>
            </a:blip>
            <a:srcRect l="1651" t="69351" r="94720" b="20895"/>
            <a:stretch/>
          </p:blipFill>
          <p:spPr>
            <a:xfrm>
              <a:off x="-265488" y="-1177785"/>
              <a:ext cx="331774" cy="501706"/>
            </a:xfrm>
            <a:prstGeom prst="rect">
              <a:avLst/>
            </a:prstGeom>
          </p:spPr>
        </p:pic>
        <p:sp>
          <p:nvSpPr>
            <p:cNvPr id="299" name="Rectangle 298"/>
            <p:cNvSpPr/>
            <p:nvPr/>
          </p:nvSpPr>
          <p:spPr>
            <a:xfrm>
              <a:off x="-31375" y="-1044301"/>
              <a:ext cx="1946367" cy="230832"/>
            </a:xfrm>
            <a:prstGeom prst="rect">
              <a:avLst/>
            </a:prstGeom>
          </p:spPr>
          <p:txBody>
            <a:bodyPr wrap="none">
              <a:spAutoFit/>
            </a:bodyPr>
            <a:lstStyle/>
            <a:p>
              <a:r>
                <a:rPr lang="tr-TR" sz="900" b="1" dirty="0" smtClean="0"/>
                <a:t>2003 </a:t>
              </a:r>
              <a:r>
                <a:rPr lang="tr-TR" sz="900" b="1" dirty="0"/>
                <a:t>- </a:t>
              </a:r>
              <a:r>
                <a:rPr lang="tr-TR" sz="900" b="1" dirty="0" smtClean="0"/>
                <a:t>Current (9  </a:t>
              </a:r>
              <a:r>
                <a:rPr lang="tr-TR" sz="900" b="1" dirty="0"/>
                <a:t>New Destinations)</a:t>
              </a:r>
            </a:p>
          </p:txBody>
        </p:sp>
      </p:grpSp>
      <p:grpSp>
        <p:nvGrpSpPr>
          <p:cNvPr id="300" name="Group 299"/>
          <p:cNvGrpSpPr/>
          <p:nvPr/>
        </p:nvGrpSpPr>
        <p:grpSpPr>
          <a:xfrm>
            <a:off x="174498" y="4464205"/>
            <a:ext cx="1611348" cy="412694"/>
            <a:chOff x="-265488" y="-846012"/>
            <a:chExt cx="1611348" cy="412694"/>
          </a:xfrm>
        </p:grpSpPr>
        <p:pic>
          <p:nvPicPr>
            <p:cNvPr id="301" name="Picture 300"/>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265488" y="-846012"/>
              <a:ext cx="364142" cy="412694"/>
            </a:xfrm>
            <a:prstGeom prst="rect">
              <a:avLst/>
            </a:prstGeom>
          </p:spPr>
        </p:pic>
        <p:sp>
          <p:nvSpPr>
            <p:cNvPr id="302" name="Rectangle 301"/>
            <p:cNvSpPr/>
            <p:nvPr/>
          </p:nvSpPr>
          <p:spPr>
            <a:xfrm>
              <a:off x="-17014" y="-733953"/>
              <a:ext cx="1362874" cy="230832"/>
            </a:xfrm>
            <a:prstGeom prst="rect">
              <a:avLst/>
            </a:prstGeom>
          </p:spPr>
          <p:txBody>
            <a:bodyPr wrap="none">
              <a:spAutoFit/>
            </a:bodyPr>
            <a:lstStyle/>
            <a:p>
              <a:r>
                <a:rPr lang="tr-TR" sz="900" b="1" dirty="0" err="1"/>
                <a:t>Planned</a:t>
              </a:r>
              <a:r>
                <a:rPr lang="tr-TR" sz="900" b="1" dirty="0"/>
                <a:t> </a:t>
              </a:r>
              <a:r>
                <a:rPr lang="tr-TR" sz="900" b="1" dirty="0" smtClean="0"/>
                <a:t>(6 </a:t>
              </a:r>
              <a:r>
                <a:rPr lang="tr-TR" sz="900" b="1" dirty="0"/>
                <a:t>Destinations)</a:t>
              </a:r>
            </a:p>
          </p:txBody>
        </p:sp>
      </p:grpSp>
      <p:pic>
        <p:nvPicPr>
          <p:cNvPr id="528" name="Picture 3" descr="C:\Users\admin\Desktop\america.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941805" y="2172581"/>
            <a:ext cx="2301583" cy="1297924"/>
          </a:xfrm>
          <a:prstGeom prst="rect">
            <a:avLst/>
          </a:prstGeom>
          <a:noFill/>
          <a:extLst>
            <a:ext uri="{909E8E84-426E-40DD-AFC4-6F175D3DCCD1}">
              <a14:hiddenFill xmlns:a14="http://schemas.microsoft.com/office/drawing/2010/main">
                <a:solidFill>
                  <a:srgbClr val="FFFFFF"/>
                </a:solidFill>
              </a14:hiddenFill>
            </a:ext>
          </a:extLst>
        </p:spPr>
      </p:pic>
      <p:pic>
        <p:nvPicPr>
          <p:cNvPr id="554" name="Picture 3" descr="C:\Users\admin\Desktop\america.png"/>
          <p:cNvPicPr>
            <a:picLocks noChangeAspect="1" noChangeArrowheads="1"/>
          </p:cNvPicPr>
          <p:nvPr/>
        </p:nvPicPr>
        <p:blipFill rotWithShape="1">
          <a:blip r:embed="rId36">
            <a:extLst>
              <a:ext uri="{28A0092B-C50C-407E-A947-70E740481C1C}">
                <a14:useLocalDpi xmlns:a14="http://schemas.microsoft.com/office/drawing/2010/main" val="0"/>
              </a:ext>
            </a:extLst>
          </a:blip>
          <a:srcRect l="28128"/>
          <a:stretch/>
        </p:blipFill>
        <p:spPr bwMode="auto">
          <a:xfrm>
            <a:off x="2592475" y="0"/>
            <a:ext cx="6563641" cy="5149974"/>
          </a:xfrm>
          <a:prstGeom prst="rect">
            <a:avLst/>
          </a:prstGeom>
          <a:noFill/>
          <a:extLst>
            <a:ext uri="{909E8E84-426E-40DD-AFC4-6F175D3DCCD1}">
              <a14:hiddenFill xmlns:a14="http://schemas.microsoft.com/office/drawing/2010/main">
                <a:solidFill>
                  <a:srgbClr val="FFFFFF"/>
                </a:solidFill>
              </a14:hiddenFill>
            </a:ext>
          </a:extLst>
        </p:spPr>
      </p:pic>
      <p:grpSp>
        <p:nvGrpSpPr>
          <p:cNvPr id="555" name="Group 554"/>
          <p:cNvGrpSpPr/>
          <p:nvPr/>
        </p:nvGrpSpPr>
        <p:grpSpPr>
          <a:xfrm>
            <a:off x="4646608" y="1799630"/>
            <a:ext cx="1211188" cy="414703"/>
            <a:chOff x="4646608" y="1799630"/>
            <a:chExt cx="1211188" cy="414703"/>
          </a:xfrm>
        </p:grpSpPr>
        <p:pic>
          <p:nvPicPr>
            <p:cNvPr id="556" name="Picture 555"/>
            <p:cNvPicPr>
              <a:picLocks noChangeAspect="1"/>
            </p:cNvPicPr>
            <p:nvPr/>
          </p:nvPicPr>
          <p:blipFill rotWithShape="1">
            <a:blip r:embed="rId32">
              <a:extLst>
                <a:ext uri="{28A0092B-C50C-407E-A947-70E740481C1C}">
                  <a14:useLocalDpi xmlns:a14="http://schemas.microsoft.com/office/drawing/2010/main" val="0"/>
                </a:ext>
              </a:extLst>
            </a:blip>
            <a:srcRect l="1740" t="63928" r="95128" b="29548"/>
            <a:stretch/>
          </p:blipFill>
          <p:spPr>
            <a:xfrm>
              <a:off x="5212326" y="1848751"/>
              <a:ext cx="246744" cy="289034"/>
            </a:xfrm>
            <a:prstGeom prst="rect">
              <a:avLst/>
            </a:prstGeom>
          </p:spPr>
        </p:pic>
        <p:pic>
          <p:nvPicPr>
            <p:cNvPr id="557" name="Picture 556"/>
            <p:cNvPicPr>
              <a:picLocks noChangeAspect="1"/>
            </p:cNvPicPr>
            <p:nvPr/>
          </p:nvPicPr>
          <p:blipFill rotWithShape="1">
            <a:blip r:embed="rId32">
              <a:extLst>
                <a:ext uri="{28A0092B-C50C-407E-A947-70E740481C1C}">
                  <a14:useLocalDpi xmlns:a14="http://schemas.microsoft.com/office/drawing/2010/main" val="0"/>
                </a:ext>
              </a:extLst>
            </a:blip>
            <a:srcRect l="1740" t="63928" r="95128" b="29548"/>
            <a:stretch/>
          </p:blipFill>
          <p:spPr>
            <a:xfrm>
              <a:off x="4855423" y="1799630"/>
              <a:ext cx="246744" cy="289034"/>
            </a:xfrm>
            <a:prstGeom prst="rect">
              <a:avLst/>
            </a:prstGeom>
          </p:spPr>
        </p:pic>
        <p:sp>
          <p:nvSpPr>
            <p:cNvPr id="558" name="Rectangle 557"/>
            <p:cNvSpPr/>
            <p:nvPr/>
          </p:nvSpPr>
          <p:spPr>
            <a:xfrm>
              <a:off x="5320469" y="2029667"/>
              <a:ext cx="537327" cy="184666"/>
            </a:xfrm>
            <a:prstGeom prst="rect">
              <a:avLst/>
            </a:prstGeom>
          </p:spPr>
          <p:txBody>
            <a:bodyPr wrap="none">
              <a:spAutoFit/>
            </a:bodyPr>
            <a:lstStyle/>
            <a:p>
              <a:r>
                <a:rPr lang="tr-TR" sz="600" b="1" dirty="0"/>
                <a:t>NEW YORK</a:t>
              </a:r>
            </a:p>
          </p:txBody>
        </p:sp>
        <p:sp>
          <p:nvSpPr>
            <p:cNvPr id="559" name="Rectangle 558"/>
            <p:cNvSpPr/>
            <p:nvPr/>
          </p:nvSpPr>
          <p:spPr>
            <a:xfrm>
              <a:off x="4646608" y="2016777"/>
              <a:ext cx="481222" cy="184666"/>
            </a:xfrm>
            <a:prstGeom prst="rect">
              <a:avLst/>
            </a:prstGeom>
          </p:spPr>
          <p:txBody>
            <a:bodyPr wrap="none">
              <a:spAutoFit/>
            </a:bodyPr>
            <a:lstStyle/>
            <a:p>
              <a:r>
                <a:rPr lang="tr-TR" sz="600" b="1" dirty="0"/>
                <a:t>CHICAGO</a:t>
              </a:r>
            </a:p>
          </p:txBody>
        </p:sp>
      </p:grpSp>
      <p:sp>
        <p:nvSpPr>
          <p:cNvPr id="76" name="Title 75"/>
          <p:cNvSpPr>
            <a:spLocks noGrp="1"/>
          </p:cNvSpPr>
          <p:nvPr>
            <p:ph type="title"/>
          </p:nvPr>
        </p:nvSpPr>
        <p:spPr/>
        <p:txBody>
          <a:bodyPr/>
          <a:lstStyle/>
          <a:p>
            <a:r>
              <a:rPr lang="tr-TR" dirty="0" err="1" smtClean="0"/>
              <a:t>America</a:t>
            </a:r>
            <a:endParaRPr lang="en-GB" dirty="0"/>
          </a:p>
        </p:txBody>
      </p:sp>
      <p:grpSp>
        <p:nvGrpSpPr>
          <p:cNvPr id="2" name="Group 1"/>
          <p:cNvGrpSpPr/>
          <p:nvPr/>
        </p:nvGrpSpPr>
        <p:grpSpPr>
          <a:xfrm>
            <a:off x="3853189" y="1582072"/>
            <a:ext cx="2663126" cy="2886718"/>
            <a:chOff x="3853189" y="1582072"/>
            <a:chExt cx="2663126" cy="2886718"/>
          </a:xfrm>
        </p:grpSpPr>
        <p:grpSp>
          <p:nvGrpSpPr>
            <p:cNvPr id="560" name="Group 559"/>
            <p:cNvGrpSpPr/>
            <p:nvPr/>
          </p:nvGrpSpPr>
          <p:grpSpPr>
            <a:xfrm>
              <a:off x="4010670" y="1582072"/>
              <a:ext cx="2505645" cy="2886718"/>
              <a:chOff x="4002107" y="1589394"/>
              <a:chExt cx="2505645" cy="2886718"/>
            </a:xfrm>
          </p:grpSpPr>
          <p:pic>
            <p:nvPicPr>
              <p:cNvPr id="561" name="Picture 560"/>
              <p:cNvPicPr>
                <a:picLocks noChangeAspect="1"/>
              </p:cNvPicPr>
              <p:nvPr/>
            </p:nvPicPr>
            <p:blipFill rotWithShape="1">
              <a:blip r:embed="rId33">
                <a:extLst>
                  <a:ext uri="{28A0092B-C50C-407E-A947-70E740481C1C}">
                    <a14:useLocalDpi xmlns:a14="http://schemas.microsoft.com/office/drawing/2010/main" val="0"/>
                  </a:ext>
                </a:extLst>
              </a:blip>
              <a:srcRect l="1651" t="69351" r="95294" b="23742"/>
              <a:stretch/>
            </p:blipFill>
            <p:spPr>
              <a:xfrm>
                <a:off x="5051958" y="1687249"/>
                <a:ext cx="240549" cy="306019"/>
              </a:xfrm>
              <a:prstGeom prst="rect">
                <a:avLst/>
              </a:prstGeom>
            </p:spPr>
          </p:pic>
          <p:grpSp>
            <p:nvGrpSpPr>
              <p:cNvPr id="562" name="Group 561"/>
              <p:cNvGrpSpPr/>
              <p:nvPr/>
            </p:nvGrpSpPr>
            <p:grpSpPr>
              <a:xfrm>
                <a:off x="4002107" y="1589394"/>
                <a:ext cx="2505645" cy="2886718"/>
                <a:chOff x="4002107" y="1589394"/>
                <a:chExt cx="2505645" cy="2886718"/>
              </a:xfrm>
            </p:grpSpPr>
            <p:pic>
              <p:nvPicPr>
                <p:cNvPr id="564" name="Picture 563"/>
                <p:cNvPicPr>
                  <a:picLocks noChangeAspect="1"/>
                </p:cNvPicPr>
                <p:nvPr/>
              </p:nvPicPr>
              <p:blipFill rotWithShape="1">
                <a:blip r:embed="rId33">
                  <a:extLst>
                    <a:ext uri="{28A0092B-C50C-407E-A947-70E740481C1C}">
                      <a14:useLocalDpi xmlns:a14="http://schemas.microsoft.com/office/drawing/2010/main" val="0"/>
                    </a:ext>
                  </a:extLst>
                </a:blip>
                <a:srcRect l="1651" t="69351" r="95294" b="23742"/>
                <a:stretch/>
              </p:blipFill>
              <p:spPr>
                <a:xfrm>
                  <a:off x="5181497" y="1638128"/>
                  <a:ext cx="240549" cy="306019"/>
                </a:xfrm>
                <a:prstGeom prst="rect">
                  <a:avLst/>
                </a:prstGeom>
              </p:spPr>
            </p:pic>
            <p:pic>
              <p:nvPicPr>
                <p:cNvPr id="565" name="Picture 564"/>
                <p:cNvPicPr>
                  <a:picLocks noChangeAspect="1"/>
                </p:cNvPicPr>
                <p:nvPr/>
              </p:nvPicPr>
              <p:blipFill rotWithShape="1">
                <a:blip r:embed="rId33">
                  <a:extLst>
                    <a:ext uri="{28A0092B-C50C-407E-A947-70E740481C1C}">
                      <a14:useLocalDpi xmlns:a14="http://schemas.microsoft.com/office/drawing/2010/main" val="0"/>
                    </a:ext>
                  </a:extLst>
                </a:blip>
                <a:srcRect l="1651" t="69351" r="95294" b="23742"/>
                <a:stretch/>
              </p:blipFill>
              <p:spPr>
                <a:xfrm>
                  <a:off x="5315358" y="1733596"/>
                  <a:ext cx="240549" cy="306019"/>
                </a:xfrm>
                <a:prstGeom prst="rect">
                  <a:avLst/>
                </a:prstGeom>
              </p:spPr>
            </p:pic>
            <p:pic>
              <p:nvPicPr>
                <p:cNvPr id="566" name="Picture 565"/>
                <p:cNvPicPr>
                  <a:picLocks noChangeAspect="1"/>
                </p:cNvPicPr>
                <p:nvPr/>
              </p:nvPicPr>
              <p:blipFill rotWithShape="1">
                <a:blip r:embed="rId33">
                  <a:extLst>
                    <a:ext uri="{28A0092B-C50C-407E-A947-70E740481C1C}">
                      <a14:useLocalDpi xmlns:a14="http://schemas.microsoft.com/office/drawing/2010/main" val="0"/>
                    </a:ext>
                  </a:extLst>
                </a:blip>
                <a:srcRect l="1651" t="70781" r="95294" b="23742"/>
                <a:stretch/>
              </p:blipFill>
              <p:spPr>
                <a:xfrm>
                  <a:off x="5152339" y="1993268"/>
                  <a:ext cx="240549" cy="242656"/>
                </a:xfrm>
                <a:prstGeom prst="rect">
                  <a:avLst/>
                </a:prstGeom>
              </p:spPr>
            </p:pic>
            <p:pic>
              <p:nvPicPr>
                <p:cNvPr id="567" name="Picture 566"/>
                <p:cNvPicPr>
                  <a:picLocks noChangeAspect="1"/>
                </p:cNvPicPr>
                <p:nvPr/>
              </p:nvPicPr>
              <p:blipFill rotWithShape="1">
                <a:blip r:embed="rId33">
                  <a:extLst>
                    <a:ext uri="{28A0092B-C50C-407E-A947-70E740481C1C}">
                      <a14:useLocalDpi xmlns:a14="http://schemas.microsoft.com/office/drawing/2010/main" val="0"/>
                    </a:ext>
                  </a:extLst>
                </a:blip>
                <a:srcRect l="1651" t="69351" r="95294" b="23742"/>
                <a:stretch/>
              </p:blipFill>
              <p:spPr>
                <a:xfrm>
                  <a:off x="4633618" y="2137785"/>
                  <a:ext cx="240549" cy="306019"/>
                </a:xfrm>
                <a:prstGeom prst="rect">
                  <a:avLst/>
                </a:prstGeom>
              </p:spPr>
            </p:pic>
            <p:pic>
              <p:nvPicPr>
                <p:cNvPr id="568" name="Picture 567"/>
                <p:cNvPicPr>
                  <a:picLocks noChangeAspect="1"/>
                </p:cNvPicPr>
                <p:nvPr/>
              </p:nvPicPr>
              <p:blipFill rotWithShape="1">
                <a:blip r:embed="rId33">
                  <a:extLst>
                    <a:ext uri="{28A0092B-C50C-407E-A947-70E740481C1C}">
                      <a14:useLocalDpi xmlns:a14="http://schemas.microsoft.com/office/drawing/2010/main" val="0"/>
                    </a:ext>
                  </a:extLst>
                </a:blip>
                <a:srcRect l="1651" t="69351" r="95294" b="23742"/>
                <a:stretch/>
              </p:blipFill>
              <p:spPr>
                <a:xfrm>
                  <a:off x="4034803" y="2033019"/>
                  <a:ext cx="240549" cy="306019"/>
                </a:xfrm>
                <a:prstGeom prst="rect">
                  <a:avLst/>
                </a:prstGeom>
              </p:spPr>
            </p:pic>
            <p:pic>
              <p:nvPicPr>
                <p:cNvPr id="569" name="Picture 568"/>
                <p:cNvPicPr>
                  <a:picLocks noChangeAspect="1"/>
                </p:cNvPicPr>
                <p:nvPr/>
              </p:nvPicPr>
              <p:blipFill rotWithShape="1">
                <a:blip r:embed="rId33">
                  <a:extLst>
                    <a:ext uri="{28A0092B-C50C-407E-A947-70E740481C1C}">
                      <a14:useLocalDpi xmlns:a14="http://schemas.microsoft.com/office/drawing/2010/main" val="0"/>
                    </a:ext>
                  </a:extLst>
                </a:blip>
                <a:srcRect l="1651" t="69351" r="95294" b="23742"/>
                <a:stretch/>
              </p:blipFill>
              <p:spPr>
                <a:xfrm>
                  <a:off x="6006974" y="3708215"/>
                  <a:ext cx="240549" cy="306019"/>
                </a:xfrm>
                <a:prstGeom prst="rect">
                  <a:avLst/>
                </a:prstGeom>
              </p:spPr>
            </p:pic>
            <p:pic>
              <p:nvPicPr>
                <p:cNvPr id="570" name="Picture 569"/>
                <p:cNvPicPr>
                  <a:picLocks noChangeAspect="1"/>
                </p:cNvPicPr>
                <p:nvPr/>
              </p:nvPicPr>
              <p:blipFill rotWithShape="1">
                <a:blip r:embed="rId33">
                  <a:extLst>
                    <a:ext uri="{28A0092B-C50C-407E-A947-70E740481C1C}">
                      <a14:useLocalDpi xmlns:a14="http://schemas.microsoft.com/office/drawing/2010/main" val="0"/>
                    </a:ext>
                  </a:extLst>
                </a:blip>
                <a:srcRect l="1651" t="69351" r="95294" b="23742"/>
                <a:stretch/>
              </p:blipFill>
              <p:spPr>
                <a:xfrm>
                  <a:off x="5673425" y="4014234"/>
                  <a:ext cx="240549" cy="306019"/>
                </a:xfrm>
                <a:prstGeom prst="rect">
                  <a:avLst/>
                </a:prstGeom>
              </p:spPr>
            </p:pic>
            <p:sp>
              <p:nvSpPr>
                <p:cNvPr id="571" name="Rectangle 570"/>
                <p:cNvSpPr/>
                <p:nvPr/>
              </p:nvSpPr>
              <p:spPr>
                <a:xfrm>
                  <a:off x="4002107" y="2295207"/>
                  <a:ext cx="612668" cy="184666"/>
                </a:xfrm>
                <a:prstGeom prst="rect">
                  <a:avLst/>
                </a:prstGeom>
              </p:spPr>
              <p:txBody>
                <a:bodyPr wrap="none">
                  <a:spAutoFit/>
                </a:bodyPr>
                <a:lstStyle/>
                <a:p>
                  <a:r>
                    <a:rPr lang="tr-TR" sz="600" b="1" dirty="0"/>
                    <a:t>LOS </a:t>
                  </a:r>
                  <a:r>
                    <a:rPr lang="tr-TR" sz="600" b="1" dirty="0" smtClean="0"/>
                    <a:t>ANGELES</a:t>
                  </a:r>
                  <a:endParaRPr lang="tr-TR" sz="600" b="1" dirty="0"/>
                </a:p>
              </p:txBody>
            </p:sp>
            <p:sp>
              <p:nvSpPr>
                <p:cNvPr id="572" name="Rectangle 571"/>
                <p:cNvSpPr/>
                <p:nvPr/>
              </p:nvSpPr>
              <p:spPr>
                <a:xfrm>
                  <a:off x="4410347" y="2410528"/>
                  <a:ext cx="511679" cy="184666"/>
                </a:xfrm>
                <a:prstGeom prst="rect">
                  <a:avLst/>
                </a:prstGeom>
              </p:spPr>
              <p:txBody>
                <a:bodyPr wrap="none">
                  <a:spAutoFit/>
                </a:bodyPr>
                <a:lstStyle/>
                <a:p>
                  <a:r>
                    <a:rPr lang="tr-TR" sz="600" b="1" dirty="0"/>
                    <a:t>HOUSTON</a:t>
                  </a:r>
                </a:p>
              </p:txBody>
            </p:sp>
            <p:sp>
              <p:nvSpPr>
                <p:cNvPr id="573" name="Rectangle 572"/>
                <p:cNvSpPr/>
                <p:nvPr/>
              </p:nvSpPr>
              <p:spPr>
                <a:xfrm>
                  <a:off x="5949586" y="3970948"/>
                  <a:ext cx="558166" cy="184666"/>
                </a:xfrm>
                <a:prstGeom prst="rect">
                  <a:avLst/>
                </a:prstGeom>
              </p:spPr>
              <p:txBody>
                <a:bodyPr wrap="none">
                  <a:spAutoFit/>
                </a:bodyPr>
                <a:lstStyle/>
                <a:p>
                  <a:r>
                    <a:rPr lang="tr-TR" sz="600" b="1" dirty="0"/>
                    <a:t>SAO PAULO</a:t>
                  </a:r>
                </a:p>
              </p:txBody>
            </p:sp>
            <p:sp>
              <p:nvSpPr>
                <p:cNvPr id="574" name="Rectangle 573"/>
                <p:cNvSpPr/>
                <p:nvPr/>
              </p:nvSpPr>
              <p:spPr>
                <a:xfrm>
                  <a:off x="5581788" y="4291446"/>
                  <a:ext cx="655949" cy="184666"/>
                </a:xfrm>
                <a:prstGeom prst="rect">
                  <a:avLst/>
                </a:prstGeom>
              </p:spPr>
              <p:txBody>
                <a:bodyPr wrap="none">
                  <a:spAutoFit/>
                </a:bodyPr>
                <a:lstStyle/>
                <a:p>
                  <a:r>
                    <a:rPr lang="tr-TR" sz="600" b="1" dirty="0"/>
                    <a:t>BUENOS AIRES</a:t>
                  </a:r>
                </a:p>
              </p:txBody>
            </p:sp>
            <p:sp>
              <p:nvSpPr>
                <p:cNvPr id="575" name="Rectangle 574"/>
                <p:cNvSpPr/>
                <p:nvPr/>
              </p:nvSpPr>
              <p:spPr>
                <a:xfrm>
                  <a:off x="5108082" y="1589394"/>
                  <a:ext cx="551754" cy="184666"/>
                </a:xfrm>
                <a:prstGeom prst="rect">
                  <a:avLst/>
                </a:prstGeom>
              </p:spPr>
              <p:txBody>
                <a:bodyPr wrap="none">
                  <a:spAutoFit/>
                </a:bodyPr>
                <a:lstStyle/>
                <a:p>
                  <a:r>
                    <a:rPr lang="tr-TR" sz="600" b="1" dirty="0"/>
                    <a:t>MONTREAL</a:t>
                  </a:r>
                </a:p>
              </p:txBody>
            </p:sp>
            <p:sp>
              <p:nvSpPr>
                <p:cNvPr id="576" name="Rectangle 575"/>
                <p:cNvSpPr/>
                <p:nvPr/>
              </p:nvSpPr>
              <p:spPr>
                <a:xfrm>
                  <a:off x="5412589" y="1947624"/>
                  <a:ext cx="457176" cy="184666"/>
                </a:xfrm>
                <a:prstGeom prst="rect">
                  <a:avLst/>
                </a:prstGeom>
              </p:spPr>
              <p:txBody>
                <a:bodyPr wrap="none">
                  <a:spAutoFit/>
                </a:bodyPr>
                <a:lstStyle/>
                <a:p>
                  <a:r>
                    <a:rPr lang="tr-TR" sz="600" b="1" dirty="0"/>
                    <a:t>BOSTON</a:t>
                  </a:r>
                </a:p>
              </p:txBody>
            </p:sp>
            <p:sp>
              <p:nvSpPr>
                <p:cNvPr id="577" name="Rectangle 576"/>
                <p:cNvSpPr/>
                <p:nvPr/>
              </p:nvSpPr>
              <p:spPr>
                <a:xfrm>
                  <a:off x="5194683" y="2180652"/>
                  <a:ext cx="649537" cy="184666"/>
                </a:xfrm>
                <a:prstGeom prst="rect">
                  <a:avLst/>
                </a:prstGeom>
              </p:spPr>
              <p:txBody>
                <a:bodyPr wrap="none">
                  <a:spAutoFit/>
                </a:bodyPr>
                <a:lstStyle/>
                <a:p>
                  <a:r>
                    <a:rPr lang="tr-TR" sz="600" b="1" dirty="0"/>
                    <a:t>WASHINGTON</a:t>
                  </a:r>
                </a:p>
              </p:txBody>
            </p:sp>
          </p:grpSp>
          <p:sp>
            <p:nvSpPr>
              <p:cNvPr id="563" name="Rectangle 562"/>
              <p:cNvSpPr/>
              <p:nvPr/>
            </p:nvSpPr>
            <p:spPr>
              <a:xfrm>
                <a:off x="4742604" y="1717490"/>
                <a:ext cx="510076" cy="184666"/>
              </a:xfrm>
              <a:prstGeom prst="rect">
                <a:avLst/>
              </a:prstGeom>
            </p:spPr>
            <p:txBody>
              <a:bodyPr wrap="none">
                <a:spAutoFit/>
              </a:bodyPr>
              <a:lstStyle/>
              <a:p>
                <a:r>
                  <a:rPr lang="tr-TR" sz="600" b="1" dirty="0"/>
                  <a:t>TORONTO</a:t>
                </a:r>
              </a:p>
            </p:txBody>
          </p:sp>
        </p:grpSp>
        <p:sp>
          <p:nvSpPr>
            <p:cNvPr id="75" name="Rectangle 74"/>
            <p:cNvSpPr/>
            <p:nvPr/>
          </p:nvSpPr>
          <p:spPr>
            <a:xfrm>
              <a:off x="3944172" y="1944147"/>
              <a:ext cx="702436" cy="184666"/>
            </a:xfrm>
            <a:prstGeom prst="rect">
              <a:avLst/>
            </a:prstGeom>
          </p:spPr>
          <p:txBody>
            <a:bodyPr wrap="none">
              <a:spAutoFit/>
            </a:bodyPr>
            <a:lstStyle/>
            <a:p>
              <a:r>
                <a:rPr lang="tr-TR" sz="600" b="1" dirty="0"/>
                <a:t>SAN </a:t>
              </a:r>
              <a:r>
                <a:rPr lang="tr-TR" sz="600" b="1" dirty="0" smtClean="0"/>
                <a:t>FRANCISCO</a:t>
              </a:r>
              <a:endParaRPr lang="tr-TR" sz="600" b="1" dirty="0"/>
            </a:p>
          </p:txBody>
        </p:sp>
        <p:pic>
          <p:nvPicPr>
            <p:cNvPr id="77" name="Picture 76"/>
            <p:cNvPicPr>
              <a:picLocks noChangeAspect="1"/>
            </p:cNvPicPr>
            <p:nvPr/>
          </p:nvPicPr>
          <p:blipFill rotWithShape="1">
            <a:blip r:embed="rId33">
              <a:extLst>
                <a:ext uri="{28A0092B-C50C-407E-A947-70E740481C1C}">
                  <a14:useLocalDpi xmlns:a14="http://schemas.microsoft.com/office/drawing/2010/main" val="0"/>
                </a:ext>
              </a:extLst>
            </a:blip>
            <a:srcRect l="1651" t="69351" r="95294" b="23742"/>
            <a:stretch/>
          </p:blipFill>
          <p:spPr>
            <a:xfrm>
              <a:off x="3853189" y="1765821"/>
              <a:ext cx="240549" cy="306019"/>
            </a:xfrm>
            <a:prstGeom prst="rect">
              <a:avLst/>
            </a:prstGeom>
          </p:spPr>
        </p:pic>
      </p:grpSp>
      <p:grpSp>
        <p:nvGrpSpPr>
          <p:cNvPr id="3" name="Group 2"/>
          <p:cNvGrpSpPr/>
          <p:nvPr/>
        </p:nvGrpSpPr>
        <p:grpSpPr>
          <a:xfrm>
            <a:off x="4462337" y="2090424"/>
            <a:ext cx="1467904" cy="1520790"/>
            <a:chOff x="4462337" y="2090424"/>
            <a:chExt cx="1467904" cy="1520790"/>
          </a:xfrm>
        </p:grpSpPr>
        <p:grpSp>
          <p:nvGrpSpPr>
            <p:cNvPr id="578" name="Group 577"/>
            <p:cNvGrpSpPr/>
            <p:nvPr/>
          </p:nvGrpSpPr>
          <p:grpSpPr>
            <a:xfrm>
              <a:off x="4462337" y="2090424"/>
              <a:ext cx="1467904" cy="1520790"/>
              <a:chOff x="4462337" y="2090424"/>
              <a:chExt cx="1467904" cy="1520790"/>
            </a:xfrm>
          </p:grpSpPr>
          <p:pic>
            <p:nvPicPr>
              <p:cNvPr id="579" name="Picture 578"/>
              <p:cNvPicPr>
                <a:picLocks noChangeAspect="1"/>
              </p:cNvPicPr>
              <p:nvPr/>
            </p:nvPicPr>
            <p:blipFill rotWithShape="1">
              <a:blip r:embed="rId34">
                <a:extLst>
                  <a:ext uri="{28A0092B-C50C-407E-A947-70E740481C1C}">
                    <a14:useLocalDpi xmlns:a14="http://schemas.microsoft.com/office/drawing/2010/main" val="0"/>
                  </a:ext>
                </a:extLst>
              </a:blip>
              <a:srcRect l="1870" t="77125" r="94559" b="16740"/>
              <a:stretch/>
            </p:blipFill>
            <p:spPr>
              <a:xfrm>
                <a:off x="4571374" y="2516427"/>
                <a:ext cx="281292" cy="271849"/>
              </a:xfrm>
              <a:prstGeom prst="rect">
                <a:avLst/>
              </a:prstGeom>
            </p:spPr>
          </p:pic>
          <p:pic>
            <p:nvPicPr>
              <p:cNvPr id="581" name="Picture 580"/>
              <p:cNvPicPr>
                <a:picLocks noChangeAspect="1"/>
              </p:cNvPicPr>
              <p:nvPr/>
            </p:nvPicPr>
            <p:blipFill rotWithShape="1">
              <a:blip r:embed="rId34">
                <a:extLst>
                  <a:ext uri="{28A0092B-C50C-407E-A947-70E740481C1C}">
                    <a14:useLocalDpi xmlns:a14="http://schemas.microsoft.com/office/drawing/2010/main" val="0"/>
                  </a:ext>
                </a:extLst>
              </a:blip>
              <a:srcRect l="1870" t="77125" r="94559" b="16740"/>
              <a:stretch/>
            </p:blipFill>
            <p:spPr>
              <a:xfrm>
                <a:off x="4978795" y="2090424"/>
                <a:ext cx="281292" cy="271849"/>
              </a:xfrm>
              <a:prstGeom prst="rect">
                <a:avLst/>
              </a:prstGeom>
            </p:spPr>
          </p:pic>
          <p:pic>
            <p:nvPicPr>
              <p:cNvPr id="582" name="Picture 581"/>
              <p:cNvPicPr>
                <a:picLocks noChangeAspect="1"/>
              </p:cNvPicPr>
              <p:nvPr/>
            </p:nvPicPr>
            <p:blipFill rotWithShape="1">
              <a:blip r:embed="rId34">
                <a:extLst>
                  <a:ext uri="{28A0092B-C50C-407E-A947-70E740481C1C}">
                    <a14:useLocalDpi xmlns:a14="http://schemas.microsoft.com/office/drawing/2010/main" val="0"/>
                  </a:ext>
                </a:extLst>
              </a:blip>
              <a:srcRect l="1870" t="77125" r="94559" b="16740"/>
              <a:stretch/>
            </p:blipFill>
            <p:spPr>
              <a:xfrm>
                <a:off x="5177778" y="2435158"/>
                <a:ext cx="281292" cy="271849"/>
              </a:xfrm>
              <a:prstGeom prst="rect">
                <a:avLst/>
              </a:prstGeom>
            </p:spPr>
          </p:pic>
          <p:pic>
            <p:nvPicPr>
              <p:cNvPr id="583" name="Picture 582"/>
              <p:cNvPicPr>
                <a:picLocks noChangeAspect="1"/>
              </p:cNvPicPr>
              <p:nvPr/>
            </p:nvPicPr>
            <p:blipFill rotWithShape="1">
              <a:blip r:embed="rId34">
                <a:extLst>
                  <a:ext uri="{28A0092B-C50C-407E-A947-70E740481C1C}">
                    <a14:useLocalDpi xmlns:a14="http://schemas.microsoft.com/office/drawing/2010/main" val="0"/>
                  </a:ext>
                </a:extLst>
              </a:blip>
              <a:srcRect l="1870" t="77125" r="94559" b="16740"/>
              <a:stretch/>
            </p:blipFill>
            <p:spPr>
              <a:xfrm>
                <a:off x="5311050" y="3213266"/>
                <a:ext cx="281292" cy="271849"/>
              </a:xfrm>
              <a:prstGeom prst="rect">
                <a:avLst/>
              </a:prstGeom>
            </p:spPr>
          </p:pic>
          <p:pic>
            <p:nvPicPr>
              <p:cNvPr id="584" name="Picture 583"/>
              <p:cNvPicPr>
                <a:picLocks noChangeAspect="1"/>
              </p:cNvPicPr>
              <p:nvPr/>
            </p:nvPicPr>
            <p:blipFill rotWithShape="1">
              <a:blip r:embed="rId34">
                <a:extLst>
                  <a:ext uri="{28A0092B-C50C-407E-A947-70E740481C1C}">
                    <a14:useLocalDpi xmlns:a14="http://schemas.microsoft.com/office/drawing/2010/main" val="0"/>
                  </a:ext>
                </a:extLst>
              </a:blip>
              <a:srcRect l="1870" t="77125" r="94559" b="16740"/>
              <a:stretch/>
            </p:blipFill>
            <p:spPr>
              <a:xfrm>
                <a:off x="5459070" y="2841112"/>
                <a:ext cx="281292" cy="271849"/>
              </a:xfrm>
              <a:prstGeom prst="rect">
                <a:avLst/>
              </a:prstGeom>
            </p:spPr>
          </p:pic>
          <p:sp>
            <p:nvSpPr>
              <p:cNvPr id="586" name="Rectangle 585"/>
              <p:cNvSpPr/>
              <p:nvPr/>
            </p:nvSpPr>
            <p:spPr>
              <a:xfrm>
                <a:off x="5132474" y="2626693"/>
                <a:ext cx="468398" cy="184666"/>
              </a:xfrm>
              <a:prstGeom prst="rect">
                <a:avLst/>
              </a:prstGeom>
            </p:spPr>
            <p:txBody>
              <a:bodyPr wrap="none">
                <a:spAutoFit/>
              </a:bodyPr>
              <a:lstStyle/>
              <a:p>
                <a:r>
                  <a:rPr lang="tr-TR" sz="600" b="1" dirty="0"/>
                  <a:t>HAVANA</a:t>
                </a:r>
              </a:p>
            </p:txBody>
          </p:sp>
          <p:sp>
            <p:nvSpPr>
              <p:cNvPr id="587" name="Rectangle 586"/>
              <p:cNvSpPr/>
              <p:nvPr/>
            </p:nvSpPr>
            <p:spPr>
              <a:xfrm>
                <a:off x="5445813" y="3040954"/>
                <a:ext cx="484428" cy="184666"/>
              </a:xfrm>
              <a:prstGeom prst="rect">
                <a:avLst/>
              </a:prstGeom>
            </p:spPr>
            <p:txBody>
              <a:bodyPr wrap="none">
                <a:spAutoFit/>
              </a:bodyPr>
              <a:lstStyle/>
              <a:p>
                <a:r>
                  <a:rPr lang="tr-TR" sz="600" b="1" dirty="0"/>
                  <a:t>CARACAS</a:t>
                </a:r>
              </a:p>
            </p:txBody>
          </p:sp>
          <p:sp>
            <p:nvSpPr>
              <p:cNvPr id="588" name="Rectangle 587"/>
              <p:cNvSpPr/>
              <p:nvPr/>
            </p:nvSpPr>
            <p:spPr>
              <a:xfrm>
                <a:off x="5240021" y="3426548"/>
                <a:ext cx="465192" cy="184666"/>
              </a:xfrm>
              <a:prstGeom prst="rect">
                <a:avLst/>
              </a:prstGeom>
            </p:spPr>
            <p:txBody>
              <a:bodyPr wrap="none">
                <a:spAutoFit/>
              </a:bodyPr>
              <a:lstStyle/>
              <a:p>
                <a:r>
                  <a:rPr lang="tr-TR" sz="600" b="1" dirty="0"/>
                  <a:t>BOGOTA</a:t>
                </a:r>
              </a:p>
            </p:txBody>
          </p:sp>
          <p:sp>
            <p:nvSpPr>
              <p:cNvPr id="589" name="Rectangle 588"/>
              <p:cNvSpPr/>
              <p:nvPr/>
            </p:nvSpPr>
            <p:spPr>
              <a:xfrm>
                <a:off x="4775311" y="2226348"/>
                <a:ext cx="484428" cy="184666"/>
              </a:xfrm>
              <a:prstGeom prst="rect">
                <a:avLst/>
              </a:prstGeom>
            </p:spPr>
            <p:txBody>
              <a:bodyPr wrap="none">
                <a:spAutoFit/>
              </a:bodyPr>
              <a:lstStyle/>
              <a:p>
                <a:r>
                  <a:rPr lang="tr-TR" sz="600" b="1" dirty="0"/>
                  <a:t>ATLANTA</a:t>
                </a:r>
              </a:p>
            </p:txBody>
          </p:sp>
          <p:sp>
            <p:nvSpPr>
              <p:cNvPr id="590" name="Rectangle 589"/>
              <p:cNvSpPr/>
              <p:nvPr/>
            </p:nvSpPr>
            <p:spPr>
              <a:xfrm>
                <a:off x="4462337" y="2767107"/>
                <a:ext cx="599844" cy="184666"/>
              </a:xfrm>
              <a:prstGeom prst="rect">
                <a:avLst/>
              </a:prstGeom>
            </p:spPr>
            <p:txBody>
              <a:bodyPr wrap="none">
                <a:spAutoFit/>
              </a:bodyPr>
              <a:lstStyle/>
              <a:p>
                <a:r>
                  <a:rPr lang="tr-TR" sz="600" b="1" dirty="0" smtClean="0"/>
                  <a:t>MEXICO CITY</a:t>
                </a:r>
                <a:endParaRPr lang="tr-TR" sz="600" b="1" dirty="0"/>
              </a:p>
            </p:txBody>
          </p:sp>
        </p:grpSp>
        <p:pic>
          <p:nvPicPr>
            <p:cNvPr id="79" name="Picture 78"/>
            <p:cNvPicPr>
              <a:picLocks noChangeAspect="1"/>
            </p:cNvPicPr>
            <p:nvPr/>
          </p:nvPicPr>
          <p:blipFill rotWithShape="1">
            <a:blip r:embed="rId34">
              <a:extLst>
                <a:ext uri="{28A0092B-C50C-407E-A947-70E740481C1C}">
                  <a14:useLocalDpi xmlns:a14="http://schemas.microsoft.com/office/drawing/2010/main" val="0"/>
                </a:ext>
              </a:extLst>
            </a:blip>
            <a:srcRect l="1870" t="77125" r="94559" b="16740"/>
            <a:stretch/>
          </p:blipFill>
          <p:spPr>
            <a:xfrm>
              <a:off x="5072118" y="2329498"/>
              <a:ext cx="281292" cy="271849"/>
            </a:xfrm>
            <a:prstGeom prst="rect">
              <a:avLst/>
            </a:prstGeom>
          </p:spPr>
        </p:pic>
        <p:sp>
          <p:nvSpPr>
            <p:cNvPr id="80" name="Rectangle 79"/>
            <p:cNvSpPr/>
            <p:nvPr/>
          </p:nvSpPr>
          <p:spPr>
            <a:xfrm>
              <a:off x="4848581" y="2442027"/>
              <a:ext cx="407484" cy="184666"/>
            </a:xfrm>
            <a:prstGeom prst="rect">
              <a:avLst/>
            </a:prstGeom>
          </p:spPr>
          <p:txBody>
            <a:bodyPr wrap="none">
              <a:spAutoFit/>
            </a:bodyPr>
            <a:lstStyle/>
            <a:p>
              <a:r>
                <a:rPr lang="tr-TR" sz="600" b="1" dirty="0" smtClean="0"/>
                <a:t>MIAMI</a:t>
              </a:r>
              <a:endParaRPr lang="tr-TR" sz="600" b="1" dirty="0"/>
            </a:p>
          </p:txBody>
        </p:sp>
      </p:grpSp>
    </p:spTree>
    <p:extLst>
      <p:ext uri="{BB962C8B-B14F-4D97-AF65-F5344CB8AC3E}">
        <p14:creationId xmlns:p14="http://schemas.microsoft.com/office/powerpoint/2010/main" val="40390497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p:cTn id="7" dur="500" fill="hold"/>
                                        <p:tgtEl>
                                          <p:spTgt spid="267"/>
                                        </p:tgtEl>
                                        <p:attrNameLst>
                                          <p:attrName>ppt_w</p:attrName>
                                        </p:attrNameLst>
                                      </p:cBhvr>
                                      <p:tavLst>
                                        <p:tav tm="0">
                                          <p:val>
                                            <p:fltVal val="0"/>
                                          </p:val>
                                        </p:tav>
                                        <p:tav tm="100000">
                                          <p:val>
                                            <p:strVal val="#ppt_w"/>
                                          </p:val>
                                        </p:tav>
                                      </p:tavLst>
                                    </p:anim>
                                    <p:anim calcmode="lin" valueType="num">
                                      <p:cBhvr>
                                        <p:cTn id="8" dur="500" fill="hold"/>
                                        <p:tgtEl>
                                          <p:spTgt spid="267"/>
                                        </p:tgtEl>
                                        <p:attrNameLst>
                                          <p:attrName>ppt_h</p:attrName>
                                        </p:attrNameLst>
                                      </p:cBhvr>
                                      <p:tavLst>
                                        <p:tav tm="0">
                                          <p:val>
                                            <p:fltVal val="0"/>
                                          </p:val>
                                        </p:tav>
                                        <p:tav tm="100000">
                                          <p:val>
                                            <p:strVal val="#ppt_h"/>
                                          </p:val>
                                        </p:tav>
                                      </p:tavLst>
                                    </p:anim>
                                    <p:animEffect transition="in" filter="fade">
                                      <p:cBhvr>
                                        <p:cTn id="9" dur="500"/>
                                        <p:tgtEl>
                                          <p:spTgt spid="267"/>
                                        </p:tgtEl>
                                      </p:cBhvr>
                                    </p:animEffect>
                                  </p:childTnLst>
                                </p:cTn>
                              </p:par>
                              <p:par>
                                <p:cTn id="10" presetID="53" presetClass="entr" presetSubtype="16" fill="hold" nodeType="withEffect">
                                  <p:stCondLst>
                                    <p:cond delay="250"/>
                                  </p:stCondLst>
                                  <p:childTnLst>
                                    <p:set>
                                      <p:cBhvr>
                                        <p:cTn id="11" dur="1" fill="hold">
                                          <p:stCondLst>
                                            <p:cond delay="0"/>
                                          </p:stCondLst>
                                        </p:cTn>
                                        <p:tgtEl>
                                          <p:spTgt spid="268"/>
                                        </p:tgtEl>
                                        <p:attrNameLst>
                                          <p:attrName>style.visibility</p:attrName>
                                        </p:attrNameLst>
                                      </p:cBhvr>
                                      <p:to>
                                        <p:strVal val="visible"/>
                                      </p:to>
                                    </p:set>
                                    <p:anim calcmode="lin" valueType="num">
                                      <p:cBhvr>
                                        <p:cTn id="12" dur="500" fill="hold"/>
                                        <p:tgtEl>
                                          <p:spTgt spid="268"/>
                                        </p:tgtEl>
                                        <p:attrNameLst>
                                          <p:attrName>ppt_w</p:attrName>
                                        </p:attrNameLst>
                                      </p:cBhvr>
                                      <p:tavLst>
                                        <p:tav tm="0">
                                          <p:val>
                                            <p:fltVal val="0"/>
                                          </p:val>
                                        </p:tav>
                                        <p:tav tm="100000">
                                          <p:val>
                                            <p:strVal val="#ppt_w"/>
                                          </p:val>
                                        </p:tav>
                                      </p:tavLst>
                                    </p:anim>
                                    <p:anim calcmode="lin" valueType="num">
                                      <p:cBhvr>
                                        <p:cTn id="13" dur="500" fill="hold"/>
                                        <p:tgtEl>
                                          <p:spTgt spid="268"/>
                                        </p:tgtEl>
                                        <p:attrNameLst>
                                          <p:attrName>ppt_h</p:attrName>
                                        </p:attrNameLst>
                                      </p:cBhvr>
                                      <p:tavLst>
                                        <p:tav tm="0">
                                          <p:val>
                                            <p:fltVal val="0"/>
                                          </p:val>
                                        </p:tav>
                                        <p:tav tm="100000">
                                          <p:val>
                                            <p:strVal val="#ppt_h"/>
                                          </p:val>
                                        </p:tav>
                                      </p:tavLst>
                                    </p:anim>
                                    <p:animEffect transition="in" filter="fade">
                                      <p:cBhvr>
                                        <p:cTn id="14" dur="500"/>
                                        <p:tgtEl>
                                          <p:spTgt spid="268"/>
                                        </p:tgtEl>
                                      </p:cBhvr>
                                    </p:animEffect>
                                  </p:childTnLst>
                                </p:cTn>
                              </p:par>
                            </p:childTnLst>
                          </p:cTn>
                        </p:par>
                        <p:par>
                          <p:cTn id="15" fill="hold">
                            <p:stCondLst>
                              <p:cond delay="750"/>
                            </p:stCondLst>
                            <p:childTnLst>
                              <p:par>
                                <p:cTn id="16" presetID="53" presetClass="entr" presetSubtype="16" fill="hold" nodeType="afterEffect">
                                  <p:stCondLst>
                                    <p:cond delay="0"/>
                                  </p:stCondLst>
                                  <p:childTnLst>
                                    <p:set>
                                      <p:cBhvr>
                                        <p:cTn id="17" dur="1" fill="hold">
                                          <p:stCondLst>
                                            <p:cond delay="0"/>
                                          </p:stCondLst>
                                        </p:cTn>
                                        <p:tgtEl>
                                          <p:spTgt spid="528"/>
                                        </p:tgtEl>
                                        <p:attrNameLst>
                                          <p:attrName>style.visibility</p:attrName>
                                        </p:attrNameLst>
                                      </p:cBhvr>
                                      <p:to>
                                        <p:strVal val="visible"/>
                                      </p:to>
                                    </p:set>
                                    <p:anim calcmode="lin" valueType="num">
                                      <p:cBhvr>
                                        <p:cTn id="18" dur="750" fill="hold"/>
                                        <p:tgtEl>
                                          <p:spTgt spid="528"/>
                                        </p:tgtEl>
                                        <p:attrNameLst>
                                          <p:attrName>ppt_w</p:attrName>
                                        </p:attrNameLst>
                                      </p:cBhvr>
                                      <p:tavLst>
                                        <p:tav tm="0">
                                          <p:val>
                                            <p:fltVal val="0"/>
                                          </p:val>
                                        </p:tav>
                                        <p:tav tm="100000">
                                          <p:val>
                                            <p:strVal val="#ppt_w"/>
                                          </p:val>
                                        </p:tav>
                                      </p:tavLst>
                                    </p:anim>
                                    <p:anim calcmode="lin" valueType="num">
                                      <p:cBhvr>
                                        <p:cTn id="19" dur="750" fill="hold"/>
                                        <p:tgtEl>
                                          <p:spTgt spid="528"/>
                                        </p:tgtEl>
                                        <p:attrNameLst>
                                          <p:attrName>ppt_h</p:attrName>
                                        </p:attrNameLst>
                                      </p:cBhvr>
                                      <p:tavLst>
                                        <p:tav tm="0">
                                          <p:val>
                                            <p:fltVal val="0"/>
                                          </p:val>
                                        </p:tav>
                                        <p:tav tm="100000">
                                          <p:val>
                                            <p:strVal val="#ppt_h"/>
                                          </p:val>
                                        </p:tav>
                                      </p:tavLst>
                                    </p:anim>
                                    <p:animEffect transition="in" filter="fade">
                                      <p:cBhvr>
                                        <p:cTn id="20" dur="750"/>
                                        <p:tgtEl>
                                          <p:spTgt spid="528"/>
                                        </p:tgtEl>
                                      </p:cBhvr>
                                    </p:animEffect>
                                  </p:childTnLst>
                                </p:cTn>
                              </p:par>
                              <p:par>
                                <p:cTn id="21" presetID="6" presetClass="emph" presetSubtype="0" fill="hold" nodeType="withEffect">
                                  <p:stCondLst>
                                    <p:cond delay="0"/>
                                  </p:stCondLst>
                                  <p:childTnLst>
                                    <p:animScale>
                                      <p:cBhvr>
                                        <p:cTn id="22" dur="1250" fill="hold"/>
                                        <p:tgtEl>
                                          <p:spTgt spid="528"/>
                                        </p:tgtEl>
                                      </p:cBhvr>
                                      <p:by x="430000" y="430000"/>
                                    </p:animScale>
                                  </p:childTnLst>
                                </p:cTn>
                              </p:par>
                              <p:par>
                                <p:cTn id="23" presetID="42" presetClass="path" presetSubtype="0" accel="50000" decel="50000" fill="hold" nodeType="withEffect">
                                  <p:stCondLst>
                                    <p:cond delay="0"/>
                                  </p:stCondLst>
                                  <p:childTnLst>
                                    <p:animMotion origin="layout" path="M 5.55556E-7 3.20988E-6 L 0.26233 0.00555 " pathEditMode="relative" rAng="0" ptsTypes="AA">
                                      <p:cBhvr>
                                        <p:cTn id="24" dur="1250" fill="hold"/>
                                        <p:tgtEl>
                                          <p:spTgt spid="528"/>
                                        </p:tgtEl>
                                        <p:attrNameLst>
                                          <p:attrName>ppt_x</p:attrName>
                                          <p:attrName>ppt_y</p:attrName>
                                        </p:attrNameLst>
                                      </p:cBhvr>
                                      <p:rCtr x="13108" y="278"/>
                                    </p:animMotion>
                                  </p:childTnLst>
                                </p:cTn>
                              </p:par>
                            </p:childTnLst>
                          </p:cTn>
                        </p:par>
                        <p:par>
                          <p:cTn id="25" fill="hold">
                            <p:stCondLst>
                              <p:cond delay="2000"/>
                            </p:stCondLst>
                            <p:childTnLst>
                              <p:par>
                                <p:cTn id="26" presetID="10" presetClass="exit" presetSubtype="0" fill="hold" nodeType="afterEffect">
                                  <p:stCondLst>
                                    <p:cond delay="0"/>
                                  </p:stCondLst>
                                  <p:childTnLst>
                                    <p:animEffect transition="out" filter="fade">
                                      <p:cBhvr>
                                        <p:cTn id="27" dur="500"/>
                                        <p:tgtEl>
                                          <p:spTgt spid="267"/>
                                        </p:tgtEl>
                                      </p:cBhvr>
                                    </p:animEffect>
                                    <p:set>
                                      <p:cBhvr>
                                        <p:cTn id="28" dur="1" fill="hold">
                                          <p:stCondLst>
                                            <p:cond delay="499"/>
                                          </p:stCondLst>
                                        </p:cTn>
                                        <p:tgtEl>
                                          <p:spTgt spid="26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68"/>
                                        </p:tgtEl>
                                      </p:cBhvr>
                                    </p:animEffect>
                                    <p:set>
                                      <p:cBhvr>
                                        <p:cTn id="31" dur="1" fill="hold">
                                          <p:stCondLst>
                                            <p:cond delay="499"/>
                                          </p:stCondLst>
                                        </p:cTn>
                                        <p:tgtEl>
                                          <p:spTgt spid="26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11"/>
                                        </p:tgtEl>
                                      </p:cBhvr>
                                    </p:animEffect>
                                    <p:set>
                                      <p:cBhvr>
                                        <p:cTn id="34" dur="1" fill="hold">
                                          <p:stCondLst>
                                            <p:cond delay="499"/>
                                          </p:stCondLst>
                                        </p:cTn>
                                        <p:tgtEl>
                                          <p:spTgt spid="2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2"/>
                                        </p:tgtEl>
                                      </p:cBhvr>
                                    </p:animEffect>
                                    <p:set>
                                      <p:cBhvr>
                                        <p:cTn id="37" dur="1" fill="hold">
                                          <p:stCondLst>
                                            <p:cond delay="499"/>
                                          </p:stCondLst>
                                        </p:cTn>
                                        <p:tgtEl>
                                          <p:spTgt spid="21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15"/>
                                        </p:tgtEl>
                                      </p:cBhvr>
                                    </p:animEffect>
                                    <p:set>
                                      <p:cBhvr>
                                        <p:cTn id="40" dur="1" fill="hold">
                                          <p:stCondLst>
                                            <p:cond delay="499"/>
                                          </p:stCondLst>
                                        </p:cTn>
                                        <p:tgtEl>
                                          <p:spTgt spid="21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16"/>
                                        </p:tgtEl>
                                      </p:cBhvr>
                                    </p:animEffect>
                                    <p:set>
                                      <p:cBhvr>
                                        <p:cTn id="43" dur="1" fill="hold">
                                          <p:stCondLst>
                                            <p:cond delay="499"/>
                                          </p:stCondLst>
                                        </p:cTn>
                                        <p:tgtEl>
                                          <p:spTgt spid="2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47"/>
                                        </p:tgtEl>
                                      </p:cBhvr>
                                    </p:animEffect>
                                    <p:set>
                                      <p:cBhvr>
                                        <p:cTn id="46" dur="1" fill="hold">
                                          <p:stCondLst>
                                            <p:cond delay="499"/>
                                          </p:stCondLst>
                                        </p:cTn>
                                        <p:tgtEl>
                                          <p:spTgt spid="24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48"/>
                                        </p:tgtEl>
                                      </p:cBhvr>
                                    </p:animEffect>
                                    <p:set>
                                      <p:cBhvr>
                                        <p:cTn id="49" dur="1" fill="hold">
                                          <p:stCondLst>
                                            <p:cond delay="499"/>
                                          </p:stCondLst>
                                        </p:cTn>
                                        <p:tgtEl>
                                          <p:spTgt spid="2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49"/>
                                        </p:tgtEl>
                                      </p:cBhvr>
                                    </p:animEffect>
                                    <p:set>
                                      <p:cBhvr>
                                        <p:cTn id="52" dur="1" fill="hold">
                                          <p:stCondLst>
                                            <p:cond delay="499"/>
                                          </p:stCondLst>
                                        </p:cTn>
                                        <p:tgtEl>
                                          <p:spTgt spid="24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50"/>
                                        </p:tgtEl>
                                      </p:cBhvr>
                                    </p:animEffect>
                                    <p:set>
                                      <p:cBhvr>
                                        <p:cTn id="55" dur="1" fill="hold">
                                          <p:stCondLst>
                                            <p:cond delay="499"/>
                                          </p:stCondLst>
                                        </p:cTn>
                                        <p:tgtEl>
                                          <p:spTgt spid="25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54"/>
                                        </p:tgtEl>
                                      </p:cBhvr>
                                    </p:animEffect>
                                    <p:set>
                                      <p:cBhvr>
                                        <p:cTn id="58" dur="1" fill="hold">
                                          <p:stCondLst>
                                            <p:cond delay="499"/>
                                          </p:stCondLst>
                                        </p:cTn>
                                        <p:tgtEl>
                                          <p:spTgt spid="25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55"/>
                                        </p:tgtEl>
                                      </p:cBhvr>
                                    </p:animEffect>
                                    <p:set>
                                      <p:cBhvr>
                                        <p:cTn id="61" dur="1" fill="hold">
                                          <p:stCondLst>
                                            <p:cond delay="499"/>
                                          </p:stCondLst>
                                        </p:cTn>
                                        <p:tgtEl>
                                          <p:spTgt spid="25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56"/>
                                        </p:tgtEl>
                                      </p:cBhvr>
                                    </p:animEffect>
                                    <p:set>
                                      <p:cBhvr>
                                        <p:cTn id="64" dur="1" fill="hold">
                                          <p:stCondLst>
                                            <p:cond delay="499"/>
                                          </p:stCondLst>
                                        </p:cTn>
                                        <p:tgtEl>
                                          <p:spTgt spid="25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57"/>
                                        </p:tgtEl>
                                      </p:cBhvr>
                                    </p:animEffect>
                                    <p:set>
                                      <p:cBhvr>
                                        <p:cTn id="67" dur="1" fill="hold">
                                          <p:stCondLst>
                                            <p:cond delay="499"/>
                                          </p:stCondLst>
                                        </p:cTn>
                                        <p:tgtEl>
                                          <p:spTgt spid="25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58"/>
                                        </p:tgtEl>
                                      </p:cBhvr>
                                    </p:animEffect>
                                    <p:set>
                                      <p:cBhvr>
                                        <p:cTn id="70" dur="1" fill="hold">
                                          <p:stCondLst>
                                            <p:cond delay="499"/>
                                          </p:stCondLst>
                                        </p:cTn>
                                        <p:tgtEl>
                                          <p:spTgt spid="258"/>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59"/>
                                        </p:tgtEl>
                                      </p:cBhvr>
                                    </p:animEffect>
                                    <p:set>
                                      <p:cBhvr>
                                        <p:cTn id="73" dur="1" fill="hold">
                                          <p:stCondLst>
                                            <p:cond delay="499"/>
                                          </p:stCondLst>
                                        </p:cTn>
                                        <p:tgtEl>
                                          <p:spTgt spid="25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60"/>
                                        </p:tgtEl>
                                      </p:cBhvr>
                                    </p:animEffect>
                                    <p:set>
                                      <p:cBhvr>
                                        <p:cTn id="76" dur="1" fill="hold">
                                          <p:stCondLst>
                                            <p:cond delay="499"/>
                                          </p:stCondLst>
                                        </p:cTn>
                                        <p:tgtEl>
                                          <p:spTgt spid="26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61"/>
                                        </p:tgtEl>
                                      </p:cBhvr>
                                    </p:animEffect>
                                    <p:set>
                                      <p:cBhvr>
                                        <p:cTn id="79" dur="1" fill="hold">
                                          <p:stCondLst>
                                            <p:cond delay="499"/>
                                          </p:stCondLst>
                                        </p:cTn>
                                        <p:tgtEl>
                                          <p:spTgt spid="26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62"/>
                                        </p:tgtEl>
                                      </p:cBhvr>
                                    </p:animEffect>
                                    <p:set>
                                      <p:cBhvr>
                                        <p:cTn id="82" dur="1" fill="hold">
                                          <p:stCondLst>
                                            <p:cond delay="499"/>
                                          </p:stCondLst>
                                        </p:cTn>
                                        <p:tgtEl>
                                          <p:spTgt spid="26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63"/>
                                        </p:tgtEl>
                                      </p:cBhvr>
                                    </p:animEffect>
                                    <p:set>
                                      <p:cBhvr>
                                        <p:cTn id="85" dur="1" fill="hold">
                                          <p:stCondLst>
                                            <p:cond delay="499"/>
                                          </p:stCondLst>
                                        </p:cTn>
                                        <p:tgtEl>
                                          <p:spTgt spid="26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64"/>
                                        </p:tgtEl>
                                      </p:cBhvr>
                                    </p:animEffect>
                                    <p:set>
                                      <p:cBhvr>
                                        <p:cTn id="88" dur="1" fill="hold">
                                          <p:stCondLst>
                                            <p:cond delay="499"/>
                                          </p:stCondLst>
                                        </p:cTn>
                                        <p:tgtEl>
                                          <p:spTgt spid="264"/>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65"/>
                                        </p:tgtEl>
                                      </p:cBhvr>
                                    </p:animEffect>
                                    <p:set>
                                      <p:cBhvr>
                                        <p:cTn id="91" dur="1" fill="hold">
                                          <p:stCondLst>
                                            <p:cond delay="499"/>
                                          </p:stCondLst>
                                        </p:cTn>
                                        <p:tgtEl>
                                          <p:spTgt spid="265"/>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66"/>
                                        </p:tgtEl>
                                      </p:cBhvr>
                                    </p:animEffect>
                                    <p:set>
                                      <p:cBhvr>
                                        <p:cTn id="94" dur="1" fill="hold">
                                          <p:stCondLst>
                                            <p:cond delay="499"/>
                                          </p:stCondLst>
                                        </p:cTn>
                                        <p:tgtEl>
                                          <p:spTgt spid="266"/>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528"/>
                                        </p:tgtEl>
                                      </p:cBhvr>
                                    </p:animEffect>
                                    <p:set>
                                      <p:cBhvr>
                                        <p:cTn id="97" dur="1" fill="hold">
                                          <p:stCondLst>
                                            <p:cond delay="499"/>
                                          </p:stCondLst>
                                        </p:cTn>
                                        <p:tgtEl>
                                          <p:spTgt spid="528"/>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554"/>
                                        </p:tgtEl>
                                        <p:attrNameLst>
                                          <p:attrName>style.visibility</p:attrName>
                                        </p:attrNameLst>
                                      </p:cBhvr>
                                      <p:to>
                                        <p:strVal val="visible"/>
                                      </p:to>
                                    </p:set>
                                    <p:animEffect transition="in" filter="fade">
                                      <p:cBhvr>
                                        <p:cTn id="100" dur="500"/>
                                        <p:tgtEl>
                                          <p:spTgt spid="554"/>
                                        </p:tgtEl>
                                      </p:cBhvr>
                                    </p:animEffect>
                                  </p:childTnLst>
                                </p:cTn>
                              </p:par>
                            </p:childTnLst>
                          </p:cTn>
                        </p:par>
                        <p:par>
                          <p:cTn id="101" fill="hold">
                            <p:stCondLst>
                              <p:cond delay="2500"/>
                            </p:stCondLst>
                            <p:childTnLst>
                              <p:par>
                                <p:cTn id="102" presetID="42" presetClass="entr" presetSubtype="0" fill="hold" nodeType="afterEffect">
                                  <p:stCondLst>
                                    <p:cond delay="0"/>
                                  </p:stCondLst>
                                  <p:childTnLst>
                                    <p:set>
                                      <p:cBhvr>
                                        <p:cTn id="103" dur="1" fill="hold">
                                          <p:stCondLst>
                                            <p:cond delay="0"/>
                                          </p:stCondLst>
                                        </p:cTn>
                                        <p:tgtEl>
                                          <p:spTgt spid="293"/>
                                        </p:tgtEl>
                                        <p:attrNameLst>
                                          <p:attrName>style.visibility</p:attrName>
                                        </p:attrNameLst>
                                      </p:cBhvr>
                                      <p:to>
                                        <p:strVal val="visible"/>
                                      </p:to>
                                    </p:set>
                                    <p:animEffect transition="in" filter="fade">
                                      <p:cBhvr>
                                        <p:cTn id="104" dur="500"/>
                                        <p:tgtEl>
                                          <p:spTgt spid="293"/>
                                        </p:tgtEl>
                                      </p:cBhvr>
                                    </p:animEffect>
                                    <p:anim calcmode="lin" valueType="num">
                                      <p:cBhvr>
                                        <p:cTn id="105" dur="500" fill="hold"/>
                                        <p:tgtEl>
                                          <p:spTgt spid="293"/>
                                        </p:tgtEl>
                                        <p:attrNameLst>
                                          <p:attrName>ppt_x</p:attrName>
                                        </p:attrNameLst>
                                      </p:cBhvr>
                                      <p:tavLst>
                                        <p:tav tm="0">
                                          <p:val>
                                            <p:strVal val="#ppt_x"/>
                                          </p:val>
                                        </p:tav>
                                        <p:tav tm="100000">
                                          <p:val>
                                            <p:strVal val="#ppt_x"/>
                                          </p:val>
                                        </p:tav>
                                      </p:tavLst>
                                    </p:anim>
                                    <p:anim calcmode="lin" valueType="num">
                                      <p:cBhvr>
                                        <p:cTn id="106" dur="500" fill="hold"/>
                                        <p:tgtEl>
                                          <p:spTgt spid="293"/>
                                        </p:tgtEl>
                                        <p:attrNameLst>
                                          <p:attrName>ppt_y</p:attrName>
                                        </p:attrNameLst>
                                      </p:cBhvr>
                                      <p:tavLst>
                                        <p:tav tm="0">
                                          <p:val>
                                            <p:strVal val="#ppt_y+.1"/>
                                          </p:val>
                                        </p:tav>
                                        <p:tav tm="100000">
                                          <p:val>
                                            <p:strVal val="#ppt_y"/>
                                          </p:val>
                                        </p:tav>
                                      </p:tavLst>
                                    </p:anim>
                                  </p:childTnLst>
                                </p:cTn>
                              </p:par>
                            </p:childTnLst>
                          </p:cTn>
                        </p:par>
                        <p:par>
                          <p:cTn id="107" fill="hold">
                            <p:stCondLst>
                              <p:cond delay="3000"/>
                            </p:stCondLst>
                            <p:childTnLst>
                              <p:par>
                                <p:cTn id="108" presetID="22" presetClass="entr" presetSubtype="8" fill="hold" nodeType="afterEffect">
                                  <p:stCondLst>
                                    <p:cond delay="0"/>
                                  </p:stCondLst>
                                  <p:childTnLst>
                                    <p:set>
                                      <p:cBhvr>
                                        <p:cTn id="109" dur="1" fill="hold">
                                          <p:stCondLst>
                                            <p:cond delay="0"/>
                                          </p:stCondLst>
                                        </p:cTn>
                                        <p:tgtEl>
                                          <p:spTgt spid="294"/>
                                        </p:tgtEl>
                                        <p:attrNameLst>
                                          <p:attrName>style.visibility</p:attrName>
                                        </p:attrNameLst>
                                      </p:cBhvr>
                                      <p:to>
                                        <p:strVal val="visible"/>
                                      </p:to>
                                    </p:set>
                                    <p:animEffect transition="in" filter="wipe(left)">
                                      <p:cBhvr>
                                        <p:cTn id="110" dur="750"/>
                                        <p:tgtEl>
                                          <p:spTgt spid="294"/>
                                        </p:tgtEl>
                                      </p:cBhvr>
                                    </p:animEffect>
                                  </p:childTnLst>
                                </p:cTn>
                              </p:par>
                              <p:par>
                                <p:cTn id="111" presetID="47" presetClass="entr" presetSubtype="0" fill="hold" nodeType="withEffect">
                                  <p:stCondLst>
                                    <p:cond delay="0"/>
                                  </p:stCondLst>
                                  <p:childTnLst>
                                    <p:set>
                                      <p:cBhvr>
                                        <p:cTn id="112" dur="1" fill="hold">
                                          <p:stCondLst>
                                            <p:cond delay="0"/>
                                          </p:stCondLst>
                                        </p:cTn>
                                        <p:tgtEl>
                                          <p:spTgt spid="555"/>
                                        </p:tgtEl>
                                        <p:attrNameLst>
                                          <p:attrName>style.visibility</p:attrName>
                                        </p:attrNameLst>
                                      </p:cBhvr>
                                      <p:to>
                                        <p:strVal val="visible"/>
                                      </p:to>
                                    </p:set>
                                    <p:animEffect transition="in" filter="fade">
                                      <p:cBhvr>
                                        <p:cTn id="113" dur="750"/>
                                        <p:tgtEl>
                                          <p:spTgt spid="555"/>
                                        </p:tgtEl>
                                      </p:cBhvr>
                                    </p:animEffect>
                                    <p:anim calcmode="lin" valueType="num">
                                      <p:cBhvr>
                                        <p:cTn id="114" dur="750" fill="hold"/>
                                        <p:tgtEl>
                                          <p:spTgt spid="555"/>
                                        </p:tgtEl>
                                        <p:attrNameLst>
                                          <p:attrName>ppt_x</p:attrName>
                                        </p:attrNameLst>
                                      </p:cBhvr>
                                      <p:tavLst>
                                        <p:tav tm="0">
                                          <p:val>
                                            <p:strVal val="#ppt_x"/>
                                          </p:val>
                                        </p:tav>
                                        <p:tav tm="100000">
                                          <p:val>
                                            <p:strVal val="#ppt_x"/>
                                          </p:val>
                                        </p:tav>
                                      </p:tavLst>
                                    </p:anim>
                                    <p:anim calcmode="lin" valueType="num">
                                      <p:cBhvr>
                                        <p:cTn id="115" dur="750" fill="hold"/>
                                        <p:tgtEl>
                                          <p:spTgt spid="555"/>
                                        </p:tgtEl>
                                        <p:attrNameLst>
                                          <p:attrName>ppt_y</p:attrName>
                                        </p:attrNameLst>
                                      </p:cBhvr>
                                      <p:tavLst>
                                        <p:tav tm="0">
                                          <p:val>
                                            <p:strVal val="#ppt_y-.1"/>
                                          </p:val>
                                        </p:tav>
                                        <p:tav tm="100000">
                                          <p:val>
                                            <p:strVal val="#ppt_y"/>
                                          </p:val>
                                        </p:tav>
                                      </p:tavLst>
                                    </p:anim>
                                  </p:childTnLst>
                                </p:cTn>
                              </p:par>
                            </p:childTnLst>
                          </p:cTn>
                        </p:par>
                        <p:par>
                          <p:cTn id="116" fill="hold">
                            <p:stCondLst>
                              <p:cond delay="3750"/>
                            </p:stCondLst>
                            <p:childTnLst>
                              <p:par>
                                <p:cTn id="117" presetID="22" presetClass="entr" presetSubtype="8" fill="hold" nodeType="afterEffect">
                                  <p:stCondLst>
                                    <p:cond delay="0"/>
                                  </p:stCondLst>
                                  <p:childTnLst>
                                    <p:set>
                                      <p:cBhvr>
                                        <p:cTn id="118" dur="1" fill="hold">
                                          <p:stCondLst>
                                            <p:cond delay="0"/>
                                          </p:stCondLst>
                                        </p:cTn>
                                        <p:tgtEl>
                                          <p:spTgt spid="297"/>
                                        </p:tgtEl>
                                        <p:attrNameLst>
                                          <p:attrName>style.visibility</p:attrName>
                                        </p:attrNameLst>
                                      </p:cBhvr>
                                      <p:to>
                                        <p:strVal val="visible"/>
                                      </p:to>
                                    </p:set>
                                    <p:animEffect transition="in" filter="wipe(left)">
                                      <p:cBhvr>
                                        <p:cTn id="119" dur="750"/>
                                        <p:tgtEl>
                                          <p:spTgt spid="297"/>
                                        </p:tgtEl>
                                      </p:cBhvr>
                                    </p:animEffect>
                                  </p:childTnLst>
                                </p:cTn>
                              </p:par>
                              <p:par>
                                <p:cTn id="120" presetID="47" presetClass="entr" presetSubtype="0" fill="hold" nodeType="withEffect">
                                  <p:stCondLst>
                                    <p:cond delay="0"/>
                                  </p:stCondLst>
                                  <p:childTnLst>
                                    <p:set>
                                      <p:cBhvr>
                                        <p:cTn id="121" dur="1" fill="hold">
                                          <p:stCondLst>
                                            <p:cond delay="0"/>
                                          </p:stCondLst>
                                        </p:cTn>
                                        <p:tgtEl>
                                          <p:spTgt spid="2"/>
                                        </p:tgtEl>
                                        <p:attrNameLst>
                                          <p:attrName>style.visibility</p:attrName>
                                        </p:attrNameLst>
                                      </p:cBhvr>
                                      <p:to>
                                        <p:strVal val="visible"/>
                                      </p:to>
                                    </p:set>
                                    <p:animEffect transition="in" filter="fade">
                                      <p:cBhvr>
                                        <p:cTn id="122" dur="650"/>
                                        <p:tgtEl>
                                          <p:spTgt spid="2"/>
                                        </p:tgtEl>
                                      </p:cBhvr>
                                    </p:animEffect>
                                    <p:anim calcmode="lin" valueType="num">
                                      <p:cBhvr>
                                        <p:cTn id="123" dur="650" fill="hold"/>
                                        <p:tgtEl>
                                          <p:spTgt spid="2"/>
                                        </p:tgtEl>
                                        <p:attrNameLst>
                                          <p:attrName>ppt_x</p:attrName>
                                        </p:attrNameLst>
                                      </p:cBhvr>
                                      <p:tavLst>
                                        <p:tav tm="0">
                                          <p:val>
                                            <p:strVal val="#ppt_x"/>
                                          </p:val>
                                        </p:tav>
                                        <p:tav tm="100000">
                                          <p:val>
                                            <p:strVal val="#ppt_x"/>
                                          </p:val>
                                        </p:tav>
                                      </p:tavLst>
                                    </p:anim>
                                    <p:anim calcmode="lin" valueType="num">
                                      <p:cBhvr>
                                        <p:cTn id="124" dur="650" fill="hold"/>
                                        <p:tgtEl>
                                          <p:spTgt spid="2"/>
                                        </p:tgtEl>
                                        <p:attrNameLst>
                                          <p:attrName>ppt_y</p:attrName>
                                        </p:attrNameLst>
                                      </p:cBhvr>
                                      <p:tavLst>
                                        <p:tav tm="0">
                                          <p:val>
                                            <p:strVal val="#ppt_y-.1"/>
                                          </p:val>
                                        </p:tav>
                                        <p:tav tm="100000">
                                          <p:val>
                                            <p:strVal val="#ppt_y"/>
                                          </p:val>
                                        </p:tav>
                                      </p:tavLst>
                                    </p:anim>
                                  </p:childTnLst>
                                </p:cTn>
                              </p:par>
                            </p:childTnLst>
                          </p:cTn>
                        </p:par>
                        <p:par>
                          <p:cTn id="125" fill="hold">
                            <p:stCondLst>
                              <p:cond delay="4500"/>
                            </p:stCondLst>
                            <p:childTnLst>
                              <p:par>
                                <p:cTn id="126" presetID="22" presetClass="entr" presetSubtype="8" fill="hold" nodeType="afterEffect">
                                  <p:stCondLst>
                                    <p:cond delay="0"/>
                                  </p:stCondLst>
                                  <p:childTnLst>
                                    <p:set>
                                      <p:cBhvr>
                                        <p:cTn id="127" dur="1" fill="hold">
                                          <p:stCondLst>
                                            <p:cond delay="0"/>
                                          </p:stCondLst>
                                        </p:cTn>
                                        <p:tgtEl>
                                          <p:spTgt spid="300"/>
                                        </p:tgtEl>
                                        <p:attrNameLst>
                                          <p:attrName>style.visibility</p:attrName>
                                        </p:attrNameLst>
                                      </p:cBhvr>
                                      <p:to>
                                        <p:strVal val="visible"/>
                                      </p:to>
                                    </p:set>
                                    <p:animEffect transition="in" filter="wipe(left)">
                                      <p:cBhvr>
                                        <p:cTn id="128" dur="750"/>
                                        <p:tgtEl>
                                          <p:spTgt spid="300"/>
                                        </p:tgtEl>
                                      </p:cBhvr>
                                    </p:animEffect>
                                  </p:childTnLst>
                                </p:cTn>
                              </p:par>
                              <p:par>
                                <p:cTn id="129" presetID="47" presetClass="entr" presetSubtype="0" fill="hold" nodeType="withEffect">
                                  <p:stCondLst>
                                    <p:cond delay="0"/>
                                  </p:stCondLst>
                                  <p:childTnLst>
                                    <p:set>
                                      <p:cBhvr>
                                        <p:cTn id="130" dur="1" fill="hold">
                                          <p:stCondLst>
                                            <p:cond delay="0"/>
                                          </p:stCondLst>
                                        </p:cTn>
                                        <p:tgtEl>
                                          <p:spTgt spid="3"/>
                                        </p:tgtEl>
                                        <p:attrNameLst>
                                          <p:attrName>style.visibility</p:attrName>
                                        </p:attrNameLst>
                                      </p:cBhvr>
                                      <p:to>
                                        <p:strVal val="visible"/>
                                      </p:to>
                                    </p:set>
                                    <p:animEffect transition="in" filter="fade">
                                      <p:cBhvr>
                                        <p:cTn id="131" dur="1000"/>
                                        <p:tgtEl>
                                          <p:spTgt spid="3"/>
                                        </p:tgtEl>
                                      </p:cBhvr>
                                    </p:animEffect>
                                    <p:anim calcmode="lin" valueType="num">
                                      <p:cBhvr>
                                        <p:cTn id="132" dur="1000" fill="hold"/>
                                        <p:tgtEl>
                                          <p:spTgt spid="3"/>
                                        </p:tgtEl>
                                        <p:attrNameLst>
                                          <p:attrName>ppt_x</p:attrName>
                                        </p:attrNameLst>
                                      </p:cBhvr>
                                      <p:tavLst>
                                        <p:tav tm="0">
                                          <p:val>
                                            <p:strVal val="#ppt_x"/>
                                          </p:val>
                                        </p:tav>
                                        <p:tav tm="100000">
                                          <p:val>
                                            <p:strVal val="#ppt_x"/>
                                          </p:val>
                                        </p:tav>
                                      </p:tavLst>
                                    </p:anim>
                                    <p:anim calcmode="lin" valueType="num">
                                      <p:cBhvr>
                                        <p:cTn id="1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19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11" name="Picture 210"/>
          <p:cNvPicPr>
            <a:picLocks noChangeAspect="1"/>
          </p:cNvPicPr>
          <p:nvPr/>
        </p:nvPicPr>
        <p:blipFill rotWithShape="1">
          <a:blip r:embed="rId4">
            <a:extLst>
              <a:ext uri="{28A0092B-C50C-407E-A947-70E740481C1C}">
                <a14:useLocalDpi xmlns:a14="http://schemas.microsoft.com/office/drawing/2010/main" val="0"/>
              </a:ext>
            </a:extLst>
          </a:blip>
          <a:srcRect l="83205" t="31681"/>
          <a:stretch/>
        </p:blipFill>
        <p:spPr>
          <a:xfrm>
            <a:off x="7608277" y="1629508"/>
            <a:ext cx="1535723" cy="3513992"/>
          </a:xfrm>
          <a:prstGeom prst="rect">
            <a:avLst/>
          </a:prstGeom>
        </p:spPr>
      </p:pic>
      <p:pic>
        <p:nvPicPr>
          <p:cNvPr id="212" name="Picture 211"/>
          <p:cNvPicPr>
            <a:picLocks noChangeAspect="1"/>
          </p:cNvPicPr>
          <p:nvPr/>
        </p:nvPicPr>
        <p:blipFill rotWithShape="1">
          <a:blip r:embed="rId5">
            <a:extLst>
              <a:ext uri="{28A0092B-C50C-407E-A947-70E740481C1C}">
                <a14:useLocalDpi xmlns:a14="http://schemas.microsoft.com/office/drawing/2010/main" val="0"/>
              </a:ext>
            </a:extLst>
          </a:blip>
          <a:srcRect l="11282" t="42622" r="64231" b="7692"/>
          <a:stretch/>
        </p:blipFill>
        <p:spPr>
          <a:xfrm>
            <a:off x="1031630" y="2192216"/>
            <a:ext cx="2239107" cy="2555632"/>
          </a:xfrm>
          <a:prstGeom prst="rect">
            <a:avLst/>
          </a:prstGeom>
        </p:spPr>
      </p:pic>
      <p:pic>
        <p:nvPicPr>
          <p:cNvPr id="215" name="Picture 2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257" y="3017187"/>
            <a:ext cx="281178" cy="137160"/>
          </a:xfrm>
          <a:prstGeom prst="rect">
            <a:avLst/>
          </a:prstGeom>
        </p:spPr>
      </p:pic>
      <p:pic>
        <p:nvPicPr>
          <p:cNvPr id="216" name="Picture 2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352" y="1504004"/>
            <a:ext cx="294894" cy="137160"/>
          </a:xfrm>
          <a:prstGeom prst="rect">
            <a:avLst/>
          </a:prstGeom>
        </p:spPr>
      </p:pic>
      <p:pic>
        <p:nvPicPr>
          <p:cNvPr id="247" name="Picture 2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8225" y="3507340"/>
            <a:ext cx="994410" cy="486918"/>
          </a:xfrm>
          <a:prstGeom prst="rect">
            <a:avLst/>
          </a:prstGeom>
        </p:spPr>
      </p:pic>
      <p:pic>
        <p:nvPicPr>
          <p:cNvPr id="248" name="Picture 2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2973" y="2750923"/>
            <a:ext cx="198882" cy="164592"/>
          </a:xfrm>
          <a:prstGeom prst="rect">
            <a:avLst/>
          </a:prstGeom>
        </p:spPr>
      </p:pic>
      <p:pic>
        <p:nvPicPr>
          <p:cNvPr id="249" name="Picture 2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6435" y="4584438"/>
            <a:ext cx="198882" cy="157734"/>
          </a:xfrm>
          <a:prstGeom prst="rect">
            <a:avLst/>
          </a:prstGeom>
        </p:spPr>
      </p:pic>
      <p:pic>
        <p:nvPicPr>
          <p:cNvPr id="250" name="Picture 2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5211" y="4201248"/>
            <a:ext cx="726948" cy="610362"/>
          </a:xfrm>
          <a:prstGeom prst="rect">
            <a:avLst/>
          </a:prstGeom>
        </p:spPr>
      </p:pic>
      <p:pic>
        <p:nvPicPr>
          <p:cNvPr id="254" name="Picture 2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5067" y="3518429"/>
            <a:ext cx="198882" cy="157734"/>
          </a:xfrm>
          <a:prstGeom prst="rect">
            <a:avLst/>
          </a:prstGeom>
        </p:spPr>
      </p:pic>
      <p:pic>
        <p:nvPicPr>
          <p:cNvPr id="255" name="Picture 2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11065" y="1944147"/>
            <a:ext cx="459486" cy="822960"/>
          </a:xfrm>
          <a:prstGeom prst="rect">
            <a:avLst/>
          </a:prstGeom>
        </p:spPr>
      </p:pic>
      <p:pic>
        <p:nvPicPr>
          <p:cNvPr id="256" name="Picture 25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5269" y="992624"/>
            <a:ext cx="192024" cy="157734"/>
          </a:xfrm>
          <a:prstGeom prst="rect">
            <a:avLst/>
          </a:prstGeom>
        </p:spPr>
      </p:pic>
      <p:pic>
        <p:nvPicPr>
          <p:cNvPr id="257" name="Picture 25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37293" y="901424"/>
            <a:ext cx="747522" cy="576072"/>
          </a:xfrm>
          <a:prstGeom prst="rect">
            <a:avLst/>
          </a:prstGeom>
        </p:spPr>
      </p:pic>
      <p:pic>
        <p:nvPicPr>
          <p:cNvPr id="258" name="Picture 25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2181" y="939189"/>
            <a:ext cx="1138428" cy="246888"/>
          </a:xfrm>
          <a:prstGeom prst="rect">
            <a:avLst/>
          </a:prstGeom>
        </p:spPr>
      </p:pic>
      <p:pic>
        <p:nvPicPr>
          <p:cNvPr id="259" name="Picture 2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21475" y="1305995"/>
            <a:ext cx="747522" cy="164592"/>
          </a:xfrm>
          <a:prstGeom prst="rect">
            <a:avLst/>
          </a:prstGeom>
        </p:spPr>
      </p:pic>
      <p:pic>
        <p:nvPicPr>
          <p:cNvPr id="260" name="Picture 25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69406" y="939189"/>
            <a:ext cx="1104138" cy="240030"/>
          </a:xfrm>
          <a:prstGeom prst="rect">
            <a:avLst/>
          </a:prstGeom>
        </p:spPr>
      </p:pic>
      <p:pic>
        <p:nvPicPr>
          <p:cNvPr id="261" name="Picture 260"/>
          <p:cNvPicPr>
            <a:picLocks noChangeAspect="1"/>
          </p:cNvPicPr>
          <p:nvPr/>
        </p:nvPicPr>
        <p:blipFill rotWithShape="1">
          <a:blip r:embed="rId19" cstate="print">
            <a:extLst>
              <a:ext uri="{28A0092B-C50C-407E-A947-70E740481C1C}">
                <a14:useLocalDpi xmlns:a14="http://schemas.microsoft.com/office/drawing/2010/main" val="0"/>
              </a:ext>
            </a:extLst>
          </a:blip>
          <a:srcRect l="11282" t="42622" r="64231" b="7692"/>
          <a:stretch/>
        </p:blipFill>
        <p:spPr>
          <a:xfrm>
            <a:off x="5555908" y="1032301"/>
            <a:ext cx="1142682" cy="1304214"/>
          </a:xfrm>
          <a:prstGeom prst="rect">
            <a:avLst/>
          </a:prstGeom>
        </p:spPr>
      </p:pic>
      <p:pic>
        <p:nvPicPr>
          <p:cNvPr id="262" name="Picture 261"/>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74129" t="69107" r="7024" b="8557"/>
          <a:stretch/>
        </p:blipFill>
        <p:spPr>
          <a:xfrm>
            <a:off x="6773545" y="3558100"/>
            <a:ext cx="1723293" cy="1148862"/>
          </a:xfrm>
          <a:prstGeom prst="rect">
            <a:avLst/>
          </a:prstGeom>
        </p:spPr>
      </p:pic>
      <p:pic>
        <p:nvPicPr>
          <p:cNvPr id="263" name="Picture 262"/>
          <p:cNvPicPr>
            <a:picLocks noChangeAspect="1"/>
          </p:cNvPicPr>
          <p:nvPr/>
        </p:nvPicPr>
        <p:blipFill rotWithShape="1">
          <a:blip r:embed="rId22">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rcRect l="40309" t="46133" r="37511" b="15120"/>
          <a:stretch/>
        </p:blipFill>
        <p:spPr>
          <a:xfrm>
            <a:off x="3681048" y="2373997"/>
            <a:ext cx="2028092" cy="1992923"/>
          </a:xfrm>
          <a:prstGeom prst="rect">
            <a:avLst/>
          </a:prstGeom>
        </p:spPr>
      </p:pic>
      <p:pic>
        <p:nvPicPr>
          <p:cNvPr id="264" name="Picture 263"/>
          <p:cNvPicPr>
            <a:picLocks noChangeAspect="1"/>
          </p:cNvPicPr>
          <p:nvPr/>
        </p:nvPicPr>
        <p:blipFill rotWithShape="1">
          <a:blip r:embed="rId24">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l="43413" t="18830" r="4792" b="26925"/>
          <a:stretch/>
        </p:blipFill>
        <p:spPr>
          <a:xfrm>
            <a:off x="3973464" y="967226"/>
            <a:ext cx="4736123" cy="2790093"/>
          </a:xfrm>
          <a:prstGeom prst="rect">
            <a:avLst/>
          </a:prstGeom>
        </p:spPr>
      </p:pic>
      <p:pic>
        <p:nvPicPr>
          <p:cNvPr id="265" name="Picture 264"/>
          <p:cNvPicPr>
            <a:picLocks noChangeAspect="1"/>
          </p:cNvPicPr>
          <p:nvPr/>
        </p:nvPicPr>
        <p:blipFill rotWithShape="1">
          <a:blip r:embed="rId26">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val="0"/>
              </a:ext>
            </a:extLst>
          </a:blip>
          <a:srcRect l="4744" t="14587" r="55513" b="4729"/>
          <a:stretch/>
        </p:blipFill>
        <p:spPr>
          <a:xfrm>
            <a:off x="433755" y="750277"/>
            <a:ext cx="3634154" cy="4149969"/>
          </a:xfrm>
          <a:prstGeom prst="rect">
            <a:avLst/>
          </a:prstGeom>
        </p:spPr>
      </p:pic>
      <p:pic>
        <p:nvPicPr>
          <p:cNvPr id="266" name="Picture 26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695" y="1498574"/>
            <a:ext cx="918972" cy="198882"/>
          </a:xfrm>
          <a:prstGeom prst="rect">
            <a:avLst/>
          </a:prstGeom>
        </p:spPr>
      </p:pic>
      <p:pic>
        <p:nvPicPr>
          <p:cNvPr id="267" name="Picture 266"/>
          <p:cNvPicPr>
            <a:picLocks noChangeAspect="1"/>
          </p:cNvPicPr>
          <p:nvPr/>
        </p:nvPicPr>
        <p:blipFill rotWithShape="1">
          <a:blip r:embed="rId29">
            <a:extLst>
              <a:ext uri="{28A0092B-C50C-407E-A947-70E740481C1C}">
                <a14:useLocalDpi xmlns:a14="http://schemas.microsoft.com/office/drawing/2010/main" val="0"/>
              </a:ext>
            </a:extLst>
          </a:blip>
          <a:srcRect l="36814" t="10698" r="29115" b="31406"/>
          <a:stretch/>
        </p:blipFill>
        <p:spPr>
          <a:xfrm>
            <a:off x="4305285" y="1649372"/>
            <a:ext cx="3005501" cy="2872790"/>
          </a:xfrm>
          <a:prstGeom prst="rect">
            <a:avLst/>
          </a:prstGeom>
        </p:spPr>
      </p:pic>
      <p:pic>
        <p:nvPicPr>
          <p:cNvPr id="268" name="Picture 267"/>
          <p:cNvPicPr>
            <a:picLocks noChangeAspect="1"/>
          </p:cNvPicPr>
          <p:nvPr/>
        </p:nvPicPr>
        <p:blipFill rotWithShape="1">
          <a:blip r:embed="rId30">
            <a:extLst>
              <a:ext uri="{28A0092B-C50C-407E-A947-70E740481C1C}">
                <a14:useLocalDpi xmlns:a14="http://schemas.microsoft.com/office/drawing/2010/main" val="0"/>
              </a:ext>
            </a:extLst>
          </a:blip>
          <a:srcRect l="36018" t="9912" r="30177" b="33608"/>
          <a:stretch/>
        </p:blipFill>
        <p:spPr>
          <a:xfrm>
            <a:off x="4467559" y="1814739"/>
            <a:ext cx="2529731" cy="2377417"/>
          </a:xfrm>
          <a:prstGeom prst="rect">
            <a:avLst/>
          </a:prstGeom>
        </p:spPr>
      </p:pic>
      <p:pic>
        <p:nvPicPr>
          <p:cNvPr id="2" name="Picture 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173707" y="2728429"/>
            <a:ext cx="1197100" cy="674563"/>
          </a:xfrm>
          <a:prstGeom prst="rect">
            <a:avLst/>
          </a:prstGeom>
        </p:spPr>
      </p:pic>
      <p:pic>
        <p:nvPicPr>
          <p:cNvPr id="80" name="Picture 7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3004" y="-20925"/>
            <a:ext cx="9179756" cy="5172775"/>
          </a:xfrm>
          <a:prstGeom prst="rect">
            <a:avLst/>
          </a:prstGeom>
          <a:noFill/>
          <a:ln>
            <a:noFill/>
          </a:ln>
        </p:spPr>
      </p:pic>
      <p:grpSp>
        <p:nvGrpSpPr>
          <p:cNvPr id="81" name="Group 80"/>
          <p:cNvGrpSpPr/>
          <p:nvPr/>
        </p:nvGrpSpPr>
        <p:grpSpPr>
          <a:xfrm>
            <a:off x="2379607" y="-101760"/>
            <a:ext cx="6348242" cy="3752416"/>
            <a:chOff x="2379607" y="-101760"/>
            <a:chExt cx="6348242" cy="3752416"/>
          </a:xfrm>
        </p:grpSpPr>
        <p:pic>
          <p:nvPicPr>
            <p:cNvPr id="82" name="Picture 81"/>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4301741" y="2158751"/>
              <a:ext cx="281570" cy="435741"/>
            </a:xfrm>
            <a:prstGeom prst="rect">
              <a:avLst/>
            </a:prstGeom>
          </p:spPr>
        </p:pic>
        <p:sp>
          <p:nvSpPr>
            <p:cNvPr id="83" name="Rectangle 82"/>
            <p:cNvSpPr/>
            <p:nvPr/>
          </p:nvSpPr>
          <p:spPr>
            <a:xfrm>
              <a:off x="4140792" y="2547402"/>
              <a:ext cx="452368" cy="184666"/>
            </a:xfrm>
            <a:prstGeom prst="rect">
              <a:avLst/>
            </a:prstGeom>
          </p:spPr>
          <p:txBody>
            <a:bodyPr wrap="none">
              <a:spAutoFit/>
            </a:bodyPr>
            <a:lstStyle/>
            <a:p>
              <a:r>
                <a:rPr lang="tr-TR" sz="600" b="1" dirty="0"/>
                <a:t>KUWAIT</a:t>
              </a:r>
            </a:p>
          </p:txBody>
        </p:sp>
        <p:grpSp>
          <p:nvGrpSpPr>
            <p:cNvPr id="84" name="Group 83"/>
            <p:cNvGrpSpPr/>
            <p:nvPr/>
          </p:nvGrpSpPr>
          <p:grpSpPr>
            <a:xfrm>
              <a:off x="2379607" y="-101760"/>
              <a:ext cx="6348242" cy="3752416"/>
              <a:chOff x="2379607" y="-101760"/>
              <a:chExt cx="6348242" cy="3752416"/>
            </a:xfrm>
          </p:grpSpPr>
          <p:pic>
            <p:nvPicPr>
              <p:cNvPr id="85" name="Picture 84"/>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4906844" y="1256302"/>
                <a:ext cx="281570" cy="435741"/>
              </a:xfrm>
              <a:prstGeom prst="rect">
                <a:avLst/>
              </a:prstGeom>
            </p:spPr>
          </p:pic>
          <p:sp>
            <p:nvSpPr>
              <p:cNvPr id="86" name="Rectangle 85"/>
              <p:cNvSpPr/>
              <p:nvPr/>
            </p:nvSpPr>
            <p:spPr>
              <a:xfrm>
                <a:off x="4985989" y="1663566"/>
                <a:ext cx="449162" cy="184666"/>
              </a:xfrm>
              <a:prstGeom prst="rect">
                <a:avLst/>
              </a:prstGeom>
            </p:spPr>
            <p:txBody>
              <a:bodyPr wrap="none">
                <a:spAutoFit/>
              </a:bodyPr>
              <a:lstStyle/>
              <a:p>
                <a:r>
                  <a:rPr lang="tr-TR" sz="600" b="1" dirty="0"/>
                  <a:t>TEHRAN</a:t>
                </a:r>
              </a:p>
            </p:txBody>
          </p:sp>
          <p:grpSp>
            <p:nvGrpSpPr>
              <p:cNvPr id="87" name="Group 86"/>
              <p:cNvGrpSpPr/>
              <p:nvPr/>
            </p:nvGrpSpPr>
            <p:grpSpPr>
              <a:xfrm>
                <a:off x="2379607" y="-101760"/>
                <a:ext cx="6348242" cy="3752416"/>
                <a:chOff x="2379607" y="-101760"/>
                <a:chExt cx="6348242" cy="3752416"/>
              </a:xfrm>
            </p:grpSpPr>
            <p:sp>
              <p:nvSpPr>
                <p:cNvPr id="88" name="Rectangle 87"/>
                <p:cNvSpPr/>
                <p:nvPr/>
              </p:nvSpPr>
              <p:spPr>
                <a:xfrm>
                  <a:off x="2410640" y="1665313"/>
                  <a:ext cx="417102" cy="184666"/>
                </a:xfrm>
                <a:prstGeom prst="rect">
                  <a:avLst/>
                </a:prstGeom>
              </p:spPr>
              <p:txBody>
                <a:bodyPr wrap="none">
                  <a:spAutoFit/>
                </a:bodyPr>
                <a:lstStyle/>
                <a:p>
                  <a:r>
                    <a:rPr lang="tr-TR" sz="600" b="1" dirty="0"/>
                    <a:t>BEIRUT</a:t>
                  </a:r>
                </a:p>
              </p:txBody>
            </p:sp>
            <p:sp>
              <p:nvSpPr>
                <p:cNvPr id="89" name="Rectangle 88"/>
                <p:cNvSpPr/>
                <p:nvPr/>
              </p:nvSpPr>
              <p:spPr>
                <a:xfrm>
                  <a:off x="2542291" y="1334117"/>
                  <a:ext cx="465192" cy="184666"/>
                </a:xfrm>
                <a:prstGeom prst="rect">
                  <a:avLst/>
                </a:prstGeom>
              </p:spPr>
              <p:txBody>
                <a:bodyPr wrap="none">
                  <a:spAutoFit/>
                </a:bodyPr>
                <a:lstStyle/>
                <a:p>
                  <a:r>
                    <a:rPr lang="tr-TR" sz="600" b="1" dirty="0"/>
                    <a:t>LEFKOSA</a:t>
                  </a:r>
                </a:p>
              </p:txBody>
            </p:sp>
            <p:grpSp>
              <p:nvGrpSpPr>
                <p:cNvPr id="90" name="Group 89"/>
                <p:cNvGrpSpPr/>
                <p:nvPr/>
              </p:nvGrpSpPr>
              <p:grpSpPr>
                <a:xfrm>
                  <a:off x="2379607" y="-101760"/>
                  <a:ext cx="6348242" cy="3752416"/>
                  <a:chOff x="2379607" y="-101760"/>
                  <a:chExt cx="6348242" cy="3752416"/>
                </a:xfrm>
              </p:grpSpPr>
              <p:pic>
                <p:nvPicPr>
                  <p:cNvPr id="91" name="Picture 90"/>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2814293" y="1480886"/>
                    <a:ext cx="281570" cy="435741"/>
                  </a:xfrm>
                  <a:prstGeom prst="rect">
                    <a:avLst/>
                  </a:prstGeom>
                </p:spPr>
              </p:pic>
              <p:grpSp>
                <p:nvGrpSpPr>
                  <p:cNvPr id="92" name="Group 91"/>
                  <p:cNvGrpSpPr/>
                  <p:nvPr/>
                </p:nvGrpSpPr>
                <p:grpSpPr>
                  <a:xfrm>
                    <a:off x="2379607" y="-101760"/>
                    <a:ext cx="6348242" cy="3752416"/>
                    <a:chOff x="2379607" y="-101760"/>
                    <a:chExt cx="6348242" cy="3752416"/>
                  </a:xfrm>
                </p:grpSpPr>
                <p:sp>
                  <p:nvSpPr>
                    <p:cNvPr id="93" name="Rectangle 92"/>
                    <p:cNvSpPr/>
                    <p:nvPr/>
                  </p:nvSpPr>
                  <p:spPr>
                    <a:xfrm>
                      <a:off x="2429814" y="2054999"/>
                      <a:ext cx="466794" cy="184666"/>
                    </a:xfrm>
                    <a:prstGeom prst="rect">
                      <a:avLst/>
                    </a:prstGeom>
                  </p:spPr>
                  <p:txBody>
                    <a:bodyPr wrap="none">
                      <a:spAutoFit/>
                    </a:bodyPr>
                    <a:lstStyle/>
                    <a:p>
                      <a:r>
                        <a:rPr lang="tr-TR" sz="600" b="1" dirty="0"/>
                        <a:t>TEL AVIV</a:t>
                      </a:r>
                    </a:p>
                  </p:txBody>
                </p:sp>
                <p:grpSp>
                  <p:nvGrpSpPr>
                    <p:cNvPr id="94" name="Group 93"/>
                    <p:cNvGrpSpPr/>
                    <p:nvPr/>
                  </p:nvGrpSpPr>
                  <p:grpSpPr>
                    <a:xfrm>
                      <a:off x="2379607" y="-101760"/>
                      <a:ext cx="6348242" cy="3752416"/>
                      <a:chOff x="2379607" y="-101760"/>
                      <a:chExt cx="6348242" cy="3752416"/>
                    </a:xfrm>
                  </p:grpSpPr>
                  <p:pic>
                    <p:nvPicPr>
                      <p:cNvPr id="95" name="Picture 94"/>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2783597" y="1771104"/>
                        <a:ext cx="281570" cy="435741"/>
                      </a:xfrm>
                      <a:prstGeom prst="rect">
                        <a:avLst/>
                      </a:prstGeom>
                    </p:spPr>
                  </p:pic>
                  <p:pic>
                    <p:nvPicPr>
                      <p:cNvPr id="96" name="Picture 95"/>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2532724" y="1672031"/>
                        <a:ext cx="281570" cy="435741"/>
                      </a:xfrm>
                      <a:prstGeom prst="rect">
                        <a:avLst/>
                      </a:prstGeom>
                    </p:spPr>
                  </p:pic>
                  <p:pic>
                    <p:nvPicPr>
                      <p:cNvPr id="97" name="Picture 96"/>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2379607" y="1218452"/>
                        <a:ext cx="281570" cy="435741"/>
                      </a:xfrm>
                      <a:prstGeom prst="rect">
                        <a:avLst/>
                      </a:prstGeom>
                    </p:spPr>
                  </p:pic>
                  <p:sp>
                    <p:nvSpPr>
                      <p:cNvPr id="98" name="Rectangle 97"/>
                      <p:cNvSpPr/>
                      <p:nvPr/>
                    </p:nvSpPr>
                    <p:spPr>
                      <a:xfrm>
                        <a:off x="2809429" y="2136275"/>
                        <a:ext cx="463588" cy="184666"/>
                      </a:xfrm>
                      <a:prstGeom prst="rect">
                        <a:avLst/>
                      </a:prstGeom>
                    </p:spPr>
                    <p:txBody>
                      <a:bodyPr wrap="none">
                        <a:spAutoFit/>
                      </a:bodyPr>
                      <a:lstStyle/>
                      <a:p>
                        <a:r>
                          <a:rPr lang="tr-TR" sz="600" b="1" dirty="0"/>
                          <a:t>AMMAN</a:t>
                        </a:r>
                      </a:p>
                    </p:txBody>
                  </p:sp>
                  <p:sp>
                    <p:nvSpPr>
                      <p:cNvPr id="99" name="Rectangle 98"/>
                      <p:cNvSpPr/>
                      <p:nvPr/>
                    </p:nvSpPr>
                    <p:spPr>
                      <a:xfrm>
                        <a:off x="2933455" y="1780585"/>
                        <a:ext cx="556563" cy="184666"/>
                      </a:xfrm>
                      <a:prstGeom prst="rect">
                        <a:avLst/>
                      </a:prstGeom>
                    </p:spPr>
                    <p:txBody>
                      <a:bodyPr wrap="none">
                        <a:spAutoFit/>
                      </a:bodyPr>
                      <a:lstStyle/>
                      <a:p>
                        <a:r>
                          <a:rPr lang="tr-TR" sz="600" b="1" dirty="0"/>
                          <a:t>DAMASCUS</a:t>
                        </a:r>
                      </a:p>
                    </p:txBody>
                  </p:sp>
                  <p:grpSp>
                    <p:nvGrpSpPr>
                      <p:cNvPr id="100" name="Group 99"/>
                      <p:cNvGrpSpPr/>
                      <p:nvPr/>
                    </p:nvGrpSpPr>
                    <p:grpSpPr>
                      <a:xfrm>
                        <a:off x="3101258" y="-101760"/>
                        <a:ext cx="5626591" cy="3752416"/>
                        <a:chOff x="3101258" y="-101760"/>
                        <a:chExt cx="5626591" cy="3752416"/>
                      </a:xfrm>
                    </p:grpSpPr>
                    <p:pic>
                      <p:nvPicPr>
                        <p:cNvPr id="102" name="Picture 101"/>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3135794" y="3071598"/>
                          <a:ext cx="281570" cy="435741"/>
                        </a:xfrm>
                        <a:prstGeom prst="rect">
                          <a:avLst/>
                        </a:prstGeom>
                      </p:spPr>
                    </p:pic>
                    <p:sp>
                      <p:nvSpPr>
                        <p:cNvPr id="103" name="Rectangle 102"/>
                        <p:cNvSpPr/>
                        <p:nvPr/>
                      </p:nvSpPr>
                      <p:spPr>
                        <a:xfrm>
                          <a:off x="3101258" y="3465990"/>
                          <a:ext cx="437940" cy="184666"/>
                        </a:xfrm>
                        <a:prstGeom prst="rect">
                          <a:avLst/>
                        </a:prstGeom>
                      </p:spPr>
                      <p:txBody>
                        <a:bodyPr wrap="none">
                          <a:spAutoFit/>
                        </a:bodyPr>
                        <a:lstStyle/>
                        <a:p>
                          <a:r>
                            <a:rPr lang="tr-TR" sz="600" b="1" dirty="0"/>
                            <a:t>JEDDAH</a:t>
                          </a:r>
                        </a:p>
                      </p:txBody>
                    </p:sp>
                    <p:grpSp>
                      <p:nvGrpSpPr>
                        <p:cNvPr id="104" name="Group 103"/>
                        <p:cNvGrpSpPr/>
                        <p:nvPr/>
                      </p:nvGrpSpPr>
                      <p:grpSpPr>
                        <a:xfrm>
                          <a:off x="4009592" y="-101760"/>
                          <a:ext cx="4718257" cy="3343088"/>
                          <a:chOff x="4009592" y="-101760"/>
                          <a:chExt cx="4718257" cy="3343088"/>
                        </a:xfrm>
                      </p:grpSpPr>
                      <p:grpSp>
                        <p:nvGrpSpPr>
                          <p:cNvPr id="105" name="Group 104"/>
                          <p:cNvGrpSpPr/>
                          <p:nvPr/>
                        </p:nvGrpSpPr>
                        <p:grpSpPr>
                          <a:xfrm>
                            <a:off x="5333317" y="-101760"/>
                            <a:ext cx="3394532" cy="3269569"/>
                            <a:chOff x="5333317" y="-101760"/>
                            <a:chExt cx="3394532" cy="3269569"/>
                          </a:xfrm>
                        </p:grpSpPr>
                        <p:pic>
                          <p:nvPicPr>
                            <p:cNvPr id="108" name="Picture 107"/>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5356738" y="2547402"/>
                              <a:ext cx="281570" cy="435741"/>
                            </a:xfrm>
                            <a:prstGeom prst="rect">
                              <a:avLst/>
                            </a:prstGeom>
                          </p:spPr>
                        </p:pic>
                        <p:sp>
                          <p:nvSpPr>
                            <p:cNvPr id="109" name="Rectangle 108"/>
                            <p:cNvSpPr/>
                            <p:nvPr/>
                          </p:nvSpPr>
                          <p:spPr>
                            <a:xfrm>
                              <a:off x="5333317" y="2882115"/>
                              <a:ext cx="393056" cy="184666"/>
                            </a:xfrm>
                            <a:prstGeom prst="rect">
                              <a:avLst/>
                            </a:prstGeom>
                          </p:spPr>
                          <p:txBody>
                            <a:bodyPr wrap="none">
                              <a:spAutoFit/>
                            </a:bodyPr>
                            <a:lstStyle/>
                            <a:p>
                              <a:r>
                                <a:rPr lang="tr-TR" sz="600" b="1" dirty="0"/>
                                <a:t>DUBAI</a:t>
                              </a:r>
                            </a:p>
                          </p:txBody>
                        </p:sp>
                        <p:grpSp>
                          <p:nvGrpSpPr>
                            <p:cNvPr id="110" name="Group 109"/>
                            <p:cNvGrpSpPr/>
                            <p:nvPr/>
                          </p:nvGrpSpPr>
                          <p:grpSpPr>
                            <a:xfrm>
                              <a:off x="5769996" y="-101760"/>
                              <a:ext cx="2957853" cy="3269569"/>
                              <a:chOff x="5769996" y="-101760"/>
                              <a:chExt cx="2957853" cy="3269569"/>
                            </a:xfrm>
                          </p:grpSpPr>
                          <p:pic>
                            <p:nvPicPr>
                              <p:cNvPr id="111" name="Picture 110"/>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8130840" y="-101760"/>
                                <a:ext cx="281570" cy="435741"/>
                              </a:xfrm>
                              <a:prstGeom prst="rect">
                                <a:avLst/>
                              </a:prstGeom>
                            </p:spPr>
                          </p:pic>
                          <p:pic>
                            <p:nvPicPr>
                              <p:cNvPr id="112" name="Picture 111"/>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7695208" y="13703"/>
                                <a:ext cx="281570" cy="435741"/>
                              </a:xfrm>
                              <a:prstGeom prst="rect">
                                <a:avLst/>
                              </a:prstGeom>
                            </p:spPr>
                          </p:pic>
                          <p:pic>
                            <p:nvPicPr>
                              <p:cNvPr id="113" name="Picture 112"/>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7033045" y="241252"/>
                                <a:ext cx="281570" cy="435741"/>
                              </a:xfrm>
                              <a:prstGeom prst="rect">
                                <a:avLst/>
                              </a:prstGeom>
                            </p:spPr>
                          </p:pic>
                          <p:pic>
                            <p:nvPicPr>
                              <p:cNvPr id="114" name="Picture 113"/>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5844375" y="886227"/>
                                <a:ext cx="281570" cy="435741"/>
                              </a:xfrm>
                              <a:prstGeom prst="rect">
                                <a:avLst/>
                              </a:prstGeom>
                            </p:spPr>
                          </p:pic>
                          <p:pic>
                            <p:nvPicPr>
                              <p:cNvPr id="115" name="Picture 114"/>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6848959" y="2701713"/>
                                <a:ext cx="281570" cy="435741"/>
                              </a:xfrm>
                              <a:prstGeom prst="rect">
                                <a:avLst/>
                              </a:prstGeom>
                            </p:spPr>
                          </p:pic>
                          <p:sp>
                            <p:nvSpPr>
                              <p:cNvPr id="116" name="Rectangle 115"/>
                              <p:cNvSpPr/>
                              <p:nvPr/>
                            </p:nvSpPr>
                            <p:spPr>
                              <a:xfrm>
                                <a:off x="6988067" y="2983143"/>
                                <a:ext cx="471604" cy="184666"/>
                              </a:xfrm>
                              <a:prstGeom prst="rect">
                                <a:avLst/>
                              </a:prstGeom>
                            </p:spPr>
                            <p:txBody>
                              <a:bodyPr wrap="none">
                                <a:spAutoFit/>
                              </a:bodyPr>
                              <a:lstStyle/>
                              <a:p>
                                <a:r>
                                  <a:rPr lang="tr-TR" sz="600" b="1" dirty="0"/>
                                  <a:t>KARACHI</a:t>
                                </a:r>
                              </a:p>
                            </p:txBody>
                          </p:sp>
                          <p:sp>
                            <p:nvSpPr>
                              <p:cNvPr id="117" name="Rectangle 116"/>
                              <p:cNvSpPr/>
                              <p:nvPr/>
                            </p:nvSpPr>
                            <p:spPr>
                              <a:xfrm>
                                <a:off x="5769996" y="1241177"/>
                                <a:ext cx="550151" cy="184666"/>
                              </a:xfrm>
                              <a:prstGeom prst="rect">
                                <a:avLst/>
                              </a:prstGeom>
                            </p:spPr>
                            <p:txBody>
                              <a:bodyPr wrap="none">
                                <a:spAutoFit/>
                              </a:bodyPr>
                              <a:lstStyle/>
                              <a:p>
                                <a:r>
                                  <a:rPr lang="tr-TR" sz="600" b="1" dirty="0"/>
                                  <a:t>ASHGABAD</a:t>
                                </a:r>
                              </a:p>
                            </p:txBody>
                          </p:sp>
                          <p:sp>
                            <p:nvSpPr>
                              <p:cNvPr id="118" name="Rectangle 117"/>
                              <p:cNvSpPr/>
                              <p:nvPr/>
                            </p:nvSpPr>
                            <p:spPr>
                              <a:xfrm>
                                <a:off x="7013230" y="605869"/>
                                <a:ext cx="522900" cy="184666"/>
                              </a:xfrm>
                              <a:prstGeom prst="rect">
                                <a:avLst/>
                              </a:prstGeom>
                            </p:spPr>
                            <p:txBody>
                              <a:bodyPr wrap="none">
                                <a:spAutoFit/>
                              </a:bodyPr>
                              <a:lstStyle/>
                              <a:p>
                                <a:r>
                                  <a:rPr lang="tr-TR" sz="600" b="1" dirty="0"/>
                                  <a:t>TASHKENT</a:t>
                                </a:r>
                              </a:p>
                            </p:txBody>
                          </p:sp>
                          <p:sp>
                            <p:nvSpPr>
                              <p:cNvPr id="119" name="Rectangle 118"/>
                              <p:cNvSpPr/>
                              <p:nvPr/>
                            </p:nvSpPr>
                            <p:spPr>
                              <a:xfrm>
                                <a:off x="7675845" y="402867"/>
                                <a:ext cx="453970" cy="184666"/>
                              </a:xfrm>
                              <a:prstGeom prst="rect">
                                <a:avLst/>
                              </a:prstGeom>
                            </p:spPr>
                            <p:txBody>
                              <a:bodyPr wrap="none">
                                <a:spAutoFit/>
                              </a:bodyPr>
                              <a:lstStyle/>
                              <a:p>
                                <a:r>
                                  <a:rPr lang="tr-TR" sz="600" b="1" dirty="0"/>
                                  <a:t>BISHKEK</a:t>
                                </a:r>
                              </a:p>
                            </p:txBody>
                          </p:sp>
                          <p:sp>
                            <p:nvSpPr>
                              <p:cNvPr id="120" name="Rectangle 119"/>
                              <p:cNvSpPr/>
                              <p:nvPr/>
                            </p:nvSpPr>
                            <p:spPr>
                              <a:xfrm>
                                <a:off x="8272275" y="241252"/>
                                <a:ext cx="455574" cy="184666"/>
                              </a:xfrm>
                              <a:prstGeom prst="rect">
                                <a:avLst/>
                              </a:prstGeom>
                            </p:spPr>
                            <p:txBody>
                              <a:bodyPr wrap="none">
                                <a:spAutoFit/>
                              </a:bodyPr>
                              <a:lstStyle/>
                              <a:p>
                                <a:r>
                                  <a:rPr lang="tr-TR" sz="600" b="1" dirty="0"/>
                                  <a:t>ALMATY</a:t>
                                </a:r>
                              </a:p>
                            </p:txBody>
                          </p:sp>
                        </p:grpSp>
                      </p:grpSp>
                      <p:pic>
                        <p:nvPicPr>
                          <p:cNvPr id="106" name="Picture 105"/>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4020811" y="2689701"/>
                            <a:ext cx="281570" cy="435741"/>
                          </a:xfrm>
                          <a:prstGeom prst="rect">
                            <a:avLst/>
                          </a:prstGeom>
                        </p:spPr>
                      </p:pic>
                      <p:sp>
                        <p:nvSpPr>
                          <p:cNvPr id="107" name="Rectangle 106"/>
                          <p:cNvSpPr/>
                          <p:nvPr/>
                        </p:nvSpPr>
                        <p:spPr>
                          <a:xfrm>
                            <a:off x="4009592" y="3056662"/>
                            <a:ext cx="431528" cy="184666"/>
                          </a:xfrm>
                          <a:prstGeom prst="rect">
                            <a:avLst/>
                          </a:prstGeom>
                        </p:spPr>
                        <p:txBody>
                          <a:bodyPr wrap="none">
                            <a:spAutoFit/>
                          </a:bodyPr>
                          <a:lstStyle/>
                          <a:p>
                            <a:r>
                              <a:rPr lang="tr-TR" sz="600" b="1" dirty="0"/>
                              <a:t>RIYADH</a:t>
                            </a:r>
                          </a:p>
                        </p:txBody>
                      </p:sp>
                    </p:grpSp>
                  </p:grpSp>
                  <p:pic>
                    <p:nvPicPr>
                      <p:cNvPr id="101" name="Picture 100"/>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2655268" y="1413719"/>
                        <a:ext cx="281570" cy="435741"/>
                      </a:xfrm>
                      <a:prstGeom prst="rect">
                        <a:avLst/>
                      </a:prstGeom>
                    </p:spPr>
                  </p:pic>
                </p:grpSp>
              </p:grpSp>
            </p:grpSp>
          </p:grpSp>
        </p:grpSp>
      </p:grpSp>
      <p:grpSp>
        <p:nvGrpSpPr>
          <p:cNvPr id="194" name="Group 193"/>
          <p:cNvGrpSpPr/>
          <p:nvPr/>
        </p:nvGrpSpPr>
        <p:grpSpPr>
          <a:xfrm>
            <a:off x="3595794" y="3771669"/>
            <a:ext cx="369012" cy="467011"/>
            <a:chOff x="3595794" y="3771669"/>
            <a:chExt cx="369012" cy="467011"/>
          </a:xfrm>
        </p:grpSpPr>
        <p:pic>
          <p:nvPicPr>
            <p:cNvPr id="195" name="Picture 194"/>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3595794" y="3771669"/>
              <a:ext cx="333438" cy="376658"/>
            </a:xfrm>
            <a:prstGeom prst="rect">
              <a:avLst/>
            </a:prstGeom>
          </p:spPr>
        </p:pic>
        <p:sp>
          <p:nvSpPr>
            <p:cNvPr id="196" name="Rectangle 195"/>
            <p:cNvSpPr/>
            <p:nvPr/>
          </p:nvSpPr>
          <p:spPr>
            <a:xfrm>
              <a:off x="3595794" y="4054014"/>
              <a:ext cx="369012" cy="184666"/>
            </a:xfrm>
            <a:prstGeom prst="rect">
              <a:avLst/>
            </a:prstGeom>
          </p:spPr>
          <p:txBody>
            <a:bodyPr wrap="none">
              <a:spAutoFit/>
            </a:bodyPr>
            <a:lstStyle/>
            <a:p>
              <a:r>
                <a:rPr lang="tr-TR" sz="600" b="1" dirty="0"/>
                <a:t>ABHA</a:t>
              </a:r>
            </a:p>
          </p:txBody>
        </p:sp>
      </p:grpSp>
      <p:pic>
        <p:nvPicPr>
          <p:cNvPr id="218" name="Picture 217"/>
          <p:cNvPicPr>
            <a:picLocks noChangeAspect="1"/>
          </p:cNvPicPr>
          <p:nvPr/>
        </p:nvPicPr>
        <p:blipFill rotWithShape="1">
          <a:blip r:embed="rId35">
            <a:extLst>
              <a:ext uri="{28A0092B-C50C-407E-A947-70E740481C1C}">
                <a14:useLocalDpi xmlns:a14="http://schemas.microsoft.com/office/drawing/2010/main" val="0"/>
              </a:ext>
            </a:extLst>
          </a:blip>
          <a:srcRect t="61357" r="62036"/>
          <a:stretch/>
        </p:blipFill>
        <p:spPr>
          <a:xfrm>
            <a:off x="3541" y="3667510"/>
            <a:ext cx="3661873" cy="1987606"/>
          </a:xfrm>
          <a:prstGeom prst="rect">
            <a:avLst/>
          </a:prstGeom>
        </p:spPr>
      </p:pic>
      <p:grpSp>
        <p:nvGrpSpPr>
          <p:cNvPr id="219" name="Group 218"/>
          <p:cNvGrpSpPr/>
          <p:nvPr/>
        </p:nvGrpSpPr>
        <p:grpSpPr>
          <a:xfrm>
            <a:off x="193222" y="3711646"/>
            <a:ext cx="2125736" cy="477430"/>
            <a:chOff x="-257397" y="-1598571"/>
            <a:chExt cx="2125736" cy="477430"/>
          </a:xfrm>
        </p:grpSpPr>
        <p:pic>
          <p:nvPicPr>
            <p:cNvPr id="220" name="Picture 219"/>
            <p:cNvPicPr>
              <a:picLocks noChangeAspect="1"/>
            </p:cNvPicPr>
            <p:nvPr/>
          </p:nvPicPr>
          <p:blipFill rotWithShape="1">
            <a:blip r:embed="rId33">
              <a:extLst>
                <a:ext uri="{28A0092B-C50C-407E-A947-70E740481C1C}">
                  <a14:useLocalDpi xmlns:a14="http://schemas.microsoft.com/office/drawing/2010/main" val="0"/>
                </a:ext>
              </a:extLst>
            </a:blip>
            <a:srcRect l="1740" t="61170" r="94898" b="29548"/>
            <a:stretch/>
          </p:blipFill>
          <p:spPr>
            <a:xfrm>
              <a:off x="-257397" y="-1598571"/>
              <a:ext cx="307498" cy="477430"/>
            </a:xfrm>
            <a:prstGeom prst="rect">
              <a:avLst/>
            </a:prstGeom>
          </p:spPr>
        </p:pic>
        <p:sp>
          <p:nvSpPr>
            <p:cNvPr id="221" name="Rectangle 220"/>
            <p:cNvSpPr/>
            <p:nvPr/>
          </p:nvSpPr>
          <p:spPr>
            <a:xfrm>
              <a:off x="-50776" y="-1417062"/>
              <a:ext cx="1919115" cy="230832"/>
            </a:xfrm>
            <a:prstGeom prst="rect">
              <a:avLst/>
            </a:prstGeom>
          </p:spPr>
          <p:txBody>
            <a:bodyPr wrap="none">
              <a:spAutoFit/>
            </a:bodyPr>
            <a:lstStyle/>
            <a:p>
              <a:r>
                <a:rPr lang="tr-TR" sz="900" b="1" dirty="0"/>
                <a:t>2002 THY Network </a:t>
              </a:r>
              <a:r>
                <a:rPr lang="tr-TR" sz="900" b="1" dirty="0" smtClean="0"/>
                <a:t>(11 </a:t>
              </a:r>
              <a:r>
                <a:rPr lang="tr-TR" sz="900" b="1" dirty="0"/>
                <a:t>Destinations)</a:t>
              </a:r>
            </a:p>
          </p:txBody>
        </p:sp>
      </p:grpSp>
      <p:grpSp>
        <p:nvGrpSpPr>
          <p:cNvPr id="222" name="Group 221"/>
          <p:cNvGrpSpPr/>
          <p:nvPr/>
        </p:nvGrpSpPr>
        <p:grpSpPr>
          <a:xfrm>
            <a:off x="185131" y="4132432"/>
            <a:ext cx="2191700" cy="501706"/>
            <a:chOff x="-265488" y="-1177785"/>
            <a:chExt cx="2191700" cy="501706"/>
          </a:xfrm>
        </p:grpSpPr>
        <p:pic>
          <p:nvPicPr>
            <p:cNvPr id="223" name="Picture 222"/>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265488" y="-1177785"/>
              <a:ext cx="331774" cy="501706"/>
            </a:xfrm>
            <a:prstGeom prst="rect">
              <a:avLst/>
            </a:prstGeom>
          </p:spPr>
        </p:pic>
        <p:sp>
          <p:nvSpPr>
            <p:cNvPr id="224" name="Rectangle 223"/>
            <p:cNvSpPr/>
            <p:nvPr/>
          </p:nvSpPr>
          <p:spPr>
            <a:xfrm>
              <a:off x="-31375" y="-1044301"/>
              <a:ext cx="1957587" cy="230832"/>
            </a:xfrm>
            <a:prstGeom prst="rect">
              <a:avLst/>
            </a:prstGeom>
          </p:spPr>
          <p:txBody>
            <a:bodyPr wrap="none">
              <a:spAutoFit/>
            </a:bodyPr>
            <a:lstStyle/>
            <a:p>
              <a:r>
                <a:rPr lang="tr-TR" sz="900" b="1" dirty="0" smtClean="0"/>
                <a:t>2003 </a:t>
              </a:r>
              <a:r>
                <a:rPr lang="tr-TR" sz="900" b="1" dirty="0"/>
                <a:t>- </a:t>
              </a:r>
              <a:r>
                <a:rPr lang="tr-TR" sz="900" b="1" dirty="0" smtClean="0"/>
                <a:t>Current (23 </a:t>
              </a:r>
              <a:r>
                <a:rPr lang="tr-TR" sz="900" b="1" dirty="0"/>
                <a:t>New Destinations)</a:t>
              </a:r>
            </a:p>
          </p:txBody>
        </p:sp>
      </p:grpSp>
      <p:grpSp>
        <p:nvGrpSpPr>
          <p:cNvPr id="225" name="Group 224"/>
          <p:cNvGrpSpPr/>
          <p:nvPr/>
        </p:nvGrpSpPr>
        <p:grpSpPr>
          <a:xfrm>
            <a:off x="185131" y="4464205"/>
            <a:ext cx="1611348" cy="412694"/>
            <a:chOff x="-265488" y="-846012"/>
            <a:chExt cx="1611348" cy="412694"/>
          </a:xfrm>
        </p:grpSpPr>
        <p:pic>
          <p:nvPicPr>
            <p:cNvPr id="226" name="Picture 225"/>
            <p:cNvPicPr>
              <a:picLocks noChangeAspect="1"/>
            </p:cNvPicPr>
            <p:nvPr/>
          </p:nvPicPr>
          <p:blipFill rotWithShape="1">
            <a:blip r:embed="rId34">
              <a:extLst>
                <a:ext uri="{28A0092B-C50C-407E-A947-70E740481C1C}">
                  <a14:useLocalDpi xmlns:a14="http://schemas.microsoft.com/office/drawing/2010/main" val="0"/>
                </a:ext>
              </a:extLst>
            </a:blip>
            <a:srcRect l="1651" t="75802" r="94367" b="16175"/>
            <a:stretch/>
          </p:blipFill>
          <p:spPr>
            <a:xfrm>
              <a:off x="-265488" y="-846012"/>
              <a:ext cx="364142" cy="412694"/>
            </a:xfrm>
            <a:prstGeom prst="rect">
              <a:avLst/>
            </a:prstGeom>
          </p:spPr>
        </p:pic>
        <p:sp>
          <p:nvSpPr>
            <p:cNvPr id="227" name="Rectangle 226"/>
            <p:cNvSpPr/>
            <p:nvPr/>
          </p:nvSpPr>
          <p:spPr>
            <a:xfrm>
              <a:off x="-17014" y="-733953"/>
              <a:ext cx="1362874" cy="230832"/>
            </a:xfrm>
            <a:prstGeom prst="rect">
              <a:avLst/>
            </a:prstGeom>
          </p:spPr>
          <p:txBody>
            <a:bodyPr wrap="none">
              <a:spAutoFit/>
            </a:bodyPr>
            <a:lstStyle/>
            <a:p>
              <a:r>
                <a:rPr lang="tr-TR" sz="900" b="1" dirty="0" err="1"/>
                <a:t>Planned</a:t>
              </a:r>
              <a:r>
                <a:rPr lang="tr-TR" sz="900" b="1" dirty="0"/>
                <a:t> </a:t>
              </a:r>
              <a:r>
                <a:rPr lang="tr-TR" sz="900" b="1" dirty="0" smtClean="0"/>
                <a:t>(1 </a:t>
              </a:r>
              <a:r>
                <a:rPr lang="tr-TR" sz="900" b="1" dirty="0" err="1" smtClean="0"/>
                <a:t>Destination</a:t>
              </a:r>
              <a:r>
                <a:rPr lang="tr-TR" sz="900" b="1" dirty="0" smtClean="0"/>
                <a:t>)</a:t>
              </a:r>
              <a:endParaRPr lang="tr-TR" sz="900" b="1" dirty="0"/>
            </a:p>
          </p:txBody>
        </p:sp>
      </p:grpSp>
      <p:sp>
        <p:nvSpPr>
          <p:cNvPr id="3" name="Title 2"/>
          <p:cNvSpPr>
            <a:spLocks noGrp="1"/>
          </p:cNvSpPr>
          <p:nvPr>
            <p:ph type="title"/>
          </p:nvPr>
        </p:nvSpPr>
        <p:spPr/>
        <p:txBody>
          <a:bodyPr/>
          <a:lstStyle/>
          <a:p>
            <a:r>
              <a:rPr lang="tr-TR" dirty="0" err="1" smtClean="0"/>
              <a:t>Middle</a:t>
            </a:r>
            <a:r>
              <a:rPr lang="tr-TR" dirty="0" smtClean="0"/>
              <a:t> East</a:t>
            </a:r>
            <a:endParaRPr lang="en-GB" dirty="0"/>
          </a:p>
        </p:txBody>
      </p:sp>
      <p:grpSp>
        <p:nvGrpSpPr>
          <p:cNvPr id="5" name="Group 4"/>
          <p:cNvGrpSpPr/>
          <p:nvPr/>
        </p:nvGrpSpPr>
        <p:grpSpPr>
          <a:xfrm>
            <a:off x="2562804" y="733759"/>
            <a:ext cx="5522185" cy="4089262"/>
            <a:chOff x="2562804" y="733759"/>
            <a:chExt cx="5522185" cy="4089262"/>
          </a:xfrm>
        </p:grpSpPr>
        <p:grpSp>
          <p:nvGrpSpPr>
            <p:cNvPr id="121" name="Group 120"/>
            <p:cNvGrpSpPr/>
            <p:nvPr/>
          </p:nvGrpSpPr>
          <p:grpSpPr>
            <a:xfrm>
              <a:off x="2562804" y="733759"/>
              <a:ext cx="5522185" cy="4089262"/>
              <a:chOff x="2562804" y="733759"/>
              <a:chExt cx="5522185" cy="4089262"/>
            </a:xfrm>
          </p:grpSpPr>
          <p:sp>
            <p:nvSpPr>
              <p:cNvPr id="122" name="Rectangle 121"/>
              <p:cNvSpPr/>
              <p:nvPr/>
            </p:nvSpPr>
            <p:spPr>
              <a:xfrm>
                <a:off x="5078137" y="2528118"/>
                <a:ext cx="417102" cy="184666"/>
              </a:xfrm>
              <a:prstGeom prst="rect">
                <a:avLst/>
              </a:prstGeom>
            </p:spPr>
            <p:txBody>
              <a:bodyPr wrap="none">
                <a:spAutoFit/>
              </a:bodyPr>
              <a:lstStyle/>
              <a:p>
                <a:r>
                  <a:rPr lang="tr-TR" sz="600" b="1" dirty="0"/>
                  <a:t>SHIRAZ</a:t>
                </a:r>
              </a:p>
            </p:txBody>
          </p:sp>
          <p:grpSp>
            <p:nvGrpSpPr>
              <p:cNvPr id="123" name="Group 122"/>
              <p:cNvGrpSpPr/>
              <p:nvPr/>
            </p:nvGrpSpPr>
            <p:grpSpPr>
              <a:xfrm>
                <a:off x="2562804" y="733759"/>
                <a:ext cx="5522185" cy="4089262"/>
                <a:chOff x="2562804" y="733759"/>
                <a:chExt cx="5522185" cy="4089262"/>
              </a:xfrm>
            </p:grpSpPr>
            <p:sp>
              <p:nvSpPr>
                <p:cNvPr id="124" name="Rectangle 123"/>
                <p:cNvSpPr/>
                <p:nvPr/>
              </p:nvSpPr>
              <p:spPr>
                <a:xfrm>
                  <a:off x="5100252" y="2083400"/>
                  <a:ext cx="470000" cy="184666"/>
                </a:xfrm>
                <a:prstGeom prst="rect">
                  <a:avLst/>
                </a:prstGeom>
              </p:spPr>
              <p:txBody>
                <a:bodyPr wrap="none">
                  <a:spAutoFit/>
                </a:bodyPr>
                <a:lstStyle/>
                <a:p>
                  <a:r>
                    <a:rPr lang="tr-TR" sz="600" b="1" dirty="0"/>
                    <a:t>ISFAHAN</a:t>
                  </a:r>
                </a:p>
              </p:txBody>
            </p:sp>
            <p:grpSp>
              <p:nvGrpSpPr>
                <p:cNvPr id="125" name="Group 124"/>
                <p:cNvGrpSpPr/>
                <p:nvPr/>
              </p:nvGrpSpPr>
              <p:grpSpPr>
                <a:xfrm>
                  <a:off x="2562804" y="733759"/>
                  <a:ext cx="5522185" cy="4089262"/>
                  <a:chOff x="2562804" y="733759"/>
                  <a:chExt cx="5522185" cy="4089262"/>
                </a:xfrm>
              </p:grpSpPr>
              <p:sp>
                <p:nvSpPr>
                  <p:cNvPr id="126" name="Rectangle 125"/>
                  <p:cNvSpPr/>
                  <p:nvPr/>
                </p:nvSpPr>
                <p:spPr>
                  <a:xfrm>
                    <a:off x="4304454" y="1386164"/>
                    <a:ext cx="710451" cy="184666"/>
                  </a:xfrm>
                  <a:prstGeom prst="rect">
                    <a:avLst/>
                  </a:prstGeom>
                </p:spPr>
                <p:txBody>
                  <a:bodyPr wrap="none">
                    <a:spAutoFit/>
                  </a:bodyPr>
                  <a:lstStyle/>
                  <a:p>
                    <a:r>
                      <a:rPr lang="tr-TR" sz="600" b="1" dirty="0"/>
                      <a:t>SULAYMANIYAH</a:t>
                    </a:r>
                  </a:p>
                </p:txBody>
              </p:sp>
              <p:grpSp>
                <p:nvGrpSpPr>
                  <p:cNvPr id="127" name="Group 126"/>
                  <p:cNvGrpSpPr/>
                  <p:nvPr/>
                </p:nvGrpSpPr>
                <p:grpSpPr>
                  <a:xfrm>
                    <a:off x="2562804" y="733759"/>
                    <a:ext cx="5522185" cy="4089262"/>
                    <a:chOff x="2562804" y="733759"/>
                    <a:chExt cx="5522185" cy="4089262"/>
                  </a:xfrm>
                </p:grpSpPr>
                <p:sp>
                  <p:nvSpPr>
                    <p:cNvPr id="128" name="Rectangle 127"/>
                    <p:cNvSpPr/>
                    <p:nvPr/>
                  </p:nvSpPr>
                  <p:spPr>
                    <a:xfrm>
                      <a:off x="2994099" y="1411054"/>
                      <a:ext cx="434734" cy="184666"/>
                    </a:xfrm>
                    <a:prstGeom prst="rect">
                      <a:avLst/>
                    </a:prstGeom>
                  </p:spPr>
                  <p:txBody>
                    <a:bodyPr wrap="none">
                      <a:spAutoFit/>
                    </a:bodyPr>
                    <a:lstStyle/>
                    <a:p>
                      <a:r>
                        <a:rPr lang="tr-TR" sz="600" b="1" dirty="0"/>
                        <a:t>ALEPPO</a:t>
                      </a:r>
                    </a:p>
                  </p:txBody>
                </p:sp>
                <p:grpSp>
                  <p:nvGrpSpPr>
                    <p:cNvPr id="129" name="Group 128"/>
                    <p:cNvGrpSpPr/>
                    <p:nvPr/>
                  </p:nvGrpSpPr>
                  <p:grpSpPr>
                    <a:xfrm>
                      <a:off x="2562804" y="733759"/>
                      <a:ext cx="5522185" cy="4089262"/>
                      <a:chOff x="2562804" y="733759"/>
                      <a:chExt cx="5522185" cy="4089262"/>
                    </a:xfrm>
                  </p:grpSpPr>
                  <p:sp>
                    <p:nvSpPr>
                      <p:cNvPr id="130" name="Rectangle 129"/>
                      <p:cNvSpPr/>
                      <p:nvPr/>
                    </p:nvSpPr>
                    <p:spPr>
                      <a:xfrm>
                        <a:off x="3909849" y="1470276"/>
                        <a:ext cx="360996" cy="184666"/>
                      </a:xfrm>
                      <a:prstGeom prst="rect">
                        <a:avLst/>
                      </a:prstGeom>
                    </p:spPr>
                    <p:txBody>
                      <a:bodyPr wrap="none">
                        <a:spAutoFit/>
                      </a:bodyPr>
                      <a:lstStyle/>
                      <a:p>
                        <a:r>
                          <a:rPr lang="tr-TR" sz="600" b="1" dirty="0"/>
                          <a:t>ERBIL</a:t>
                        </a:r>
                      </a:p>
                    </p:txBody>
                  </p:sp>
                  <p:sp>
                    <p:nvSpPr>
                      <p:cNvPr id="131" name="Rectangle 130"/>
                      <p:cNvSpPr/>
                      <p:nvPr/>
                    </p:nvSpPr>
                    <p:spPr>
                      <a:xfrm>
                        <a:off x="3612966" y="1432004"/>
                        <a:ext cx="421910" cy="184666"/>
                      </a:xfrm>
                      <a:prstGeom prst="rect">
                        <a:avLst/>
                      </a:prstGeom>
                    </p:spPr>
                    <p:txBody>
                      <a:bodyPr wrap="none">
                        <a:spAutoFit/>
                      </a:bodyPr>
                      <a:lstStyle/>
                      <a:p>
                        <a:r>
                          <a:rPr lang="tr-TR" sz="600" b="1" dirty="0" smtClean="0"/>
                          <a:t>MOSUL</a:t>
                        </a:r>
                        <a:endParaRPr lang="tr-TR" sz="600" b="1" dirty="0"/>
                      </a:p>
                    </p:txBody>
                  </p:sp>
                  <p:grpSp>
                    <p:nvGrpSpPr>
                      <p:cNvPr id="132" name="Group 131"/>
                      <p:cNvGrpSpPr/>
                      <p:nvPr/>
                    </p:nvGrpSpPr>
                    <p:grpSpPr>
                      <a:xfrm>
                        <a:off x="2562804" y="733759"/>
                        <a:ext cx="5522185" cy="4089262"/>
                        <a:chOff x="2562804" y="733759"/>
                        <a:chExt cx="5522185" cy="4089262"/>
                      </a:xfrm>
                    </p:grpSpPr>
                    <p:sp>
                      <p:nvSpPr>
                        <p:cNvPr id="133" name="Rectangle 132"/>
                        <p:cNvSpPr/>
                        <p:nvPr/>
                      </p:nvSpPr>
                      <p:spPr>
                        <a:xfrm>
                          <a:off x="4169930" y="1137660"/>
                          <a:ext cx="413896" cy="184666"/>
                        </a:xfrm>
                        <a:prstGeom prst="rect">
                          <a:avLst/>
                        </a:prstGeom>
                      </p:spPr>
                      <p:txBody>
                        <a:bodyPr wrap="none">
                          <a:spAutoFit/>
                        </a:bodyPr>
                        <a:lstStyle/>
                        <a:p>
                          <a:r>
                            <a:rPr lang="tr-TR" sz="600" b="1" dirty="0"/>
                            <a:t>TABRIZ</a:t>
                          </a:r>
                        </a:p>
                      </p:txBody>
                    </p:sp>
                    <p:grpSp>
                      <p:nvGrpSpPr>
                        <p:cNvPr id="134" name="Group 133"/>
                        <p:cNvGrpSpPr/>
                        <p:nvPr/>
                      </p:nvGrpSpPr>
                      <p:grpSpPr>
                        <a:xfrm>
                          <a:off x="2562804" y="733759"/>
                          <a:ext cx="5522185" cy="4089262"/>
                          <a:chOff x="2562804" y="733759"/>
                          <a:chExt cx="5522185" cy="4089262"/>
                        </a:xfrm>
                      </p:grpSpPr>
                      <p:sp>
                        <p:nvSpPr>
                          <p:cNvPr id="135" name="Rectangle 134"/>
                          <p:cNvSpPr/>
                          <p:nvPr/>
                        </p:nvSpPr>
                        <p:spPr>
                          <a:xfrm>
                            <a:off x="3478594" y="1723822"/>
                            <a:ext cx="514885" cy="184666"/>
                          </a:xfrm>
                          <a:prstGeom prst="rect">
                            <a:avLst/>
                          </a:prstGeom>
                        </p:spPr>
                        <p:txBody>
                          <a:bodyPr wrap="none">
                            <a:spAutoFit/>
                          </a:bodyPr>
                          <a:lstStyle/>
                          <a:p>
                            <a:r>
                              <a:rPr lang="tr-TR" sz="600" b="1" dirty="0"/>
                              <a:t>BAGHDAD</a:t>
                            </a:r>
                          </a:p>
                        </p:txBody>
                      </p:sp>
                      <p:grpSp>
                        <p:nvGrpSpPr>
                          <p:cNvPr id="136" name="Group 135"/>
                          <p:cNvGrpSpPr/>
                          <p:nvPr/>
                        </p:nvGrpSpPr>
                        <p:grpSpPr>
                          <a:xfrm>
                            <a:off x="2562804" y="733759"/>
                            <a:ext cx="5522185" cy="4089262"/>
                            <a:chOff x="2562804" y="733759"/>
                            <a:chExt cx="5522185" cy="4089262"/>
                          </a:xfrm>
                        </p:grpSpPr>
                        <p:sp>
                          <p:nvSpPr>
                            <p:cNvPr id="137" name="Rectangle 136"/>
                            <p:cNvSpPr/>
                            <p:nvPr/>
                          </p:nvSpPr>
                          <p:spPr>
                            <a:xfrm>
                              <a:off x="4363661" y="2888960"/>
                              <a:ext cx="484428" cy="184666"/>
                            </a:xfrm>
                            <a:prstGeom prst="rect">
                              <a:avLst/>
                            </a:prstGeom>
                          </p:spPr>
                          <p:txBody>
                            <a:bodyPr wrap="none">
                              <a:spAutoFit/>
                            </a:bodyPr>
                            <a:lstStyle/>
                            <a:p>
                              <a:r>
                                <a:rPr lang="tr-TR" sz="600" b="1" dirty="0"/>
                                <a:t>BAHRAIN</a:t>
                              </a:r>
                            </a:p>
                          </p:txBody>
                        </p:sp>
                        <p:grpSp>
                          <p:nvGrpSpPr>
                            <p:cNvPr id="138" name="Group 137"/>
                            <p:cNvGrpSpPr/>
                            <p:nvPr/>
                          </p:nvGrpSpPr>
                          <p:grpSpPr>
                            <a:xfrm>
                              <a:off x="2562804" y="733759"/>
                              <a:ext cx="5522185" cy="4089262"/>
                              <a:chOff x="2562804" y="733759"/>
                              <a:chExt cx="5522185" cy="4089262"/>
                            </a:xfrm>
                          </p:grpSpPr>
                          <p:pic>
                            <p:nvPicPr>
                              <p:cNvPr id="139" name="Picture 138"/>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496863" y="2514891"/>
                                <a:ext cx="303798" cy="457898"/>
                              </a:xfrm>
                              <a:prstGeom prst="rect">
                                <a:avLst/>
                              </a:prstGeom>
                            </p:spPr>
                          </p:pic>
                          <p:sp>
                            <p:nvSpPr>
                              <p:cNvPr id="140" name="Rectangle 139"/>
                              <p:cNvSpPr/>
                              <p:nvPr/>
                            </p:nvSpPr>
                            <p:spPr>
                              <a:xfrm>
                                <a:off x="4267463" y="2752569"/>
                                <a:ext cx="527709" cy="184666"/>
                              </a:xfrm>
                              <a:prstGeom prst="rect">
                                <a:avLst/>
                              </a:prstGeom>
                            </p:spPr>
                            <p:txBody>
                              <a:bodyPr wrap="none">
                                <a:spAutoFit/>
                              </a:bodyPr>
                              <a:lstStyle/>
                              <a:p>
                                <a:r>
                                  <a:rPr lang="tr-TR" sz="600" b="1" dirty="0"/>
                                  <a:t>DAMMAM</a:t>
                                </a:r>
                              </a:p>
                            </p:txBody>
                          </p:sp>
                          <p:pic>
                            <p:nvPicPr>
                              <p:cNvPr id="141" name="Picture 140"/>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3603694" y="2505009"/>
                                <a:ext cx="303798" cy="457898"/>
                              </a:xfrm>
                              <a:prstGeom prst="rect">
                                <a:avLst/>
                              </a:prstGeom>
                            </p:spPr>
                          </p:pic>
                          <p:sp>
                            <p:nvSpPr>
                              <p:cNvPr id="142" name="Rectangle 141"/>
                              <p:cNvSpPr/>
                              <p:nvPr/>
                            </p:nvSpPr>
                            <p:spPr>
                              <a:xfrm>
                                <a:off x="3558669" y="2801323"/>
                                <a:ext cx="532518" cy="184666"/>
                              </a:xfrm>
                              <a:prstGeom prst="rect">
                                <a:avLst/>
                              </a:prstGeom>
                            </p:spPr>
                            <p:txBody>
                              <a:bodyPr wrap="none">
                                <a:spAutoFit/>
                              </a:bodyPr>
                              <a:lstStyle/>
                              <a:p>
                                <a:r>
                                  <a:rPr lang="tr-TR" sz="600" b="1" dirty="0"/>
                                  <a:t>EL QASSIM</a:t>
                                </a:r>
                              </a:p>
                            </p:txBody>
                          </p:sp>
                          <p:grpSp>
                            <p:nvGrpSpPr>
                              <p:cNvPr id="143" name="Group 142"/>
                              <p:cNvGrpSpPr/>
                              <p:nvPr/>
                            </p:nvGrpSpPr>
                            <p:grpSpPr>
                              <a:xfrm>
                                <a:off x="2562804" y="733759"/>
                                <a:ext cx="5522185" cy="4089262"/>
                                <a:chOff x="2562804" y="733759"/>
                                <a:chExt cx="5522185" cy="4089262"/>
                              </a:xfrm>
                            </p:grpSpPr>
                            <p:pic>
                              <p:nvPicPr>
                                <p:cNvPr id="144" name="Picture 143"/>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3354681" y="3263376"/>
                                  <a:ext cx="303798" cy="457898"/>
                                </a:xfrm>
                                <a:prstGeom prst="rect">
                                  <a:avLst/>
                                </a:prstGeom>
                              </p:spPr>
                            </p:pic>
                            <p:sp>
                              <p:nvSpPr>
                                <p:cNvPr id="145" name="Rectangle 144"/>
                                <p:cNvSpPr/>
                                <p:nvPr/>
                              </p:nvSpPr>
                              <p:spPr>
                                <a:xfrm>
                                  <a:off x="3354681" y="3553380"/>
                                  <a:ext cx="325730" cy="184666"/>
                                </a:xfrm>
                                <a:prstGeom prst="rect">
                                  <a:avLst/>
                                </a:prstGeom>
                              </p:spPr>
                              <p:txBody>
                                <a:bodyPr wrap="none">
                                  <a:spAutoFit/>
                                </a:bodyPr>
                                <a:lstStyle/>
                                <a:p>
                                  <a:r>
                                    <a:rPr lang="tr-TR" sz="600" b="1" dirty="0"/>
                                    <a:t>TAIF</a:t>
                                  </a:r>
                                </a:p>
                              </p:txBody>
                            </p:sp>
                            <p:grpSp>
                              <p:nvGrpSpPr>
                                <p:cNvPr id="146" name="Group 145"/>
                                <p:cNvGrpSpPr/>
                                <p:nvPr/>
                              </p:nvGrpSpPr>
                              <p:grpSpPr>
                                <a:xfrm>
                                  <a:off x="2562804" y="733759"/>
                                  <a:ext cx="5522185" cy="4089262"/>
                                  <a:chOff x="2562804" y="733759"/>
                                  <a:chExt cx="5522185" cy="4089262"/>
                                </a:xfrm>
                              </p:grpSpPr>
                              <p:pic>
                                <p:nvPicPr>
                                  <p:cNvPr id="147" name="Picture 146"/>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2878572" y="2747063"/>
                                    <a:ext cx="303798" cy="457898"/>
                                  </a:xfrm>
                                  <a:prstGeom prst="rect">
                                    <a:avLst/>
                                  </a:prstGeom>
                                </p:spPr>
                              </p:pic>
                              <p:pic>
                                <p:nvPicPr>
                                  <p:cNvPr id="148" name="Picture 147"/>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3159722" y="2683536"/>
                                    <a:ext cx="303798" cy="457898"/>
                                  </a:xfrm>
                                  <a:prstGeom prst="rect">
                                    <a:avLst/>
                                  </a:prstGeom>
                                </p:spPr>
                              </p:pic>
                              <p:sp>
                                <p:nvSpPr>
                                  <p:cNvPr id="149" name="Rectangle 148"/>
                                  <p:cNvSpPr/>
                                  <p:nvPr/>
                                </p:nvSpPr>
                                <p:spPr>
                                  <a:xfrm>
                                    <a:off x="2833228" y="3056662"/>
                                    <a:ext cx="415498" cy="184666"/>
                                  </a:xfrm>
                                  <a:prstGeom prst="rect">
                                    <a:avLst/>
                                  </a:prstGeom>
                                </p:spPr>
                                <p:txBody>
                                  <a:bodyPr wrap="none">
                                    <a:spAutoFit/>
                                  </a:bodyPr>
                                  <a:lstStyle/>
                                  <a:p>
                                    <a:r>
                                      <a:rPr lang="tr-TR" sz="600" b="1" dirty="0"/>
                                      <a:t>YANBU</a:t>
                                    </a:r>
                                  </a:p>
                                </p:txBody>
                              </p:sp>
                              <p:sp>
                                <p:nvSpPr>
                                  <p:cNvPr id="150" name="Rectangle 149"/>
                                  <p:cNvSpPr/>
                                  <p:nvPr/>
                                </p:nvSpPr>
                                <p:spPr>
                                  <a:xfrm>
                                    <a:off x="3135794" y="2975454"/>
                                    <a:ext cx="513282" cy="184666"/>
                                  </a:xfrm>
                                  <a:prstGeom prst="rect">
                                    <a:avLst/>
                                  </a:prstGeom>
                                </p:spPr>
                                <p:txBody>
                                  <a:bodyPr wrap="none">
                                    <a:spAutoFit/>
                                  </a:bodyPr>
                                  <a:lstStyle/>
                                  <a:p>
                                    <a:r>
                                      <a:rPr lang="tr-TR" sz="600" b="1" dirty="0" smtClean="0"/>
                                      <a:t>MADINAH</a:t>
                                    </a:r>
                                    <a:endParaRPr lang="tr-TR" sz="600" b="1" dirty="0"/>
                                  </a:p>
                                </p:txBody>
                              </p:sp>
                              <p:grpSp>
                                <p:nvGrpSpPr>
                                  <p:cNvPr id="151" name="Group 150"/>
                                  <p:cNvGrpSpPr/>
                                  <p:nvPr/>
                                </p:nvGrpSpPr>
                                <p:grpSpPr>
                                  <a:xfrm>
                                    <a:off x="2866602" y="733759"/>
                                    <a:ext cx="5218387" cy="4089262"/>
                                    <a:chOff x="2866602" y="733759"/>
                                    <a:chExt cx="5218387" cy="4089262"/>
                                  </a:xfrm>
                                </p:grpSpPr>
                                <p:pic>
                                  <p:nvPicPr>
                                    <p:cNvPr id="154" name="Picture 153"/>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223652" y="2003471"/>
                                      <a:ext cx="303798" cy="457898"/>
                                    </a:xfrm>
                                    <a:prstGeom prst="rect">
                                      <a:avLst/>
                                    </a:prstGeom>
                                  </p:spPr>
                                </p:pic>
                                <p:sp>
                                  <p:nvSpPr>
                                    <p:cNvPr id="155" name="Rectangle 154"/>
                                    <p:cNvSpPr/>
                                    <p:nvPr/>
                                  </p:nvSpPr>
                                  <p:spPr>
                                    <a:xfrm>
                                      <a:off x="4067982" y="2232420"/>
                                      <a:ext cx="449162" cy="184666"/>
                                    </a:xfrm>
                                    <a:prstGeom prst="rect">
                                      <a:avLst/>
                                    </a:prstGeom>
                                  </p:spPr>
                                  <p:txBody>
                                    <a:bodyPr wrap="none">
                                      <a:spAutoFit/>
                                    </a:bodyPr>
                                    <a:lstStyle/>
                                    <a:p>
                                      <a:r>
                                        <a:rPr lang="tr-TR" sz="600" b="1" dirty="0" smtClean="0"/>
                                        <a:t>BASRAH</a:t>
                                      </a:r>
                                      <a:endParaRPr lang="tr-TR" sz="600" b="1" dirty="0"/>
                                    </a:p>
                                  </p:txBody>
                                </p:sp>
                                <p:grpSp>
                                  <p:nvGrpSpPr>
                                    <p:cNvPr id="156" name="Group 155"/>
                                    <p:cNvGrpSpPr/>
                                    <p:nvPr/>
                                  </p:nvGrpSpPr>
                                  <p:grpSpPr>
                                    <a:xfrm>
                                      <a:off x="2866602" y="733759"/>
                                      <a:ext cx="5218387" cy="4089262"/>
                                      <a:chOff x="2866602" y="733759"/>
                                      <a:chExt cx="5218387" cy="4089262"/>
                                    </a:xfrm>
                                  </p:grpSpPr>
                                  <p:pic>
                                    <p:nvPicPr>
                                      <p:cNvPr id="157" name="Picture 156"/>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3849637" y="1760231"/>
                                        <a:ext cx="303798" cy="457898"/>
                                      </a:xfrm>
                                      <a:prstGeom prst="rect">
                                        <a:avLst/>
                                      </a:prstGeom>
                                    </p:spPr>
                                  </p:pic>
                                  <p:sp>
                                    <p:nvSpPr>
                                      <p:cNvPr id="158" name="Rectangle 157"/>
                                      <p:cNvSpPr/>
                                      <p:nvPr/>
                                    </p:nvSpPr>
                                    <p:spPr>
                                      <a:xfrm>
                                        <a:off x="3762753" y="2044559"/>
                                        <a:ext cx="389850" cy="184666"/>
                                      </a:xfrm>
                                      <a:prstGeom prst="rect">
                                        <a:avLst/>
                                      </a:prstGeom>
                                    </p:spPr>
                                    <p:txBody>
                                      <a:bodyPr wrap="none">
                                        <a:spAutoFit/>
                                      </a:bodyPr>
                                      <a:lstStyle/>
                                      <a:p>
                                        <a:r>
                                          <a:rPr lang="tr-TR" sz="600" b="1" dirty="0" smtClean="0"/>
                                          <a:t>NAJAF</a:t>
                                        </a:r>
                                        <a:endParaRPr lang="tr-TR" sz="600" b="1" dirty="0"/>
                                      </a:p>
                                    </p:txBody>
                                  </p:sp>
                                  <p:grpSp>
                                    <p:nvGrpSpPr>
                                      <p:cNvPr id="159" name="Group 158"/>
                                      <p:cNvGrpSpPr/>
                                      <p:nvPr/>
                                    </p:nvGrpSpPr>
                                    <p:grpSpPr>
                                      <a:xfrm>
                                        <a:off x="2866602" y="733759"/>
                                        <a:ext cx="5218387" cy="4089262"/>
                                        <a:chOff x="2866602" y="733759"/>
                                        <a:chExt cx="5218387" cy="4089262"/>
                                      </a:xfrm>
                                    </p:grpSpPr>
                                    <p:pic>
                                      <p:nvPicPr>
                                        <p:cNvPr id="160" name="Picture 159"/>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397096" y="1432004"/>
                                          <a:ext cx="303798" cy="457898"/>
                                        </a:xfrm>
                                        <a:prstGeom prst="rect">
                                          <a:avLst/>
                                        </a:prstGeom>
                                      </p:spPr>
                                    </p:pic>
                                    <p:sp>
                                      <p:nvSpPr>
                                        <p:cNvPr id="161" name="Rectangle 160"/>
                                        <p:cNvSpPr/>
                                        <p:nvPr/>
                                      </p:nvSpPr>
                                      <p:spPr>
                                        <a:xfrm>
                                          <a:off x="4375551" y="1699793"/>
                                          <a:ext cx="651140" cy="184666"/>
                                        </a:xfrm>
                                        <a:prstGeom prst="rect">
                                          <a:avLst/>
                                        </a:prstGeom>
                                      </p:spPr>
                                      <p:txBody>
                                        <a:bodyPr wrap="none">
                                          <a:spAutoFit/>
                                        </a:bodyPr>
                                        <a:lstStyle/>
                                        <a:p>
                                          <a:r>
                                            <a:rPr lang="tr-TR" sz="600" b="1" dirty="0"/>
                                            <a:t>KERMANSHAH</a:t>
                                          </a:r>
                                        </a:p>
                                      </p:txBody>
                                    </p:sp>
                                    <p:grpSp>
                                      <p:nvGrpSpPr>
                                        <p:cNvPr id="162" name="Group 161"/>
                                        <p:cNvGrpSpPr/>
                                        <p:nvPr/>
                                      </p:nvGrpSpPr>
                                      <p:grpSpPr>
                                        <a:xfrm>
                                          <a:off x="2866602" y="733759"/>
                                          <a:ext cx="5218387" cy="4089262"/>
                                          <a:chOff x="2866602" y="733759"/>
                                          <a:chExt cx="5218387" cy="4089262"/>
                                        </a:xfrm>
                                      </p:grpSpPr>
                                      <p:pic>
                                        <p:nvPicPr>
                                          <p:cNvPr id="181" name="Picture 180"/>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3679183" y="1167331"/>
                                            <a:ext cx="303798" cy="457898"/>
                                          </a:xfrm>
                                          <a:prstGeom prst="rect">
                                            <a:avLst/>
                                          </a:prstGeom>
                                        </p:spPr>
                                      </p:pic>
                                      <p:pic>
                                        <p:nvPicPr>
                                          <p:cNvPr id="175" name="Picture 174"/>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3855020" y="1173692"/>
                                            <a:ext cx="303798" cy="457898"/>
                                          </a:xfrm>
                                          <a:prstGeom prst="rect">
                                            <a:avLst/>
                                          </a:prstGeom>
                                        </p:spPr>
                                      </p:pic>
                                      <p:pic>
                                        <p:nvPicPr>
                                          <p:cNvPr id="167" name="Picture 166"/>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3777333" y="1517156"/>
                                            <a:ext cx="303798" cy="457898"/>
                                          </a:xfrm>
                                          <a:prstGeom prst="rect">
                                            <a:avLst/>
                                          </a:prstGeom>
                                        </p:spPr>
                                      </p:pic>
                                      <p:pic>
                                        <p:nvPicPr>
                                          <p:cNvPr id="163" name="Picture 162"/>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111193" y="2216582"/>
                                            <a:ext cx="303798" cy="457898"/>
                                          </a:xfrm>
                                          <a:prstGeom prst="rect">
                                            <a:avLst/>
                                          </a:prstGeom>
                                        </p:spPr>
                                      </p:pic>
                                      <p:pic>
                                        <p:nvPicPr>
                                          <p:cNvPr id="164" name="Picture 163"/>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743831" y="2747063"/>
                                            <a:ext cx="303798" cy="457898"/>
                                          </a:xfrm>
                                          <a:prstGeom prst="rect">
                                            <a:avLst/>
                                          </a:prstGeom>
                                        </p:spPr>
                                      </p:pic>
                                      <p:pic>
                                        <p:nvPicPr>
                                          <p:cNvPr id="165" name="Picture 164"/>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168236" y="2754194"/>
                                            <a:ext cx="303798" cy="457898"/>
                                          </a:xfrm>
                                          <a:prstGeom prst="rect">
                                            <a:avLst/>
                                          </a:prstGeom>
                                        </p:spPr>
                                      </p:pic>
                                      <p:pic>
                                        <p:nvPicPr>
                                          <p:cNvPr id="166" name="Picture 165"/>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5685852" y="2983143"/>
                                            <a:ext cx="303798" cy="457898"/>
                                          </a:xfrm>
                                          <a:prstGeom prst="rect">
                                            <a:avLst/>
                                          </a:prstGeom>
                                        </p:spPr>
                                      </p:pic>
                                      <p:pic>
                                        <p:nvPicPr>
                                          <p:cNvPr id="168" name="Picture 167"/>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136983" y="1262897"/>
                                            <a:ext cx="303798" cy="457898"/>
                                          </a:xfrm>
                                          <a:prstGeom prst="rect">
                                            <a:avLst/>
                                          </a:prstGeom>
                                        </p:spPr>
                                      </p:pic>
                                      <p:pic>
                                        <p:nvPicPr>
                                          <p:cNvPr id="169" name="Picture 168"/>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116027" y="856892"/>
                                            <a:ext cx="303798" cy="457898"/>
                                          </a:xfrm>
                                          <a:prstGeom prst="rect">
                                            <a:avLst/>
                                          </a:prstGeom>
                                        </p:spPr>
                                      </p:pic>
                                      <p:pic>
                                        <p:nvPicPr>
                                          <p:cNvPr id="170" name="Picture 169"/>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2866602" y="1226836"/>
                                            <a:ext cx="303798" cy="457898"/>
                                          </a:xfrm>
                                          <a:prstGeom prst="rect">
                                            <a:avLst/>
                                          </a:prstGeom>
                                        </p:spPr>
                                      </p:pic>
                                      <p:pic>
                                        <p:nvPicPr>
                                          <p:cNvPr id="171" name="Picture 170"/>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3964128" y="4365123"/>
                                            <a:ext cx="303798" cy="457898"/>
                                          </a:xfrm>
                                          <a:prstGeom prst="rect">
                                            <a:avLst/>
                                          </a:prstGeom>
                                        </p:spPr>
                                      </p:pic>
                                      <p:pic>
                                        <p:nvPicPr>
                                          <p:cNvPr id="172" name="Picture 171"/>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3794943" y="4166682"/>
                                            <a:ext cx="303798" cy="457898"/>
                                          </a:xfrm>
                                          <a:prstGeom prst="rect">
                                            <a:avLst/>
                                          </a:prstGeom>
                                        </p:spPr>
                                      </p:pic>
                                      <p:sp>
                                        <p:nvSpPr>
                                          <p:cNvPr id="173" name="Rectangle 172"/>
                                          <p:cNvSpPr/>
                                          <p:nvPr/>
                                        </p:nvSpPr>
                                        <p:spPr>
                                          <a:xfrm>
                                            <a:off x="3806174" y="4604367"/>
                                            <a:ext cx="367408" cy="184666"/>
                                          </a:xfrm>
                                          <a:prstGeom prst="rect">
                                            <a:avLst/>
                                          </a:prstGeom>
                                        </p:spPr>
                                        <p:txBody>
                                          <a:bodyPr wrap="none">
                                            <a:spAutoFit/>
                                          </a:bodyPr>
                                          <a:lstStyle/>
                                          <a:p>
                                            <a:r>
                                              <a:rPr lang="tr-TR" sz="600" b="1" dirty="0"/>
                                              <a:t>ADEN</a:t>
                                            </a:r>
                                          </a:p>
                                        </p:txBody>
                                      </p:sp>
                                      <p:sp>
                                        <p:nvSpPr>
                                          <p:cNvPr id="174" name="Rectangle 173"/>
                                          <p:cNvSpPr/>
                                          <p:nvPr/>
                                        </p:nvSpPr>
                                        <p:spPr>
                                          <a:xfrm>
                                            <a:off x="3629950" y="4401741"/>
                                            <a:ext cx="412292" cy="184666"/>
                                          </a:xfrm>
                                          <a:prstGeom prst="rect">
                                            <a:avLst/>
                                          </a:prstGeom>
                                        </p:spPr>
                                        <p:txBody>
                                          <a:bodyPr wrap="none">
                                            <a:spAutoFit/>
                                          </a:bodyPr>
                                          <a:lstStyle/>
                                          <a:p>
                                            <a:r>
                                              <a:rPr lang="tr-TR" sz="600" b="1" dirty="0"/>
                                              <a:t>SANAA</a:t>
                                            </a:r>
                                          </a:p>
                                        </p:txBody>
                                      </p:sp>
                                      <p:sp>
                                        <p:nvSpPr>
                                          <p:cNvPr id="176" name="Rectangle 175"/>
                                          <p:cNvSpPr/>
                                          <p:nvPr/>
                                        </p:nvSpPr>
                                        <p:spPr>
                                          <a:xfrm>
                                            <a:off x="4612291" y="3022749"/>
                                            <a:ext cx="378630" cy="184666"/>
                                          </a:xfrm>
                                          <a:prstGeom prst="rect">
                                            <a:avLst/>
                                          </a:prstGeom>
                                        </p:spPr>
                                        <p:txBody>
                                          <a:bodyPr wrap="none">
                                            <a:spAutoFit/>
                                          </a:bodyPr>
                                          <a:lstStyle/>
                                          <a:p>
                                            <a:r>
                                              <a:rPr lang="tr-TR" sz="600" b="1" dirty="0"/>
                                              <a:t>DOHA</a:t>
                                            </a:r>
                                          </a:p>
                                        </p:txBody>
                                      </p:sp>
                                      <p:sp>
                                        <p:nvSpPr>
                                          <p:cNvPr id="177" name="Rectangle 176"/>
                                          <p:cNvSpPr/>
                                          <p:nvPr/>
                                        </p:nvSpPr>
                                        <p:spPr>
                                          <a:xfrm>
                                            <a:off x="5150528" y="3035722"/>
                                            <a:ext cx="548548" cy="184666"/>
                                          </a:xfrm>
                                          <a:prstGeom prst="rect">
                                            <a:avLst/>
                                          </a:prstGeom>
                                        </p:spPr>
                                        <p:txBody>
                                          <a:bodyPr wrap="none">
                                            <a:spAutoFit/>
                                          </a:bodyPr>
                                          <a:lstStyle/>
                                          <a:p>
                                            <a:r>
                                              <a:rPr lang="tr-TR" sz="600" b="1" dirty="0"/>
                                              <a:t>ABU DHABI</a:t>
                                            </a:r>
                                          </a:p>
                                        </p:txBody>
                                      </p:sp>
                                      <p:pic>
                                        <p:nvPicPr>
                                          <p:cNvPr id="178" name="Picture 177"/>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980795" y="1836672"/>
                                            <a:ext cx="303798" cy="457898"/>
                                          </a:xfrm>
                                          <a:prstGeom prst="rect">
                                            <a:avLst/>
                                          </a:prstGeom>
                                        </p:spPr>
                                      </p:pic>
                                      <p:sp>
                                        <p:nvSpPr>
                                          <p:cNvPr id="179" name="Rectangle 178"/>
                                          <p:cNvSpPr/>
                                          <p:nvPr/>
                                        </p:nvSpPr>
                                        <p:spPr>
                                          <a:xfrm>
                                            <a:off x="5489591" y="3263376"/>
                                            <a:ext cx="463588" cy="184666"/>
                                          </a:xfrm>
                                          <a:prstGeom prst="rect">
                                            <a:avLst/>
                                          </a:prstGeom>
                                        </p:spPr>
                                        <p:txBody>
                                          <a:bodyPr wrap="none">
                                            <a:spAutoFit/>
                                          </a:bodyPr>
                                          <a:lstStyle/>
                                          <a:p>
                                            <a:r>
                                              <a:rPr lang="tr-TR" sz="600" b="1" dirty="0"/>
                                              <a:t>MUSCAT</a:t>
                                            </a:r>
                                          </a:p>
                                        </p:txBody>
                                      </p:sp>
                                      <p:grpSp>
                                        <p:nvGrpSpPr>
                                          <p:cNvPr id="180" name="Group 179"/>
                                          <p:cNvGrpSpPr/>
                                          <p:nvPr/>
                                        </p:nvGrpSpPr>
                                        <p:grpSpPr>
                                          <a:xfrm>
                                            <a:off x="6116637" y="733759"/>
                                            <a:ext cx="1968352" cy="1528752"/>
                                            <a:chOff x="6116637" y="733759"/>
                                            <a:chExt cx="1968352" cy="1528752"/>
                                          </a:xfrm>
                                        </p:grpSpPr>
                                        <p:pic>
                                          <p:nvPicPr>
                                            <p:cNvPr id="182" name="Picture 181"/>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781191" y="1804613"/>
                                              <a:ext cx="303798" cy="457898"/>
                                            </a:xfrm>
                                            <a:prstGeom prst="rect">
                                              <a:avLst/>
                                            </a:prstGeom>
                                          </p:spPr>
                                        </p:pic>
                                        <p:pic>
                                          <p:nvPicPr>
                                            <p:cNvPr id="183" name="Picture 182"/>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618053" y="1542155"/>
                                              <a:ext cx="303798" cy="457898"/>
                                            </a:xfrm>
                                            <a:prstGeom prst="rect">
                                              <a:avLst/>
                                            </a:prstGeom>
                                          </p:spPr>
                                        </p:pic>
                                        <p:pic>
                                          <p:nvPicPr>
                                            <p:cNvPr id="184" name="Picture 183"/>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048939" y="1444622"/>
                                              <a:ext cx="303798" cy="457898"/>
                                            </a:xfrm>
                                            <a:prstGeom prst="rect">
                                              <a:avLst/>
                                            </a:prstGeom>
                                          </p:spPr>
                                        </p:pic>
                                        <p:pic>
                                          <p:nvPicPr>
                                            <p:cNvPr id="185" name="Picture 184"/>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6753558" y="1032300"/>
                                              <a:ext cx="303798" cy="457898"/>
                                            </a:xfrm>
                                            <a:prstGeom prst="rect">
                                              <a:avLst/>
                                            </a:prstGeom>
                                          </p:spPr>
                                        </p:pic>
                                        <p:pic>
                                          <p:nvPicPr>
                                            <p:cNvPr id="186" name="Picture 185"/>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7017746" y="733759"/>
                                              <a:ext cx="303798" cy="457898"/>
                                            </a:xfrm>
                                            <a:prstGeom prst="rect">
                                              <a:avLst/>
                                            </a:prstGeom>
                                          </p:spPr>
                                        </p:pic>
                                        <p:pic>
                                          <p:nvPicPr>
                                            <p:cNvPr id="187" name="Picture 186"/>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6181371" y="1311166"/>
                                              <a:ext cx="303798" cy="457898"/>
                                            </a:xfrm>
                                            <a:prstGeom prst="rect">
                                              <a:avLst/>
                                            </a:prstGeom>
                                          </p:spPr>
                                        </p:pic>
                                        <p:sp>
                                          <p:nvSpPr>
                                            <p:cNvPr id="188" name="Rectangle 187"/>
                                            <p:cNvSpPr/>
                                            <p:nvPr/>
                                          </p:nvSpPr>
                                          <p:spPr>
                                            <a:xfrm>
                                              <a:off x="7577237" y="2061156"/>
                                              <a:ext cx="442750" cy="184666"/>
                                            </a:xfrm>
                                            <a:prstGeom prst="rect">
                                              <a:avLst/>
                                            </a:prstGeom>
                                          </p:spPr>
                                          <p:txBody>
                                            <a:bodyPr wrap="none">
                                              <a:spAutoFit/>
                                            </a:bodyPr>
                                            <a:lstStyle/>
                                            <a:p>
                                              <a:r>
                                                <a:rPr lang="tr-TR" sz="600" b="1" dirty="0" smtClean="0"/>
                                                <a:t>LAHORE</a:t>
                                              </a:r>
                                              <a:endParaRPr lang="tr-TR" sz="600" b="1" dirty="0"/>
                                            </a:p>
                                          </p:txBody>
                                        </p:sp>
                                        <p:sp>
                                          <p:nvSpPr>
                                            <p:cNvPr id="189" name="Rectangle 188"/>
                                            <p:cNvSpPr/>
                                            <p:nvPr/>
                                          </p:nvSpPr>
                                          <p:spPr>
                                            <a:xfrm>
                                              <a:off x="7362260" y="1841183"/>
                                              <a:ext cx="572593" cy="184666"/>
                                            </a:xfrm>
                                            <a:prstGeom prst="rect">
                                              <a:avLst/>
                                            </a:prstGeom>
                                          </p:spPr>
                                          <p:txBody>
                                            <a:bodyPr wrap="none">
                                              <a:spAutoFit/>
                                            </a:bodyPr>
                                            <a:lstStyle/>
                                            <a:p>
                                              <a:r>
                                                <a:rPr lang="tr-TR" sz="600" b="1" dirty="0"/>
                                                <a:t>ISLAMABAD</a:t>
                                              </a:r>
                                            </a:p>
                                          </p:txBody>
                                        </p:sp>
                                        <p:sp>
                                          <p:nvSpPr>
                                            <p:cNvPr id="190" name="Rectangle 189"/>
                                            <p:cNvSpPr/>
                                            <p:nvPr/>
                                          </p:nvSpPr>
                                          <p:spPr>
                                            <a:xfrm>
                                              <a:off x="6846766" y="1684733"/>
                                              <a:ext cx="397866" cy="184666"/>
                                            </a:xfrm>
                                            <a:prstGeom prst="rect">
                                              <a:avLst/>
                                            </a:prstGeom>
                                          </p:spPr>
                                          <p:txBody>
                                            <a:bodyPr wrap="none">
                                              <a:spAutoFit/>
                                            </a:bodyPr>
                                            <a:lstStyle/>
                                            <a:p>
                                              <a:r>
                                                <a:rPr lang="tr-TR" sz="600" b="1" dirty="0"/>
                                                <a:t>KABUL</a:t>
                                              </a:r>
                                            </a:p>
                                          </p:txBody>
                                        </p:sp>
                                        <p:sp>
                                          <p:nvSpPr>
                                            <p:cNvPr id="191" name="Rectangle 190"/>
                                            <p:cNvSpPr/>
                                            <p:nvPr/>
                                          </p:nvSpPr>
                                          <p:spPr>
                                            <a:xfrm>
                                              <a:off x="6116637" y="1606594"/>
                                              <a:ext cx="478016" cy="184666"/>
                                            </a:xfrm>
                                            <a:prstGeom prst="rect">
                                              <a:avLst/>
                                            </a:prstGeom>
                                          </p:spPr>
                                          <p:txBody>
                                            <a:bodyPr wrap="none">
                                              <a:spAutoFit/>
                                            </a:bodyPr>
                                            <a:lstStyle/>
                                            <a:p>
                                              <a:r>
                                                <a:rPr lang="tr-TR" sz="600" b="1" dirty="0"/>
                                                <a:t>MASHAD</a:t>
                                              </a:r>
                                            </a:p>
                                          </p:txBody>
                                        </p:sp>
                                        <p:sp>
                                          <p:nvSpPr>
                                            <p:cNvPr id="192" name="Rectangle 191"/>
                                            <p:cNvSpPr/>
                                            <p:nvPr/>
                                          </p:nvSpPr>
                                          <p:spPr>
                                            <a:xfrm>
                                              <a:off x="6579189" y="1323353"/>
                                              <a:ext cx="718466" cy="184666"/>
                                            </a:xfrm>
                                            <a:prstGeom prst="rect">
                                              <a:avLst/>
                                            </a:prstGeom>
                                          </p:spPr>
                                          <p:txBody>
                                            <a:bodyPr wrap="none">
                                              <a:spAutoFit/>
                                            </a:bodyPr>
                                            <a:lstStyle/>
                                            <a:p>
                                              <a:r>
                                                <a:rPr lang="tr-TR" sz="600" b="1" dirty="0" smtClean="0"/>
                                                <a:t>MAZAR-I SHARIF</a:t>
                                              </a:r>
                                              <a:endParaRPr lang="tr-TR" sz="600" b="1" dirty="0"/>
                                            </a:p>
                                          </p:txBody>
                                        </p:sp>
                                        <p:sp>
                                          <p:nvSpPr>
                                            <p:cNvPr id="193" name="Rectangle 192"/>
                                            <p:cNvSpPr/>
                                            <p:nvPr/>
                                          </p:nvSpPr>
                                          <p:spPr>
                                            <a:xfrm>
                                              <a:off x="7009771" y="1054976"/>
                                              <a:ext cx="545342" cy="184666"/>
                                            </a:xfrm>
                                            <a:prstGeom prst="rect">
                                              <a:avLst/>
                                            </a:prstGeom>
                                          </p:spPr>
                                          <p:txBody>
                                            <a:bodyPr wrap="none">
                                              <a:spAutoFit/>
                                            </a:bodyPr>
                                            <a:lstStyle/>
                                            <a:p>
                                              <a:r>
                                                <a:rPr lang="tr-TR" sz="600" b="1" dirty="0"/>
                                                <a:t>DUSHANBE</a:t>
                                              </a:r>
                                            </a:p>
                                          </p:txBody>
                                        </p:sp>
                                      </p:grpSp>
                                    </p:grpSp>
                                  </p:grpSp>
                                </p:grpSp>
                              </p:grpSp>
                              <p:pic>
                                <p:nvPicPr>
                                  <p:cNvPr id="152" name="Picture 151"/>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2562804" y="2107565"/>
                                    <a:ext cx="303798" cy="457898"/>
                                  </a:xfrm>
                                  <a:prstGeom prst="rect">
                                    <a:avLst/>
                                  </a:prstGeom>
                                </p:spPr>
                              </p:pic>
                              <p:sp>
                                <p:nvSpPr>
                                  <p:cNvPr id="153" name="Rectangle 152"/>
                                  <p:cNvSpPr/>
                                  <p:nvPr/>
                                </p:nvSpPr>
                                <p:spPr>
                                  <a:xfrm>
                                    <a:off x="2605430" y="2412621"/>
                                    <a:ext cx="420308" cy="184666"/>
                                  </a:xfrm>
                                  <a:prstGeom prst="rect">
                                    <a:avLst/>
                                  </a:prstGeom>
                                </p:spPr>
                                <p:txBody>
                                  <a:bodyPr wrap="none">
                                    <a:spAutoFit/>
                                  </a:bodyPr>
                                  <a:lstStyle/>
                                  <a:p>
                                    <a:r>
                                      <a:rPr lang="tr-TR" sz="600" b="1" dirty="0" smtClean="0"/>
                                      <a:t>AQABA</a:t>
                                    </a:r>
                                    <a:endParaRPr lang="tr-TR" sz="600" b="1" dirty="0"/>
                                  </a:p>
                                </p:txBody>
                              </p:sp>
                            </p:grpSp>
                          </p:grpSp>
                        </p:grpSp>
                      </p:grpSp>
                    </p:grpSp>
                  </p:grpSp>
                </p:grpSp>
              </p:grpSp>
            </p:grpSp>
          </p:grpSp>
        </p:grpSp>
        <p:grpSp>
          <p:nvGrpSpPr>
            <p:cNvPr id="4" name="Group 3"/>
            <p:cNvGrpSpPr/>
            <p:nvPr/>
          </p:nvGrpSpPr>
          <p:grpSpPr>
            <a:xfrm>
              <a:off x="4495215" y="1904008"/>
              <a:ext cx="479143" cy="457898"/>
              <a:chOff x="4495215" y="1904008"/>
              <a:chExt cx="479143" cy="457898"/>
            </a:xfrm>
          </p:grpSpPr>
          <p:pic>
            <p:nvPicPr>
              <p:cNvPr id="200" name="Picture 199"/>
              <p:cNvPicPr>
                <a:picLocks noChangeAspect="1"/>
              </p:cNvPicPr>
              <p:nvPr/>
            </p:nvPicPr>
            <p:blipFill rotWithShape="1">
              <a:blip r:embed="rId36">
                <a:extLst>
                  <a:ext uri="{28A0092B-C50C-407E-A947-70E740481C1C}">
                    <a14:useLocalDpi xmlns:a14="http://schemas.microsoft.com/office/drawing/2010/main" val="0"/>
                  </a:ext>
                </a:extLst>
              </a:blip>
              <a:srcRect l="1651" t="69351" r="94720" b="20895"/>
              <a:stretch/>
            </p:blipFill>
            <p:spPr>
              <a:xfrm>
                <a:off x="4495215" y="1904008"/>
                <a:ext cx="303798" cy="457898"/>
              </a:xfrm>
              <a:prstGeom prst="rect">
                <a:avLst/>
              </a:prstGeom>
            </p:spPr>
          </p:pic>
          <p:sp>
            <p:nvSpPr>
              <p:cNvPr id="201" name="Rectangle 200"/>
              <p:cNvSpPr/>
              <p:nvPr/>
            </p:nvSpPr>
            <p:spPr>
              <a:xfrm>
                <a:off x="4566874" y="2167370"/>
                <a:ext cx="407484" cy="184666"/>
              </a:xfrm>
              <a:prstGeom prst="rect">
                <a:avLst/>
              </a:prstGeom>
            </p:spPr>
            <p:txBody>
              <a:bodyPr wrap="none">
                <a:spAutoFit/>
              </a:bodyPr>
              <a:lstStyle/>
              <a:p>
                <a:r>
                  <a:rPr lang="tr-TR" sz="600" b="1" dirty="0"/>
                  <a:t>AHVAZ</a:t>
                </a:r>
              </a:p>
            </p:txBody>
          </p:sp>
        </p:grpSp>
      </p:grpSp>
    </p:spTree>
    <p:extLst>
      <p:ext uri="{BB962C8B-B14F-4D97-AF65-F5344CB8AC3E}">
        <p14:creationId xmlns:p14="http://schemas.microsoft.com/office/powerpoint/2010/main" val="39594633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p:cTn id="7" dur="500" fill="hold"/>
                                        <p:tgtEl>
                                          <p:spTgt spid="267"/>
                                        </p:tgtEl>
                                        <p:attrNameLst>
                                          <p:attrName>ppt_w</p:attrName>
                                        </p:attrNameLst>
                                      </p:cBhvr>
                                      <p:tavLst>
                                        <p:tav tm="0">
                                          <p:val>
                                            <p:fltVal val="0"/>
                                          </p:val>
                                        </p:tav>
                                        <p:tav tm="100000">
                                          <p:val>
                                            <p:strVal val="#ppt_w"/>
                                          </p:val>
                                        </p:tav>
                                      </p:tavLst>
                                    </p:anim>
                                    <p:anim calcmode="lin" valueType="num">
                                      <p:cBhvr>
                                        <p:cTn id="8" dur="500" fill="hold"/>
                                        <p:tgtEl>
                                          <p:spTgt spid="267"/>
                                        </p:tgtEl>
                                        <p:attrNameLst>
                                          <p:attrName>ppt_h</p:attrName>
                                        </p:attrNameLst>
                                      </p:cBhvr>
                                      <p:tavLst>
                                        <p:tav tm="0">
                                          <p:val>
                                            <p:fltVal val="0"/>
                                          </p:val>
                                        </p:tav>
                                        <p:tav tm="100000">
                                          <p:val>
                                            <p:strVal val="#ppt_h"/>
                                          </p:val>
                                        </p:tav>
                                      </p:tavLst>
                                    </p:anim>
                                    <p:animEffect transition="in" filter="fade">
                                      <p:cBhvr>
                                        <p:cTn id="9" dur="500"/>
                                        <p:tgtEl>
                                          <p:spTgt spid="267"/>
                                        </p:tgtEl>
                                      </p:cBhvr>
                                    </p:animEffect>
                                  </p:childTnLst>
                                </p:cTn>
                              </p:par>
                              <p:par>
                                <p:cTn id="10" presetID="53" presetClass="entr" presetSubtype="16" fill="hold" nodeType="withEffect">
                                  <p:stCondLst>
                                    <p:cond delay="250"/>
                                  </p:stCondLst>
                                  <p:childTnLst>
                                    <p:set>
                                      <p:cBhvr>
                                        <p:cTn id="11" dur="1" fill="hold">
                                          <p:stCondLst>
                                            <p:cond delay="0"/>
                                          </p:stCondLst>
                                        </p:cTn>
                                        <p:tgtEl>
                                          <p:spTgt spid="268"/>
                                        </p:tgtEl>
                                        <p:attrNameLst>
                                          <p:attrName>style.visibility</p:attrName>
                                        </p:attrNameLst>
                                      </p:cBhvr>
                                      <p:to>
                                        <p:strVal val="visible"/>
                                      </p:to>
                                    </p:set>
                                    <p:anim calcmode="lin" valueType="num">
                                      <p:cBhvr>
                                        <p:cTn id="12" dur="500" fill="hold"/>
                                        <p:tgtEl>
                                          <p:spTgt spid="268"/>
                                        </p:tgtEl>
                                        <p:attrNameLst>
                                          <p:attrName>ppt_w</p:attrName>
                                        </p:attrNameLst>
                                      </p:cBhvr>
                                      <p:tavLst>
                                        <p:tav tm="0">
                                          <p:val>
                                            <p:fltVal val="0"/>
                                          </p:val>
                                        </p:tav>
                                        <p:tav tm="100000">
                                          <p:val>
                                            <p:strVal val="#ppt_w"/>
                                          </p:val>
                                        </p:tav>
                                      </p:tavLst>
                                    </p:anim>
                                    <p:anim calcmode="lin" valueType="num">
                                      <p:cBhvr>
                                        <p:cTn id="13" dur="500" fill="hold"/>
                                        <p:tgtEl>
                                          <p:spTgt spid="268"/>
                                        </p:tgtEl>
                                        <p:attrNameLst>
                                          <p:attrName>ppt_h</p:attrName>
                                        </p:attrNameLst>
                                      </p:cBhvr>
                                      <p:tavLst>
                                        <p:tav tm="0">
                                          <p:val>
                                            <p:fltVal val="0"/>
                                          </p:val>
                                        </p:tav>
                                        <p:tav tm="100000">
                                          <p:val>
                                            <p:strVal val="#ppt_h"/>
                                          </p:val>
                                        </p:tav>
                                      </p:tavLst>
                                    </p:anim>
                                    <p:animEffect transition="in" filter="fade">
                                      <p:cBhvr>
                                        <p:cTn id="14" dur="500"/>
                                        <p:tgtEl>
                                          <p:spTgt spid="268"/>
                                        </p:tgtEl>
                                      </p:cBhvr>
                                    </p:animEffect>
                                  </p:childTnLst>
                                </p:cTn>
                              </p:par>
                            </p:childTnLst>
                          </p:cTn>
                        </p:par>
                        <p:par>
                          <p:cTn id="15" fill="hold">
                            <p:stCondLst>
                              <p:cond delay="75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fltVal val="0"/>
                                          </p:val>
                                        </p:tav>
                                        <p:tav tm="100000">
                                          <p:val>
                                            <p:strVal val="#ppt_w"/>
                                          </p:val>
                                        </p:tav>
                                      </p:tavLst>
                                    </p:anim>
                                    <p:anim calcmode="lin" valueType="num">
                                      <p:cBhvr>
                                        <p:cTn id="19" dur="750" fill="hold"/>
                                        <p:tgtEl>
                                          <p:spTgt spid="2"/>
                                        </p:tgtEl>
                                        <p:attrNameLst>
                                          <p:attrName>ppt_h</p:attrName>
                                        </p:attrNameLst>
                                      </p:cBhvr>
                                      <p:tavLst>
                                        <p:tav tm="0">
                                          <p:val>
                                            <p:fltVal val="0"/>
                                          </p:val>
                                        </p:tav>
                                        <p:tav tm="100000">
                                          <p:val>
                                            <p:strVal val="#ppt_h"/>
                                          </p:val>
                                        </p:tav>
                                      </p:tavLst>
                                    </p:anim>
                                    <p:animEffect transition="in" filter="fade">
                                      <p:cBhvr>
                                        <p:cTn id="20" dur="750"/>
                                        <p:tgtEl>
                                          <p:spTgt spid="2"/>
                                        </p:tgtEl>
                                      </p:cBhvr>
                                    </p:animEffect>
                                  </p:childTnLst>
                                </p:cTn>
                              </p:par>
                            </p:childTnLst>
                          </p:cTn>
                        </p:par>
                        <p:par>
                          <p:cTn id="21" fill="hold">
                            <p:stCondLst>
                              <p:cond delay="1500"/>
                            </p:stCondLst>
                            <p:childTnLst>
                              <p:par>
                                <p:cTn id="22" presetID="6" presetClass="emph" presetSubtype="0" fill="hold" nodeType="afterEffect">
                                  <p:stCondLst>
                                    <p:cond delay="0"/>
                                  </p:stCondLst>
                                  <p:childTnLst>
                                    <p:animScale>
                                      <p:cBhvr>
                                        <p:cTn id="23" dur="1250" fill="hold"/>
                                        <p:tgtEl>
                                          <p:spTgt spid="2"/>
                                        </p:tgtEl>
                                      </p:cBhvr>
                                      <p:by x="750000" y="750000"/>
                                    </p:animScale>
                                  </p:childTnLst>
                                </p:cTn>
                              </p:par>
                              <p:par>
                                <p:cTn id="24" presetID="42" presetClass="path" presetSubtype="0" accel="50000" decel="50000" fill="hold" nodeType="withEffect">
                                  <p:stCondLst>
                                    <p:cond delay="0"/>
                                  </p:stCondLst>
                                  <p:childTnLst>
                                    <p:animMotion origin="layout" path="M 1.11022E-16 2.34568E-6 L -0.13316 -0.10155 " pathEditMode="relative" rAng="0" ptsTypes="AA">
                                      <p:cBhvr>
                                        <p:cTn id="25" dur="1250" fill="hold"/>
                                        <p:tgtEl>
                                          <p:spTgt spid="2"/>
                                        </p:tgtEl>
                                        <p:attrNameLst>
                                          <p:attrName>ppt_x</p:attrName>
                                          <p:attrName>ppt_y</p:attrName>
                                        </p:attrNameLst>
                                      </p:cBhvr>
                                      <p:rCtr x="-6667" y="-5093"/>
                                    </p:animMotion>
                                  </p:childTnLst>
                                </p:cTn>
                              </p:par>
                            </p:childTnLst>
                          </p:cTn>
                        </p:par>
                        <p:par>
                          <p:cTn id="26" fill="hold">
                            <p:stCondLst>
                              <p:cond delay="2750"/>
                            </p:stCondLst>
                            <p:childTnLst>
                              <p:par>
                                <p:cTn id="27" presetID="10" presetClass="exit" presetSubtype="0" fill="hold" nodeType="afterEffect">
                                  <p:stCondLst>
                                    <p:cond delay="0"/>
                                  </p:stCondLst>
                                  <p:childTnLst>
                                    <p:animEffect transition="out" filter="fade">
                                      <p:cBhvr>
                                        <p:cTn id="28" dur="500"/>
                                        <p:tgtEl>
                                          <p:spTgt spid="267"/>
                                        </p:tgtEl>
                                      </p:cBhvr>
                                    </p:animEffect>
                                    <p:set>
                                      <p:cBhvr>
                                        <p:cTn id="29" dur="1" fill="hold">
                                          <p:stCondLst>
                                            <p:cond delay="499"/>
                                          </p:stCondLst>
                                        </p:cTn>
                                        <p:tgtEl>
                                          <p:spTgt spid="26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68"/>
                                        </p:tgtEl>
                                      </p:cBhvr>
                                    </p:animEffect>
                                    <p:set>
                                      <p:cBhvr>
                                        <p:cTn id="32" dur="1" fill="hold">
                                          <p:stCondLst>
                                            <p:cond delay="499"/>
                                          </p:stCondLst>
                                        </p:cTn>
                                        <p:tgtEl>
                                          <p:spTgt spid="26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11"/>
                                        </p:tgtEl>
                                      </p:cBhvr>
                                    </p:animEffect>
                                    <p:set>
                                      <p:cBhvr>
                                        <p:cTn id="35" dur="1" fill="hold">
                                          <p:stCondLst>
                                            <p:cond delay="499"/>
                                          </p:stCondLst>
                                        </p:cTn>
                                        <p:tgtEl>
                                          <p:spTgt spid="21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2"/>
                                        </p:tgtEl>
                                      </p:cBhvr>
                                    </p:animEffect>
                                    <p:set>
                                      <p:cBhvr>
                                        <p:cTn id="38" dur="1" fill="hold">
                                          <p:stCondLst>
                                            <p:cond delay="499"/>
                                          </p:stCondLst>
                                        </p:cTn>
                                        <p:tgtEl>
                                          <p:spTgt spid="212"/>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15"/>
                                        </p:tgtEl>
                                      </p:cBhvr>
                                    </p:animEffect>
                                    <p:set>
                                      <p:cBhvr>
                                        <p:cTn id="41" dur="1" fill="hold">
                                          <p:stCondLst>
                                            <p:cond delay="499"/>
                                          </p:stCondLst>
                                        </p:cTn>
                                        <p:tgtEl>
                                          <p:spTgt spid="21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6"/>
                                        </p:tgtEl>
                                      </p:cBhvr>
                                    </p:animEffect>
                                    <p:set>
                                      <p:cBhvr>
                                        <p:cTn id="44" dur="1" fill="hold">
                                          <p:stCondLst>
                                            <p:cond delay="499"/>
                                          </p:stCondLst>
                                        </p:cTn>
                                        <p:tgtEl>
                                          <p:spTgt spid="21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47"/>
                                        </p:tgtEl>
                                      </p:cBhvr>
                                    </p:animEffect>
                                    <p:set>
                                      <p:cBhvr>
                                        <p:cTn id="47" dur="1" fill="hold">
                                          <p:stCondLst>
                                            <p:cond delay="499"/>
                                          </p:stCondLst>
                                        </p:cTn>
                                        <p:tgtEl>
                                          <p:spTgt spid="24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48"/>
                                        </p:tgtEl>
                                      </p:cBhvr>
                                    </p:animEffect>
                                    <p:set>
                                      <p:cBhvr>
                                        <p:cTn id="50" dur="1" fill="hold">
                                          <p:stCondLst>
                                            <p:cond delay="499"/>
                                          </p:stCondLst>
                                        </p:cTn>
                                        <p:tgtEl>
                                          <p:spTgt spid="24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49"/>
                                        </p:tgtEl>
                                      </p:cBhvr>
                                    </p:animEffect>
                                    <p:set>
                                      <p:cBhvr>
                                        <p:cTn id="53" dur="1" fill="hold">
                                          <p:stCondLst>
                                            <p:cond delay="499"/>
                                          </p:stCondLst>
                                        </p:cTn>
                                        <p:tgtEl>
                                          <p:spTgt spid="24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50"/>
                                        </p:tgtEl>
                                      </p:cBhvr>
                                    </p:animEffect>
                                    <p:set>
                                      <p:cBhvr>
                                        <p:cTn id="56" dur="1" fill="hold">
                                          <p:stCondLst>
                                            <p:cond delay="499"/>
                                          </p:stCondLst>
                                        </p:cTn>
                                        <p:tgtEl>
                                          <p:spTgt spid="25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54"/>
                                        </p:tgtEl>
                                      </p:cBhvr>
                                    </p:animEffect>
                                    <p:set>
                                      <p:cBhvr>
                                        <p:cTn id="59" dur="1" fill="hold">
                                          <p:stCondLst>
                                            <p:cond delay="499"/>
                                          </p:stCondLst>
                                        </p:cTn>
                                        <p:tgtEl>
                                          <p:spTgt spid="25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55"/>
                                        </p:tgtEl>
                                      </p:cBhvr>
                                    </p:animEffect>
                                    <p:set>
                                      <p:cBhvr>
                                        <p:cTn id="62" dur="1" fill="hold">
                                          <p:stCondLst>
                                            <p:cond delay="499"/>
                                          </p:stCondLst>
                                        </p:cTn>
                                        <p:tgtEl>
                                          <p:spTgt spid="25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56"/>
                                        </p:tgtEl>
                                      </p:cBhvr>
                                    </p:animEffect>
                                    <p:set>
                                      <p:cBhvr>
                                        <p:cTn id="65" dur="1" fill="hold">
                                          <p:stCondLst>
                                            <p:cond delay="499"/>
                                          </p:stCondLst>
                                        </p:cTn>
                                        <p:tgtEl>
                                          <p:spTgt spid="25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57"/>
                                        </p:tgtEl>
                                      </p:cBhvr>
                                    </p:animEffect>
                                    <p:set>
                                      <p:cBhvr>
                                        <p:cTn id="68" dur="1" fill="hold">
                                          <p:stCondLst>
                                            <p:cond delay="499"/>
                                          </p:stCondLst>
                                        </p:cTn>
                                        <p:tgtEl>
                                          <p:spTgt spid="25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58"/>
                                        </p:tgtEl>
                                      </p:cBhvr>
                                    </p:animEffect>
                                    <p:set>
                                      <p:cBhvr>
                                        <p:cTn id="71" dur="1" fill="hold">
                                          <p:stCondLst>
                                            <p:cond delay="499"/>
                                          </p:stCondLst>
                                        </p:cTn>
                                        <p:tgtEl>
                                          <p:spTgt spid="25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59"/>
                                        </p:tgtEl>
                                      </p:cBhvr>
                                    </p:animEffect>
                                    <p:set>
                                      <p:cBhvr>
                                        <p:cTn id="74" dur="1" fill="hold">
                                          <p:stCondLst>
                                            <p:cond delay="499"/>
                                          </p:stCondLst>
                                        </p:cTn>
                                        <p:tgtEl>
                                          <p:spTgt spid="25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60"/>
                                        </p:tgtEl>
                                      </p:cBhvr>
                                    </p:animEffect>
                                    <p:set>
                                      <p:cBhvr>
                                        <p:cTn id="77" dur="1" fill="hold">
                                          <p:stCondLst>
                                            <p:cond delay="499"/>
                                          </p:stCondLst>
                                        </p:cTn>
                                        <p:tgtEl>
                                          <p:spTgt spid="26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61"/>
                                        </p:tgtEl>
                                      </p:cBhvr>
                                    </p:animEffect>
                                    <p:set>
                                      <p:cBhvr>
                                        <p:cTn id="80" dur="1" fill="hold">
                                          <p:stCondLst>
                                            <p:cond delay="499"/>
                                          </p:stCondLst>
                                        </p:cTn>
                                        <p:tgtEl>
                                          <p:spTgt spid="26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62"/>
                                        </p:tgtEl>
                                      </p:cBhvr>
                                    </p:animEffect>
                                    <p:set>
                                      <p:cBhvr>
                                        <p:cTn id="83" dur="1" fill="hold">
                                          <p:stCondLst>
                                            <p:cond delay="499"/>
                                          </p:stCondLst>
                                        </p:cTn>
                                        <p:tgtEl>
                                          <p:spTgt spid="26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63"/>
                                        </p:tgtEl>
                                      </p:cBhvr>
                                    </p:animEffect>
                                    <p:set>
                                      <p:cBhvr>
                                        <p:cTn id="86" dur="1" fill="hold">
                                          <p:stCondLst>
                                            <p:cond delay="499"/>
                                          </p:stCondLst>
                                        </p:cTn>
                                        <p:tgtEl>
                                          <p:spTgt spid="263"/>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64"/>
                                        </p:tgtEl>
                                      </p:cBhvr>
                                    </p:animEffect>
                                    <p:set>
                                      <p:cBhvr>
                                        <p:cTn id="89" dur="1" fill="hold">
                                          <p:stCondLst>
                                            <p:cond delay="499"/>
                                          </p:stCondLst>
                                        </p:cTn>
                                        <p:tgtEl>
                                          <p:spTgt spid="264"/>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65"/>
                                        </p:tgtEl>
                                      </p:cBhvr>
                                    </p:animEffect>
                                    <p:set>
                                      <p:cBhvr>
                                        <p:cTn id="92" dur="1" fill="hold">
                                          <p:stCondLst>
                                            <p:cond delay="499"/>
                                          </p:stCondLst>
                                        </p:cTn>
                                        <p:tgtEl>
                                          <p:spTgt spid="26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66"/>
                                        </p:tgtEl>
                                      </p:cBhvr>
                                    </p:animEffect>
                                    <p:set>
                                      <p:cBhvr>
                                        <p:cTn id="95" dur="1" fill="hold">
                                          <p:stCondLst>
                                            <p:cond delay="499"/>
                                          </p:stCondLst>
                                        </p:cTn>
                                        <p:tgtEl>
                                          <p:spTgt spid="266"/>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
                                        </p:tgtEl>
                                      </p:cBhvr>
                                    </p:animEffect>
                                    <p:set>
                                      <p:cBhvr>
                                        <p:cTn id="98" dur="1" fill="hold">
                                          <p:stCondLst>
                                            <p:cond delay="499"/>
                                          </p:stCondLst>
                                        </p:cTn>
                                        <p:tgtEl>
                                          <p:spTgt spid="2"/>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80"/>
                                        </p:tgtEl>
                                        <p:attrNameLst>
                                          <p:attrName>style.visibility</p:attrName>
                                        </p:attrNameLst>
                                      </p:cBhvr>
                                      <p:to>
                                        <p:strVal val="visible"/>
                                      </p:to>
                                    </p:set>
                                    <p:animEffect transition="in" filter="fade">
                                      <p:cBhvr>
                                        <p:cTn id="101" dur="500"/>
                                        <p:tgtEl>
                                          <p:spTgt spid="80"/>
                                        </p:tgtEl>
                                      </p:cBhvr>
                                    </p:animEffect>
                                  </p:childTnLst>
                                </p:cTn>
                              </p:par>
                            </p:childTnLst>
                          </p:cTn>
                        </p:par>
                        <p:par>
                          <p:cTn id="102" fill="hold">
                            <p:stCondLst>
                              <p:cond delay="3250"/>
                            </p:stCondLst>
                            <p:childTnLst>
                              <p:par>
                                <p:cTn id="103" presetID="42" presetClass="entr" presetSubtype="0" fill="hold" nodeType="afterEffect">
                                  <p:stCondLst>
                                    <p:cond delay="0"/>
                                  </p:stCondLst>
                                  <p:childTnLst>
                                    <p:set>
                                      <p:cBhvr>
                                        <p:cTn id="104" dur="1" fill="hold">
                                          <p:stCondLst>
                                            <p:cond delay="0"/>
                                          </p:stCondLst>
                                        </p:cTn>
                                        <p:tgtEl>
                                          <p:spTgt spid="218"/>
                                        </p:tgtEl>
                                        <p:attrNameLst>
                                          <p:attrName>style.visibility</p:attrName>
                                        </p:attrNameLst>
                                      </p:cBhvr>
                                      <p:to>
                                        <p:strVal val="visible"/>
                                      </p:to>
                                    </p:set>
                                    <p:animEffect transition="in" filter="fade">
                                      <p:cBhvr>
                                        <p:cTn id="105" dur="500"/>
                                        <p:tgtEl>
                                          <p:spTgt spid="218"/>
                                        </p:tgtEl>
                                      </p:cBhvr>
                                    </p:animEffect>
                                    <p:anim calcmode="lin" valueType="num">
                                      <p:cBhvr>
                                        <p:cTn id="106" dur="500" fill="hold"/>
                                        <p:tgtEl>
                                          <p:spTgt spid="218"/>
                                        </p:tgtEl>
                                        <p:attrNameLst>
                                          <p:attrName>ppt_x</p:attrName>
                                        </p:attrNameLst>
                                      </p:cBhvr>
                                      <p:tavLst>
                                        <p:tav tm="0">
                                          <p:val>
                                            <p:strVal val="#ppt_x"/>
                                          </p:val>
                                        </p:tav>
                                        <p:tav tm="100000">
                                          <p:val>
                                            <p:strVal val="#ppt_x"/>
                                          </p:val>
                                        </p:tav>
                                      </p:tavLst>
                                    </p:anim>
                                    <p:anim calcmode="lin" valueType="num">
                                      <p:cBhvr>
                                        <p:cTn id="107" dur="500" fill="hold"/>
                                        <p:tgtEl>
                                          <p:spTgt spid="218"/>
                                        </p:tgtEl>
                                        <p:attrNameLst>
                                          <p:attrName>ppt_y</p:attrName>
                                        </p:attrNameLst>
                                      </p:cBhvr>
                                      <p:tavLst>
                                        <p:tav tm="0">
                                          <p:val>
                                            <p:strVal val="#ppt_y+.1"/>
                                          </p:val>
                                        </p:tav>
                                        <p:tav tm="100000">
                                          <p:val>
                                            <p:strVal val="#ppt_y"/>
                                          </p:val>
                                        </p:tav>
                                      </p:tavLst>
                                    </p:anim>
                                  </p:childTnLst>
                                </p:cTn>
                              </p:par>
                            </p:childTnLst>
                          </p:cTn>
                        </p:par>
                        <p:par>
                          <p:cTn id="108" fill="hold">
                            <p:stCondLst>
                              <p:cond delay="3750"/>
                            </p:stCondLst>
                            <p:childTnLst>
                              <p:par>
                                <p:cTn id="109" presetID="22" presetClass="entr" presetSubtype="8" fill="hold" nodeType="afterEffect">
                                  <p:stCondLst>
                                    <p:cond delay="0"/>
                                  </p:stCondLst>
                                  <p:childTnLst>
                                    <p:set>
                                      <p:cBhvr>
                                        <p:cTn id="110" dur="1" fill="hold">
                                          <p:stCondLst>
                                            <p:cond delay="0"/>
                                          </p:stCondLst>
                                        </p:cTn>
                                        <p:tgtEl>
                                          <p:spTgt spid="219"/>
                                        </p:tgtEl>
                                        <p:attrNameLst>
                                          <p:attrName>style.visibility</p:attrName>
                                        </p:attrNameLst>
                                      </p:cBhvr>
                                      <p:to>
                                        <p:strVal val="visible"/>
                                      </p:to>
                                    </p:set>
                                    <p:animEffect transition="in" filter="wipe(left)">
                                      <p:cBhvr>
                                        <p:cTn id="111" dur="750"/>
                                        <p:tgtEl>
                                          <p:spTgt spid="219"/>
                                        </p:tgtEl>
                                      </p:cBhvr>
                                    </p:animEffect>
                                  </p:childTnLst>
                                </p:cTn>
                              </p:par>
                              <p:par>
                                <p:cTn id="112" presetID="47" presetClass="entr" presetSubtype="0" fill="hold" nodeType="withEffect">
                                  <p:stCondLst>
                                    <p:cond delay="0"/>
                                  </p:stCondLst>
                                  <p:childTnLst>
                                    <p:set>
                                      <p:cBhvr>
                                        <p:cTn id="113" dur="1" fill="hold">
                                          <p:stCondLst>
                                            <p:cond delay="0"/>
                                          </p:stCondLst>
                                        </p:cTn>
                                        <p:tgtEl>
                                          <p:spTgt spid="81"/>
                                        </p:tgtEl>
                                        <p:attrNameLst>
                                          <p:attrName>style.visibility</p:attrName>
                                        </p:attrNameLst>
                                      </p:cBhvr>
                                      <p:to>
                                        <p:strVal val="visible"/>
                                      </p:to>
                                    </p:set>
                                    <p:animEffect transition="in" filter="fade">
                                      <p:cBhvr>
                                        <p:cTn id="114" dur="750"/>
                                        <p:tgtEl>
                                          <p:spTgt spid="81"/>
                                        </p:tgtEl>
                                      </p:cBhvr>
                                    </p:animEffect>
                                    <p:anim calcmode="lin" valueType="num">
                                      <p:cBhvr>
                                        <p:cTn id="115" dur="750" fill="hold"/>
                                        <p:tgtEl>
                                          <p:spTgt spid="81"/>
                                        </p:tgtEl>
                                        <p:attrNameLst>
                                          <p:attrName>ppt_x</p:attrName>
                                        </p:attrNameLst>
                                      </p:cBhvr>
                                      <p:tavLst>
                                        <p:tav tm="0">
                                          <p:val>
                                            <p:strVal val="#ppt_x"/>
                                          </p:val>
                                        </p:tav>
                                        <p:tav tm="100000">
                                          <p:val>
                                            <p:strVal val="#ppt_x"/>
                                          </p:val>
                                        </p:tav>
                                      </p:tavLst>
                                    </p:anim>
                                    <p:anim calcmode="lin" valueType="num">
                                      <p:cBhvr>
                                        <p:cTn id="116" dur="750" fill="hold"/>
                                        <p:tgtEl>
                                          <p:spTgt spid="81"/>
                                        </p:tgtEl>
                                        <p:attrNameLst>
                                          <p:attrName>ppt_y</p:attrName>
                                        </p:attrNameLst>
                                      </p:cBhvr>
                                      <p:tavLst>
                                        <p:tav tm="0">
                                          <p:val>
                                            <p:strVal val="#ppt_y-.1"/>
                                          </p:val>
                                        </p:tav>
                                        <p:tav tm="100000">
                                          <p:val>
                                            <p:strVal val="#ppt_y"/>
                                          </p:val>
                                        </p:tav>
                                      </p:tavLst>
                                    </p:anim>
                                  </p:childTnLst>
                                </p:cTn>
                              </p:par>
                            </p:childTnLst>
                          </p:cTn>
                        </p:par>
                        <p:par>
                          <p:cTn id="117" fill="hold">
                            <p:stCondLst>
                              <p:cond delay="4500"/>
                            </p:stCondLst>
                            <p:childTnLst>
                              <p:par>
                                <p:cTn id="118" presetID="22" presetClass="entr" presetSubtype="8" fill="hold" nodeType="afterEffect">
                                  <p:stCondLst>
                                    <p:cond delay="0"/>
                                  </p:stCondLst>
                                  <p:childTnLst>
                                    <p:set>
                                      <p:cBhvr>
                                        <p:cTn id="119" dur="1" fill="hold">
                                          <p:stCondLst>
                                            <p:cond delay="0"/>
                                          </p:stCondLst>
                                        </p:cTn>
                                        <p:tgtEl>
                                          <p:spTgt spid="222"/>
                                        </p:tgtEl>
                                        <p:attrNameLst>
                                          <p:attrName>style.visibility</p:attrName>
                                        </p:attrNameLst>
                                      </p:cBhvr>
                                      <p:to>
                                        <p:strVal val="visible"/>
                                      </p:to>
                                    </p:set>
                                    <p:animEffect transition="in" filter="wipe(left)">
                                      <p:cBhvr>
                                        <p:cTn id="120" dur="750"/>
                                        <p:tgtEl>
                                          <p:spTgt spid="222"/>
                                        </p:tgtEl>
                                      </p:cBhvr>
                                    </p:animEffect>
                                  </p:childTnLst>
                                </p:cTn>
                              </p:par>
                              <p:par>
                                <p:cTn id="121" presetID="2" presetClass="entr" presetSubtype="1" fill="hold"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additive="base">
                                        <p:cTn id="123" dur="800" fill="hold"/>
                                        <p:tgtEl>
                                          <p:spTgt spid="5"/>
                                        </p:tgtEl>
                                        <p:attrNameLst>
                                          <p:attrName>ppt_x</p:attrName>
                                        </p:attrNameLst>
                                      </p:cBhvr>
                                      <p:tavLst>
                                        <p:tav tm="0">
                                          <p:val>
                                            <p:strVal val="#ppt_x"/>
                                          </p:val>
                                        </p:tav>
                                        <p:tav tm="100000">
                                          <p:val>
                                            <p:strVal val="#ppt_x"/>
                                          </p:val>
                                        </p:tav>
                                      </p:tavLst>
                                    </p:anim>
                                    <p:anim calcmode="lin" valueType="num">
                                      <p:cBhvr additive="base">
                                        <p:cTn id="124" dur="800" fill="hold"/>
                                        <p:tgtEl>
                                          <p:spTgt spid="5"/>
                                        </p:tgtEl>
                                        <p:attrNameLst>
                                          <p:attrName>ppt_y</p:attrName>
                                        </p:attrNameLst>
                                      </p:cBhvr>
                                      <p:tavLst>
                                        <p:tav tm="0">
                                          <p:val>
                                            <p:strVal val="0-#ppt_h/2"/>
                                          </p:val>
                                        </p:tav>
                                        <p:tav tm="100000">
                                          <p:val>
                                            <p:strVal val="#ppt_y"/>
                                          </p:val>
                                        </p:tav>
                                      </p:tavLst>
                                    </p:anim>
                                  </p:childTnLst>
                                </p:cTn>
                              </p:par>
                            </p:childTnLst>
                          </p:cTn>
                        </p:par>
                        <p:par>
                          <p:cTn id="125" fill="hold">
                            <p:stCondLst>
                              <p:cond delay="5300"/>
                            </p:stCondLst>
                            <p:childTnLst>
                              <p:par>
                                <p:cTn id="126" presetID="22" presetClass="entr" presetSubtype="8" fill="hold" nodeType="afterEffect">
                                  <p:stCondLst>
                                    <p:cond delay="0"/>
                                  </p:stCondLst>
                                  <p:childTnLst>
                                    <p:set>
                                      <p:cBhvr>
                                        <p:cTn id="127" dur="1" fill="hold">
                                          <p:stCondLst>
                                            <p:cond delay="0"/>
                                          </p:stCondLst>
                                        </p:cTn>
                                        <p:tgtEl>
                                          <p:spTgt spid="225"/>
                                        </p:tgtEl>
                                        <p:attrNameLst>
                                          <p:attrName>style.visibility</p:attrName>
                                        </p:attrNameLst>
                                      </p:cBhvr>
                                      <p:to>
                                        <p:strVal val="visible"/>
                                      </p:to>
                                    </p:set>
                                    <p:animEffect transition="in" filter="wipe(left)">
                                      <p:cBhvr>
                                        <p:cTn id="128" dur="750"/>
                                        <p:tgtEl>
                                          <p:spTgt spid="225"/>
                                        </p:tgtEl>
                                      </p:cBhvr>
                                    </p:animEffect>
                                  </p:childTnLst>
                                </p:cTn>
                              </p:par>
                              <p:par>
                                <p:cTn id="129" presetID="47" presetClass="entr" presetSubtype="0" fill="hold" nodeType="withEffect">
                                  <p:stCondLst>
                                    <p:cond delay="0"/>
                                  </p:stCondLst>
                                  <p:childTnLst>
                                    <p:set>
                                      <p:cBhvr>
                                        <p:cTn id="130" dur="1" fill="hold">
                                          <p:stCondLst>
                                            <p:cond delay="0"/>
                                          </p:stCondLst>
                                        </p:cTn>
                                        <p:tgtEl>
                                          <p:spTgt spid="194"/>
                                        </p:tgtEl>
                                        <p:attrNameLst>
                                          <p:attrName>style.visibility</p:attrName>
                                        </p:attrNameLst>
                                      </p:cBhvr>
                                      <p:to>
                                        <p:strVal val="visible"/>
                                      </p:to>
                                    </p:set>
                                    <p:animEffect transition="in" filter="fade">
                                      <p:cBhvr>
                                        <p:cTn id="131" dur="750"/>
                                        <p:tgtEl>
                                          <p:spTgt spid="194"/>
                                        </p:tgtEl>
                                      </p:cBhvr>
                                    </p:animEffect>
                                    <p:anim calcmode="lin" valueType="num">
                                      <p:cBhvr>
                                        <p:cTn id="132" dur="750" fill="hold"/>
                                        <p:tgtEl>
                                          <p:spTgt spid="194"/>
                                        </p:tgtEl>
                                        <p:attrNameLst>
                                          <p:attrName>ppt_x</p:attrName>
                                        </p:attrNameLst>
                                      </p:cBhvr>
                                      <p:tavLst>
                                        <p:tav tm="0">
                                          <p:val>
                                            <p:strVal val="#ppt_x"/>
                                          </p:val>
                                        </p:tav>
                                        <p:tav tm="100000">
                                          <p:val>
                                            <p:strVal val="#ppt_x"/>
                                          </p:val>
                                        </p:tav>
                                      </p:tavLst>
                                    </p:anim>
                                    <p:anim calcmode="lin" valueType="num">
                                      <p:cBhvr>
                                        <p:cTn id="133" dur="750" fill="hold"/>
                                        <p:tgtEl>
                                          <p:spTgt spid="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11" name="Picture 210"/>
          <p:cNvPicPr>
            <a:picLocks noChangeAspect="1"/>
          </p:cNvPicPr>
          <p:nvPr/>
        </p:nvPicPr>
        <p:blipFill rotWithShape="1">
          <a:blip r:embed="rId4">
            <a:extLst>
              <a:ext uri="{28A0092B-C50C-407E-A947-70E740481C1C}">
                <a14:useLocalDpi xmlns:a14="http://schemas.microsoft.com/office/drawing/2010/main" val="0"/>
              </a:ext>
            </a:extLst>
          </a:blip>
          <a:srcRect l="83205" t="31681"/>
          <a:stretch/>
        </p:blipFill>
        <p:spPr>
          <a:xfrm>
            <a:off x="7608277" y="1629508"/>
            <a:ext cx="1535723" cy="3513992"/>
          </a:xfrm>
          <a:prstGeom prst="rect">
            <a:avLst/>
          </a:prstGeom>
        </p:spPr>
      </p:pic>
      <p:pic>
        <p:nvPicPr>
          <p:cNvPr id="212" name="Picture 211"/>
          <p:cNvPicPr>
            <a:picLocks noChangeAspect="1"/>
          </p:cNvPicPr>
          <p:nvPr/>
        </p:nvPicPr>
        <p:blipFill rotWithShape="1">
          <a:blip r:embed="rId5">
            <a:extLst>
              <a:ext uri="{28A0092B-C50C-407E-A947-70E740481C1C}">
                <a14:useLocalDpi xmlns:a14="http://schemas.microsoft.com/office/drawing/2010/main" val="0"/>
              </a:ext>
            </a:extLst>
          </a:blip>
          <a:srcRect l="11282" t="42622" r="64231" b="7692"/>
          <a:stretch/>
        </p:blipFill>
        <p:spPr>
          <a:xfrm>
            <a:off x="1031630" y="2192216"/>
            <a:ext cx="2239107" cy="2555632"/>
          </a:xfrm>
          <a:prstGeom prst="rect">
            <a:avLst/>
          </a:prstGeom>
        </p:spPr>
      </p:pic>
      <p:pic>
        <p:nvPicPr>
          <p:cNvPr id="215" name="Picture 2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257" y="3017187"/>
            <a:ext cx="281178" cy="137160"/>
          </a:xfrm>
          <a:prstGeom prst="rect">
            <a:avLst/>
          </a:prstGeom>
        </p:spPr>
      </p:pic>
      <p:pic>
        <p:nvPicPr>
          <p:cNvPr id="216" name="Picture 2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352" y="1504004"/>
            <a:ext cx="294894" cy="137160"/>
          </a:xfrm>
          <a:prstGeom prst="rect">
            <a:avLst/>
          </a:prstGeom>
        </p:spPr>
      </p:pic>
      <p:pic>
        <p:nvPicPr>
          <p:cNvPr id="247" name="Picture 2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8225" y="3507340"/>
            <a:ext cx="994410" cy="486918"/>
          </a:xfrm>
          <a:prstGeom prst="rect">
            <a:avLst/>
          </a:prstGeom>
        </p:spPr>
      </p:pic>
      <p:pic>
        <p:nvPicPr>
          <p:cNvPr id="248" name="Picture 2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2973" y="2750923"/>
            <a:ext cx="198882" cy="164592"/>
          </a:xfrm>
          <a:prstGeom prst="rect">
            <a:avLst/>
          </a:prstGeom>
        </p:spPr>
      </p:pic>
      <p:pic>
        <p:nvPicPr>
          <p:cNvPr id="249" name="Picture 2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6435" y="4584438"/>
            <a:ext cx="198882" cy="157734"/>
          </a:xfrm>
          <a:prstGeom prst="rect">
            <a:avLst/>
          </a:prstGeom>
        </p:spPr>
      </p:pic>
      <p:pic>
        <p:nvPicPr>
          <p:cNvPr id="250" name="Picture 2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5211" y="4201248"/>
            <a:ext cx="726948" cy="610362"/>
          </a:xfrm>
          <a:prstGeom prst="rect">
            <a:avLst/>
          </a:prstGeom>
        </p:spPr>
      </p:pic>
      <p:pic>
        <p:nvPicPr>
          <p:cNvPr id="254" name="Picture 2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5067" y="3518429"/>
            <a:ext cx="198882" cy="157734"/>
          </a:xfrm>
          <a:prstGeom prst="rect">
            <a:avLst/>
          </a:prstGeom>
        </p:spPr>
      </p:pic>
      <p:pic>
        <p:nvPicPr>
          <p:cNvPr id="255" name="Picture 2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11065" y="1944147"/>
            <a:ext cx="459486" cy="822960"/>
          </a:xfrm>
          <a:prstGeom prst="rect">
            <a:avLst/>
          </a:prstGeom>
        </p:spPr>
      </p:pic>
      <p:pic>
        <p:nvPicPr>
          <p:cNvPr id="256" name="Picture 25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5269" y="992624"/>
            <a:ext cx="192024" cy="157734"/>
          </a:xfrm>
          <a:prstGeom prst="rect">
            <a:avLst/>
          </a:prstGeom>
        </p:spPr>
      </p:pic>
      <p:pic>
        <p:nvPicPr>
          <p:cNvPr id="257" name="Picture 25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37293" y="901424"/>
            <a:ext cx="747522" cy="576072"/>
          </a:xfrm>
          <a:prstGeom prst="rect">
            <a:avLst/>
          </a:prstGeom>
        </p:spPr>
      </p:pic>
      <p:pic>
        <p:nvPicPr>
          <p:cNvPr id="258" name="Picture 25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2181" y="939189"/>
            <a:ext cx="1138428" cy="246888"/>
          </a:xfrm>
          <a:prstGeom prst="rect">
            <a:avLst/>
          </a:prstGeom>
        </p:spPr>
      </p:pic>
      <p:pic>
        <p:nvPicPr>
          <p:cNvPr id="259" name="Picture 2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21475" y="1305995"/>
            <a:ext cx="747522" cy="164592"/>
          </a:xfrm>
          <a:prstGeom prst="rect">
            <a:avLst/>
          </a:prstGeom>
        </p:spPr>
      </p:pic>
      <p:pic>
        <p:nvPicPr>
          <p:cNvPr id="260" name="Picture 25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69406" y="939189"/>
            <a:ext cx="1104138" cy="240030"/>
          </a:xfrm>
          <a:prstGeom prst="rect">
            <a:avLst/>
          </a:prstGeom>
        </p:spPr>
      </p:pic>
      <p:pic>
        <p:nvPicPr>
          <p:cNvPr id="261" name="Picture 260"/>
          <p:cNvPicPr>
            <a:picLocks noChangeAspect="1"/>
          </p:cNvPicPr>
          <p:nvPr/>
        </p:nvPicPr>
        <p:blipFill rotWithShape="1">
          <a:blip r:embed="rId19" cstate="print">
            <a:extLst>
              <a:ext uri="{28A0092B-C50C-407E-A947-70E740481C1C}">
                <a14:useLocalDpi xmlns:a14="http://schemas.microsoft.com/office/drawing/2010/main" val="0"/>
              </a:ext>
            </a:extLst>
          </a:blip>
          <a:srcRect l="11282" t="42622" r="64231" b="7692"/>
          <a:stretch/>
        </p:blipFill>
        <p:spPr>
          <a:xfrm>
            <a:off x="5555908" y="1032301"/>
            <a:ext cx="1142682" cy="1304214"/>
          </a:xfrm>
          <a:prstGeom prst="rect">
            <a:avLst/>
          </a:prstGeom>
        </p:spPr>
      </p:pic>
      <p:pic>
        <p:nvPicPr>
          <p:cNvPr id="262" name="Picture 261"/>
          <p:cNvPicPr>
            <a:picLocks noChangeAspect="1"/>
          </p:cNvPicPr>
          <p:nvPr/>
        </p:nvPicPr>
        <p:blipFill rotWithShape="1">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l="74129" t="69107" r="7024" b="8557"/>
          <a:stretch/>
        </p:blipFill>
        <p:spPr>
          <a:xfrm>
            <a:off x="6773545" y="3558100"/>
            <a:ext cx="1723293" cy="1148862"/>
          </a:xfrm>
          <a:prstGeom prst="rect">
            <a:avLst/>
          </a:prstGeom>
        </p:spPr>
      </p:pic>
      <p:pic>
        <p:nvPicPr>
          <p:cNvPr id="263" name="Picture 262"/>
          <p:cNvPicPr>
            <a:picLocks noChangeAspect="1"/>
          </p:cNvPicPr>
          <p:nvPr/>
        </p:nvPicPr>
        <p:blipFill rotWithShape="1">
          <a:blip r:embed="rId22">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rcRect l="40309" t="46133" r="37511" b="15120"/>
          <a:stretch/>
        </p:blipFill>
        <p:spPr>
          <a:xfrm>
            <a:off x="3681048" y="2373997"/>
            <a:ext cx="2028092" cy="1992923"/>
          </a:xfrm>
          <a:prstGeom prst="rect">
            <a:avLst/>
          </a:prstGeom>
        </p:spPr>
      </p:pic>
      <p:pic>
        <p:nvPicPr>
          <p:cNvPr id="264" name="Picture 263"/>
          <p:cNvPicPr>
            <a:picLocks noChangeAspect="1"/>
          </p:cNvPicPr>
          <p:nvPr/>
        </p:nvPicPr>
        <p:blipFill rotWithShape="1">
          <a:blip r:embed="rId24">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l="43413" t="18830" r="4792" b="26925"/>
          <a:stretch/>
        </p:blipFill>
        <p:spPr>
          <a:xfrm>
            <a:off x="3973464" y="967226"/>
            <a:ext cx="4736123" cy="2790093"/>
          </a:xfrm>
          <a:prstGeom prst="rect">
            <a:avLst/>
          </a:prstGeom>
        </p:spPr>
      </p:pic>
      <p:pic>
        <p:nvPicPr>
          <p:cNvPr id="265" name="Picture 264"/>
          <p:cNvPicPr>
            <a:picLocks noChangeAspect="1"/>
          </p:cNvPicPr>
          <p:nvPr/>
        </p:nvPicPr>
        <p:blipFill rotWithShape="1">
          <a:blip r:embed="rId26">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val="0"/>
              </a:ext>
            </a:extLst>
          </a:blip>
          <a:srcRect l="4744" t="14587" r="55513" b="4729"/>
          <a:stretch/>
        </p:blipFill>
        <p:spPr>
          <a:xfrm>
            <a:off x="433755" y="750277"/>
            <a:ext cx="3634154" cy="4149969"/>
          </a:xfrm>
          <a:prstGeom prst="rect">
            <a:avLst/>
          </a:prstGeom>
        </p:spPr>
      </p:pic>
      <p:pic>
        <p:nvPicPr>
          <p:cNvPr id="266" name="Picture 26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695" y="1498574"/>
            <a:ext cx="918972" cy="198882"/>
          </a:xfrm>
          <a:prstGeom prst="rect">
            <a:avLst/>
          </a:prstGeom>
        </p:spPr>
      </p:pic>
      <p:pic>
        <p:nvPicPr>
          <p:cNvPr id="267" name="Picture 266"/>
          <p:cNvPicPr>
            <a:picLocks noChangeAspect="1"/>
          </p:cNvPicPr>
          <p:nvPr/>
        </p:nvPicPr>
        <p:blipFill rotWithShape="1">
          <a:blip r:embed="rId29">
            <a:extLst>
              <a:ext uri="{28A0092B-C50C-407E-A947-70E740481C1C}">
                <a14:useLocalDpi xmlns:a14="http://schemas.microsoft.com/office/drawing/2010/main" val="0"/>
              </a:ext>
            </a:extLst>
          </a:blip>
          <a:srcRect l="36814" t="10698" r="29115" b="31406"/>
          <a:stretch/>
        </p:blipFill>
        <p:spPr>
          <a:xfrm>
            <a:off x="3997693" y="24820"/>
            <a:ext cx="4148713" cy="3965522"/>
          </a:xfrm>
          <a:prstGeom prst="rect">
            <a:avLst/>
          </a:prstGeom>
        </p:spPr>
      </p:pic>
      <p:pic>
        <p:nvPicPr>
          <p:cNvPr id="268" name="Picture 267"/>
          <p:cNvPicPr>
            <a:picLocks noChangeAspect="1"/>
          </p:cNvPicPr>
          <p:nvPr/>
        </p:nvPicPr>
        <p:blipFill rotWithShape="1">
          <a:blip r:embed="rId30">
            <a:extLst>
              <a:ext uri="{28A0092B-C50C-407E-A947-70E740481C1C}">
                <a14:useLocalDpi xmlns:a14="http://schemas.microsoft.com/office/drawing/2010/main" val="0"/>
              </a:ext>
            </a:extLst>
          </a:blip>
          <a:srcRect l="36018" t="9912" r="30177" b="33608"/>
          <a:stretch/>
        </p:blipFill>
        <p:spPr>
          <a:xfrm>
            <a:off x="3971504" y="29712"/>
            <a:ext cx="3956127" cy="3717930"/>
          </a:xfrm>
          <a:prstGeom prst="rect">
            <a:avLst/>
          </a:prstGeom>
        </p:spPr>
      </p:pic>
      <p:pic>
        <p:nvPicPr>
          <p:cNvPr id="199" name="Picture 19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923705" y="1380248"/>
            <a:ext cx="2067193" cy="1162796"/>
          </a:xfrm>
          <a:prstGeom prst="rect">
            <a:avLst/>
          </a:prstGeom>
        </p:spPr>
      </p:pic>
      <p:pic>
        <p:nvPicPr>
          <p:cNvPr id="201" name="Picture 20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364" y="-28706"/>
            <a:ext cx="9144000" cy="5143500"/>
          </a:xfrm>
          <a:prstGeom prst="rect">
            <a:avLst/>
          </a:prstGeom>
        </p:spPr>
      </p:pic>
      <p:pic>
        <p:nvPicPr>
          <p:cNvPr id="218" name="Picture 217"/>
          <p:cNvPicPr>
            <a:picLocks noChangeAspect="1"/>
          </p:cNvPicPr>
          <p:nvPr/>
        </p:nvPicPr>
        <p:blipFill rotWithShape="1">
          <a:blip r:embed="rId33">
            <a:extLst>
              <a:ext uri="{28A0092B-C50C-407E-A947-70E740481C1C}">
                <a14:useLocalDpi xmlns:a14="http://schemas.microsoft.com/office/drawing/2010/main" val="0"/>
              </a:ext>
            </a:extLst>
          </a:blip>
          <a:srcRect t="61357" r="62036"/>
          <a:stretch/>
        </p:blipFill>
        <p:spPr>
          <a:xfrm>
            <a:off x="-7092" y="3667510"/>
            <a:ext cx="3661873" cy="1987606"/>
          </a:xfrm>
          <a:prstGeom prst="rect">
            <a:avLst/>
          </a:prstGeom>
        </p:spPr>
      </p:pic>
      <p:grpSp>
        <p:nvGrpSpPr>
          <p:cNvPr id="219" name="Group 218"/>
          <p:cNvGrpSpPr/>
          <p:nvPr/>
        </p:nvGrpSpPr>
        <p:grpSpPr>
          <a:xfrm>
            <a:off x="182589" y="3711646"/>
            <a:ext cx="2125736" cy="477430"/>
            <a:chOff x="-257397" y="-1598571"/>
            <a:chExt cx="2125736" cy="477430"/>
          </a:xfrm>
        </p:grpSpPr>
        <p:pic>
          <p:nvPicPr>
            <p:cNvPr id="220" name="Picture 219"/>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257397" y="-1598571"/>
              <a:ext cx="307498" cy="477430"/>
            </a:xfrm>
            <a:prstGeom prst="rect">
              <a:avLst/>
            </a:prstGeom>
          </p:spPr>
        </p:pic>
        <p:sp>
          <p:nvSpPr>
            <p:cNvPr id="221" name="Rectangle 220"/>
            <p:cNvSpPr/>
            <p:nvPr/>
          </p:nvSpPr>
          <p:spPr>
            <a:xfrm>
              <a:off x="-50776" y="-1417062"/>
              <a:ext cx="1919115" cy="230832"/>
            </a:xfrm>
            <a:prstGeom prst="rect">
              <a:avLst/>
            </a:prstGeom>
          </p:spPr>
          <p:txBody>
            <a:bodyPr wrap="none">
              <a:spAutoFit/>
            </a:bodyPr>
            <a:lstStyle/>
            <a:p>
              <a:r>
                <a:rPr lang="tr-TR" sz="900" b="1" dirty="0"/>
                <a:t>2002 THY Network </a:t>
              </a:r>
              <a:r>
                <a:rPr lang="tr-TR" sz="900" b="1" dirty="0" smtClean="0"/>
                <a:t>(15 </a:t>
              </a:r>
              <a:r>
                <a:rPr lang="tr-TR" sz="900" b="1" dirty="0"/>
                <a:t>Destinations)</a:t>
              </a:r>
            </a:p>
          </p:txBody>
        </p:sp>
      </p:grpSp>
      <p:grpSp>
        <p:nvGrpSpPr>
          <p:cNvPr id="222" name="Group 221"/>
          <p:cNvGrpSpPr/>
          <p:nvPr/>
        </p:nvGrpSpPr>
        <p:grpSpPr>
          <a:xfrm>
            <a:off x="174498" y="4132432"/>
            <a:ext cx="2204524" cy="501706"/>
            <a:chOff x="-265488" y="-1177785"/>
            <a:chExt cx="2204524" cy="501706"/>
          </a:xfrm>
        </p:grpSpPr>
        <p:pic>
          <p:nvPicPr>
            <p:cNvPr id="223" name="Picture 222"/>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265488" y="-1177785"/>
              <a:ext cx="331774" cy="501706"/>
            </a:xfrm>
            <a:prstGeom prst="rect">
              <a:avLst/>
            </a:prstGeom>
          </p:spPr>
        </p:pic>
        <p:sp>
          <p:nvSpPr>
            <p:cNvPr id="224" name="Rectangle 223"/>
            <p:cNvSpPr/>
            <p:nvPr/>
          </p:nvSpPr>
          <p:spPr>
            <a:xfrm>
              <a:off x="-31375" y="-1044301"/>
              <a:ext cx="1970411" cy="230832"/>
            </a:xfrm>
            <a:prstGeom prst="rect">
              <a:avLst/>
            </a:prstGeom>
          </p:spPr>
          <p:txBody>
            <a:bodyPr wrap="none">
              <a:spAutoFit/>
            </a:bodyPr>
            <a:lstStyle/>
            <a:p>
              <a:r>
                <a:rPr lang="tr-TR" sz="900" b="1" dirty="0" smtClean="0"/>
                <a:t>2003 </a:t>
              </a:r>
              <a:r>
                <a:rPr lang="tr-TR" sz="900" b="1" dirty="0"/>
                <a:t>- C</a:t>
              </a:r>
              <a:r>
                <a:rPr lang="tr-TR" sz="900" b="1" dirty="0" smtClean="0"/>
                <a:t>urrent (31  </a:t>
              </a:r>
              <a:r>
                <a:rPr lang="tr-TR" sz="900" b="1" dirty="0"/>
                <a:t>New Destinations)</a:t>
              </a:r>
            </a:p>
          </p:txBody>
        </p:sp>
      </p:grpSp>
      <p:grpSp>
        <p:nvGrpSpPr>
          <p:cNvPr id="225" name="Group 224"/>
          <p:cNvGrpSpPr/>
          <p:nvPr/>
        </p:nvGrpSpPr>
        <p:grpSpPr>
          <a:xfrm>
            <a:off x="174498" y="4464205"/>
            <a:ext cx="1611348" cy="412694"/>
            <a:chOff x="-265488" y="-846012"/>
            <a:chExt cx="1611348" cy="412694"/>
          </a:xfrm>
        </p:grpSpPr>
        <p:pic>
          <p:nvPicPr>
            <p:cNvPr id="226" name="Picture 225"/>
            <p:cNvPicPr>
              <a:picLocks noChangeAspect="1"/>
            </p:cNvPicPr>
            <p:nvPr/>
          </p:nvPicPr>
          <p:blipFill rotWithShape="1">
            <a:blip r:embed="rId36">
              <a:extLst>
                <a:ext uri="{28A0092B-C50C-407E-A947-70E740481C1C}">
                  <a14:useLocalDpi xmlns:a14="http://schemas.microsoft.com/office/drawing/2010/main" val="0"/>
                </a:ext>
              </a:extLst>
            </a:blip>
            <a:srcRect l="1651" t="75802" r="94367" b="16175"/>
            <a:stretch/>
          </p:blipFill>
          <p:spPr>
            <a:xfrm>
              <a:off x="-265488" y="-846012"/>
              <a:ext cx="364142" cy="412694"/>
            </a:xfrm>
            <a:prstGeom prst="rect">
              <a:avLst/>
            </a:prstGeom>
          </p:spPr>
        </p:pic>
        <p:sp>
          <p:nvSpPr>
            <p:cNvPr id="227" name="Rectangle 226"/>
            <p:cNvSpPr/>
            <p:nvPr/>
          </p:nvSpPr>
          <p:spPr>
            <a:xfrm>
              <a:off x="-17014" y="-733953"/>
              <a:ext cx="1362874" cy="230832"/>
            </a:xfrm>
            <a:prstGeom prst="rect">
              <a:avLst/>
            </a:prstGeom>
          </p:spPr>
          <p:txBody>
            <a:bodyPr wrap="none">
              <a:spAutoFit/>
            </a:bodyPr>
            <a:lstStyle/>
            <a:p>
              <a:r>
                <a:rPr lang="en-US" sz="900" b="1" dirty="0" smtClean="0"/>
                <a:t>Planned (</a:t>
              </a:r>
              <a:r>
                <a:rPr lang="tr-TR" sz="900" b="1" dirty="0" smtClean="0"/>
                <a:t>3</a:t>
              </a:r>
              <a:r>
                <a:rPr lang="en-US" sz="900" b="1" dirty="0" smtClean="0"/>
                <a:t> Destinations)</a:t>
              </a:r>
              <a:endParaRPr lang="en-US" sz="900" b="1" dirty="0"/>
            </a:p>
          </p:txBody>
        </p:sp>
      </p:grpSp>
      <p:grpSp>
        <p:nvGrpSpPr>
          <p:cNvPr id="209" name="Group 208"/>
          <p:cNvGrpSpPr/>
          <p:nvPr/>
        </p:nvGrpSpPr>
        <p:grpSpPr>
          <a:xfrm>
            <a:off x="2533530" y="353096"/>
            <a:ext cx="6669226" cy="4245853"/>
            <a:chOff x="2515709" y="361668"/>
            <a:chExt cx="6669226" cy="4245853"/>
          </a:xfrm>
        </p:grpSpPr>
        <p:pic>
          <p:nvPicPr>
            <p:cNvPr id="210" name="Picture 209"/>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2997489" y="1436639"/>
              <a:ext cx="280648" cy="435741"/>
            </a:xfrm>
            <a:prstGeom prst="rect">
              <a:avLst/>
            </a:prstGeom>
          </p:spPr>
        </p:pic>
        <p:sp>
          <p:nvSpPr>
            <p:cNvPr id="213" name="Rectangle 212"/>
            <p:cNvSpPr/>
            <p:nvPr/>
          </p:nvSpPr>
          <p:spPr>
            <a:xfrm>
              <a:off x="3181020" y="1591129"/>
              <a:ext cx="397866" cy="184666"/>
            </a:xfrm>
            <a:prstGeom prst="rect">
              <a:avLst/>
            </a:prstGeom>
          </p:spPr>
          <p:txBody>
            <a:bodyPr wrap="none">
              <a:spAutoFit/>
            </a:bodyPr>
            <a:lstStyle/>
            <a:p>
              <a:r>
                <a:rPr lang="tr-TR" sz="600" b="1" dirty="0" smtClean="0"/>
                <a:t>TBILISI</a:t>
              </a:r>
              <a:endParaRPr lang="tr-TR" sz="600" b="1" dirty="0"/>
            </a:p>
          </p:txBody>
        </p:sp>
        <p:grpSp>
          <p:nvGrpSpPr>
            <p:cNvPr id="214" name="Group 213"/>
            <p:cNvGrpSpPr/>
            <p:nvPr/>
          </p:nvGrpSpPr>
          <p:grpSpPr>
            <a:xfrm>
              <a:off x="2515709" y="361668"/>
              <a:ext cx="6669226" cy="4245853"/>
              <a:chOff x="2515709" y="361668"/>
              <a:chExt cx="6669226" cy="4245853"/>
            </a:xfrm>
          </p:grpSpPr>
          <p:pic>
            <p:nvPicPr>
              <p:cNvPr id="231" name="Picture 230"/>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2630418" y="361668"/>
                <a:ext cx="280648" cy="435741"/>
              </a:xfrm>
              <a:prstGeom prst="rect">
                <a:avLst/>
              </a:prstGeom>
            </p:spPr>
          </p:pic>
          <p:sp>
            <p:nvSpPr>
              <p:cNvPr id="232" name="Rectangle 231"/>
              <p:cNvSpPr/>
              <p:nvPr/>
            </p:nvSpPr>
            <p:spPr>
              <a:xfrm>
                <a:off x="2515709" y="742978"/>
                <a:ext cx="502061" cy="184666"/>
              </a:xfrm>
              <a:prstGeom prst="rect">
                <a:avLst/>
              </a:prstGeom>
            </p:spPr>
            <p:txBody>
              <a:bodyPr wrap="none">
                <a:spAutoFit/>
              </a:bodyPr>
              <a:lstStyle/>
              <a:p>
                <a:r>
                  <a:rPr lang="tr-TR" sz="600" b="1" dirty="0" smtClean="0"/>
                  <a:t>MOSCOW</a:t>
                </a:r>
                <a:endParaRPr lang="tr-TR" sz="600" b="1" dirty="0"/>
              </a:p>
            </p:txBody>
          </p:sp>
          <p:grpSp>
            <p:nvGrpSpPr>
              <p:cNvPr id="233" name="Group 232"/>
              <p:cNvGrpSpPr/>
              <p:nvPr/>
            </p:nvGrpSpPr>
            <p:grpSpPr>
              <a:xfrm>
                <a:off x="3417360" y="1267103"/>
                <a:ext cx="5767575" cy="3340418"/>
                <a:chOff x="3417360" y="1267103"/>
                <a:chExt cx="5767575" cy="3340418"/>
              </a:xfrm>
            </p:grpSpPr>
            <p:pic>
              <p:nvPicPr>
                <p:cNvPr id="234" name="Picture 233"/>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3417360" y="1498574"/>
                  <a:ext cx="280648" cy="435741"/>
                </a:xfrm>
                <a:prstGeom prst="rect">
                  <a:avLst/>
                </a:prstGeom>
              </p:spPr>
            </p:pic>
            <p:sp>
              <p:nvSpPr>
                <p:cNvPr id="235" name="Rectangle 234"/>
                <p:cNvSpPr/>
                <p:nvPr/>
              </p:nvSpPr>
              <p:spPr>
                <a:xfrm>
                  <a:off x="3444779" y="1830546"/>
                  <a:ext cx="365806" cy="184666"/>
                </a:xfrm>
                <a:prstGeom prst="rect">
                  <a:avLst/>
                </a:prstGeom>
              </p:spPr>
              <p:txBody>
                <a:bodyPr wrap="none">
                  <a:spAutoFit/>
                </a:bodyPr>
                <a:lstStyle/>
                <a:p>
                  <a:r>
                    <a:rPr lang="tr-TR" sz="600" b="1" dirty="0"/>
                    <a:t>BAKU</a:t>
                  </a:r>
                </a:p>
              </p:txBody>
            </p:sp>
            <p:grpSp>
              <p:nvGrpSpPr>
                <p:cNvPr id="236" name="Group 235"/>
                <p:cNvGrpSpPr/>
                <p:nvPr/>
              </p:nvGrpSpPr>
              <p:grpSpPr>
                <a:xfrm>
                  <a:off x="3866286" y="1267103"/>
                  <a:ext cx="5318649" cy="3340418"/>
                  <a:chOff x="3866286" y="1267103"/>
                  <a:chExt cx="5318649" cy="3340418"/>
                </a:xfrm>
              </p:grpSpPr>
              <p:pic>
                <p:nvPicPr>
                  <p:cNvPr id="237" name="Picture 236"/>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3889471" y="1687857"/>
                    <a:ext cx="280648" cy="435741"/>
                  </a:xfrm>
                  <a:prstGeom prst="rect">
                    <a:avLst/>
                  </a:prstGeom>
                </p:spPr>
              </p:pic>
              <p:sp>
                <p:nvSpPr>
                  <p:cNvPr id="238" name="Rectangle 237"/>
                  <p:cNvSpPr/>
                  <p:nvPr/>
                </p:nvSpPr>
                <p:spPr>
                  <a:xfrm>
                    <a:off x="3866286" y="2052329"/>
                    <a:ext cx="550151" cy="184666"/>
                  </a:xfrm>
                  <a:prstGeom prst="rect">
                    <a:avLst/>
                  </a:prstGeom>
                </p:spPr>
                <p:txBody>
                  <a:bodyPr wrap="none">
                    <a:spAutoFit/>
                  </a:bodyPr>
                  <a:lstStyle/>
                  <a:p>
                    <a:r>
                      <a:rPr lang="tr-TR" sz="600" b="1" dirty="0"/>
                      <a:t>ASHGABAD</a:t>
                    </a:r>
                  </a:p>
                </p:txBody>
              </p:sp>
              <p:grpSp>
                <p:nvGrpSpPr>
                  <p:cNvPr id="239" name="Group 238"/>
                  <p:cNvGrpSpPr/>
                  <p:nvPr/>
                </p:nvGrpSpPr>
                <p:grpSpPr>
                  <a:xfrm>
                    <a:off x="4228371" y="1267103"/>
                    <a:ext cx="4956564" cy="3340418"/>
                    <a:chOff x="4228371" y="1267103"/>
                    <a:chExt cx="4956564" cy="3340418"/>
                  </a:xfrm>
                </p:grpSpPr>
                <p:pic>
                  <p:nvPicPr>
                    <p:cNvPr id="240" name="Picture 239"/>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4933749" y="1324063"/>
                      <a:ext cx="280648" cy="435741"/>
                    </a:xfrm>
                    <a:prstGeom prst="rect">
                      <a:avLst/>
                    </a:prstGeom>
                  </p:spPr>
                </p:pic>
                <p:sp>
                  <p:nvSpPr>
                    <p:cNvPr id="241" name="Rectangle 240"/>
                    <p:cNvSpPr/>
                    <p:nvPr/>
                  </p:nvSpPr>
                  <p:spPr>
                    <a:xfrm>
                      <a:off x="5005311" y="1695001"/>
                      <a:ext cx="453970" cy="184666"/>
                    </a:xfrm>
                    <a:prstGeom prst="rect">
                      <a:avLst/>
                    </a:prstGeom>
                  </p:spPr>
                  <p:txBody>
                    <a:bodyPr wrap="none">
                      <a:spAutoFit/>
                    </a:bodyPr>
                    <a:lstStyle/>
                    <a:p>
                      <a:r>
                        <a:rPr lang="tr-TR" sz="600" b="1" dirty="0"/>
                        <a:t>BISHKEK</a:t>
                      </a:r>
                    </a:p>
                  </p:txBody>
                </p:sp>
                <p:grpSp>
                  <p:nvGrpSpPr>
                    <p:cNvPr id="242" name="Group 241"/>
                    <p:cNvGrpSpPr/>
                    <p:nvPr/>
                  </p:nvGrpSpPr>
                  <p:grpSpPr>
                    <a:xfrm>
                      <a:off x="4228371" y="1267103"/>
                      <a:ext cx="4956564" cy="3340418"/>
                      <a:chOff x="4228371" y="1267103"/>
                      <a:chExt cx="4956564" cy="3340418"/>
                    </a:xfrm>
                  </p:grpSpPr>
                  <p:sp>
                    <p:nvSpPr>
                      <p:cNvPr id="243" name="Rectangle 242"/>
                      <p:cNvSpPr/>
                      <p:nvPr/>
                    </p:nvSpPr>
                    <p:spPr>
                      <a:xfrm>
                        <a:off x="4228371" y="1571709"/>
                        <a:ext cx="522900" cy="184666"/>
                      </a:xfrm>
                      <a:prstGeom prst="rect">
                        <a:avLst/>
                      </a:prstGeom>
                    </p:spPr>
                    <p:txBody>
                      <a:bodyPr wrap="none">
                        <a:spAutoFit/>
                      </a:bodyPr>
                      <a:lstStyle/>
                      <a:p>
                        <a:r>
                          <a:rPr lang="tr-TR" sz="600" b="1" dirty="0"/>
                          <a:t>TASHKENT</a:t>
                        </a:r>
                      </a:p>
                    </p:txBody>
                  </p:sp>
                  <p:pic>
                    <p:nvPicPr>
                      <p:cNvPr id="244" name="Picture 243"/>
                      <p:cNvPicPr>
                        <a:picLocks noChangeAspect="1"/>
                      </p:cNvPicPr>
                      <p:nvPr/>
                    </p:nvPicPr>
                    <p:blipFill rotWithShape="1">
                      <a:blip r:embed="rId34">
                        <a:extLst>
                          <a:ext uri="{28A0092B-C50C-407E-A947-70E740481C1C}">
                            <a14:useLocalDpi xmlns:a14="http://schemas.microsoft.com/office/drawing/2010/main" val="0"/>
                          </a:ext>
                        </a:extLst>
                      </a:blip>
                      <a:srcRect l="1740" t="63970" r="95086" b="29548"/>
                      <a:stretch/>
                    </p:blipFill>
                    <p:spPr>
                      <a:xfrm>
                        <a:off x="4618808" y="1471766"/>
                        <a:ext cx="264926" cy="304280"/>
                      </a:xfrm>
                      <a:prstGeom prst="rect">
                        <a:avLst/>
                      </a:prstGeom>
                    </p:spPr>
                  </p:pic>
                  <p:grpSp>
                    <p:nvGrpSpPr>
                      <p:cNvPr id="245" name="Group 244"/>
                      <p:cNvGrpSpPr/>
                      <p:nvPr/>
                    </p:nvGrpSpPr>
                    <p:grpSpPr>
                      <a:xfrm>
                        <a:off x="4439166" y="1267103"/>
                        <a:ext cx="4745769" cy="3340418"/>
                        <a:chOff x="4439166" y="1267103"/>
                        <a:chExt cx="4745769" cy="3340418"/>
                      </a:xfrm>
                    </p:grpSpPr>
                    <p:pic>
                      <p:nvPicPr>
                        <p:cNvPr id="246" name="Picture 245"/>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5075721" y="1267103"/>
                          <a:ext cx="280648" cy="435741"/>
                        </a:xfrm>
                        <a:prstGeom prst="rect">
                          <a:avLst/>
                        </a:prstGeom>
                      </p:spPr>
                    </p:pic>
                    <p:sp>
                      <p:nvSpPr>
                        <p:cNvPr id="251" name="Rectangle 250"/>
                        <p:cNvSpPr/>
                        <p:nvPr/>
                      </p:nvSpPr>
                      <p:spPr>
                        <a:xfrm>
                          <a:off x="5200379" y="1589353"/>
                          <a:ext cx="455574" cy="184666"/>
                        </a:xfrm>
                        <a:prstGeom prst="rect">
                          <a:avLst/>
                        </a:prstGeom>
                      </p:spPr>
                      <p:txBody>
                        <a:bodyPr wrap="none">
                          <a:spAutoFit/>
                        </a:bodyPr>
                        <a:lstStyle/>
                        <a:p>
                          <a:r>
                            <a:rPr lang="tr-TR" sz="600" b="1" dirty="0"/>
                            <a:t>ALMATY</a:t>
                          </a:r>
                        </a:p>
                      </p:txBody>
                    </p:sp>
                    <p:grpSp>
                      <p:nvGrpSpPr>
                        <p:cNvPr id="252" name="Group 251"/>
                        <p:cNvGrpSpPr/>
                        <p:nvPr/>
                      </p:nvGrpSpPr>
                      <p:grpSpPr>
                        <a:xfrm>
                          <a:off x="4439166" y="1516160"/>
                          <a:ext cx="4745769" cy="3091361"/>
                          <a:chOff x="4439166" y="1516160"/>
                          <a:chExt cx="4745769" cy="3091361"/>
                        </a:xfrm>
                      </p:grpSpPr>
                      <p:pic>
                        <p:nvPicPr>
                          <p:cNvPr id="253" name="Picture 252"/>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4439166" y="2533052"/>
                            <a:ext cx="280648" cy="435741"/>
                          </a:xfrm>
                          <a:prstGeom prst="rect">
                            <a:avLst/>
                          </a:prstGeom>
                        </p:spPr>
                      </p:pic>
                      <p:sp>
                        <p:nvSpPr>
                          <p:cNvPr id="269" name="Rectangle 268"/>
                          <p:cNvSpPr/>
                          <p:nvPr/>
                        </p:nvSpPr>
                        <p:spPr>
                          <a:xfrm>
                            <a:off x="4543664" y="2833345"/>
                            <a:ext cx="471604" cy="184666"/>
                          </a:xfrm>
                          <a:prstGeom prst="rect">
                            <a:avLst/>
                          </a:prstGeom>
                        </p:spPr>
                        <p:txBody>
                          <a:bodyPr wrap="none">
                            <a:spAutoFit/>
                          </a:bodyPr>
                          <a:lstStyle/>
                          <a:p>
                            <a:r>
                              <a:rPr lang="tr-TR" sz="600" b="1" dirty="0"/>
                              <a:t>KARACHI</a:t>
                            </a:r>
                          </a:p>
                        </p:txBody>
                      </p:sp>
                      <p:grpSp>
                        <p:nvGrpSpPr>
                          <p:cNvPr id="270" name="Group 269"/>
                          <p:cNvGrpSpPr/>
                          <p:nvPr/>
                        </p:nvGrpSpPr>
                        <p:grpSpPr>
                          <a:xfrm>
                            <a:off x="6494977" y="1516160"/>
                            <a:ext cx="2689958" cy="3091361"/>
                            <a:chOff x="6494977" y="1516160"/>
                            <a:chExt cx="2689958" cy="3091361"/>
                          </a:xfrm>
                        </p:grpSpPr>
                        <p:pic>
                          <p:nvPicPr>
                            <p:cNvPr id="271" name="Picture 270"/>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8875990" y="1853413"/>
                              <a:ext cx="280648" cy="435741"/>
                            </a:xfrm>
                            <a:prstGeom prst="rect">
                              <a:avLst/>
                            </a:prstGeom>
                          </p:spPr>
                        </p:pic>
                        <p:sp>
                          <p:nvSpPr>
                            <p:cNvPr id="272" name="Rectangle 271"/>
                            <p:cNvSpPr/>
                            <p:nvPr/>
                          </p:nvSpPr>
                          <p:spPr>
                            <a:xfrm>
                              <a:off x="8777451" y="2274866"/>
                              <a:ext cx="407484" cy="184666"/>
                            </a:xfrm>
                            <a:prstGeom prst="rect">
                              <a:avLst/>
                            </a:prstGeom>
                          </p:spPr>
                          <p:txBody>
                            <a:bodyPr wrap="none">
                              <a:spAutoFit/>
                            </a:bodyPr>
                            <a:lstStyle/>
                            <a:p>
                              <a:r>
                                <a:rPr lang="tr-TR" sz="600" b="1" dirty="0"/>
                                <a:t>TOKYO</a:t>
                              </a:r>
                            </a:p>
                          </p:txBody>
                        </p:sp>
                        <p:grpSp>
                          <p:nvGrpSpPr>
                            <p:cNvPr id="273" name="Group 272"/>
                            <p:cNvGrpSpPr/>
                            <p:nvPr/>
                          </p:nvGrpSpPr>
                          <p:grpSpPr>
                            <a:xfrm>
                              <a:off x="6494977" y="1516160"/>
                              <a:ext cx="1911873" cy="3091361"/>
                              <a:chOff x="6494977" y="1516160"/>
                              <a:chExt cx="1911873" cy="3091361"/>
                            </a:xfrm>
                          </p:grpSpPr>
                          <p:pic>
                            <p:nvPicPr>
                              <p:cNvPr id="274" name="Picture 273"/>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7536515" y="1516160"/>
                                <a:ext cx="280648" cy="435741"/>
                              </a:xfrm>
                              <a:prstGeom prst="rect">
                                <a:avLst/>
                              </a:prstGeom>
                            </p:spPr>
                          </p:pic>
                          <p:sp>
                            <p:nvSpPr>
                              <p:cNvPr id="275" name="Rectangle 274"/>
                              <p:cNvSpPr/>
                              <p:nvPr/>
                            </p:nvSpPr>
                            <p:spPr>
                              <a:xfrm>
                                <a:off x="7316914" y="1817633"/>
                                <a:ext cx="433132" cy="184666"/>
                              </a:xfrm>
                              <a:prstGeom prst="rect">
                                <a:avLst/>
                              </a:prstGeom>
                            </p:spPr>
                            <p:txBody>
                              <a:bodyPr wrap="none">
                                <a:spAutoFit/>
                              </a:bodyPr>
                              <a:lstStyle/>
                              <a:p>
                                <a:r>
                                  <a:rPr lang="tr-TR" sz="600" b="1" dirty="0"/>
                                  <a:t>BEIJING</a:t>
                                </a:r>
                              </a:p>
                            </p:txBody>
                          </p:sp>
                          <p:pic>
                            <p:nvPicPr>
                              <p:cNvPr id="276" name="Picture 275"/>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8126202" y="1708535"/>
                                <a:ext cx="280648" cy="435741"/>
                              </a:xfrm>
                              <a:prstGeom prst="rect">
                                <a:avLst/>
                              </a:prstGeom>
                            </p:spPr>
                          </p:pic>
                          <p:sp>
                            <p:nvSpPr>
                              <p:cNvPr id="277" name="Rectangle 276"/>
                              <p:cNvSpPr/>
                              <p:nvPr/>
                            </p:nvSpPr>
                            <p:spPr>
                              <a:xfrm>
                                <a:off x="7912614" y="1776806"/>
                                <a:ext cx="391454" cy="184666"/>
                              </a:xfrm>
                              <a:prstGeom prst="rect">
                                <a:avLst/>
                              </a:prstGeom>
                            </p:spPr>
                            <p:txBody>
                              <a:bodyPr wrap="none">
                                <a:spAutoFit/>
                              </a:bodyPr>
                              <a:lstStyle/>
                              <a:p>
                                <a:r>
                                  <a:rPr lang="tr-TR" sz="600" b="1" dirty="0"/>
                                  <a:t>SEOUL</a:t>
                                </a:r>
                              </a:p>
                            </p:txBody>
                          </p:sp>
                          <p:pic>
                            <p:nvPicPr>
                              <p:cNvPr id="278" name="Picture 277"/>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7807326" y="2151308"/>
                                <a:ext cx="280648" cy="435741"/>
                              </a:xfrm>
                              <a:prstGeom prst="rect">
                                <a:avLst/>
                              </a:prstGeom>
                            </p:spPr>
                          </p:pic>
                          <p:sp>
                            <p:nvSpPr>
                              <p:cNvPr id="279" name="Rectangle 278"/>
                              <p:cNvSpPr/>
                              <p:nvPr/>
                            </p:nvSpPr>
                            <p:spPr>
                              <a:xfrm>
                                <a:off x="7430813" y="2389001"/>
                                <a:ext cx="532518" cy="184666"/>
                              </a:xfrm>
                              <a:prstGeom prst="rect">
                                <a:avLst/>
                              </a:prstGeom>
                            </p:spPr>
                            <p:txBody>
                              <a:bodyPr wrap="none">
                                <a:spAutoFit/>
                              </a:bodyPr>
                              <a:lstStyle/>
                              <a:p>
                                <a:r>
                                  <a:rPr lang="tr-TR" sz="600" b="1" dirty="0"/>
                                  <a:t>SHANGHAI</a:t>
                                </a:r>
                              </a:p>
                            </p:txBody>
                          </p:sp>
                          <p:grpSp>
                            <p:nvGrpSpPr>
                              <p:cNvPr id="280" name="Group 279"/>
                              <p:cNvGrpSpPr/>
                              <p:nvPr/>
                            </p:nvGrpSpPr>
                            <p:grpSpPr>
                              <a:xfrm>
                                <a:off x="6494977" y="2696267"/>
                                <a:ext cx="1539815" cy="1911254"/>
                                <a:chOff x="6494977" y="2696267"/>
                                <a:chExt cx="1539815" cy="1911254"/>
                              </a:xfrm>
                            </p:grpSpPr>
                            <p:grpSp>
                              <p:nvGrpSpPr>
                                <p:cNvPr id="281" name="Group 280"/>
                                <p:cNvGrpSpPr/>
                                <p:nvPr/>
                              </p:nvGrpSpPr>
                              <p:grpSpPr>
                                <a:xfrm>
                                  <a:off x="6494977" y="3289469"/>
                                  <a:ext cx="721500" cy="1318052"/>
                                  <a:chOff x="6494977" y="3289469"/>
                                  <a:chExt cx="721500" cy="1318052"/>
                                </a:xfrm>
                              </p:grpSpPr>
                              <p:pic>
                                <p:nvPicPr>
                                  <p:cNvPr id="284" name="Picture 283"/>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6494977" y="3289469"/>
                                    <a:ext cx="280648" cy="435741"/>
                                  </a:xfrm>
                                  <a:prstGeom prst="rect">
                                    <a:avLst/>
                                  </a:prstGeom>
                                </p:spPr>
                              </p:pic>
                              <p:sp>
                                <p:nvSpPr>
                                  <p:cNvPr id="285" name="Rectangle 284"/>
                                  <p:cNvSpPr/>
                                  <p:nvPr/>
                                </p:nvSpPr>
                                <p:spPr>
                                  <a:xfrm>
                                    <a:off x="6615930" y="3501235"/>
                                    <a:ext cx="510076" cy="184666"/>
                                  </a:xfrm>
                                  <a:prstGeom prst="rect">
                                    <a:avLst/>
                                  </a:prstGeom>
                                </p:spPr>
                                <p:txBody>
                                  <a:bodyPr wrap="none">
                                    <a:spAutoFit/>
                                  </a:bodyPr>
                                  <a:lstStyle/>
                                  <a:p>
                                    <a:r>
                                      <a:rPr lang="tr-TR" sz="600" b="1" dirty="0"/>
                                      <a:t>BANGKOK</a:t>
                                    </a:r>
                                  </a:p>
                                </p:txBody>
                              </p:sp>
                              <p:grpSp>
                                <p:nvGrpSpPr>
                                  <p:cNvPr id="286" name="Group 285"/>
                                  <p:cNvGrpSpPr/>
                                  <p:nvPr/>
                                </p:nvGrpSpPr>
                                <p:grpSpPr>
                                  <a:xfrm>
                                    <a:off x="6653502" y="4040115"/>
                                    <a:ext cx="562975" cy="567406"/>
                                    <a:chOff x="6653502" y="4040115"/>
                                    <a:chExt cx="562975" cy="567406"/>
                                  </a:xfrm>
                                </p:grpSpPr>
                                <p:pic>
                                  <p:nvPicPr>
                                    <p:cNvPr id="287" name="Picture 286"/>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6743389" y="4040115"/>
                                      <a:ext cx="280648" cy="435741"/>
                                    </a:xfrm>
                                    <a:prstGeom prst="rect">
                                      <a:avLst/>
                                    </a:prstGeom>
                                  </p:spPr>
                                </p:pic>
                                <p:sp>
                                  <p:nvSpPr>
                                    <p:cNvPr id="288" name="Rectangle 287"/>
                                    <p:cNvSpPr/>
                                    <p:nvPr/>
                                  </p:nvSpPr>
                                  <p:spPr>
                                    <a:xfrm>
                                      <a:off x="6653502" y="4422855"/>
                                      <a:ext cx="562975" cy="184666"/>
                                    </a:xfrm>
                                    <a:prstGeom prst="rect">
                                      <a:avLst/>
                                    </a:prstGeom>
                                  </p:spPr>
                                  <p:txBody>
                                    <a:bodyPr wrap="none">
                                      <a:spAutoFit/>
                                    </a:bodyPr>
                                    <a:lstStyle/>
                                    <a:p>
                                      <a:r>
                                        <a:rPr lang="tr-TR" sz="600" b="1" dirty="0" smtClean="0"/>
                                        <a:t>SINGAPORE</a:t>
                                      </a:r>
                                      <a:endParaRPr lang="tr-TR" sz="600" b="1" dirty="0"/>
                                    </a:p>
                                  </p:txBody>
                                </p:sp>
                              </p:grpSp>
                            </p:grpSp>
                            <p:pic>
                              <p:nvPicPr>
                                <p:cNvPr id="282" name="Picture 281"/>
                                <p:cNvPicPr>
                                  <a:picLocks noChangeAspect="1"/>
                                </p:cNvPicPr>
                                <p:nvPr/>
                              </p:nvPicPr>
                              <p:blipFill rotWithShape="1">
                                <a:blip r:embed="rId34">
                                  <a:extLst>
                                    <a:ext uri="{28A0092B-C50C-407E-A947-70E740481C1C}">
                                      <a14:useLocalDpi xmlns:a14="http://schemas.microsoft.com/office/drawing/2010/main" val="0"/>
                                    </a:ext>
                                  </a:extLst>
                                </a:blip>
                                <a:srcRect l="1740" t="61170" r="94898" b="29548"/>
                                <a:stretch/>
                              </p:blipFill>
                              <p:spPr>
                                <a:xfrm>
                                  <a:off x="7386309" y="2696267"/>
                                  <a:ext cx="280648" cy="435741"/>
                                </a:xfrm>
                                <a:prstGeom prst="rect">
                                  <a:avLst/>
                                </a:prstGeom>
                              </p:spPr>
                            </p:pic>
                            <p:sp>
                              <p:nvSpPr>
                                <p:cNvPr id="283" name="Rectangle 282"/>
                                <p:cNvSpPr/>
                                <p:nvPr/>
                              </p:nvSpPr>
                              <p:spPr>
                                <a:xfrm>
                                  <a:off x="7438154" y="3059268"/>
                                  <a:ext cx="596638" cy="184666"/>
                                </a:xfrm>
                                <a:prstGeom prst="rect">
                                  <a:avLst/>
                                </a:prstGeom>
                              </p:spPr>
                              <p:txBody>
                                <a:bodyPr wrap="none">
                                  <a:spAutoFit/>
                                </a:bodyPr>
                                <a:lstStyle/>
                                <a:p>
                                  <a:r>
                                    <a:rPr lang="tr-TR" sz="600" b="1" dirty="0" smtClean="0"/>
                                    <a:t>HONG </a:t>
                                  </a:r>
                                  <a:r>
                                    <a:rPr lang="tr-TR" sz="600" b="1" dirty="0"/>
                                    <a:t>KONG</a:t>
                                  </a:r>
                                </a:p>
                              </p:txBody>
                            </p:sp>
                          </p:grpSp>
                        </p:grpSp>
                      </p:grpSp>
                    </p:grpSp>
                  </p:grpSp>
                </p:grpSp>
              </p:grpSp>
            </p:grpSp>
          </p:grpSp>
        </p:grpSp>
      </p:grpSp>
      <p:sp>
        <p:nvSpPr>
          <p:cNvPr id="3" name="Title 2"/>
          <p:cNvSpPr>
            <a:spLocks noGrp="1"/>
          </p:cNvSpPr>
          <p:nvPr>
            <p:ph type="title"/>
          </p:nvPr>
        </p:nvSpPr>
        <p:spPr/>
        <p:txBody>
          <a:bodyPr/>
          <a:lstStyle/>
          <a:p>
            <a:r>
              <a:rPr lang="tr-TR" dirty="0" smtClean="0"/>
              <a:t>Far East</a:t>
            </a:r>
            <a:endParaRPr lang="en-GB" dirty="0"/>
          </a:p>
        </p:txBody>
      </p:sp>
      <p:sp>
        <p:nvSpPr>
          <p:cNvPr id="168" name="Rectangle 167"/>
          <p:cNvSpPr/>
          <p:nvPr/>
        </p:nvSpPr>
        <p:spPr>
          <a:xfrm>
            <a:off x="5055227" y="4132678"/>
            <a:ext cx="367408" cy="184666"/>
          </a:xfrm>
          <a:prstGeom prst="rect">
            <a:avLst/>
          </a:prstGeom>
        </p:spPr>
        <p:txBody>
          <a:bodyPr wrap="none">
            <a:spAutoFit/>
          </a:bodyPr>
          <a:lstStyle/>
          <a:p>
            <a:r>
              <a:rPr lang="tr-TR" sz="600" b="1" dirty="0" smtClean="0"/>
              <a:t>MALE</a:t>
            </a:r>
            <a:endParaRPr lang="tr-TR" sz="600" b="1" dirty="0"/>
          </a:p>
        </p:txBody>
      </p:sp>
      <p:grpSp>
        <p:nvGrpSpPr>
          <p:cNvPr id="5" name="Group 4"/>
          <p:cNvGrpSpPr/>
          <p:nvPr/>
        </p:nvGrpSpPr>
        <p:grpSpPr>
          <a:xfrm>
            <a:off x="2052302" y="-10068"/>
            <a:ext cx="6953676" cy="5065380"/>
            <a:chOff x="2052302" y="-10068"/>
            <a:chExt cx="6953676" cy="5065380"/>
          </a:xfrm>
        </p:grpSpPr>
        <p:grpSp>
          <p:nvGrpSpPr>
            <p:cNvPr id="2" name="Group 1"/>
            <p:cNvGrpSpPr/>
            <p:nvPr/>
          </p:nvGrpSpPr>
          <p:grpSpPr>
            <a:xfrm>
              <a:off x="2052302" y="-10068"/>
              <a:ext cx="6953676" cy="5065380"/>
              <a:chOff x="2052302" y="-10068"/>
              <a:chExt cx="6953676" cy="5065380"/>
            </a:xfrm>
          </p:grpSpPr>
          <p:grpSp>
            <p:nvGrpSpPr>
              <p:cNvPr id="289" name="Group 288"/>
              <p:cNvGrpSpPr/>
              <p:nvPr/>
            </p:nvGrpSpPr>
            <p:grpSpPr>
              <a:xfrm>
                <a:off x="2052302" y="-10068"/>
                <a:ext cx="6953676" cy="5065380"/>
                <a:chOff x="2034481" y="-1496"/>
                <a:chExt cx="6953676" cy="5065380"/>
              </a:xfrm>
            </p:grpSpPr>
            <p:sp>
              <p:nvSpPr>
                <p:cNvPr id="290" name="Rectangle 289"/>
                <p:cNvSpPr/>
                <p:nvPr/>
              </p:nvSpPr>
              <p:spPr>
                <a:xfrm>
                  <a:off x="4941421" y="1844002"/>
                  <a:ext cx="320922" cy="184666"/>
                </a:xfrm>
                <a:prstGeom prst="rect">
                  <a:avLst/>
                </a:prstGeom>
              </p:spPr>
              <p:txBody>
                <a:bodyPr wrap="none">
                  <a:spAutoFit/>
                </a:bodyPr>
                <a:lstStyle/>
                <a:p>
                  <a:r>
                    <a:rPr lang="tr-TR" sz="600" b="1" dirty="0"/>
                    <a:t>OSH</a:t>
                  </a:r>
                </a:p>
              </p:txBody>
            </p:sp>
            <p:grpSp>
              <p:nvGrpSpPr>
                <p:cNvPr id="291" name="Group 290"/>
                <p:cNvGrpSpPr/>
                <p:nvPr/>
              </p:nvGrpSpPr>
              <p:grpSpPr>
                <a:xfrm>
                  <a:off x="2034481" y="-1496"/>
                  <a:ext cx="6953676" cy="5065380"/>
                  <a:chOff x="2028742" y="20406"/>
                  <a:chExt cx="6953676" cy="5065380"/>
                </a:xfrm>
              </p:grpSpPr>
              <p:grpSp>
                <p:nvGrpSpPr>
                  <p:cNvPr id="293" name="Group 292"/>
                  <p:cNvGrpSpPr/>
                  <p:nvPr/>
                </p:nvGrpSpPr>
                <p:grpSpPr>
                  <a:xfrm>
                    <a:off x="2028742" y="20406"/>
                    <a:ext cx="6953676" cy="5065380"/>
                    <a:chOff x="2028742" y="20406"/>
                    <a:chExt cx="6953676" cy="5065380"/>
                  </a:xfrm>
                </p:grpSpPr>
                <p:pic>
                  <p:nvPicPr>
                    <p:cNvPr id="294" name="Picture 293"/>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3119418" y="1643962"/>
                      <a:ext cx="302804" cy="457898"/>
                    </a:xfrm>
                    <a:prstGeom prst="rect">
                      <a:avLst/>
                    </a:prstGeom>
                  </p:spPr>
                </p:pic>
                <p:grpSp>
                  <p:nvGrpSpPr>
                    <p:cNvPr id="295" name="Group 294"/>
                    <p:cNvGrpSpPr/>
                    <p:nvPr/>
                  </p:nvGrpSpPr>
                  <p:grpSpPr>
                    <a:xfrm>
                      <a:off x="2028742" y="20406"/>
                      <a:ext cx="6953676" cy="5065380"/>
                      <a:chOff x="2028742" y="20406"/>
                      <a:chExt cx="6953676" cy="5065380"/>
                    </a:xfrm>
                  </p:grpSpPr>
                  <p:pic>
                    <p:nvPicPr>
                      <p:cNvPr id="296" name="Picture 295"/>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4985766" y="2125061"/>
                        <a:ext cx="302804" cy="331467"/>
                      </a:xfrm>
                      <a:prstGeom prst="rect">
                        <a:avLst/>
                      </a:prstGeom>
                    </p:spPr>
                  </p:pic>
                  <p:grpSp>
                    <p:nvGrpSpPr>
                      <p:cNvPr id="297" name="Group 296"/>
                      <p:cNvGrpSpPr/>
                      <p:nvPr/>
                    </p:nvGrpSpPr>
                    <p:grpSpPr>
                      <a:xfrm>
                        <a:off x="2028742" y="20406"/>
                        <a:ext cx="6953676" cy="5065380"/>
                        <a:chOff x="2704990" y="27208"/>
                        <a:chExt cx="9271567" cy="6753840"/>
                      </a:xfrm>
                    </p:grpSpPr>
                    <p:pic>
                      <p:nvPicPr>
                        <p:cNvPr id="298" name="Picture 297"/>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3881420" y="1567519"/>
                          <a:ext cx="403738" cy="610530"/>
                        </a:xfrm>
                        <a:prstGeom prst="rect">
                          <a:avLst/>
                        </a:prstGeom>
                      </p:spPr>
                    </p:pic>
                    <p:sp>
                      <p:nvSpPr>
                        <p:cNvPr id="299" name="Rectangle 298"/>
                        <p:cNvSpPr/>
                        <p:nvPr/>
                      </p:nvSpPr>
                      <p:spPr>
                        <a:xfrm>
                          <a:off x="3894005" y="1935717"/>
                          <a:ext cx="761320" cy="246221"/>
                        </a:xfrm>
                        <a:prstGeom prst="rect">
                          <a:avLst/>
                        </a:prstGeom>
                      </p:spPr>
                      <p:txBody>
                        <a:bodyPr wrap="none">
                          <a:spAutoFit/>
                        </a:bodyPr>
                        <a:lstStyle/>
                        <a:p>
                          <a:r>
                            <a:rPr lang="tr-TR" sz="600" b="1" dirty="0"/>
                            <a:t>STAVROPOL</a:t>
                          </a:r>
                        </a:p>
                      </p:txBody>
                    </p:sp>
                    <p:grpSp>
                      <p:nvGrpSpPr>
                        <p:cNvPr id="300" name="Group 299"/>
                        <p:cNvGrpSpPr/>
                        <p:nvPr/>
                      </p:nvGrpSpPr>
                      <p:grpSpPr>
                        <a:xfrm>
                          <a:off x="2704990" y="27208"/>
                          <a:ext cx="9271567" cy="6753840"/>
                          <a:chOff x="2704990" y="27208"/>
                          <a:chExt cx="9271567" cy="6753840"/>
                        </a:xfrm>
                      </p:grpSpPr>
                      <p:grpSp>
                        <p:nvGrpSpPr>
                          <p:cNvPr id="301" name="Group 300"/>
                          <p:cNvGrpSpPr/>
                          <p:nvPr/>
                        </p:nvGrpSpPr>
                        <p:grpSpPr>
                          <a:xfrm>
                            <a:off x="2704990" y="27208"/>
                            <a:ext cx="9271567" cy="6753840"/>
                            <a:chOff x="2704990" y="27208"/>
                            <a:chExt cx="9271567" cy="6753840"/>
                          </a:xfrm>
                        </p:grpSpPr>
                        <p:pic>
                          <p:nvPicPr>
                            <p:cNvPr id="304" name="Picture 303"/>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3659009" y="1394809"/>
                              <a:ext cx="403738" cy="610530"/>
                            </a:xfrm>
                            <a:prstGeom prst="rect">
                              <a:avLst/>
                            </a:prstGeom>
                          </p:spPr>
                        </p:pic>
                        <p:grpSp>
                          <p:nvGrpSpPr>
                            <p:cNvPr id="305" name="Group 304"/>
                            <p:cNvGrpSpPr/>
                            <p:nvPr/>
                          </p:nvGrpSpPr>
                          <p:grpSpPr>
                            <a:xfrm>
                              <a:off x="2704990" y="27208"/>
                              <a:ext cx="9271567" cy="6753840"/>
                              <a:chOff x="2704990" y="27208"/>
                              <a:chExt cx="9271567" cy="6753840"/>
                            </a:xfrm>
                          </p:grpSpPr>
                          <p:sp>
                            <p:nvSpPr>
                              <p:cNvPr id="306" name="Rectangle 305"/>
                              <p:cNvSpPr/>
                              <p:nvPr/>
                            </p:nvSpPr>
                            <p:spPr>
                              <a:xfrm>
                                <a:off x="3362337" y="1700075"/>
                                <a:ext cx="601019" cy="246221"/>
                              </a:xfrm>
                              <a:prstGeom prst="rect">
                                <a:avLst/>
                              </a:prstGeom>
                            </p:spPr>
                            <p:txBody>
                              <a:bodyPr wrap="none">
                                <a:spAutoFit/>
                              </a:bodyPr>
                              <a:lstStyle/>
                              <a:p>
                                <a:r>
                                  <a:rPr lang="tr-TR" sz="600" b="1" dirty="0"/>
                                  <a:t>ROSTOV</a:t>
                                </a:r>
                              </a:p>
                            </p:txBody>
                          </p:sp>
                          <p:pic>
                            <p:nvPicPr>
                              <p:cNvPr id="307" name="Picture 306"/>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3659009" y="1746275"/>
                                <a:ext cx="403738" cy="610530"/>
                              </a:xfrm>
                              <a:prstGeom prst="rect">
                                <a:avLst/>
                              </a:prstGeom>
                            </p:spPr>
                          </p:pic>
                          <p:grpSp>
                            <p:nvGrpSpPr>
                              <p:cNvPr id="308" name="Group 307"/>
                              <p:cNvGrpSpPr/>
                              <p:nvPr/>
                            </p:nvGrpSpPr>
                            <p:grpSpPr>
                              <a:xfrm>
                                <a:off x="2704990" y="27208"/>
                                <a:ext cx="9271567" cy="6753840"/>
                                <a:chOff x="2704990" y="27208"/>
                                <a:chExt cx="9271567" cy="6753840"/>
                              </a:xfrm>
                            </p:grpSpPr>
                            <p:sp>
                              <p:nvSpPr>
                                <p:cNvPr id="309" name="Rectangle 308"/>
                                <p:cNvSpPr/>
                                <p:nvPr/>
                              </p:nvSpPr>
                              <p:spPr>
                                <a:xfrm>
                                  <a:off x="3373329" y="1948189"/>
                                  <a:ext cx="509115" cy="246221"/>
                                </a:xfrm>
                                <a:prstGeom prst="rect">
                                  <a:avLst/>
                                </a:prstGeom>
                              </p:spPr>
                              <p:txBody>
                                <a:bodyPr wrap="none">
                                  <a:spAutoFit/>
                                </a:bodyPr>
                                <a:lstStyle/>
                                <a:p>
                                  <a:r>
                                    <a:rPr lang="tr-TR" sz="600" b="1" dirty="0"/>
                                    <a:t>SOCHI</a:t>
                                  </a:r>
                                </a:p>
                              </p:txBody>
                            </p:sp>
                            <p:pic>
                              <p:nvPicPr>
                                <p:cNvPr id="310" name="Picture 309"/>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3820886" y="1979964"/>
                                  <a:ext cx="403738" cy="610530"/>
                                </a:xfrm>
                                <a:prstGeom prst="rect">
                                  <a:avLst/>
                                </a:prstGeom>
                              </p:spPr>
                            </p:pic>
                            <p:sp>
                              <p:nvSpPr>
                                <p:cNvPr id="311" name="Rectangle 310"/>
                                <p:cNvSpPr/>
                                <p:nvPr/>
                              </p:nvSpPr>
                              <p:spPr>
                                <a:xfrm>
                                  <a:off x="3600365" y="2336951"/>
                                  <a:ext cx="601019" cy="246221"/>
                                </a:xfrm>
                                <a:prstGeom prst="rect">
                                  <a:avLst/>
                                </a:prstGeom>
                              </p:spPr>
                              <p:txBody>
                                <a:bodyPr wrap="none">
                                  <a:spAutoFit/>
                                </a:bodyPr>
                                <a:lstStyle/>
                                <a:p>
                                  <a:r>
                                    <a:rPr lang="tr-TR" sz="600" b="1" dirty="0"/>
                                    <a:t>BATUMI</a:t>
                                  </a:r>
                                </a:p>
                              </p:txBody>
                            </p:sp>
                            <p:pic>
                              <p:nvPicPr>
                                <p:cNvPr id="312" name="Picture 311"/>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4090650" y="2247925"/>
                                  <a:ext cx="403739" cy="610531"/>
                                </a:xfrm>
                                <a:prstGeom prst="rect">
                                  <a:avLst/>
                                </a:prstGeom>
                              </p:spPr>
                            </p:pic>
                            <p:sp>
                              <p:nvSpPr>
                                <p:cNvPr id="313" name="Rectangle 312"/>
                                <p:cNvSpPr/>
                                <p:nvPr/>
                              </p:nvSpPr>
                              <p:spPr>
                                <a:xfrm>
                                  <a:off x="3681107" y="2606164"/>
                                  <a:ext cx="831852" cy="246221"/>
                                </a:xfrm>
                                <a:prstGeom prst="rect">
                                  <a:avLst/>
                                </a:prstGeom>
                              </p:spPr>
                              <p:txBody>
                                <a:bodyPr wrap="none">
                                  <a:spAutoFit/>
                                </a:bodyPr>
                                <a:lstStyle/>
                                <a:p>
                                  <a:r>
                                    <a:rPr lang="tr-TR" sz="600" b="1" dirty="0" smtClean="0"/>
                                    <a:t>NAKHCHIVAN</a:t>
                                  </a:r>
                                  <a:endParaRPr lang="tr-TR" sz="600" b="1" dirty="0"/>
                                </a:p>
                              </p:txBody>
                            </p:sp>
                            <p:grpSp>
                              <p:nvGrpSpPr>
                                <p:cNvPr id="314" name="Group 313"/>
                                <p:cNvGrpSpPr/>
                                <p:nvPr/>
                              </p:nvGrpSpPr>
                              <p:grpSpPr>
                                <a:xfrm>
                                  <a:off x="2704990" y="27208"/>
                                  <a:ext cx="9271567" cy="6753840"/>
                                  <a:chOff x="2704990" y="27208"/>
                                  <a:chExt cx="9271567" cy="6753840"/>
                                </a:xfrm>
                              </p:grpSpPr>
                              <p:grpSp>
                                <p:nvGrpSpPr>
                                  <p:cNvPr id="315" name="Group 314"/>
                                  <p:cNvGrpSpPr/>
                                  <p:nvPr/>
                                </p:nvGrpSpPr>
                                <p:grpSpPr>
                                  <a:xfrm>
                                    <a:off x="5621095" y="2091063"/>
                                    <a:ext cx="2558972" cy="1767063"/>
                                    <a:chOff x="5621095" y="2091063"/>
                                    <a:chExt cx="2558972" cy="1767063"/>
                                  </a:xfrm>
                                </p:grpSpPr>
                                <p:sp>
                                  <p:nvSpPr>
                                    <p:cNvPr id="349" name="Rectangle 348"/>
                                    <p:cNvSpPr/>
                                    <p:nvPr/>
                                  </p:nvSpPr>
                                  <p:spPr>
                                    <a:xfrm>
                                      <a:off x="5767836" y="2493842"/>
                                      <a:ext cx="727123" cy="246221"/>
                                    </a:xfrm>
                                    <a:prstGeom prst="rect">
                                      <a:avLst/>
                                    </a:prstGeom>
                                  </p:spPr>
                                  <p:txBody>
                                    <a:bodyPr wrap="none">
                                      <a:spAutoFit/>
                                    </a:bodyPr>
                                    <a:lstStyle/>
                                    <a:p>
                                      <a:r>
                                        <a:rPr lang="tr-TR" sz="600" b="1" dirty="0"/>
                                        <a:t>DUSHANBE</a:t>
                                      </a:r>
                                    </a:p>
                                  </p:txBody>
                                </p:sp>
                                <p:sp>
                                  <p:nvSpPr>
                                    <p:cNvPr id="350" name="Rectangle 349"/>
                                    <p:cNvSpPr/>
                                    <p:nvPr/>
                                  </p:nvSpPr>
                                  <p:spPr>
                                    <a:xfrm>
                                      <a:off x="5621095" y="2838763"/>
                                      <a:ext cx="957955" cy="246221"/>
                                    </a:xfrm>
                                    <a:prstGeom prst="rect">
                                      <a:avLst/>
                                    </a:prstGeom>
                                  </p:spPr>
                                  <p:txBody>
                                    <a:bodyPr wrap="none">
                                      <a:spAutoFit/>
                                    </a:bodyPr>
                                    <a:lstStyle/>
                                    <a:p>
                                      <a:r>
                                        <a:rPr lang="tr-TR" sz="600" b="1" dirty="0" smtClean="0"/>
                                        <a:t>MAZAR-I SHARIF</a:t>
                                      </a:r>
                                      <a:endParaRPr lang="tr-TR" sz="600" b="1" dirty="0"/>
                                    </a:p>
                                  </p:txBody>
                                </p:sp>
                                <p:sp>
                                  <p:nvSpPr>
                                    <p:cNvPr id="351" name="Rectangle 350"/>
                                    <p:cNvSpPr/>
                                    <p:nvPr/>
                                  </p:nvSpPr>
                                  <p:spPr>
                                    <a:xfrm>
                                      <a:off x="6078972" y="2997549"/>
                                      <a:ext cx="530488" cy="246221"/>
                                    </a:xfrm>
                                    <a:prstGeom prst="rect">
                                      <a:avLst/>
                                    </a:prstGeom>
                                  </p:spPr>
                                  <p:txBody>
                                    <a:bodyPr wrap="none">
                                      <a:spAutoFit/>
                                    </a:bodyPr>
                                    <a:lstStyle/>
                                    <a:p>
                                      <a:r>
                                        <a:rPr lang="tr-TR" sz="600" b="1" dirty="0"/>
                                        <a:t>KABUL</a:t>
                                      </a:r>
                                    </a:p>
                                  </p:txBody>
                                </p:sp>
                                <p:sp>
                                  <p:nvSpPr>
                                    <p:cNvPr id="352" name="Rectangle 351"/>
                                    <p:cNvSpPr/>
                                    <p:nvPr/>
                                  </p:nvSpPr>
                                  <p:spPr>
                                    <a:xfrm>
                                      <a:off x="6163607" y="3140836"/>
                                      <a:ext cx="763457" cy="246221"/>
                                    </a:xfrm>
                                    <a:prstGeom prst="rect">
                                      <a:avLst/>
                                    </a:prstGeom>
                                  </p:spPr>
                                  <p:txBody>
                                    <a:bodyPr wrap="none">
                                      <a:spAutoFit/>
                                    </a:bodyPr>
                                    <a:lstStyle/>
                                    <a:p>
                                      <a:r>
                                        <a:rPr lang="tr-TR" sz="600" b="1" dirty="0"/>
                                        <a:t>ISLAMABAD</a:t>
                                      </a:r>
                                    </a:p>
                                  </p:txBody>
                                </p:sp>
                                <p:sp>
                                  <p:nvSpPr>
                                    <p:cNvPr id="353" name="Rectangle 352"/>
                                    <p:cNvSpPr/>
                                    <p:nvPr/>
                                  </p:nvSpPr>
                                  <p:spPr>
                                    <a:xfrm>
                                      <a:off x="6503994" y="3321277"/>
                                      <a:ext cx="590333" cy="246221"/>
                                    </a:xfrm>
                                    <a:prstGeom prst="rect">
                                      <a:avLst/>
                                    </a:prstGeom>
                                  </p:spPr>
                                  <p:txBody>
                                    <a:bodyPr wrap="none">
                                      <a:spAutoFit/>
                                    </a:bodyPr>
                                    <a:lstStyle/>
                                    <a:p>
                                      <a:r>
                                        <a:rPr lang="tr-TR" sz="600" b="1" dirty="0" smtClean="0"/>
                                        <a:t>LAHORE</a:t>
                                      </a:r>
                                      <a:endParaRPr lang="tr-TR" sz="600" b="1" dirty="0"/>
                                    </a:p>
                                  </p:txBody>
                                </p:sp>
                                <p:grpSp>
                                  <p:nvGrpSpPr>
                                    <p:cNvPr id="354" name="Group 353"/>
                                    <p:cNvGrpSpPr/>
                                    <p:nvPr/>
                                  </p:nvGrpSpPr>
                                  <p:grpSpPr>
                                    <a:xfrm>
                                      <a:off x="6199846" y="2091063"/>
                                      <a:ext cx="1980221" cy="1767063"/>
                                      <a:chOff x="6199846" y="2091063"/>
                                      <a:chExt cx="1980221" cy="1767063"/>
                                    </a:xfrm>
                                  </p:grpSpPr>
                                  <p:pic>
                                    <p:nvPicPr>
                                      <p:cNvPr id="355" name="Picture 354"/>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6471518" y="2091063"/>
                                        <a:ext cx="403738" cy="441956"/>
                                      </a:xfrm>
                                      <a:prstGeom prst="rect">
                                        <a:avLst/>
                                      </a:prstGeom>
                                    </p:spPr>
                                  </p:pic>
                                  <p:pic>
                                    <p:nvPicPr>
                                      <p:cNvPr id="356" name="Picture 355"/>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6251877" y="2263275"/>
                                        <a:ext cx="403738" cy="441956"/>
                                      </a:xfrm>
                                      <a:prstGeom prst="rect">
                                        <a:avLst/>
                                      </a:prstGeom>
                                    </p:spPr>
                                  </p:pic>
                                  <p:pic>
                                    <p:nvPicPr>
                                      <p:cNvPr id="357" name="Picture 356"/>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6199846" y="2518503"/>
                                        <a:ext cx="403738" cy="441956"/>
                                      </a:xfrm>
                                      <a:prstGeom prst="rect">
                                        <a:avLst/>
                                      </a:prstGeom>
                                    </p:spPr>
                                  </p:pic>
                                  <p:pic>
                                    <p:nvPicPr>
                                      <p:cNvPr id="358" name="Picture 357"/>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6344652" y="2739481"/>
                                        <a:ext cx="403738" cy="441956"/>
                                      </a:xfrm>
                                      <a:prstGeom prst="rect">
                                        <a:avLst/>
                                      </a:prstGeom>
                                    </p:spPr>
                                  </p:pic>
                                  <p:pic>
                                    <p:nvPicPr>
                                      <p:cNvPr id="359" name="Picture 358"/>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6811304" y="2987043"/>
                                        <a:ext cx="403738" cy="441956"/>
                                      </a:xfrm>
                                      <a:prstGeom prst="rect">
                                        <a:avLst/>
                                      </a:prstGeom>
                                    </p:spPr>
                                  </p:pic>
                                  <p:pic>
                                    <p:nvPicPr>
                                      <p:cNvPr id="360" name="Picture 359"/>
                                      <p:cNvPicPr>
                                        <a:picLocks noChangeAspect="1"/>
                                      </p:cNvPicPr>
                                      <p:nvPr/>
                                    </p:nvPicPr>
                                    <p:blipFill rotWithShape="1">
                                      <a:blip r:embed="rId35">
                                        <a:extLst>
                                          <a:ext uri="{28A0092B-C50C-407E-A947-70E740481C1C}">
                                            <a14:useLocalDpi xmlns:a14="http://schemas.microsoft.com/office/drawing/2010/main" val="0"/>
                                          </a:ext>
                                        </a:extLst>
                                      </a:blip>
                                      <a:srcRect l="1651" t="70388" r="94947" b="23588"/>
                                      <a:stretch/>
                                    </p:blipFill>
                                    <p:spPr>
                                      <a:xfrm>
                                        <a:off x="6868953" y="3335719"/>
                                        <a:ext cx="378469" cy="377061"/>
                                      </a:xfrm>
                                      <a:prstGeom prst="rect">
                                        <a:avLst/>
                                      </a:prstGeom>
                                    </p:spPr>
                                  </p:pic>
                                  <p:sp>
                                    <p:nvSpPr>
                                      <p:cNvPr id="361" name="Rectangle 360"/>
                                      <p:cNvSpPr/>
                                      <p:nvPr/>
                                    </p:nvSpPr>
                                    <p:spPr>
                                      <a:xfrm>
                                        <a:off x="7350352" y="3611905"/>
                                        <a:ext cx="829715" cy="246221"/>
                                      </a:xfrm>
                                      <a:prstGeom prst="rect">
                                        <a:avLst/>
                                      </a:prstGeom>
                                    </p:spPr>
                                    <p:txBody>
                                      <a:bodyPr wrap="none">
                                        <a:spAutoFit/>
                                      </a:bodyPr>
                                      <a:lstStyle/>
                                      <a:p>
                                        <a:r>
                                          <a:rPr lang="tr-TR" sz="600" b="1" dirty="0"/>
                                          <a:t>KATHMANDU</a:t>
                                        </a:r>
                                      </a:p>
                                    </p:txBody>
                                  </p:sp>
                                  <p:sp>
                                    <p:nvSpPr>
                                      <p:cNvPr id="362" name="Rectangle 361"/>
                                      <p:cNvSpPr/>
                                      <p:nvPr/>
                                    </p:nvSpPr>
                                    <p:spPr>
                                      <a:xfrm>
                                        <a:off x="6379389" y="3536722"/>
                                        <a:ext cx="729260" cy="246221"/>
                                      </a:xfrm>
                                      <a:prstGeom prst="rect">
                                        <a:avLst/>
                                      </a:prstGeom>
                                    </p:spPr>
                                    <p:txBody>
                                      <a:bodyPr wrap="none">
                                        <a:spAutoFit/>
                                      </a:bodyPr>
                                      <a:lstStyle/>
                                      <a:p>
                                        <a:r>
                                          <a:rPr lang="tr-TR" sz="600" b="1" dirty="0"/>
                                          <a:t>NEW DELHI</a:t>
                                        </a:r>
                                      </a:p>
                                    </p:txBody>
                                  </p:sp>
                                </p:grpSp>
                              </p:grpSp>
                              <p:grpSp>
                                <p:nvGrpSpPr>
                                  <p:cNvPr id="316" name="Group 315"/>
                                  <p:cNvGrpSpPr/>
                                  <p:nvPr/>
                                </p:nvGrpSpPr>
                                <p:grpSpPr>
                                  <a:xfrm>
                                    <a:off x="2704990" y="27208"/>
                                    <a:ext cx="9271567" cy="6753840"/>
                                    <a:chOff x="2704990" y="27208"/>
                                    <a:chExt cx="9271567" cy="6753840"/>
                                  </a:xfrm>
                                </p:grpSpPr>
                                <p:pic>
                                  <p:nvPicPr>
                                    <p:cNvPr id="317" name="Picture 316"/>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2901628" y="27208"/>
                                      <a:ext cx="403738" cy="610530"/>
                                    </a:xfrm>
                                    <a:prstGeom prst="rect">
                                      <a:avLst/>
                                    </a:prstGeom>
                                  </p:spPr>
                                </p:pic>
                                <p:sp>
                                  <p:nvSpPr>
                                    <p:cNvPr id="318" name="Rectangle 317"/>
                                    <p:cNvSpPr/>
                                    <p:nvPr/>
                                  </p:nvSpPr>
                                  <p:spPr>
                                    <a:xfrm>
                                      <a:off x="2704990" y="422295"/>
                                      <a:ext cx="957955" cy="246221"/>
                                    </a:xfrm>
                                    <a:prstGeom prst="rect">
                                      <a:avLst/>
                                    </a:prstGeom>
                                  </p:spPr>
                                  <p:txBody>
                                    <a:bodyPr wrap="none">
                                      <a:spAutoFit/>
                                    </a:bodyPr>
                                    <a:lstStyle/>
                                    <a:p>
                                      <a:r>
                                        <a:rPr lang="tr-TR" sz="600" b="1" dirty="0"/>
                                        <a:t>ST. PETERSBURG</a:t>
                                      </a:r>
                                    </a:p>
                                  </p:txBody>
                                </p:sp>
                                <p:pic>
                                  <p:nvPicPr>
                                    <p:cNvPr id="319" name="Picture 318"/>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4460779" y="467453"/>
                                      <a:ext cx="403738" cy="610530"/>
                                    </a:xfrm>
                                    <a:prstGeom prst="rect">
                                      <a:avLst/>
                                    </a:prstGeom>
                                  </p:spPr>
                                </p:pic>
                                <p:pic>
                                  <p:nvPicPr>
                                    <p:cNvPr id="320" name="Picture 319"/>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5061913" y="637738"/>
                                      <a:ext cx="403738" cy="610530"/>
                                    </a:xfrm>
                                    <a:prstGeom prst="rect">
                                      <a:avLst/>
                                    </a:prstGeom>
                                  </p:spPr>
                                </p:pic>
                                <p:sp>
                                  <p:nvSpPr>
                                    <p:cNvPr id="321" name="Rectangle 320"/>
                                    <p:cNvSpPr/>
                                    <p:nvPr/>
                                  </p:nvSpPr>
                                  <p:spPr>
                                    <a:xfrm>
                                      <a:off x="4260754" y="844683"/>
                                      <a:ext cx="543312" cy="246221"/>
                                    </a:xfrm>
                                    <a:prstGeom prst="rect">
                                      <a:avLst/>
                                    </a:prstGeom>
                                  </p:spPr>
                                  <p:txBody>
                                    <a:bodyPr wrap="none">
                                      <a:spAutoFit/>
                                    </a:bodyPr>
                                    <a:lstStyle/>
                                    <a:p>
                                      <a:r>
                                        <a:rPr lang="tr-TR" sz="600" b="1" dirty="0"/>
                                        <a:t>KAZAN</a:t>
                                      </a:r>
                                    </a:p>
                                  </p:txBody>
                                </p:sp>
                                <p:sp>
                                  <p:nvSpPr>
                                    <p:cNvPr id="322" name="Rectangle 321"/>
                                    <p:cNvSpPr/>
                                    <p:nvPr/>
                                  </p:nvSpPr>
                                  <p:spPr>
                                    <a:xfrm>
                                      <a:off x="5373060" y="655471"/>
                                      <a:ext cx="915208" cy="246221"/>
                                    </a:xfrm>
                                    <a:prstGeom prst="rect">
                                      <a:avLst/>
                                    </a:prstGeom>
                                  </p:spPr>
                                  <p:txBody>
                                    <a:bodyPr wrap="none">
                                      <a:spAutoFit/>
                                    </a:bodyPr>
                                    <a:lstStyle/>
                                    <a:p>
                                      <a:r>
                                        <a:rPr lang="tr-TR" sz="600" b="1" dirty="0"/>
                                        <a:t>EKATERINBURG</a:t>
                                      </a:r>
                                    </a:p>
                                  </p:txBody>
                                </p:sp>
                                <p:pic>
                                  <p:nvPicPr>
                                    <p:cNvPr id="323" name="Picture 322"/>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5463668" y="253202"/>
                                      <a:ext cx="403738" cy="441956"/>
                                    </a:xfrm>
                                    <a:prstGeom prst="rect">
                                      <a:avLst/>
                                    </a:prstGeom>
                                  </p:spPr>
                                </p:pic>
                                <p:sp>
                                  <p:nvSpPr>
                                    <p:cNvPr id="324" name="Rectangle 323"/>
                                    <p:cNvSpPr/>
                                    <p:nvPr/>
                                  </p:nvSpPr>
                                  <p:spPr>
                                    <a:xfrm>
                                      <a:off x="5038610" y="1064011"/>
                                      <a:ext cx="421483" cy="246221"/>
                                    </a:xfrm>
                                    <a:prstGeom prst="rect">
                                      <a:avLst/>
                                    </a:prstGeom>
                                  </p:spPr>
                                  <p:txBody>
                                    <a:bodyPr wrap="none">
                                      <a:spAutoFit/>
                                    </a:bodyPr>
                                    <a:lstStyle/>
                                    <a:p>
                                      <a:r>
                                        <a:rPr lang="tr-TR" sz="600" b="1" dirty="0"/>
                                        <a:t>UFA</a:t>
                                      </a:r>
                                    </a:p>
                                  </p:txBody>
                                </p:sp>
                                <p:pic>
                                  <p:nvPicPr>
                                    <p:cNvPr id="325" name="Picture 324"/>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6260124" y="824423"/>
                                      <a:ext cx="403738" cy="441956"/>
                                    </a:xfrm>
                                    <a:prstGeom prst="rect">
                                      <a:avLst/>
                                    </a:prstGeom>
                                  </p:spPr>
                                </p:pic>
                                <p:sp>
                                  <p:nvSpPr>
                                    <p:cNvPr id="326" name="Rectangle 325"/>
                                    <p:cNvSpPr/>
                                    <p:nvPr/>
                                  </p:nvSpPr>
                                  <p:spPr>
                                    <a:xfrm>
                                      <a:off x="6226666" y="1222960"/>
                                      <a:ext cx="601019" cy="246221"/>
                                    </a:xfrm>
                                    <a:prstGeom prst="rect">
                                      <a:avLst/>
                                    </a:prstGeom>
                                  </p:spPr>
                                  <p:txBody>
                                    <a:bodyPr wrap="none">
                                      <a:spAutoFit/>
                                    </a:bodyPr>
                                    <a:lstStyle/>
                                    <a:p>
                                      <a:r>
                                        <a:rPr lang="tr-TR" sz="600" b="1" dirty="0"/>
                                        <a:t>ASTANA</a:t>
                                      </a:r>
                                    </a:p>
                                  </p:txBody>
                                </p:sp>
                                <p:pic>
                                  <p:nvPicPr>
                                    <p:cNvPr id="327" name="Picture 326"/>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7058192" y="482224"/>
                                      <a:ext cx="403738" cy="441956"/>
                                    </a:xfrm>
                                    <a:prstGeom prst="rect">
                                      <a:avLst/>
                                    </a:prstGeom>
                                  </p:spPr>
                                </p:pic>
                                <p:sp>
                                  <p:nvSpPr>
                                    <p:cNvPr id="328" name="Rectangle 327"/>
                                    <p:cNvSpPr/>
                                    <p:nvPr/>
                                  </p:nvSpPr>
                                  <p:spPr>
                                    <a:xfrm>
                                      <a:off x="6954727" y="892647"/>
                                      <a:ext cx="836127" cy="246221"/>
                                    </a:xfrm>
                                    <a:prstGeom prst="rect">
                                      <a:avLst/>
                                    </a:prstGeom>
                                  </p:spPr>
                                  <p:txBody>
                                    <a:bodyPr wrap="none">
                                      <a:spAutoFit/>
                                    </a:bodyPr>
                                    <a:lstStyle/>
                                    <a:p>
                                      <a:r>
                                        <a:rPr lang="tr-TR" sz="600" b="1" dirty="0"/>
                                        <a:t>NOVOSIBIRSK</a:t>
                                      </a:r>
                                    </a:p>
                                  </p:txBody>
                                </p:sp>
                                <p:pic>
                                  <p:nvPicPr>
                                    <p:cNvPr id="329" name="Picture 328"/>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9319839" y="1426202"/>
                                      <a:ext cx="403738" cy="441956"/>
                                    </a:xfrm>
                                    <a:prstGeom prst="rect">
                                      <a:avLst/>
                                    </a:prstGeom>
                                  </p:spPr>
                                </p:pic>
                                <p:sp>
                                  <p:nvSpPr>
                                    <p:cNvPr id="330" name="Rectangle 329"/>
                                    <p:cNvSpPr/>
                                    <p:nvPr/>
                                  </p:nvSpPr>
                                  <p:spPr>
                                    <a:xfrm>
                                      <a:off x="9244190" y="1836096"/>
                                      <a:ext cx="923757" cy="246221"/>
                                    </a:xfrm>
                                    <a:prstGeom prst="rect">
                                      <a:avLst/>
                                    </a:prstGeom>
                                  </p:spPr>
                                  <p:txBody>
                                    <a:bodyPr wrap="none">
                                      <a:spAutoFit/>
                                    </a:bodyPr>
                                    <a:lstStyle/>
                                    <a:p>
                                      <a:r>
                                        <a:rPr lang="tr-TR" sz="600" b="1" dirty="0"/>
                                        <a:t>ULAAN BAATAR</a:t>
                                      </a:r>
                                    </a:p>
                                  </p:txBody>
                                </p:sp>
                                <p:pic>
                                  <p:nvPicPr>
                                    <p:cNvPr id="331" name="Picture 330"/>
                                    <p:cNvPicPr>
                                      <a:picLocks noChangeAspect="1"/>
                                    </p:cNvPicPr>
                                    <p:nvPr/>
                                  </p:nvPicPr>
                                  <p:blipFill rotWithShape="1">
                                    <a:blip r:embed="rId35">
                                      <a:extLst>
                                        <a:ext uri="{28A0092B-C50C-407E-A947-70E740481C1C}">
                                          <a14:useLocalDpi xmlns:a14="http://schemas.microsoft.com/office/drawing/2010/main" val="0"/>
                                        </a:ext>
                                      </a:extLst>
                                    </a:blip>
                                    <a:srcRect l="1651" t="70388" r="94947" b="23588"/>
                                    <a:stretch/>
                                  </p:blipFill>
                                  <p:spPr>
                                    <a:xfrm>
                                      <a:off x="6425338" y="4116883"/>
                                      <a:ext cx="378469" cy="377061"/>
                                    </a:xfrm>
                                    <a:prstGeom prst="rect">
                                      <a:avLst/>
                                    </a:prstGeom>
                                  </p:spPr>
                                </p:pic>
                                <p:sp>
                                  <p:nvSpPr>
                                    <p:cNvPr id="332" name="Rectangle 331"/>
                                    <p:cNvSpPr/>
                                    <p:nvPr/>
                                  </p:nvSpPr>
                                  <p:spPr>
                                    <a:xfrm>
                                      <a:off x="6590562" y="4334044"/>
                                      <a:ext cx="639491" cy="246221"/>
                                    </a:xfrm>
                                    <a:prstGeom prst="rect">
                                      <a:avLst/>
                                    </a:prstGeom>
                                  </p:spPr>
                                  <p:txBody>
                                    <a:bodyPr wrap="none">
                                      <a:spAutoFit/>
                                    </a:bodyPr>
                                    <a:lstStyle/>
                                    <a:p>
                                      <a:r>
                                        <a:rPr lang="tr-TR" sz="600" b="1" dirty="0"/>
                                        <a:t>MUMBAI</a:t>
                                      </a:r>
                                    </a:p>
                                  </p:txBody>
                                </p:sp>
                                <p:pic>
                                  <p:nvPicPr>
                                    <p:cNvPr id="333" name="Picture 332"/>
                                    <p:cNvPicPr>
                                      <a:picLocks noChangeAspect="1"/>
                                    </p:cNvPicPr>
                                    <p:nvPr/>
                                  </p:nvPicPr>
                                  <p:blipFill rotWithShape="1">
                                    <a:blip r:embed="rId35">
                                      <a:extLst>
                                        <a:ext uri="{28A0092B-C50C-407E-A947-70E740481C1C}">
                                          <a14:useLocalDpi xmlns:a14="http://schemas.microsoft.com/office/drawing/2010/main" val="0"/>
                                        </a:ext>
                                      </a:extLst>
                                    </a:blip>
                                    <a:srcRect l="1651" t="70388" r="94947" b="23588"/>
                                    <a:stretch/>
                                  </p:blipFill>
                                  <p:spPr>
                                    <a:xfrm>
                                      <a:off x="6980332" y="5009759"/>
                                      <a:ext cx="378469" cy="377061"/>
                                    </a:xfrm>
                                    <a:prstGeom prst="rect">
                                      <a:avLst/>
                                    </a:prstGeom>
                                  </p:spPr>
                                </p:pic>
                                <p:sp>
                                  <p:nvSpPr>
                                    <p:cNvPr id="334" name="Rectangle 333"/>
                                    <p:cNvSpPr/>
                                    <p:nvPr/>
                                  </p:nvSpPr>
                                  <p:spPr>
                                    <a:xfrm>
                                      <a:off x="7171384" y="5190595"/>
                                      <a:ext cx="695063" cy="246221"/>
                                    </a:xfrm>
                                    <a:prstGeom prst="rect">
                                      <a:avLst/>
                                    </a:prstGeom>
                                  </p:spPr>
                                  <p:txBody>
                                    <a:bodyPr wrap="none">
                                      <a:spAutoFit/>
                                    </a:bodyPr>
                                    <a:lstStyle/>
                                    <a:p>
                                      <a:r>
                                        <a:rPr lang="tr-TR" sz="600" b="1" dirty="0"/>
                                        <a:t>COLOMBO</a:t>
                                      </a:r>
                                    </a:p>
                                  </p:txBody>
                                </p:sp>
                                <p:pic>
                                  <p:nvPicPr>
                                    <p:cNvPr id="335" name="Picture 334"/>
                                    <p:cNvPicPr>
                                      <a:picLocks noChangeAspect="1"/>
                                    </p:cNvPicPr>
                                    <p:nvPr/>
                                  </p:nvPicPr>
                                  <p:blipFill rotWithShape="1">
                                    <a:blip r:embed="rId35">
                                      <a:extLst>
                                        <a:ext uri="{28A0092B-C50C-407E-A947-70E740481C1C}">
                                          <a14:useLocalDpi xmlns:a14="http://schemas.microsoft.com/office/drawing/2010/main" val="0"/>
                                        </a:ext>
                                      </a:extLst>
                                    </a:blip>
                                    <a:srcRect l="1651" t="70388" r="94947" b="23588"/>
                                    <a:stretch/>
                                  </p:blipFill>
                                  <p:spPr>
                                    <a:xfrm>
                                      <a:off x="6568922" y="5335203"/>
                                      <a:ext cx="378469" cy="377061"/>
                                    </a:xfrm>
                                    <a:prstGeom prst="rect">
                                      <a:avLst/>
                                    </a:prstGeom>
                                  </p:spPr>
                                </p:pic>
                                <p:pic>
                                  <p:nvPicPr>
                                    <p:cNvPr id="336" name="Picture 335"/>
                                    <p:cNvPicPr>
                                      <a:picLocks noChangeAspect="1"/>
                                    </p:cNvPicPr>
                                    <p:nvPr/>
                                  </p:nvPicPr>
                                  <p:blipFill rotWithShape="1">
                                    <a:blip r:embed="rId35">
                                      <a:extLst>
                                        <a:ext uri="{28A0092B-C50C-407E-A947-70E740481C1C}">
                                          <a14:useLocalDpi xmlns:a14="http://schemas.microsoft.com/office/drawing/2010/main" val="0"/>
                                        </a:ext>
                                      </a:extLst>
                                    </a:blip>
                                    <a:srcRect l="1651" t="70388" r="94947" b="23588"/>
                                    <a:stretch/>
                                  </p:blipFill>
                                  <p:spPr>
                                    <a:xfrm>
                                      <a:off x="7198034" y="3429000"/>
                                      <a:ext cx="378469" cy="377061"/>
                                    </a:xfrm>
                                    <a:prstGeom prst="rect">
                                      <a:avLst/>
                                    </a:prstGeom>
                                  </p:spPr>
                                </p:pic>
                                <p:pic>
                                  <p:nvPicPr>
                                    <p:cNvPr id="337" name="Picture 336"/>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7688793" y="3734443"/>
                                      <a:ext cx="403739" cy="441956"/>
                                    </a:xfrm>
                                    <a:prstGeom prst="rect">
                                      <a:avLst/>
                                    </a:prstGeom>
                                  </p:spPr>
                                </p:pic>
                                <p:sp>
                                  <p:nvSpPr>
                                    <p:cNvPr id="338" name="Rectangle 337"/>
                                    <p:cNvSpPr/>
                                    <p:nvPr/>
                                  </p:nvSpPr>
                                  <p:spPr>
                                    <a:xfrm>
                                      <a:off x="7867576" y="3951031"/>
                                      <a:ext cx="553997" cy="246221"/>
                                    </a:xfrm>
                                    <a:prstGeom prst="rect">
                                      <a:avLst/>
                                    </a:prstGeom>
                                  </p:spPr>
                                  <p:txBody>
                                    <a:bodyPr wrap="none">
                                      <a:spAutoFit/>
                                    </a:bodyPr>
                                    <a:lstStyle/>
                                    <a:p>
                                      <a:r>
                                        <a:rPr lang="tr-TR" sz="600" b="1" dirty="0"/>
                                        <a:t>DHAKA</a:t>
                                      </a:r>
                                    </a:p>
                                  </p:txBody>
                                </p:sp>
                                <p:pic>
                                  <p:nvPicPr>
                                    <p:cNvPr id="339" name="Picture 338"/>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9163513" y="4758073"/>
                                      <a:ext cx="403738" cy="441956"/>
                                    </a:xfrm>
                                    <a:prstGeom prst="rect">
                                      <a:avLst/>
                                    </a:prstGeom>
                                  </p:spPr>
                                </p:pic>
                                <p:sp>
                                  <p:nvSpPr>
                                    <p:cNvPr id="340" name="Rectangle 339"/>
                                    <p:cNvSpPr/>
                                    <p:nvPr/>
                                  </p:nvSpPr>
                                  <p:spPr>
                                    <a:xfrm>
                                      <a:off x="8653942" y="5057245"/>
                                      <a:ext cx="821165" cy="246221"/>
                                    </a:xfrm>
                                    <a:prstGeom prst="rect">
                                      <a:avLst/>
                                    </a:prstGeom>
                                  </p:spPr>
                                  <p:txBody>
                                    <a:bodyPr wrap="none">
                                      <a:spAutoFit/>
                                    </a:bodyPr>
                                    <a:lstStyle/>
                                    <a:p>
                                      <a:r>
                                        <a:rPr lang="tr-TR" sz="600" b="1" dirty="0"/>
                                        <a:t>HO CHI MINH</a:t>
                                      </a:r>
                                    </a:p>
                                  </p:txBody>
                                </p:sp>
                                <p:pic>
                                  <p:nvPicPr>
                                    <p:cNvPr id="341" name="Picture 340"/>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8817948" y="5406039"/>
                                      <a:ext cx="403738" cy="441956"/>
                                    </a:xfrm>
                                    <a:prstGeom prst="rect">
                                      <a:avLst/>
                                    </a:prstGeom>
                                  </p:spPr>
                                </p:pic>
                                <p:sp>
                                  <p:nvSpPr>
                                    <p:cNvPr id="342" name="Rectangle 341"/>
                                    <p:cNvSpPr/>
                                    <p:nvPr/>
                                  </p:nvSpPr>
                                  <p:spPr>
                                    <a:xfrm>
                                      <a:off x="8111963" y="5636012"/>
                                      <a:ext cx="936581" cy="246221"/>
                                    </a:xfrm>
                                    <a:prstGeom prst="rect">
                                      <a:avLst/>
                                    </a:prstGeom>
                                  </p:spPr>
                                  <p:txBody>
                                    <a:bodyPr wrap="none">
                                      <a:spAutoFit/>
                                    </a:bodyPr>
                                    <a:lstStyle/>
                                    <a:p>
                                      <a:r>
                                        <a:rPr lang="tr-TR" sz="600" b="1" dirty="0"/>
                                        <a:t>KUALA LUMPUR</a:t>
                                      </a:r>
                                    </a:p>
                                  </p:txBody>
                                </p:sp>
                                <p:pic>
                                  <p:nvPicPr>
                                    <p:cNvPr id="343" name="Picture 342"/>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9178283" y="6119635"/>
                                      <a:ext cx="403738" cy="441956"/>
                                    </a:xfrm>
                                    <a:prstGeom prst="rect">
                                      <a:avLst/>
                                    </a:prstGeom>
                                  </p:spPr>
                                </p:pic>
                                <p:sp>
                                  <p:nvSpPr>
                                    <p:cNvPr id="344" name="Rectangle 343"/>
                                    <p:cNvSpPr/>
                                    <p:nvPr/>
                                  </p:nvSpPr>
                                  <p:spPr>
                                    <a:xfrm>
                                      <a:off x="9051290" y="6534827"/>
                                      <a:ext cx="630941" cy="246221"/>
                                    </a:xfrm>
                                    <a:prstGeom prst="rect">
                                      <a:avLst/>
                                    </a:prstGeom>
                                  </p:spPr>
                                  <p:txBody>
                                    <a:bodyPr wrap="none">
                                      <a:spAutoFit/>
                                    </a:bodyPr>
                                    <a:lstStyle/>
                                    <a:p>
                                      <a:r>
                                        <a:rPr lang="tr-TR" sz="600" b="1" dirty="0"/>
                                        <a:t>JAKARTA</a:t>
                                      </a:r>
                                    </a:p>
                                  </p:txBody>
                                </p:sp>
                                <p:pic>
                                  <p:nvPicPr>
                                    <p:cNvPr id="345" name="Picture 344"/>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11488342" y="2701976"/>
                                      <a:ext cx="403738" cy="441956"/>
                                    </a:xfrm>
                                    <a:prstGeom prst="rect">
                                      <a:avLst/>
                                    </a:prstGeom>
                                  </p:spPr>
                                </p:pic>
                                <p:sp>
                                  <p:nvSpPr>
                                    <p:cNvPr id="346" name="Rectangle 345"/>
                                    <p:cNvSpPr/>
                                    <p:nvPr/>
                                  </p:nvSpPr>
                                  <p:spPr>
                                    <a:xfrm>
                                      <a:off x="11433245" y="3131352"/>
                                      <a:ext cx="543312" cy="246221"/>
                                    </a:xfrm>
                                    <a:prstGeom prst="rect">
                                      <a:avLst/>
                                    </a:prstGeom>
                                  </p:spPr>
                                  <p:txBody>
                                    <a:bodyPr wrap="none">
                                      <a:spAutoFit/>
                                    </a:bodyPr>
                                    <a:lstStyle/>
                                    <a:p>
                                      <a:r>
                                        <a:rPr lang="tr-TR" sz="600" b="1" dirty="0"/>
                                        <a:t>OSAKA</a:t>
                                      </a:r>
                                    </a:p>
                                  </p:txBody>
                                </p:sp>
                                <p:pic>
                                  <p:nvPicPr>
                                    <p:cNvPr id="347" name="Picture 346"/>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9705882" y="3694599"/>
                                      <a:ext cx="403738" cy="441956"/>
                                    </a:xfrm>
                                    <a:prstGeom prst="rect">
                                      <a:avLst/>
                                    </a:prstGeom>
                                  </p:spPr>
                                </p:pic>
                                <p:sp>
                                  <p:nvSpPr>
                                    <p:cNvPr id="348" name="Rectangle 347"/>
                                    <p:cNvSpPr/>
                                    <p:nvPr/>
                                  </p:nvSpPr>
                                  <p:spPr>
                                    <a:xfrm>
                                      <a:off x="9281861" y="4035920"/>
                                      <a:ext cx="823303" cy="246221"/>
                                    </a:xfrm>
                                    <a:prstGeom prst="rect">
                                      <a:avLst/>
                                    </a:prstGeom>
                                  </p:spPr>
                                  <p:txBody>
                                    <a:bodyPr wrap="none">
                                      <a:spAutoFit/>
                                    </a:bodyPr>
                                    <a:lstStyle/>
                                    <a:p>
                                      <a:r>
                                        <a:rPr lang="tr-TR" sz="600" b="1" dirty="0"/>
                                        <a:t>GUANGZHOU</a:t>
                                      </a:r>
                                    </a:p>
                                  </p:txBody>
                                </p:sp>
                              </p:grpSp>
                            </p:grpSp>
                          </p:grpSp>
                        </p:grpSp>
                      </p:grpSp>
                      <p:pic>
                        <p:nvPicPr>
                          <p:cNvPr id="302" name="Picture 301"/>
                          <p:cNvPicPr>
                            <a:picLocks noChangeAspect="1"/>
                          </p:cNvPicPr>
                          <p:nvPr/>
                        </p:nvPicPr>
                        <p:blipFill rotWithShape="1">
                          <a:blip r:embed="rId35">
                            <a:extLst>
                              <a:ext uri="{28A0092B-C50C-407E-A947-70E740481C1C}">
                                <a14:useLocalDpi xmlns:a14="http://schemas.microsoft.com/office/drawing/2010/main" val="0"/>
                              </a:ext>
                            </a:extLst>
                          </a:blip>
                          <a:srcRect l="1651" t="69351" r="94720" b="20895"/>
                          <a:stretch/>
                        </p:blipFill>
                        <p:spPr>
                          <a:xfrm>
                            <a:off x="4533537" y="1428611"/>
                            <a:ext cx="403738" cy="610530"/>
                          </a:xfrm>
                          <a:prstGeom prst="rect">
                            <a:avLst/>
                          </a:prstGeom>
                        </p:spPr>
                      </p:pic>
                      <p:sp>
                        <p:nvSpPr>
                          <p:cNvPr id="303" name="Rectangle 302"/>
                          <p:cNvSpPr/>
                          <p:nvPr/>
                        </p:nvSpPr>
                        <p:spPr>
                          <a:xfrm>
                            <a:off x="4556479" y="1818887"/>
                            <a:ext cx="778419" cy="246221"/>
                          </a:xfrm>
                          <a:prstGeom prst="rect">
                            <a:avLst/>
                          </a:prstGeom>
                        </p:spPr>
                        <p:txBody>
                          <a:bodyPr wrap="none">
                            <a:spAutoFit/>
                          </a:bodyPr>
                          <a:lstStyle/>
                          <a:p>
                            <a:r>
                              <a:rPr lang="tr-TR" sz="600" b="1" dirty="0"/>
                              <a:t>ASTRAKHAN</a:t>
                            </a:r>
                          </a:p>
                        </p:txBody>
                      </p:sp>
                    </p:grpSp>
                  </p:grpSp>
                </p:grpSp>
              </p:grpSp>
              <p:sp>
                <p:nvSpPr>
                  <p:cNvPr id="292" name="Rectangle 291"/>
                  <p:cNvSpPr/>
                  <p:nvPr/>
                </p:nvSpPr>
                <p:spPr>
                  <a:xfrm>
                    <a:off x="3169384" y="1808086"/>
                    <a:ext cx="404278" cy="184666"/>
                  </a:xfrm>
                  <a:prstGeom prst="rect">
                    <a:avLst/>
                  </a:prstGeom>
                </p:spPr>
                <p:txBody>
                  <a:bodyPr wrap="none">
                    <a:spAutoFit/>
                  </a:bodyPr>
                  <a:lstStyle/>
                  <a:p>
                    <a:r>
                      <a:rPr lang="tr-TR" sz="600" b="1" dirty="0"/>
                      <a:t>GANJA</a:t>
                    </a:r>
                  </a:p>
                </p:txBody>
              </p:sp>
            </p:grpSp>
          </p:grpSp>
          <p:sp>
            <p:nvSpPr>
              <p:cNvPr id="163" name="Rectangle 162"/>
              <p:cNvSpPr/>
              <p:nvPr/>
            </p:nvSpPr>
            <p:spPr>
              <a:xfrm>
                <a:off x="7892631" y="3453531"/>
                <a:ext cx="449162" cy="184666"/>
              </a:xfrm>
              <a:prstGeom prst="rect">
                <a:avLst/>
              </a:prstGeom>
            </p:spPr>
            <p:txBody>
              <a:bodyPr wrap="none">
                <a:spAutoFit/>
              </a:bodyPr>
              <a:lstStyle/>
              <a:p>
                <a:r>
                  <a:rPr lang="tr-TR" sz="600" b="1" dirty="0"/>
                  <a:t>MANILA</a:t>
                </a:r>
              </a:p>
            </p:txBody>
          </p:sp>
          <p:sp>
            <p:nvSpPr>
              <p:cNvPr id="164" name="Rectangle 163"/>
              <p:cNvSpPr/>
              <p:nvPr/>
            </p:nvSpPr>
            <p:spPr>
              <a:xfrm>
                <a:off x="7878490" y="2858914"/>
                <a:ext cx="389850" cy="184666"/>
              </a:xfrm>
              <a:prstGeom prst="rect">
                <a:avLst/>
              </a:prstGeom>
            </p:spPr>
            <p:txBody>
              <a:bodyPr wrap="none">
                <a:spAutoFit/>
              </a:bodyPr>
              <a:lstStyle/>
              <a:p>
                <a:r>
                  <a:rPr lang="tr-TR" sz="600" b="1" dirty="0"/>
                  <a:t>TAIPEI</a:t>
                </a:r>
              </a:p>
            </p:txBody>
          </p:sp>
          <p:pic>
            <p:nvPicPr>
              <p:cNvPr id="165" name="Picture 164"/>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7771920" y="2648299"/>
                <a:ext cx="302804" cy="331467"/>
              </a:xfrm>
              <a:prstGeom prst="rect">
                <a:avLst/>
              </a:prstGeom>
            </p:spPr>
          </p:pic>
          <p:pic>
            <p:nvPicPr>
              <p:cNvPr id="167" name="Picture 166"/>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7740021" y="3243747"/>
                <a:ext cx="302804" cy="331467"/>
              </a:xfrm>
              <a:prstGeom prst="rect">
                <a:avLst/>
              </a:prstGeom>
            </p:spPr>
          </p:pic>
        </p:grpSp>
        <p:sp>
          <p:nvSpPr>
            <p:cNvPr id="174" name="Rectangle 173"/>
            <p:cNvSpPr/>
            <p:nvPr/>
          </p:nvSpPr>
          <p:spPr>
            <a:xfrm>
              <a:off x="4394150" y="1692414"/>
              <a:ext cx="495649" cy="184666"/>
            </a:xfrm>
            <a:prstGeom prst="rect">
              <a:avLst/>
            </a:prstGeom>
          </p:spPr>
          <p:txBody>
            <a:bodyPr wrap="none">
              <a:spAutoFit/>
            </a:bodyPr>
            <a:lstStyle/>
            <a:p>
              <a:r>
                <a:rPr lang="tr-TR" sz="600" b="1" dirty="0" smtClean="0"/>
                <a:t>KHUJAND</a:t>
              </a:r>
              <a:endParaRPr lang="tr-TR" sz="600" b="1" dirty="0"/>
            </a:p>
          </p:txBody>
        </p:sp>
        <p:pic>
          <p:nvPicPr>
            <p:cNvPr id="175" name="Picture 174"/>
            <p:cNvPicPr>
              <a:picLocks noChangeAspect="1"/>
            </p:cNvPicPr>
            <p:nvPr/>
          </p:nvPicPr>
          <p:blipFill rotWithShape="1">
            <a:blip r:embed="rId35">
              <a:extLst>
                <a:ext uri="{28A0092B-C50C-407E-A947-70E740481C1C}">
                  <a14:useLocalDpi xmlns:a14="http://schemas.microsoft.com/office/drawing/2010/main" val="0"/>
                </a:ext>
              </a:extLst>
            </a:blip>
            <a:srcRect l="1651" t="69351" r="94720" b="23588"/>
            <a:stretch/>
          </p:blipFill>
          <p:spPr>
            <a:xfrm>
              <a:off x="4736998" y="1419568"/>
              <a:ext cx="302804" cy="331467"/>
            </a:xfrm>
            <a:prstGeom prst="rect">
              <a:avLst/>
            </a:prstGeom>
          </p:spPr>
        </p:pic>
      </p:grpSp>
      <p:grpSp>
        <p:nvGrpSpPr>
          <p:cNvPr id="4" name="Group 3"/>
          <p:cNvGrpSpPr/>
          <p:nvPr/>
        </p:nvGrpSpPr>
        <p:grpSpPr>
          <a:xfrm>
            <a:off x="3227324" y="1331364"/>
            <a:ext cx="3960414" cy="1969699"/>
            <a:chOff x="3227324" y="1331364"/>
            <a:chExt cx="3960414" cy="1969699"/>
          </a:xfrm>
        </p:grpSpPr>
        <p:grpSp>
          <p:nvGrpSpPr>
            <p:cNvPr id="6" name="Group 5"/>
            <p:cNvGrpSpPr/>
            <p:nvPr/>
          </p:nvGrpSpPr>
          <p:grpSpPr>
            <a:xfrm>
              <a:off x="3227324" y="1331364"/>
              <a:ext cx="779825" cy="815275"/>
              <a:chOff x="3227324" y="1331364"/>
              <a:chExt cx="779825" cy="815275"/>
            </a:xfrm>
          </p:grpSpPr>
          <p:grpSp>
            <p:nvGrpSpPr>
              <p:cNvPr id="169" name="Group 168"/>
              <p:cNvGrpSpPr/>
              <p:nvPr/>
            </p:nvGrpSpPr>
            <p:grpSpPr>
              <a:xfrm>
                <a:off x="3227324" y="1331364"/>
                <a:ext cx="779825" cy="376658"/>
                <a:chOff x="3278137" y="1706028"/>
                <a:chExt cx="779825" cy="376658"/>
              </a:xfrm>
            </p:grpSpPr>
            <p:pic>
              <p:nvPicPr>
                <p:cNvPr id="170" name="Picture 169"/>
                <p:cNvPicPr>
                  <a:picLocks noChangeAspect="1"/>
                </p:cNvPicPr>
                <p:nvPr/>
              </p:nvPicPr>
              <p:blipFill rotWithShape="1">
                <a:blip r:embed="rId36">
                  <a:extLst>
                    <a:ext uri="{28A0092B-C50C-407E-A947-70E740481C1C}">
                      <a14:useLocalDpi xmlns:a14="http://schemas.microsoft.com/office/drawing/2010/main" val="0"/>
                    </a:ext>
                  </a:extLst>
                </a:blip>
                <a:srcRect l="1651" t="75802" r="94367" b="16175"/>
                <a:stretch/>
              </p:blipFill>
              <p:spPr>
                <a:xfrm>
                  <a:off x="3278137" y="1706028"/>
                  <a:ext cx="332346" cy="376658"/>
                </a:xfrm>
                <a:prstGeom prst="rect">
                  <a:avLst/>
                </a:prstGeom>
              </p:spPr>
            </p:pic>
            <p:sp>
              <p:nvSpPr>
                <p:cNvPr id="171" name="Rectangle 170"/>
                <p:cNvSpPr/>
                <p:nvPr/>
              </p:nvSpPr>
              <p:spPr>
                <a:xfrm>
                  <a:off x="3368350" y="1886801"/>
                  <a:ext cx="689612" cy="184666"/>
                </a:xfrm>
                <a:prstGeom prst="rect">
                  <a:avLst/>
                </a:prstGeom>
              </p:spPr>
              <p:txBody>
                <a:bodyPr wrap="none">
                  <a:spAutoFit/>
                </a:bodyPr>
                <a:lstStyle/>
                <a:p>
                  <a:r>
                    <a:rPr lang="tr-TR" sz="600" b="1" dirty="0"/>
                    <a:t>MAKHACHKALA</a:t>
                  </a:r>
                </a:p>
              </p:txBody>
            </p:sp>
          </p:grpSp>
          <p:grpSp>
            <p:nvGrpSpPr>
              <p:cNvPr id="202" name="Group 201"/>
              <p:cNvGrpSpPr/>
              <p:nvPr/>
            </p:nvGrpSpPr>
            <p:grpSpPr>
              <a:xfrm>
                <a:off x="3279350" y="1697456"/>
                <a:ext cx="543739" cy="449183"/>
                <a:chOff x="3261529" y="1706028"/>
                <a:chExt cx="543739" cy="449183"/>
              </a:xfrm>
            </p:grpSpPr>
            <p:pic>
              <p:nvPicPr>
                <p:cNvPr id="204" name="Picture 203"/>
                <p:cNvPicPr>
                  <a:picLocks noChangeAspect="1"/>
                </p:cNvPicPr>
                <p:nvPr/>
              </p:nvPicPr>
              <p:blipFill rotWithShape="1">
                <a:blip r:embed="rId36">
                  <a:extLst>
                    <a:ext uri="{28A0092B-C50C-407E-A947-70E740481C1C}">
                      <a14:useLocalDpi xmlns:a14="http://schemas.microsoft.com/office/drawing/2010/main" val="0"/>
                    </a:ext>
                  </a:extLst>
                </a:blip>
                <a:srcRect l="1651" t="75802" r="94367" b="16175"/>
                <a:stretch/>
              </p:blipFill>
              <p:spPr>
                <a:xfrm>
                  <a:off x="3278137" y="1706028"/>
                  <a:ext cx="332346" cy="376658"/>
                </a:xfrm>
                <a:prstGeom prst="rect">
                  <a:avLst/>
                </a:prstGeom>
              </p:spPr>
            </p:pic>
            <p:sp>
              <p:nvSpPr>
                <p:cNvPr id="205" name="Rectangle 204"/>
                <p:cNvSpPr/>
                <p:nvPr/>
              </p:nvSpPr>
              <p:spPr>
                <a:xfrm>
                  <a:off x="3261529" y="1970545"/>
                  <a:ext cx="543739" cy="184666"/>
                </a:xfrm>
                <a:prstGeom prst="rect">
                  <a:avLst/>
                </a:prstGeom>
              </p:spPr>
              <p:txBody>
                <a:bodyPr wrap="none">
                  <a:spAutoFit/>
                </a:bodyPr>
                <a:lstStyle/>
                <a:p>
                  <a:r>
                    <a:rPr lang="tr-TR" sz="600" b="1" dirty="0" smtClean="0"/>
                    <a:t>LANKARAN</a:t>
                  </a:r>
                  <a:endParaRPr lang="tr-TR" sz="600" b="1" dirty="0"/>
                </a:p>
              </p:txBody>
            </p:sp>
          </p:grpSp>
        </p:grpSp>
        <p:grpSp>
          <p:nvGrpSpPr>
            <p:cNvPr id="176" name="Group 175"/>
            <p:cNvGrpSpPr/>
            <p:nvPr/>
          </p:nvGrpSpPr>
          <p:grpSpPr>
            <a:xfrm>
              <a:off x="6785064" y="2851880"/>
              <a:ext cx="402674" cy="449183"/>
              <a:chOff x="3261529" y="1706028"/>
              <a:chExt cx="402674" cy="449183"/>
            </a:xfrm>
          </p:grpSpPr>
          <p:pic>
            <p:nvPicPr>
              <p:cNvPr id="177" name="Picture 176"/>
              <p:cNvPicPr>
                <a:picLocks noChangeAspect="1"/>
              </p:cNvPicPr>
              <p:nvPr/>
            </p:nvPicPr>
            <p:blipFill rotWithShape="1">
              <a:blip r:embed="rId36">
                <a:extLst>
                  <a:ext uri="{28A0092B-C50C-407E-A947-70E740481C1C}">
                    <a14:useLocalDpi xmlns:a14="http://schemas.microsoft.com/office/drawing/2010/main" val="0"/>
                  </a:ext>
                </a:extLst>
              </a:blip>
              <a:srcRect l="1651" t="75802" r="94367" b="16175"/>
              <a:stretch/>
            </p:blipFill>
            <p:spPr>
              <a:xfrm>
                <a:off x="3278137" y="1706028"/>
                <a:ext cx="332346" cy="376658"/>
              </a:xfrm>
              <a:prstGeom prst="rect">
                <a:avLst/>
              </a:prstGeom>
            </p:spPr>
          </p:pic>
          <p:sp>
            <p:nvSpPr>
              <p:cNvPr id="178" name="Rectangle 177"/>
              <p:cNvSpPr/>
              <p:nvPr/>
            </p:nvSpPr>
            <p:spPr>
              <a:xfrm>
                <a:off x="3261529" y="1970545"/>
                <a:ext cx="402674" cy="184666"/>
              </a:xfrm>
              <a:prstGeom prst="rect">
                <a:avLst/>
              </a:prstGeom>
            </p:spPr>
            <p:txBody>
              <a:bodyPr wrap="none">
                <a:spAutoFit/>
              </a:bodyPr>
              <a:lstStyle/>
              <a:p>
                <a:r>
                  <a:rPr lang="tr-TR" sz="600" b="1" dirty="0" smtClean="0"/>
                  <a:t>HANOI</a:t>
                </a:r>
                <a:endParaRPr lang="tr-TR" sz="600" b="1" dirty="0"/>
              </a:p>
            </p:txBody>
          </p:sp>
        </p:grpSp>
      </p:grpSp>
    </p:spTree>
    <p:extLst>
      <p:ext uri="{BB962C8B-B14F-4D97-AF65-F5344CB8AC3E}">
        <p14:creationId xmlns:p14="http://schemas.microsoft.com/office/powerpoint/2010/main" val="39272813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p:cTn id="7" dur="500" fill="hold"/>
                                        <p:tgtEl>
                                          <p:spTgt spid="267"/>
                                        </p:tgtEl>
                                        <p:attrNameLst>
                                          <p:attrName>ppt_w</p:attrName>
                                        </p:attrNameLst>
                                      </p:cBhvr>
                                      <p:tavLst>
                                        <p:tav tm="0">
                                          <p:val>
                                            <p:fltVal val="0"/>
                                          </p:val>
                                        </p:tav>
                                        <p:tav tm="100000">
                                          <p:val>
                                            <p:strVal val="#ppt_w"/>
                                          </p:val>
                                        </p:tav>
                                      </p:tavLst>
                                    </p:anim>
                                    <p:anim calcmode="lin" valueType="num">
                                      <p:cBhvr>
                                        <p:cTn id="8" dur="500" fill="hold"/>
                                        <p:tgtEl>
                                          <p:spTgt spid="267"/>
                                        </p:tgtEl>
                                        <p:attrNameLst>
                                          <p:attrName>ppt_h</p:attrName>
                                        </p:attrNameLst>
                                      </p:cBhvr>
                                      <p:tavLst>
                                        <p:tav tm="0">
                                          <p:val>
                                            <p:fltVal val="0"/>
                                          </p:val>
                                        </p:tav>
                                        <p:tav tm="100000">
                                          <p:val>
                                            <p:strVal val="#ppt_h"/>
                                          </p:val>
                                        </p:tav>
                                      </p:tavLst>
                                    </p:anim>
                                    <p:animEffect transition="in" filter="fade">
                                      <p:cBhvr>
                                        <p:cTn id="9" dur="500"/>
                                        <p:tgtEl>
                                          <p:spTgt spid="267"/>
                                        </p:tgtEl>
                                      </p:cBhvr>
                                    </p:animEffect>
                                  </p:childTnLst>
                                </p:cTn>
                              </p:par>
                              <p:par>
                                <p:cTn id="10" presetID="53" presetClass="entr" presetSubtype="16" fill="hold" nodeType="withEffect">
                                  <p:stCondLst>
                                    <p:cond delay="250"/>
                                  </p:stCondLst>
                                  <p:childTnLst>
                                    <p:set>
                                      <p:cBhvr>
                                        <p:cTn id="11" dur="1" fill="hold">
                                          <p:stCondLst>
                                            <p:cond delay="0"/>
                                          </p:stCondLst>
                                        </p:cTn>
                                        <p:tgtEl>
                                          <p:spTgt spid="268"/>
                                        </p:tgtEl>
                                        <p:attrNameLst>
                                          <p:attrName>style.visibility</p:attrName>
                                        </p:attrNameLst>
                                      </p:cBhvr>
                                      <p:to>
                                        <p:strVal val="visible"/>
                                      </p:to>
                                    </p:set>
                                    <p:anim calcmode="lin" valueType="num">
                                      <p:cBhvr>
                                        <p:cTn id="12" dur="500" fill="hold"/>
                                        <p:tgtEl>
                                          <p:spTgt spid="268"/>
                                        </p:tgtEl>
                                        <p:attrNameLst>
                                          <p:attrName>ppt_w</p:attrName>
                                        </p:attrNameLst>
                                      </p:cBhvr>
                                      <p:tavLst>
                                        <p:tav tm="0">
                                          <p:val>
                                            <p:fltVal val="0"/>
                                          </p:val>
                                        </p:tav>
                                        <p:tav tm="100000">
                                          <p:val>
                                            <p:strVal val="#ppt_w"/>
                                          </p:val>
                                        </p:tav>
                                      </p:tavLst>
                                    </p:anim>
                                    <p:anim calcmode="lin" valueType="num">
                                      <p:cBhvr>
                                        <p:cTn id="13" dur="500" fill="hold"/>
                                        <p:tgtEl>
                                          <p:spTgt spid="268"/>
                                        </p:tgtEl>
                                        <p:attrNameLst>
                                          <p:attrName>ppt_h</p:attrName>
                                        </p:attrNameLst>
                                      </p:cBhvr>
                                      <p:tavLst>
                                        <p:tav tm="0">
                                          <p:val>
                                            <p:fltVal val="0"/>
                                          </p:val>
                                        </p:tav>
                                        <p:tav tm="100000">
                                          <p:val>
                                            <p:strVal val="#ppt_h"/>
                                          </p:val>
                                        </p:tav>
                                      </p:tavLst>
                                    </p:anim>
                                    <p:animEffect transition="in" filter="fade">
                                      <p:cBhvr>
                                        <p:cTn id="14" dur="500"/>
                                        <p:tgtEl>
                                          <p:spTgt spid="268"/>
                                        </p:tgtEl>
                                      </p:cBhvr>
                                    </p:animEffect>
                                  </p:childTnLst>
                                </p:cTn>
                              </p:par>
                            </p:childTnLst>
                          </p:cTn>
                        </p:par>
                        <p:par>
                          <p:cTn id="15" fill="hold">
                            <p:stCondLst>
                              <p:cond delay="750"/>
                            </p:stCondLst>
                            <p:childTnLst>
                              <p:par>
                                <p:cTn id="16" presetID="53" presetClass="entr" presetSubtype="16" fill="hold" nodeType="afterEffect">
                                  <p:stCondLst>
                                    <p:cond delay="0"/>
                                  </p:stCondLst>
                                  <p:childTnLst>
                                    <p:set>
                                      <p:cBhvr>
                                        <p:cTn id="17" dur="1" fill="hold">
                                          <p:stCondLst>
                                            <p:cond delay="0"/>
                                          </p:stCondLst>
                                        </p:cTn>
                                        <p:tgtEl>
                                          <p:spTgt spid="199"/>
                                        </p:tgtEl>
                                        <p:attrNameLst>
                                          <p:attrName>style.visibility</p:attrName>
                                        </p:attrNameLst>
                                      </p:cBhvr>
                                      <p:to>
                                        <p:strVal val="visible"/>
                                      </p:to>
                                    </p:set>
                                    <p:anim calcmode="lin" valueType="num">
                                      <p:cBhvr>
                                        <p:cTn id="18" dur="750" fill="hold"/>
                                        <p:tgtEl>
                                          <p:spTgt spid="199"/>
                                        </p:tgtEl>
                                        <p:attrNameLst>
                                          <p:attrName>ppt_w</p:attrName>
                                        </p:attrNameLst>
                                      </p:cBhvr>
                                      <p:tavLst>
                                        <p:tav tm="0">
                                          <p:val>
                                            <p:fltVal val="0"/>
                                          </p:val>
                                        </p:tav>
                                        <p:tav tm="100000">
                                          <p:val>
                                            <p:strVal val="#ppt_w"/>
                                          </p:val>
                                        </p:tav>
                                      </p:tavLst>
                                    </p:anim>
                                    <p:anim calcmode="lin" valueType="num">
                                      <p:cBhvr>
                                        <p:cTn id="19" dur="750" fill="hold"/>
                                        <p:tgtEl>
                                          <p:spTgt spid="199"/>
                                        </p:tgtEl>
                                        <p:attrNameLst>
                                          <p:attrName>ppt_h</p:attrName>
                                        </p:attrNameLst>
                                      </p:cBhvr>
                                      <p:tavLst>
                                        <p:tav tm="0">
                                          <p:val>
                                            <p:fltVal val="0"/>
                                          </p:val>
                                        </p:tav>
                                        <p:tav tm="100000">
                                          <p:val>
                                            <p:strVal val="#ppt_h"/>
                                          </p:val>
                                        </p:tav>
                                      </p:tavLst>
                                    </p:anim>
                                    <p:animEffect transition="in" filter="fade">
                                      <p:cBhvr>
                                        <p:cTn id="20" dur="750"/>
                                        <p:tgtEl>
                                          <p:spTgt spid="199"/>
                                        </p:tgtEl>
                                      </p:cBhvr>
                                    </p:animEffect>
                                  </p:childTnLst>
                                </p:cTn>
                              </p:par>
                              <p:par>
                                <p:cTn id="21" presetID="6" presetClass="emph" presetSubtype="0" fill="hold" nodeType="withEffect">
                                  <p:stCondLst>
                                    <p:cond delay="0"/>
                                  </p:stCondLst>
                                  <p:childTnLst>
                                    <p:animScale>
                                      <p:cBhvr>
                                        <p:cTn id="22" dur="1000" fill="hold"/>
                                        <p:tgtEl>
                                          <p:spTgt spid="199"/>
                                        </p:tgtEl>
                                      </p:cBhvr>
                                      <p:by x="450000" y="450000"/>
                                    </p:animScale>
                                  </p:childTnLst>
                                </p:cTn>
                              </p:par>
                              <p:par>
                                <p:cTn id="23" presetID="42" presetClass="path" presetSubtype="0" accel="50000" decel="50000" fill="hold" nodeType="withEffect">
                                  <p:stCondLst>
                                    <p:cond delay="0"/>
                                  </p:stCondLst>
                                  <p:childTnLst>
                                    <p:animMotion origin="layout" path="M -2.5E-6 -2.83951E-6 L -0.15503 0.12068 " pathEditMode="relative" rAng="0" ptsTypes="AA">
                                      <p:cBhvr>
                                        <p:cTn id="24" dur="1000" fill="hold"/>
                                        <p:tgtEl>
                                          <p:spTgt spid="199"/>
                                        </p:tgtEl>
                                        <p:attrNameLst>
                                          <p:attrName>ppt_x</p:attrName>
                                          <p:attrName>ppt_y</p:attrName>
                                        </p:attrNameLst>
                                      </p:cBhvr>
                                      <p:rCtr x="-7760" y="6019"/>
                                    </p:animMotion>
                                  </p:childTnLst>
                                </p:cTn>
                              </p:par>
                            </p:childTnLst>
                          </p:cTn>
                        </p:par>
                        <p:par>
                          <p:cTn id="25" fill="hold">
                            <p:stCondLst>
                              <p:cond delay="1750"/>
                            </p:stCondLst>
                            <p:childTnLst>
                              <p:par>
                                <p:cTn id="26" presetID="10" presetClass="exit" presetSubtype="0" fill="hold" nodeType="afterEffect">
                                  <p:stCondLst>
                                    <p:cond delay="0"/>
                                  </p:stCondLst>
                                  <p:childTnLst>
                                    <p:animEffect transition="out" filter="fade">
                                      <p:cBhvr>
                                        <p:cTn id="27" dur="500"/>
                                        <p:tgtEl>
                                          <p:spTgt spid="267"/>
                                        </p:tgtEl>
                                      </p:cBhvr>
                                    </p:animEffect>
                                    <p:set>
                                      <p:cBhvr>
                                        <p:cTn id="28" dur="1" fill="hold">
                                          <p:stCondLst>
                                            <p:cond delay="499"/>
                                          </p:stCondLst>
                                        </p:cTn>
                                        <p:tgtEl>
                                          <p:spTgt spid="26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68"/>
                                        </p:tgtEl>
                                      </p:cBhvr>
                                    </p:animEffect>
                                    <p:set>
                                      <p:cBhvr>
                                        <p:cTn id="31" dur="1" fill="hold">
                                          <p:stCondLst>
                                            <p:cond delay="499"/>
                                          </p:stCondLst>
                                        </p:cTn>
                                        <p:tgtEl>
                                          <p:spTgt spid="26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11"/>
                                        </p:tgtEl>
                                      </p:cBhvr>
                                    </p:animEffect>
                                    <p:set>
                                      <p:cBhvr>
                                        <p:cTn id="34" dur="1" fill="hold">
                                          <p:stCondLst>
                                            <p:cond delay="499"/>
                                          </p:stCondLst>
                                        </p:cTn>
                                        <p:tgtEl>
                                          <p:spTgt spid="2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2"/>
                                        </p:tgtEl>
                                      </p:cBhvr>
                                    </p:animEffect>
                                    <p:set>
                                      <p:cBhvr>
                                        <p:cTn id="37" dur="1" fill="hold">
                                          <p:stCondLst>
                                            <p:cond delay="499"/>
                                          </p:stCondLst>
                                        </p:cTn>
                                        <p:tgtEl>
                                          <p:spTgt spid="21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15"/>
                                        </p:tgtEl>
                                      </p:cBhvr>
                                    </p:animEffect>
                                    <p:set>
                                      <p:cBhvr>
                                        <p:cTn id="40" dur="1" fill="hold">
                                          <p:stCondLst>
                                            <p:cond delay="499"/>
                                          </p:stCondLst>
                                        </p:cTn>
                                        <p:tgtEl>
                                          <p:spTgt spid="21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16"/>
                                        </p:tgtEl>
                                      </p:cBhvr>
                                    </p:animEffect>
                                    <p:set>
                                      <p:cBhvr>
                                        <p:cTn id="43" dur="1" fill="hold">
                                          <p:stCondLst>
                                            <p:cond delay="499"/>
                                          </p:stCondLst>
                                        </p:cTn>
                                        <p:tgtEl>
                                          <p:spTgt spid="2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47"/>
                                        </p:tgtEl>
                                      </p:cBhvr>
                                    </p:animEffect>
                                    <p:set>
                                      <p:cBhvr>
                                        <p:cTn id="46" dur="1" fill="hold">
                                          <p:stCondLst>
                                            <p:cond delay="499"/>
                                          </p:stCondLst>
                                        </p:cTn>
                                        <p:tgtEl>
                                          <p:spTgt spid="24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48"/>
                                        </p:tgtEl>
                                      </p:cBhvr>
                                    </p:animEffect>
                                    <p:set>
                                      <p:cBhvr>
                                        <p:cTn id="49" dur="1" fill="hold">
                                          <p:stCondLst>
                                            <p:cond delay="499"/>
                                          </p:stCondLst>
                                        </p:cTn>
                                        <p:tgtEl>
                                          <p:spTgt spid="2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49"/>
                                        </p:tgtEl>
                                      </p:cBhvr>
                                    </p:animEffect>
                                    <p:set>
                                      <p:cBhvr>
                                        <p:cTn id="52" dur="1" fill="hold">
                                          <p:stCondLst>
                                            <p:cond delay="499"/>
                                          </p:stCondLst>
                                        </p:cTn>
                                        <p:tgtEl>
                                          <p:spTgt spid="24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50"/>
                                        </p:tgtEl>
                                      </p:cBhvr>
                                    </p:animEffect>
                                    <p:set>
                                      <p:cBhvr>
                                        <p:cTn id="55" dur="1" fill="hold">
                                          <p:stCondLst>
                                            <p:cond delay="499"/>
                                          </p:stCondLst>
                                        </p:cTn>
                                        <p:tgtEl>
                                          <p:spTgt spid="25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54"/>
                                        </p:tgtEl>
                                      </p:cBhvr>
                                    </p:animEffect>
                                    <p:set>
                                      <p:cBhvr>
                                        <p:cTn id="58" dur="1" fill="hold">
                                          <p:stCondLst>
                                            <p:cond delay="499"/>
                                          </p:stCondLst>
                                        </p:cTn>
                                        <p:tgtEl>
                                          <p:spTgt spid="25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55"/>
                                        </p:tgtEl>
                                      </p:cBhvr>
                                    </p:animEffect>
                                    <p:set>
                                      <p:cBhvr>
                                        <p:cTn id="61" dur="1" fill="hold">
                                          <p:stCondLst>
                                            <p:cond delay="499"/>
                                          </p:stCondLst>
                                        </p:cTn>
                                        <p:tgtEl>
                                          <p:spTgt spid="25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56"/>
                                        </p:tgtEl>
                                      </p:cBhvr>
                                    </p:animEffect>
                                    <p:set>
                                      <p:cBhvr>
                                        <p:cTn id="64" dur="1" fill="hold">
                                          <p:stCondLst>
                                            <p:cond delay="499"/>
                                          </p:stCondLst>
                                        </p:cTn>
                                        <p:tgtEl>
                                          <p:spTgt spid="25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57"/>
                                        </p:tgtEl>
                                      </p:cBhvr>
                                    </p:animEffect>
                                    <p:set>
                                      <p:cBhvr>
                                        <p:cTn id="67" dur="1" fill="hold">
                                          <p:stCondLst>
                                            <p:cond delay="499"/>
                                          </p:stCondLst>
                                        </p:cTn>
                                        <p:tgtEl>
                                          <p:spTgt spid="25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58"/>
                                        </p:tgtEl>
                                      </p:cBhvr>
                                    </p:animEffect>
                                    <p:set>
                                      <p:cBhvr>
                                        <p:cTn id="70" dur="1" fill="hold">
                                          <p:stCondLst>
                                            <p:cond delay="499"/>
                                          </p:stCondLst>
                                        </p:cTn>
                                        <p:tgtEl>
                                          <p:spTgt spid="258"/>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59"/>
                                        </p:tgtEl>
                                      </p:cBhvr>
                                    </p:animEffect>
                                    <p:set>
                                      <p:cBhvr>
                                        <p:cTn id="73" dur="1" fill="hold">
                                          <p:stCondLst>
                                            <p:cond delay="499"/>
                                          </p:stCondLst>
                                        </p:cTn>
                                        <p:tgtEl>
                                          <p:spTgt spid="25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60"/>
                                        </p:tgtEl>
                                      </p:cBhvr>
                                    </p:animEffect>
                                    <p:set>
                                      <p:cBhvr>
                                        <p:cTn id="76" dur="1" fill="hold">
                                          <p:stCondLst>
                                            <p:cond delay="499"/>
                                          </p:stCondLst>
                                        </p:cTn>
                                        <p:tgtEl>
                                          <p:spTgt spid="26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61"/>
                                        </p:tgtEl>
                                      </p:cBhvr>
                                    </p:animEffect>
                                    <p:set>
                                      <p:cBhvr>
                                        <p:cTn id="79" dur="1" fill="hold">
                                          <p:stCondLst>
                                            <p:cond delay="499"/>
                                          </p:stCondLst>
                                        </p:cTn>
                                        <p:tgtEl>
                                          <p:spTgt spid="26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62"/>
                                        </p:tgtEl>
                                      </p:cBhvr>
                                    </p:animEffect>
                                    <p:set>
                                      <p:cBhvr>
                                        <p:cTn id="82" dur="1" fill="hold">
                                          <p:stCondLst>
                                            <p:cond delay="499"/>
                                          </p:stCondLst>
                                        </p:cTn>
                                        <p:tgtEl>
                                          <p:spTgt spid="26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63"/>
                                        </p:tgtEl>
                                      </p:cBhvr>
                                    </p:animEffect>
                                    <p:set>
                                      <p:cBhvr>
                                        <p:cTn id="85" dur="1" fill="hold">
                                          <p:stCondLst>
                                            <p:cond delay="499"/>
                                          </p:stCondLst>
                                        </p:cTn>
                                        <p:tgtEl>
                                          <p:spTgt spid="26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64"/>
                                        </p:tgtEl>
                                      </p:cBhvr>
                                    </p:animEffect>
                                    <p:set>
                                      <p:cBhvr>
                                        <p:cTn id="88" dur="1" fill="hold">
                                          <p:stCondLst>
                                            <p:cond delay="499"/>
                                          </p:stCondLst>
                                        </p:cTn>
                                        <p:tgtEl>
                                          <p:spTgt spid="264"/>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65"/>
                                        </p:tgtEl>
                                      </p:cBhvr>
                                    </p:animEffect>
                                    <p:set>
                                      <p:cBhvr>
                                        <p:cTn id="91" dur="1" fill="hold">
                                          <p:stCondLst>
                                            <p:cond delay="499"/>
                                          </p:stCondLst>
                                        </p:cTn>
                                        <p:tgtEl>
                                          <p:spTgt spid="265"/>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66"/>
                                        </p:tgtEl>
                                      </p:cBhvr>
                                    </p:animEffect>
                                    <p:set>
                                      <p:cBhvr>
                                        <p:cTn id="94" dur="1" fill="hold">
                                          <p:stCondLst>
                                            <p:cond delay="499"/>
                                          </p:stCondLst>
                                        </p:cTn>
                                        <p:tgtEl>
                                          <p:spTgt spid="266"/>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99"/>
                                        </p:tgtEl>
                                      </p:cBhvr>
                                    </p:animEffect>
                                    <p:set>
                                      <p:cBhvr>
                                        <p:cTn id="97" dur="1" fill="hold">
                                          <p:stCondLst>
                                            <p:cond delay="499"/>
                                          </p:stCondLst>
                                        </p:cTn>
                                        <p:tgtEl>
                                          <p:spTgt spid="199"/>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201"/>
                                        </p:tgtEl>
                                        <p:attrNameLst>
                                          <p:attrName>style.visibility</p:attrName>
                                        </p:attrNameLst>
                                      </p:cBhvr>
                                      <p:to>
                                        <p:strVal val="visible"/>
                                      </p:to>
                                    </p:set>
                                    <p:animEffect transition="in" filter="fade">
                                      <p:cBhvr>
                                        <p:cTn id="100" dur="500"/>
                                        <p:tgtEl>
                                          <p:spTgt spid="201"/>
                                        </p:tgtEl>
                                      </p:cBhvr>
                                    </p:animEffect>
                                  </p:childTnLst>
                                </p:cTn>
                              </p:par>
                            </p:childTnLst>
                          </p:cTn>
                        </p:par>
                        <p:par>
                          <p:cTn id="101" fill="hold">
                            <p:stCondLst>
                              <p:cond delay="2250"/>
                            </p:stCondLst>
                            <p:childTnLst>
                              <p:par>
                                <p:cTn id="102" presetID="42" presetClass="entr" presetSubtype="0" fill="hold" nodeType="afterEffect">
                                  <p:stCondLst>
                                    <p:cond delay="0"/>
                                  </p:stCondLst>
                                  <p:childTnLst>
                                    <p:set>
                                      <p:cBhvr>
                                        <p:cTn id="103" dur="1" fill="hold">
                                          <p:stCondLst>
                                            <p:cond delay="0"/>
                                          </p:stCondLst>
                                        </p:cTn>
                                        <p:tgtEl>
                                          <p:spTgt spid="218"/>
                                        </p:tgtEl>
                                        <p:attrNameLst>
                                          <p:attrName>style.visibility</p:attrName>
                                        </p:attrNameLst>
                                      </p:cBhvr>
                                      <p:to>
                                        <p:strVal val="visible"/>
                                      </p:to>
                                    </p:set>
                                    <p:animEffect transition="in" filter="fade">
                                      <p:cBhvr>
                                        <p:cTn id="104" dur="500"/>
                                        <p:tgtEl>
                                          <p:spTgt spid="218"/>
                                        </p:tgtEl>
                                      </p:cBhvr>
                                    </p:animEffect>
                                    <p:anim calcmode="lin" valueType="num">
                                      <p:cBhvr>
                                        <p:cTn id="105" dur="500" fill="hold"/>
                                        <p:tgtEl>
                                          <p:spTgt spid="218"/>
                                        </p:tgtEl>
                                        <p:attrNameLst>
                                          <p:attrName>ppt_x</p:attrName>
                                        </p:attrNameLst>
                                      </p:cBhvr>
                                      <p:tavLst>
                                        <p:tav tm="0">
                                          <p:val>
                                            <p:strVal val="#ppt_x"/>
                                          </p:val>
                                        </p:tav>
                                        <p:tav tm="100000">
                                          <p:val>
                                            <p:strVal val="#ppt_x"/>
                                          </p:val>
                                        </p:tav>
                                      </p:tavLst>
                                    </p:anim>
                                    <p:anim calcmode="lin" valueType="num">
                                      <p:cBhvr>
                                        <p:cTn id="106" dur="500" fill="hold"/>
                                        <p:tgtEl>
                                          <p:spTgt spid="218"/>
                                        </p:tgtEl>
                                        <p:attrNameLst>
                                          <p:attrName>ppt_y</p:attrName>
                                        </p:attrNameLst>
                                      </p:cBhvr>
                                      <p:tavLst>
                                        <p:tav tm="0">
                                          <p:val>
                                            <p:strVal val="#ppt_y+.1"/>
                                          </p:val>
                                        </p:tav>
                                        <p:tav tm="100000">
                                          <p:val>
                                            <p:strVal val="#ppt_y"/>
                                          </p:val>
                                        </p:tav>
                                      </p:tavLst>
                                    </p:anim>
                                  </p:childTnLst>
                                </p:cTn>
                              </p:par>
                            </p:childTnLst>
                          </p:cTn>
                        </p:par>
                        <p:par>
                          <p:cTn id="107" fill="hold">
                            <p:stCondLst>
                              <p:cond delay="2750"/>
                            </p:stCondLst>
                            <p:childTnLst>
                              <p:par>
                                <p:cTn id="108" presetID="22" presetClass="entr" presetSubtype="8" fill="hold" nodeType="afterEffect">
                                  <p:stCondLst>
                                    <p:cond delay="0"/>
                                  </p:stCondLst>
                                  <p:childTnLst>
                                    <p:set>
                                      <p:cBhvr>
                                        <p:cTn id="109" dur="1" fill="hold">
                                          <p:stCondLst>
                                            <p:cond delay="0"/>
                                          </p:stCondLst>
                                        </p:cTn>
                                        <p:tgtEl>
                                          <p:spTgt spid="219"/>
                                        </p:tgtEl>
                                        <p:attrNameLst>
                                          <p:attrName>style.visibility</p:attrName>
                                        </p:attrNameLst>
                                      </p:cBhvr>
                                      <p:to>
                                        <p:strVal val="visible"/>
                                      </p:to>
                                    </p:set>
                                    <p:animEffect transition="in" filter="wipe(left)">
                                      <p:cBhvr>
                                        <p:cTn id="110" dur="750"/>
                                        <p:tgtEl>
                                          <p:spTgt spid="219"/>
                                        </p:tgtEl>
                                      </p:cBhvr>
                                    </p:animEffect>
                                  </p:childTnLst>
                                </p:cTn>
                              </p:par>
                              <p:par>
                                <p:cTn id="111" presetID="47" presetClass="entr" presetSubtype="0" fill="hold" nodeType="withEffect">
                                  <p:stCondLst>
                                    <p:cond delay="0"/>
                                  </p:stCondLst>
                                  <p:childTnLst>
                                    <p:set>
                                      <p:cBhvr>
                                        <p:cTn id="112" dur="1" fill="hold">
                                          <p:stCondLst>
                                            <p:cond delay="0"/>
                                          </p:stCondLst>
                                        </p:cTn>
                                        <p:tgtEl>
                                          <p:spTgt spid="209"/>
                                        </p:tgtEl>
                                        <p:attrNameLst>
                                          <p:attrName>style.visibility</p:attrName>
                                        </p:attrNameLst>
                                      </p:cBhvr>
                                      <p:to>
                                        <p:strVal val="visible"/>
                                      </p:to>
                                    </p:set>
                                    <p:animEffect transition="in" filter="fade">
                                      <p:cBhvr>
                                        <p:cTn id="113" dur="750"/>
                                        <p:tgtEl>
                                          <p:spTgt spid="209"/>
                                        </p:tgtEl>
                                      </p:cBhvr>
                                    </p:animEffect>
                                    <p:anim calcmode="lin" valueType="num">
                                      <p:cBhvr>
                                        <p:cTn id="114" dur="750" fill="hold"/>
                                        <p:tgtEl>
                                          <p:spTgt spid="209"/>
                                        </p:tgtEl>
                                        <p:attrNameLst>
                                          <p:attrName>ppt_x</p:attrName>
                                        </p:attrNameLst>
                                      </p:cBhvr>
                                      <p:tavLst>
                                        <p:tav tm="0">
                                          <p:val>
                                            <p:strVal val="#ppt_x"/>
                                          </p:val>
                                        </p:tav>
                                        <p:tav tm="100000">
                                          <p:val>
                                            <p:strVal val="#ppt_x"/>
                                          </p:val>
                                        </p:tav>
                                      </p:tavLst>
                                    </p:anim>
                                    <p:anim calcmode="lin" valueType="num">
                                      <p:cBhvr>
                                        <p:cTn id="115" dur="750" fill="hold"/>
                                        <p:tgtEl>
                                          <p:spTgt spid="209"/>
                                        </p:tgtEl>
                                        <p:attrNameLst>
                                          <p:attrName>ppt_y</p:attrName>
                                        </p:attrNameLst>
                                      </p:cBhvr>
                                      <p:tavLst>
                                        <p:tav tm="0">
                                          <p:val>
                                            <p:strVal val="#ppt_y-.1"/>
                                          </p:val>
                                        </p:tav>
                                        <p:tav tm="100000">
                                          <p:val>
                                            <p:strVal val="#ppt_y"/>
                                          </p:val>
                                        </p:tav>
                                      </p:tavLst>
                                    </p:anim>
                                  </p:childTnLst>
                                </p:cTn>
                              </p:par>
                            </p:childTnLst>
                          </p:cTn>
                        </p:par>
                        <p:par>
                          <p:cTn id="116" fill="hold">
                            <p:stCondLst>
                              <p:cond delay="3500"/>
                            </p:stCondLst>
                            <p:childTnLst>
                              <p:par>
                                <p:cTn id="117" presetID="22" presetClass="entr" presetSubtype="8" fill="hold" nodeType="afterEffect">
                                  <p:stCondLst>
                                    <p:cond delay="0"/>
                                  </p:stCondLst>
                                  <p:childTnLst>
                                    <p:set>
                                      <p:cBhvr>
                                        <p:cTn id="118" dur="1" fill="hold">
                                          <p:stCondLst>
                                            <p:cond delay="0"/>
                                          </p:stCondLst>
                                        </p:cTn>
                                        <p:tgtEl>
                                          <p:spTgt spid="222"/>
                                        </p:tgtEl>
                                        <p:attrNameLst>
                                          <p:attrName>style.visibility</p:attrName>
                                        </p:attrNameLst>
                                      </p:cBhvr>
                                      <p:to>
                                        <p:strVal val="visible"/>
                                      </p:to>
                                    </p:set>
                                    <p:animEffect transition="in" filter="wipe(left)">
                                      <p:cBhvr>
                                        <p:cTn id="119" dur="750"/>
                                        <p:tgtEl>
                                          <p:spTgt spid="222"/>
                                        </p:tgtEl>
                                      </p:cBhvr>
                                    </p:animEffect>
                                  </p:childTnLst>
                                </p:cTn>
                              </p:par>
                              <p:par>
                                <p:cTn id="120" presetID="47" presetClass="entr" presetSubtype="0" fill="hold" grpId="0" nodeType="withEffect">
                                  <p:stCondLst>
                                    <p:cond delay="0"/>
                                  </p:stCondLst>
                                  <p:childTnLst>
                                    <p:set>
                                      <p:cBhvr>
                                        <p:cTn id="121" dur="1" fill="hold">
                                          <p:stCondLst>
                                            <p:cond delay="0"/>
                                          </p:stCondLst>
                                        </p:cTn>
                                        <p:tgtEl>
                                          <p:spTgt spid="168"/>
                                        </p:tgtEl>
                                        <p:attrNameLst>
                                          <p:attrName>style.visibility</p:attrName>
                                        </p:attrNameLst>
                                      </p:cBhvr>
                                      <p:to>
                                        <p:strVal val="visible"/>
                                      </p:to>
                                    </p:set>
                                    <p:animEffect transition="in" filter="fade">
                                      <p:cBhvr>
                                        <p:cTn id="122" dur="1000"/>
                                        <p:tgtEl>
                                          <p:spTgt spid="168"/>
                                        </p:tgtEl>
                                      </p:cBhvr>
                                    </p:animEffect>
                                    <p:anim calcmode="lin" valueType="num">
                                      <p:cBhvr>
                                        <p:cTn id="123" dur="1000" fill="hold"/>
                                        <p:tgtEl>
                                          <p:spTgt spid="168"/>
                                        </p:tgtEl>
                                        <p:attrNameLst>
                                          <p:attrName>ppt_x</p:attrName>
                                        </p:attrNameLst>
                                      </p:cBhvr>
                                      <p:tavLst>
                                        <p:tav tm="0">
                                          <p:val>
                                            <p:strVal val="#ppt_x"/>
                                          </p:val>
                                        </p:tav>
                                        <p:tav tm="100000">
                                          <p:val>
                                            <p:strVal val="#ppt_x"/>
                                          </p:val>
                                        </p:tav>
                                      </p:tavLst>
                                    </p:anim>
                                    <p:anim calcmode="lin" valueType="num">
                                      <p:cBhvr>
                                        <p:cTn id="124" dur="1000" fill="hold"/>
                                        <p:tgtEl>
                                          <p:spTgt spid="168"/>
                                        </p:tgtEl>
                                        <p:attrNameLst>
                                          <p:attrName>ppt_y</p:attrName>
                                        </p:attrNameLst>
                                      </p:cBhvr>
                                      <p:tavLst>
                                        <p:tav tm="0">
                                          <p:val>
                                            <p:strVal val="#ppt_y-.1"/>
                                          </p:val>
                                        </p:tav>
                                        <p:tav tm="100000">
                                          <p:val>
                                            <p:strVal val="#ppt_y"/>
                                          </p:val>
                                        </p:tav>
                                      </p:tavLst>
                                    </p:anim>
                                  </p:childTnLst>
                                </p:cTn>
                              </p:par>
                              <p:par>
                                <p:cTn id="125" presetID="47" presetClass="entr" presetSubtype="0" fill="hold" nodeType="with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1000"/>
                                        <p:tgtEl>
                                          <p:spTgt spid="5"/>
                                        </p:tgtEl>
                                      </p:cBhvr>
                                    </p:animEffect>
                                    <p:anim calcmode="lin" valueType="num">
                                      <p:cBhvr>
                                        <p:cTn id="128" dur="1000" fill="hold"/>
                                        <p:tgtEl>
                                          <p:spTgt spid="5"/>
                                        </p:tgtEl>
                                        <p:attrNameLst>
                                          <p:attrName>ppt_x</p:attrName>
                                        </p:attrNameLst>
                                      </p:cBhvr>
                                      <p:tavLst>
                                        <p:tav tm="0">
                                          <p:val>
                                            <p:strVal val="#ppt_x"/>
                                          </p:val>
                                        </p:tav>
                                        <p:tav tm="100000">
                                          <p:val>
                                            <p:strVal val="#ppt_x"/>
                                          </p:val>
                                        </p:tav>
                                      </p:tavLst>
                                    </p:anim>
                                    <p:anim calcmode="lin" valueType="num">
                                      <p:cBhvr>
                                        <p:cTn id="129" dur="1000" fill="hold"/>
                                        <p:tgtEl>
                                          <p:spTgt spid="5"/>
                                        </p:tgtEl>
                                        <p:attrNameLst>
                                          <p:attrName>ppt_y</p:attrName>
                                        </p:attrNameLst>
                                      </p:cBhvr>
                                      <p:tavLst>
                                        <p:tav tm="0">
                                          <p:val>
                                            <p:strVal val="#ppt_y-.1"/>
                                          </p:val>
                                        </p:tav>
                                        <p:tav tm="100000">
                                          <p:val>
                                            <p:strVal val="#ppt_y"/>
                                          </p:val>
                                        </p:tav>
                                      </p:tavLst>
                                    </p:anim>
                                  </p:childTnLst>
                                </p:cTn>
                              </p:par>
                            </p:childTnLst>
                          </p:cTn>
                        </p:par>
                        <p:par>
                          <p:cTn id="130" fill="hold">
                            <p:stCondLst>
                              <p:cond delay="4500"/>
                            </p:stCondLst>
                            <p:childTnLst>
                              <p:par>
                                <p:cTn id="131" presetID="22" presetClass="entr" presetSubtype="8" fill="hold" nodeType="afterEffect">
                                  <p:stCondLst>
                                    <p:cond delay="0"/>
                                  </p:stCondLst>
                                  <p:childTnLst>
                                    <p:set>
                                      <p:cBhvr>
                                        <p:cTn id="132" dur="1" fill="hold">
                                          <p:stCondLst>
                                            <p:cond delay="0"/>
                                          </p:stCondLst>
                                        </p:cTn>
                                        <p:tgtEl>
                                          <p:spTgt spid="225"/>
                                        </p:tgtEl>
                                        <p:attrNameLst>
                                          <p:attrName>style.visibility</p:attrName>
                                        </p:attrNameLst>
                                      </p:cBhvr>
                                      <p:to>
                                        <p:strVal val="visible"/>
                                      </p:to>
                                    </p:set>
                                    <p:animEffect transition="in" filter="wipe(left)">
                                      <p:cBhvr>
                                        <p:cTn id="133" dur="750"/>
                                        <p:tgtEl>
                                          <p:spTgt spid="225"/>
                                        </p:tgtEl>
                                      </p:cBhvr>
                                    </p:animEffect>
                                  </p:childTnLst>
                                </p:cTn>
                              </p:par>
                              <p:par>
                                <p:cTn id="134" presetID="47"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1000"/>
                                        <p:tgtEl>
                                          <p:spTgt spid="4"/>
                                        </p:tgtEl>
                                      </p:cBhvr>
                                    </p:animEffect>
                                    <p:anim calcmode="lin" valueType="num">
                                      <p:cBhvr>
                                        <p:cTn id="137" dur="1000" fill="hold"/>
                                        <p:tgtEl>
                                          <p:spTgt spid="4"/>
                                        </p:tgtEl>
                                        <p:attrNameLst>
                                          <p:attrName>ppt_x</p:attrName>
                                        </p:attrNameLst>
                                      </p:cBhvr>
                                      <p:tavLst>
                                        <p:tav tm="0">
                                          <p:val>
                                            <p:strVal val="#ppt_x"/>
                                          </p:val>
                                        </p:tav>
                                        <p:tav tm="100000">
                                          <p:val>
                                            <p:strVal val="#ppt_x"/>
                                          </p:val>
                                        </p:tav>
                                      </p:tavLst>
                                    </p:anim>
                                    <p:anim calcmode="lin" valueType="num">
                                      <p:cBhvr>
                                        <p:cTn id="1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996" b="11538"/>
          <a:stretch/>
        </p:blipFill>
        <p:spPr>
          <a:xfrm>
            <a:off x="395288" y="522995"/>
            <a:ext cx="8616950" cy="4241598"/>
          </a:xfrm>
          <a:prstGeom prst="rect">
            <a:avLst/>
          </a:prstGeom>
          <a:effectLst/>
        </p:spPr>
      </p:pic>
      <p:pic>
        <p:nvPicPr>
          <p:cNvPr id="24" name="Picture 23"/>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54540" y="2195668"/>
            <a:ext cx="2906488" cy="2591307"/>
          </a:xfrm>
          <a:prstGeom prst="rect">
            <a:avLst/>
          </a:prstGeom>
          <a:effectLst>
            <a:outerShdw blurRad="50800" dist="38100" dir="8100000" algn="tr" rotWithShape="0">
              <a:prstClr val="black">
                <a:alpha val="40000"/>
              </a:prstClr>
            </a:outerShdw>
          </a:effectLst>
        </p:spPr>
      </p:pic>
      <p:pic>
        <p:nvPicPr>
          <p:cNvPr id="25" name="Picture 24"/>
          <p:cNvPicPr>
            <a:picLocks noChangeAspect="1"/>
          </p:cNvPicPr>
          <p:nvPr/>
        </p:nvPicPr>
        <p:blipFill>
          <a:blip r:embed="rId5">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03366" y="2195668"/>
            <a:ext cx="3108872" cy="2591307"/>
          </a:xfrm>
          <a:prstGeom prst="rect">
            <a:avLst/>
          </a:prstGeom>
          <a:effectLst>
            <a:outerShdw blurRad="50800" dist="38100" dir="8100000" algn="tr" rotWithShape="0">
              <a:prstClr val="black">
                <a:alpha val="40000"/>
              </a:prstClr>
            </a:outerShdw>
          </a:effectLst>
        </p:spPr>
      </p:pic>
      <p:pic>
        <p:nvPicPr>
          <p:cNvPr id="27" name="Picture 26"/>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48716" y="2195668"/>
            <a:ext cx="2794381" cy="2591307"/>
          </a:xfrm>
          <a:prstGeom prst="rect">
            <a:avLst/>
          </a:prstGeom>
          <a:effectLst>
            <a:outerShdw blurRad="50800" dist="38100" dir="8100000" algn="tr" rotWithShape="0">
              <a:prstClr val="black">
                <a:alpha val="40000"/>
              </a:prstClr>
            </a:outerShdw>
          </a:effectLst>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t="77805"/>
          <a:stretch/>
        </p:blipFill>
        <p:spPr>
          <a:xfrm rot="10800000">
            <a:off x="475490" y="2092241"/>
            <a:ext cx="2400109" cy="174378"/>
          </a:xfrm>
          <a:prstGeom prst="rect">
            <a:avLst/>
          </a:prstGeom>
        </p:spPr>
      </p:pic>
      <p:pic>
        <p:nvPicPr>
          <p:cNvPr id="29" name="Picture 28"/>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37952" y="2119093"/>
            <a:ext cx="1977636" cy="44073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363" y="1143752"/>
            <a:ext cx="937120" cy="1003464"/>
          </a:xfrm>
          <a:prstGeom prst="rect">
            <a:avLst/>
          </a:prstGeom>
          <a:effectLst>
            <a:outerShdw blurRad="50800" dist="38100" dir="8100000" algn="tr" rotWithShape="0">
              <a:prstClr val="black">
                <a:alpha val="40000"/>
              </a:prstClr>
            </a:outerShdw>
          </a:effectLst>
        </p:spPr>
      </p:pic>
      <p:grpSp>
        <p:nvGrpSpPr>
          <p:cNvPr id="31" name="Group 30"/>
          <p:cNvGrpSpPr/>
          <p:nvPr/>
        </p:nvGrpSpPr>
        <p:grpSpPr>
          <a:xfrm>
            <a:off x="3307400" y="2092241"/>
            <a:ext cx="2400109" cy="467582"/>
            <a:chOff x="585215" y="1967886"/>
            <a:chExt cx="2531060" cy="493094"/>
          </a:xfrm>
        </p:grpSpPr>
        <p:pic>
          <p:nvPicPr>
            <p:cNvPr id="32" name="Picture 31"/>
            <p:cNvPicPr>
              <a:picLocks noChangeAspect="1"/>
            </p:cNvPicPr>
            <p:nvPr/>
          </p:nvPicPr>
          <p:blipFill rotWithShape="1">
            <a:blip r:embed="rId8">
              <a:extLst>
                <a:ext uri="{28A0092B-C50C-407E-A947-70E740481C1C}">
                  <a14:useLocalDpi xmlns:a14="http://schemas.microsoft.com/office/drawing/2010/main" val="0"/>
                </a:ext>
              </a:extLst>
            </a:blip>
            <a:srcRect t="77805"/>
            <a:stretch/>
          </p:blipFill>
          <p:spPr>
            <a:xfrm rot="10800000">
              <a:off x="585215" y="1967886"/>
              <a:ext cx="2531060" cy="183892"/>
            </a:xfrm>
            <a:prstGeom prst="rect">
              <a:avLst/>
            </a:prstGeom>
          </p:spPr>
        </p:pic>
        <p:pic>
          <p:nvPicPr>
            <p:cNvPr id="33" name="Picture 32"/>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1997" y="1996203"/>
              <a:ext cx="2085537" cy="464777"/>
            </a:xfrm>
            <a:prstGeom prst="rect">
              <a:avLst/>
            </a:prstGeom>
          </p:spPr>
        </p:pic>
      </p:grpSp>
      <p:grpSp>
        <p:nvGrpSpPr>
          <p:cNvPr id="34" name="Group 33"/>
          <p:cNvGrpSpPr/>
          <p:nvPr/>
        </p:nvGrpSpPr>
        <p:grpSpPr>
          <a:xfrm>
            <a:off x="6042706" y="1869059"/>
            <a:ext cx="2988490" cy="853854"/>
            <a:chOff x="371782" y="1732527"/>
            <a:chExt cx="3151543" cy="900441"/>
          </a:xfrm>
        </p:grpSpPr>
        <p:pic>
          <p:nvPicPr>
            <p:cNvPr id="35" name="Picture 34"/>
            <p:cNvPicPr>
              <a:picLocks noChangeAspect="1"/>
            </p:cNvPicPr>
            <p:nvPr/>
          </p:nvPicPr>
          <p:blipFill rotWithShape="1">
            <a:blip r:embed="rId8">
              <a:extLst>
                <a:ext uri="{28A0092B-C50C-407E-A947-70E740481C1C}">
                  <a14:useLocalDpi xmlns:a14="http://schemas.microsoft.com/office/drawing/2010/main" val="0"/>
                </a:ext>
              </a:extLst>
            </a:blip>
            <a:srcRect t="77805"/>
            <a:stretch/>
          </p:blipFill>
          <p:spPr>
            <a:xfrm rot="10800000">
              <a:off x="585215" y="1967886"/>
              <a:ext cx="2531060" cy="183892"/>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782" y="1732527"/>
              <a:ext cx="3151543" cy="900441"/>
            </a:xfrm>
            <a:prstGeom prst="rect">
              <a:avLst/>
            </a:prstGeom>
          </p:spPr>
        </p:pic>
      </p:grpSp>
      <p:sp>
        <p:nvSpPr>
          <p:cNvPr id="37" name="Rectangle 36"/>
          <p:cNvSpPr/>
          <p:nvPr/>
        </p:nvSpPr>
        <p:spPr>
          <a:xfrm>
            <a:off x="1243643" y="2136466"/>
            <a:ext cx="1012652" cy="400110"/>
          </a:xfrm>
          <a:prstGeom prst="rect">
            <a:avLst/>
          </a:prstGeom>
        </p:spPr>
        <p:txBody>
          <a:bodyPr wrap="square">
            <a:spAutoFit/>
          </a:bodyPr>
          <a:lstStyle/>
          <a:p>
            <a:pPr algn="ctr"/>
            <a:r>
              <a:rPr lang="tr-TR" sz="2000" b="1" dirty="0" smtClean="0">
                <a:solidFill>
                  <a:srgbClr val="C00000"/>
                </a:solidFill>
              </a:rPr>
              <a:t>Africa</a:t>
            </a:r>
            <a:endParaRPr lang="en-US" sz="2000" b="1" dirty="0">
              <a:solidFill>
                <a:srgbClr val="C00000"/>
              </a:solidFill>
            </a:endParaRPr>
          </a:p>
        </p:txBody>
      </p:sp>
      <p:sp>
        <p:nvSpPr>
          <p:cNvPr id="38" name="Rectangle 37"/>
          <p:cNvSpPr/>
          <p:nvPr/>
        </p:nvSpPr>
        <p:spPr>
          <a:xfrm>
            <a:off x="3831202" y="2123227"/>
            <a:ext cx="1454955" cy="400110"/>
          </a:xfrm>
          <a:prstGeom prst="rect">
            <a:avLst/>
          </a:prstGeom>
        </p:spPr>
        <p:txBody>
          <a:bodyPr wrap="square">
            <a:spAutoFit/>
          </a:bodyPr>
          <a:lstStyle/>
          <a:p>
            <a:pPr algn="ctr"/>
            <a:r>
              <a:rPr lang="tr-TR" sz="2000" b="1" dirty="0" smtClean="0">
                <a:solidFill>
                  <a:srgbClr val="29859C"/>
                </a:solidFill>
              </a:rPr>
              <a:t>Middle East</a:t>
            </a:r>
            <a:endParaRPr lang="en-US" sz="2000" b="1" dirty="0">
              <a:solidFill>
                <a:srgbClr val="29859C"/>
              </a:solidFill>
            </a:endParaRPr>
          </a:p>
        </p:txBody>
      </p:sp>
      <p:sp>
        <p:nvSpPr>
          <p:cNvPr id="39" name="Rectangle 38"/>
          <p:cNvSpPr/>
          <p:nvPr/>
        </p:nvSpPr>
        <p:spPr>
          <a:xfrm>
            <a:off x="6560826" y="2109579"/>
            <a:ext cx="1910722" cy="400110"/>
          </a:xfrm>
          <a:prstGeom prst="rect">
            <a:avLst/>
          </a:prstGeom>
        </p:spPr>
        <p:txBody>
          <a:bodyPr wrap="square">
            <a:spAutoFit/>
          </a:bodyPr>
          <a:lstStyle/>
          <a:p>
            <a:pPr algn="ctr"/>
            <a:r>
              <a:rPr lang="tr-TR" sz="2000" b="1" dirty="0" smtClean="0">
                <a:solidFill>
                  <a:schemeClr val="accent4">
                    <a:lumMod val="75000"/>
                  </a:schemeClr>
                </a:solidFill>
              </a:rPr>
              <a:t>Asia &amp; Pasific</a:t>
            </a:r>
            <a:endParaRPr lang="en-US" sz="2000" b="1" dirty="0">
              <a:solidFill>
                <a:schemeClr val="accent4">
                  <a:lumMod val="75000"/>
                </a:schemeClr>
              </a:solidFill>
            </a:endParaRPr>
          </a:p>
        </p:txBody>
      </p:sp>
      <p:sp>
        <p:nvSpPr>
          <p:cNvPr id="40" name="Rectangle 39"/>
          <p:cNvSpPr/>
          <p:nvPr/>
        </p:nvSpPr>
        <p:spPr>
          <a:xfrm>
            <a:off x="373343" y="2546593"/>
            <a:ext cx="2589314" cy="261610"/>
          </a:xfrm>
          <a:prstGeom prst="rect">
            <a:avLst/>
          </a:prstGeom>
        </p:spPr>
        <p:txBody>
          <a:bodyPr wrap="square">
            <a:spAutoFit/>
          </a:bodyPr>
          <a:lstStyle/>
          <a:p>
            <a:pPr algn="ctr"/>
            <a:r>
              <a:rPr lang="tr-TR" sz="1100" dirty="0" smtClean="0"/>
              <a:t>We offer the largest number of O&amp;D’s</a:t>
            </a:r>
            <a:endParaRPr lang="en-US" sz="1100" dirty="0"/>
          </a:p>
        </p:txBody>
      </p:sp>
      <p:graphicFrame>
        <p:nvGraphicFramePr>
          <p:cNvPr id="41" name="Table 40"/>
          <p:cNvGraphicFramePr>
            <a:graphicFrameLocks noGrp="1"/>
          </p:cNvGraphicFramePr>
          <p:nvPr>
            <p:extLst>
              <p:ext uri="{D42A27DB-BD31-4B8C-83A1-F6EECF244321}">
                <p14:modId xmlns:p14="http://schemas.microsoft.com/office/powerpoint/2010/main" val="2539470760"/>
              </p:ext>
            </p:extLst>
          </p:nvPr>
        </p:nvGraphicFramePr>
        <p:xfrm>
          <a:off x="519379" y="2860698"/>
          <a:ext cx="2282188" cy="1571600"/>
        </p:xfrm>
        <a:graphic>
          <a:graphicData uri="http://schemas.openxmlformats.org/drawingml/2006/table">
            <a:tbl>
              <a:tblPr>
                <a:tableStyleId>{08FB837D-C827-4EFA-A057-4D05807E0F7C}</a:tableStyleId>
              </a:tblPr>
              <a:tblGrid>
                <a:gridCol w="1519141"/>
                <a:gridCol w="763047"/>
              </a:tblGrid>
              <a:tr h="265806">
                <a:tc>
                  <a:txBody>
                    <a:bodyPr/>
                    <a:lstStyle/>
                    <a:p>
                      <a:pPr algn="l" fontAlgn="b"/>
                      <a:r>
                        <a:rPr lang="tr-TR" sz="1100" b="1" u="none" strike="noStrike" dirty="0" smtClean="0">
                          <a:effectLst/>
                        </a:rPr>
                        <a:t>  </a:t>
                      </a:r>
                      <a:r>
                        <a:rPr lang="tr-TR" sz="1100" b="1" u="none" strike="noStrike" dirty="0" err="1" smtClean="0">
                          <a:effectLst/>
                        </a:rPr>
                        <a:t>Africa</a:t>
                      </a:r>
                      <a:endParaRPr lang="tr-TR" sz="1100" b="1" i="0" u="none" strike="noStrike" dirty="0">
                        <a:solidFill>
                          <a:schemeClr val="bg1"/>
                        </a:solidFill>
                        <a:effectLst/>
                        <a:latin typeface="Arial"/>
                      </a:endParaRPr>
                    </a:p>
                  </a:txBody>
                  <a:tcPr marL="9032" marR="9032" marT="6774" marB="0" anchor="b">
                    <a:solidFill>
                      <a:schemeClr val="bg1"/>
                    </a:solidFill>
                  </a:tcPr>
                </a:tc>
                <a:tc>
                  <a:txBody>
                    <a:bodyPr/>
                    <a:lstStyle/>
                    <a:p>
                      <a:pPr algn="ctr" fontAlgn="b"/>
                      <a:r>
                        <a:rPr lang="tr-TR" sz="1100" b="1" u="none" strike="noStrike" dirty="0" smtClean="0">
                          <a:effectLst/>
                        </a:rPr>
                        <a:t>O&amp;D </a:t>
                      </a:r>
                      <a:r>
                        <a:rPr lang="tr-TR" sz="1100" b="1" u="none" strike="noStrike" dirty="0" err="1" smtClean="0">
                          <a:effectLst/>
                        </a:rPr>
                        <a:t>Pair</a:t>
                      </a:r>
                      <a:endParaRPr lang="tr-TR" sz="1100" b="1" i="0" u="none" strike="noStrike" dirty="0">
                        <a:solidFill>
                          <a:schemeClr val="bg1"/>
                        </a:solidFill>
                        <a:effectLst/>
                        <a:latin typeface="Arial"/>
                      </a:endParaRPr>
                    </a:p>
                  </a:txBody>
                  <a:tcPr marL="9032" marR="9032" marT="6774"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Africa – Europe</a:t>
                      </a:r>
                      <a:endParaRPr lang="tr-TR" sz="1100" u="none" strike="noStrike" kern="120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4664</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Africa – Domestic</a:t>
                      </a:r>
                      <a:endParaRPr lang="tr-TR" sz="1100" u="none" strike="noStrike" kern="120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2200</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Africa – Middle</a:t>
                      </a:r>
                      <a:r>
                        <a:rPr lang="tr-TR" sz="1100" u="none" strike="noStrike" kern="1200" baseline="0" dirty="0" smtClean="0">
                          <a:effectLst/>
                        </a:rPr>
                        <a:t> East</a:t>
                      </a:r>
                      <a:endParaRPr lang="tr-TR" sz="1100" u="none" strike="noStrike" kern="120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1496</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Africa – Far</a:t>
                      </a:r>
                      <a:r>
                        <a:rPr lang="tr-TR" sz="1100" u="none" strike="noStrike" kern="1200" baseline="0" dirty="0" smtClean="0">
                          <a:effectLst/>
                        </a:rPr>
                        <a:t> East</a:t>
                      </a:r>
                      <a:endParaRPr lang="tr-TR" sz="1100" u="none" strike="noStrike" kern="120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1452</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Africa – America</a:t>
                      </a:r>
                      <a:endParaRPr lang="tr-TR" sz="1100" u="none" strike="noStrike" kern="120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484</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8394">
                <a:tc>
                  <a:txBody>
                    <a:bodyPr/>
                    <a:lstStyle/>
                    <a:p>
                      <a:pPr marL="0" algn="l" defTabSz="914400" rtl="0" eaLnBrk="1" fontAlgn="b" latinLnBrk="0" hangingPunct="1"/>
                      <a:r>
                        <a:rPr lang="tr-TR" sz="1100" b="1" u="none" strike="noStrike" kern="1200" baseline="0" dirty="0" smtClean="0">
                          <a:effectLst/>
                        </a:rPr>
                        <a:t>  Africa – Total</a:t>
                      </a:r>
                      <a:endParaRPr lang="tr-TR" sz="1100" b="1" u="none" strike="noStrike" kern="1200" baseline="0" dirty="0">
                        <a:solidFill>
                          <a:schemeClr val="bg1"/>
                        </a:solidFill>
                        <a:effectLst/>
                        <a:latin typeface="+mn-lt"/>
                        <a:ea typeface="+mn-ea"/>
                        <a:cs typeface="+mn-cs"/>
                      </a:endParaRPr>
                    </a:p>
                  </a:txBody>
                  <a:tcPr marL="9032" marR="9032" marT="6774" marB="0" anchor="b">
                    <a:solidFill>
                      <a:schemeClr val="bg1"/>
                    </a:solidFill>
                  </a:tcPr>
                </a:tc>
                <a:tc>
                  <a:txBody>
                    <a:bodyPr/>
                    <a:lstStyle/>
                    <a:p>
                      <a:pPr algn="ctr" fontAlgn="b"/>
                      <a:r>
                        <a:rPr lang="tr-TR" sz="1100" b="1" i="0" u="none" strike="noStrike" smtClean="0">
                          <a:solidFill>
                            <a:srgbClr val="000000"/>
                          </a:solidFill>
                          <a:effectLst/>
                          <a:latin typeface="Calibri" panose="020F0502020204030204" pitchFamily="34" charset="0"/>
                        </a:rPr>
                        <a:t>10296</a:t>
                      </a:r>
                      <a:endParaRPr lang="tr-TR" sz="11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bl>
          </a:graphicData>
        </a:graphic>
      </p:graphicFrame>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9276" y="1137454"/>
            <a:ext cx="961999" cy="1003465"/>
          </a:xfrm>
          <a:prstGeom prst="rect">
            <a:avLst/>
          </a:prstGeom>
          <a:effectLst>
            <a:outerShdw blurRad="50800" dist="38100" dir="8100000" algn="tr" rotWithShape="0">
              <a:prstClr val="black">
                <a:alpha val="40000"/>
              </a:prstClr>
            </a:outerShdw>
          </a:effectLst>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04327" y="1137454"/>
            <a:ext cx="970291" cy="1003464"/>
          </a:xfrm>
          <a:prstGeom prst="rect">
            <a:avLst/>
          </a:prstGeom>
          <a:effectLst>
            <a:outerShdw blurRad="50800" dist="38100" dir="8100000" algn="tr" rotWithShape="0">
              <a:prstClr val="black">
                <a:alpha val="40000"/>
              </a:prstClr>
            </a:outerShdw>
          </a:effectLst>
        </p:spPr>
      </p:pic>
      <p:sp>
        <p:nvSpPr>
          <p:cNvPr id="42" name="Rectangle 41"/>
          <p:cNvSpPr/>
          <p:nvPr/>
        </p:nvSpPr>
        <p:spPr>
          <a:xfrm>
            <a:off x="3054539" y="2546593"/>
            <a:ext cx="2906489" cy="261610"/>
          </a:xfrm>
          <a:prstGeom prst="rect">
            <a:avLst/>
          </a:prstGeom>
        </p:spPr>
        <p:txBody>
          <a:bodyPr wrap="square">
            <a:spAutoFit/>
          </a:bodyPr>
          <a:lstStyle/>
          <a:p>
            <a:pPr algn="ctr"/>
            <a:r>
              <a:rPr lang="tr-TR" sz="1100" dirty="0"/>
              <a:t>We offer the largest </a:t>
            </a:r>
            <a:r>
              <a:rPr lang="tr-TR" sz="1100" dirty="0" smtClean="0"/>
              <a:t>number </a:t>
            </a:r>
            <a:r>
              <a:rPr lang="tr-TR" sz="1100" dirty="0"/>
              <a:t>of O&amp;D’s</a:t>
            </a:r>
            <a:endParaRPr lang="en-US" sz="1100" dirty="0"/>
          </a:p>
        </p:txBody>
      </p:sp>
      <p:graphicFrame>
        <p:nvGraphicFramePr>
          <p:cNvPr id="43" name="Table 42"/>
          <p:cNvGraphicFramePr>
            <a:graphicFrameLocks noGrp="1"/>
          </p:cNvGraphicFramePr>
          <p:nvPr>
            <p:extLst>
              <p:ext uri="{D42A27DB-BD31-4B8C-83A1-F6EECF244321}">
                <p14:modId xmlns:p14="http://schemas.microsoft.com/office/powerpoint/2010/main" val="3008419829"/>
              </p:ext>
            </p:extLst>
          </p:nvPr>
        </p:nvGraphicFramePr>
        <p:xfrm>
          <a:off x="3376600" y="2852851"/>
          <a:ext cx="2309928" cy="1578054"/>
        </p:xfrm>
        <a:graphic>
          <a:graphicData uri="http://schemas.openxmlformats.org/drawingml/2006/table">
            <a:tbl>
              <a:tblPr>
                <a:tableStyleId>{69C7853C-536D-4A76-A0AE-DD22124D55A5}</a:tableStyleId>
              </a:tblPr>
              <a:tblGrid>
                <a:gridCol w="1567699"/>
                <a:gridCol w="742229"/>
              </a:tblGrid>
              <a:tr h="267054">
                <a:tc>
                  <a:txBody>
                    <a:bodyPr/>
                    <a:lstStyle/>
                    <a:p>
                      <a:pPr algn="l" fontAlgn="b"/>
                      <a:r>
                        <a:rPr lang="tr-TR" sz="1100" b="1" u="none" strike="noStrike" dirty="0" smtClean="0">
                          <a:effectLst/>
                        </a:rPr>
                        <a:t>  </a:t>
                      </a:r>
                      <a:r>
                        <a:rPr lang="tr-TR" sz="1100" b="1" u="none" strike="noStrike" dirty="0" err="1" smtClean="0">
                          <a:effectLst/>
                        </a:rPr>
                        <a:t>Middle</a:t>
                      </a:r>
                      <a:r>
                        <a:rPr lang="tr-TR" sz="1100" b="1" u="none" strike="noStrike" dirty="0" smtClean="0">
                          <a:effectLst/>
                        </a:rPr>
                        <a:t> East</a:t>
                      </a:r>
                      <a:endParaRPr lang="tr-TR" sz="1100" b="1" i="0" u="none" strike="noStrike" dirty="0">
                        <a:solidFill>
                          <a:srgbClr val="002060"/>
                        </a:solidFill>
                        <a:effectLst/>
                        <a:latin typeface="Arial"/>
                      </a:endParaRPr>
                    </a:p>
                  </a:txBody>
                  <a:tcPr marL="9032" marR="9032" marT="6774" marB="0" anchor="b">
                    <a:solidFill>
                      <a:schemeClr val="bg1"/>
                    </a:solidFill>
                  </a:tcPr>
                </a:tc>
                <a:tc>
                  <a:txBody>
                    <a:bodyPr/>
                    <a:lstStyle/>
                    <a:p>
                      <a:pPr algn="ctr" fontAlgn="b"/>
                      <a:r>
                        <a:rPr lang="tr-TR" sz="1100" b="1" u="none" strike="noStrike" dirty="0">
                          <a:effectLst/>
                        </a:rPr>
                        <a:t>O&amp;D </a:t>
                      </a:r>
                      <a:r>
                        <a:rPr lang="tr-TR" sz="1100" b="1" u="none" strike="noStrike" dirty="0" err="1" smtClean="0">
                          <a:effectLst/>
                        </a:rPr>
                        <a:t>Pair</a:t>
                      </a:r>
                      <a:endParaRPr lang="tr-TR" sz="1100" b="1" i="0" u="none" strike="noStrike" dirty="0">
                        <a:solidFill>
                          <a:srgbClr val="002060"/>
                        </a:solidFill>
                        <a:effectLst/>
                        <a:latin typeface="Arial"/>
                      </a:endParaRPr>
                    </a:p>
                  </a:txBody>
                  <a:tcPr marL="9032" marR="9032" marT="6774" marB="0" anchor="b">
                    <a:solidFill>
                      <a:schemeClr val="bg1"/>
                    </a:solidFill>
                  </a:tcPr>
                </a:tc>
              </a:tr>
              <a:tr h="218500">
                <a:tc>
                  <a:txBody>
                    <a:bodyPr/>
                    <a:lstStyle/>
                    <a:p>
                      <a:pPr marL="0" algn="l" defTabSz="914400" rtl="0" eaLnBrk="1" fontAlgn="b" latinLnBrk="0" hangingPunct="1"/>
                      <a:r>
                        <a:rPr lang="tr-TR" sz="1100" u="none" strike="noStrike" kern="1200" dirty="0" smtClean="0">
                          <a:effectLst/>
                        </a:rPr>
                        <a:t>  Middle</a:t>
                      </a:r>
                      <a:r>
                        <a:rPr lang="tr-TR" sz="1100" u="none" strike="noStrike" kern="1200" baseline="0" dirty="0" smtClean="0">
                          <a:effectLst/>
                        </a:rPr>
                        <a:t> East</a:t>
                      </a:r>
                      <a:r>
                        <a:rPr lang="tr-TR" sz="1100" u="none" strike="noStrike" kern="1200" dirty="0" smtClean="0">
                          <a:effectLst/>
                        </a:rPr>
                        <a:t> – Europe</a:t>
                      </a:r>
                      <a:endParaRPr lang="tr-TR" sz="1100" u="none" strike="noStrike" kern="1200" dirty="0">
                        <a:solidFill>
                          <a:srgbClr val="002060"/>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3604</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8500">
                <a:tc>
                  <a:txBody>
                    <a:bodyPr/>
                    <a:lstStyle/>
                    <a:p>
                      <a:pPr marL="0" algn="l" defTabSz="914400" rtl="0" eaLnBrk="1" fontAlgn="b" latinLnBrk="0" hangingPunct="1"/>
                      <a:r>
                        <a:rPr lang="tr-TR" sz="1100" u="none" strike="noStrike" kern="1200" dirty="0" smtClean="0">
                          <a:effectLst/>
                        </a:rPr>
                        <a:t>  Middle</a:t>
                      </a:r>
                      <a:r>
                        <a:rPr lang="tr-TR" sz="1100" u="none" strike="noStrike" kern="1200" baseline="0" dirty="0" smtClean="0">
                          <a:effectLst/>
                        </a:rPr>
                        <a:t> East</a:t>
                      </a:r>
                      <a:r>
                        <a:rPr lang="tr-TR" sz="1100" u="none" strike="noStrike" kern="1200" dirty="0" smtClean="0">
                          <a:effectLst/>
                        </a:rPr>
                        <a:t> – Domestic</a:t>
                      </a:r>
                      <a:endParaRPr lang="tr-TR" sz="1100" u="none" strike="noStrike" kern="1200" dirty="0">
                        <a:solidFill>
                          <a:srgbClr val="002060"/>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1700</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8500">
                <a:tc>
                  <a:txBody>
                    <a:bodyPr/>
                    <a:lstStyle/>
                    <a:p>
                      <a:pPr marL="0" algn="l" defTabSz="914400" rtl="0" eaLnBrk="1" fontAlgn="b" latinLnBrk="0" hangingPunct="1"/>
                      <a:r>
                        <a:rPr lang="tr-TR" sz="1100" u="none" strike="noStrike" kern="1200" dirty="0" smtClean="0">
                          <a:effectLst/>
                        </a:rPr>
                        <a:t>  Middle</a:t>
                      </a:r>
                      <a:r>
                        <a:rPr lang="tr-TR" sz="1100" u="none" strike="noStrike" kern="1200" baseline="0" dirty="0" smtClean="0">
                          <a:effectLst/>
                        </a:rPr>
                        <a:t> East </a:t>
                      </a:r>
                      <a:r>
                        <a:rPr lang="tr-TR" sz="1100" u="none" strike="noStrike" kern="1200" dirty="0" smtClean="0">
                          <a:effectLst/>
                        </a:rPr>
                        <a:t>– Africa</a:t>
                      </a:r>
                      <a:endParaRPr lang="tr-TR" sz="1100" u="none" strike="noStrike" kern="1200" dirty="0">
                        <a:solidFill>
                          <a:srgbClr val="002060"/>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smtClean="0">
                          <a:solidFill>
                            <a:srgbClr val="000000"/>
                          </a:solidFill>
                          <a:effectLst/>
                          <a:latin typeface="Calibri" panose="020F0502020204030204" pitchFamily="34" charset="0"/>
                        </a:rPr>
                        <a:t>1496</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8500">
                <a:tc>
                  <a:txBody>
                    <a:bodyPr/>
                    <a:lstStyle/>
                    <a:p>
                      <a:pPr marL="0" algn="l" defTabSz="914400" rtl="0" eaLnBrk="1" fontAlgn="b" latinLnBrk="0" hangingPunct="1"/>
                      <a:r>
                        <a:rPr lang="tr-TR" sz="1100" u="none" strike="noStrike" kern="1200" dirty="0" smtClean="0">
                          <a:effectLst/>
                        </a:rPr>
                        <a:t>  Middle</a:t>
                      </a:r>
                      <a:r>
                        <a:rPr lang="tr-TR" sz="1100" u="none" strike="noStrike" kern="1200" baseline="0" dirty="0" smtClean="0">
                          <a:effectLst/>
                        </a:rPr>
                        <a:t> East</a:t>
                      </a:r>
                      <a:r>
                        <a:rPr lang="tr-TR" sz="1100" u="none" strike="noStrike" kern="1200" dirty="0" smtClean="0">
                          <a:effectLst/>
                        </a:rPr>
                        <a:t> – Far</a:t>
                      </a:r>
                      <a:r>
                        <a:rPr lang="tr-TR" sz="1100" u="none" strike="noStrike" kern="1200" baseline="0" dirty="0" smtClean="0">
                          <a:effectLst/>
                        </a:rPr>
                        <a:t> East</a:t>
                      </a:r>
                      <a:endParaRPr lang="tr-TR" sz="1100" u="none" strike="noStrike" kern="1200" dirty="0">
                        <a:solidFill>
                          <a:srgbClr val="002060"/>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a:solidFill>
                            <a:srgbClr val="000000"/>
                          </a:solidFill>
                          <a:effectLst/>
                          <a:latin typeface="Calibri" panose="020F0502020204030204" pitchFamily="34" charset="0"/>
                        </a:rPr>
                        <a:t>1122</a:t>
                      </a:r>
                    </a:p>
                  </a:txBody>
                  <a:tcPr marL="9525" marR="9525" marT="9525" marB="0" anchor="b">
                    <a:solidFill>
                      <a:schemeClr val="bg1"/>
                    </a:solidFill>
                  </a:tcPr>
                </a:tc>
              </a:tr>
              <a:tr h="218500">
                <a:tc>
                  <a:txBody>
                    <a:bodyPr/>
                    <a:lstStyle/>
                    <a:p>
                      <a:pPr marL="0" algn="l" defTabSz="914400" rtl="0" eaLnBrk="1" fontAlgn="b" latinLnBrk="0" hangingPunct="1"/>
                      <a:r>
                        <a:rPr lang="tr-TR" sz="1100" u="none" strike="noStrike" kern="1200" dirty="0" smtClean="0">
                          <a:effectLst/>
                        </a:rPr>
                        <a:t>  Middle</a:t>
                      </a:r>
                      <a:r>
                        <a:rPr lang="tr-TR" sz="1100" u="none" strike="noStrike" kern="1200" baseline="0" dirty="0" smtClean="0">
                          <a:effectLst/>
                        </a:rPr>
                        <a:t> East </a:t>
                      </a:r>
                      <a:r>
                        <a:rPr lang="tr-TR" sz="1100" u="none" strike="noStrike" kern="1200" dirty="0" smtClean="0">
                          <a:effectLst/>
                        </a:rPr>
                        <a:t>– America</a:t>
                      </a:r>
                      <a:endParaRPr lang="tr-TR" sz="1100" u="none" strike="noStrike" kern="1200" dirty="0">
                        <a:solidFill>
                          <a:srgbClr val="002060"/>
                        </a:solidFill>
                        <a:effectLst/>
                        <a:latin typeface="+mn-lt"/>
                        <a:ea typeface="+mn-ea"/>
                        <a:cs typeface="+mn-cs"/>
                      </a:endParaRPr>
                    </a:p>
                  </a:txBody>
                  <a:tcPr marL="9032" marR="9032" marT="6774" marB="0" anchor="b">
                    <a:solidFill>
                      <a:schemeClr val="bg1"/>
                    </a:solidFill>
                  </a:tcPr>
                </a:tc>
                <a:tc>
                  <a:txBody>
                    <a:bodyPr/>
                    <a:lstStyle/>
                    <a:p>
                      <a:pPr algn="ctr" fontAlgn="b"/>
                      <a:r>
                        <a:rPr lang="tr-TR" sz="1100" b="0" i="0" u="none" strike="noStrike" dirty="0">
                          <a:solidFill>
                            <a:srgbClr val="000000"/>
                          </a:solidFill>
                          <a:effectLst/>
                          <a:latin typeface="Calibri" panose="020F0502020204030204" pitchFamily="34" charset="0"/>
                        </a:rPr>
                        <a:t>374</a:t>
                      </a:r>
                    </a:p>
                  </a:txBody>
                  <a:tcPr marL="9525" marR="9525" marT="9525" marB="0" anchor="b">
                    <a:solidFill>
                      <a:schemeClr val="bg1"/>
                    </a:solidFill>
                  </a:tcPr>
                </a:tc>
              </a:tr>
              <a:tr h="218500">
                <a:tc>
                  <a:txBody>
                    <a:bodyPr/>
                    <a:lstStyle/>
                    <a:p>
                      <a:pPr marL="0" algn="l" defTabSz="914400" rtl="0" eaLnBrk="1" fontAlgn="b" latinLnBrk="0" hangingPunct="1"/>
                      <a:r>
                        <a:rPr lang="tr-TR" sz="1100" b="1" u="none" strike="noStrike" kern="1200" dirty="0" smtClean="0">
                          <a:effectLst/>
                        </a:rPr>
                        <a:t>  Middle</a:t>
                      </a:r>
                      <a:r>
                        <a:rPr lang="tr-TR" sz="1100" b="1" u="none" strike="noStrike" kern="1200" baseline="0" dirty="0" smtClean="0">
                          <a:effectLst/>
                        </a:rPr>
                        <a:t> East – Total</a:t>
                      </a:r>
                      <a:endParaRPr lang="tr-TR" sz="1100" b="1" u="none" strike="noStrike" kern="1200" baseline="0" dirty="0">
                        <a:solidFill>
                          <a:srgbClr val="002060"/>
                        </a:solidFill>
                        <a:effectLst/>
                        <a:latin typeface="+mn-lt"/>
                        <a:ea typeface="+mn-ea"/>
                        <a:cs typeface="+mn-cs"/>
                      </a:endParaRPr>
                    </a:p>
                  </a:txBody>
                  <a:tcPr marL="9032" marR="9032" marT="6774" marB="0" anchor="b">
                    <a:solidFill>
                      <a:schemeClr val="bg1"/>
                    </a:solidFill>
                  </a:tcPr>
                </a:tc>
                <a:tc>
                  <a:txBody>
                    <a:bodyPr/>
                    <a:lstStyle/>
                    <a:p>
                      <a:pPr marL="0" algn="ctr" defTabSz="685800" rtl="0" eaLnBrk="1" fontAlgn="b" latinLnBrk="0" hangingPunct="1"/>
                      <a:r>
                        <a:rPr lang="tr-TR" sz="1100" b="1" i="0" u="none" strike="noStrike" kern="1200" dirty="0" smtClean="0">
                          <a:solidFill>
                            <a:srgbClr val="000000"/>
                          </a:solidFill>
                          <a:effectLst/>
                          <a:latin typeface="Calibri" panose="020F0502020204030204" pitchFamily="34" charset="0"/>
                          <a:ea typeface="+mn-ea"/>
                          <a:cs typeface="+mn-cs"/>
                        </a:rPr>
                        <a:t>8296</a:t>
                      </a:r>
                      <a:endParaRPr lang="tr-TR" sz="11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bg1"/>
                    </a:solidFill>
                  </a:tcPr>
                </a:tc>
              </a:tr>
            </a:tbl>
          </a:graphicData>
        </a:graphic>
      </p:graphicFrame>
      <p:sp>
        <p:nvSpPr>
          <p:cNvPr id="44" name="Rectangle 43"/>
          <p:cNvSpPr/>
          <p:nvPr/>
        </p:nvSpPr>
        <p:spPr>
          <a:xfrm>
            <a:off x="6020617" y="2546593"/>
            <a:ext cx="2906489" cy="261610"/>
          </a:xfrm>
          <a:prstGeom prst="rect">
            <a:avLst/>
          </a:prstGeom>
        </p:spPr>
        <p:txBody>
          <a:bodyPr wrap="square">
            <a:spAutoFit/>
          </a:bodyPr>
          <a:lstStyle/>
          <a:p>
            <a:pPr algn="ctr"/>
            <a:r>
              <a:rPr lang="tr-TR" sz="1100" dirty="0"/>
              <a:t>We offer </a:t>
            </a:r>
            <a:r>
              <a:rPr lang="tr-TR" sz="1100" dirty="0" smtClean="0"/>
              <a:t>the second </a:t>
            </a:r>
            <a:r>
              <a:rPr lang="tr-TR" sz="1100" dirty="0"/>
              <a:t>largest </a:t>
            </a:r>
            <a:r>
              <a:rPr lang="tr-TR" sz="1100" dirty="0" smtClean="0"/>
              <a:t>number </a:t>
            </a:r>
            <a:r>
              <a:rPr lang="tr-TR" sz="1100" dirty="0"/>
              <a:t>of O&amp;D’s</a:t>
            </a:r>
            <a:endParaRPr lang="en-US" sz="1100" dirty="0"/>
          </a:p>
        </p:txBody>
      </p:sp>
      <p:graphicFrame>
        <p:nvGraphicFramePr>
          <p:cNvPr id="46" name="Table 45"/>
          <p:cNvGraphicFramePr>
            <a:graphicFrameLocks noGrp="1"/>
          </p:cNvGraphicFramePr>
          <p:nvPr>
            <p:extLst>
              <p:ext uri="{D42A27DB-BD31-4B8C-83A1-F6EECF244321}">
                <p14:modId xmlns:p14="http://schemas.microsoft.com/office/powerpoint/2010/main" val="3433884960"/>
              </p:ext>
            </p:extLst>
          </p:nvPr>
        </p:nvGraphicFramePr>
        <p:xfrm>
          <a:off x="6356904" y="2823591"/>
          <a:ext cx="2280213" cy="1571600"/>
        </p:xfrm>
        <a:graphic>
          <a:graphicData uri="http://schemas.openxmlformats.org/drawingml/2006/table">
            <a:tbl>
              <a:tblPr>
                <a:tableStyleId>{775DCB02-9BB8-47FD-8907-85C794F793BA}</a:tableStyleId>
              </a:tblPr>
              <a:tblGrid>
                <a:gridCol w="1543328"/>
                <a:gridCol w="736885"/>
              </a:tblGrid>
              <a:tr h="265806">
                <a:tc>
                  <a:txBody>
                    <a:bodyPr/>
                    <a:lstStyle/>
                    <a:p>
                      <a:pPr algn="l" fontAlgn="b"/>
                      <a:r>
                        <a:rPr lang="tr-TR" sz="1100" b="1" u="none" strike="noStrike" dirty="0" smtClean="0">
                          <a:effectLst/>
                        </a:rPr>
                        <a:t>  </a:t>
                      </a:r>
                      <a:r>
                        <a:rPr lang="tr-TR" sz="1100" b="1" u="none" strike="noStrike" dirty="0" err="1" smtClean="0">
                          <a:effectLst/>
                        </a:rPr>
                        <a:t>Asia</a:t>
                      </a:r>
                      <a:r>
                        <a:rPr lang="tr-TR" sz="1100" b="1" u="none" strike="noStrike" baseline="0" dirty="0" smtClean="0">
                          <a:effectLst/>
                        </a:rPr>
                        <a:t> &amp; </a:t>
                      </a:r>
                      <a:r>
                        <a:rPr lang="tr-TR" sz="1100" b="1" u="none" strike="noStrike" baseline="0" dirty="0" err="1" smtClean="0">
                          <a:effectLst/>
                        </a:rPr>
                        <a:t>Pasific</a:t>
                      </a:r>
                      <a:endParaRPr lang="tr-TR" sz="1100" b="1" i="0" u="none" strike="noStrike" dirty="0">
                        <a:solidFill>
                          <a:srgbClr val="002060"/>
                        </a:solidFill>
                        <a:effectLst/>
                        <a:latin typeface="Arial"/>
                      </a:endParaRPr>
                    </a:p>
                  </a:txBody>
                  <a:tcPr marL="9032" marR="9032" marT="6774" marB="0" anchor="b">
                    <a:solidFill>
                      <a:schemeClr val="bg1"/>
                    </a:solidFill>
                  </a:tcPr>
                </a:tc>
                <a:tc>
                  <a:txBody>
                    <a:bodyPr/>
                    <a:lstStyle/>
                    <a:p>
                      <a:pPr algn="ctr" fontAlgn="b"/>
                      <a:r>
                        <a:rPr lang="tr-TR" sz="1100" b="1" u="none" strike="noStrike" dirty="0">
                          <a:effectLst/>
                        </a:rPr>
                        <a:t>O&amp;D </a:t>
                      </a:r>
                      <a:r>
                        <a:rPr lang="tr-TR" sz="1100" b="1" u="none" strike="noStrike" dirty="0" err="1" smtClean="0">
                          <a:effectLst/>
                        </a:rPr>
                        <a:t>Pair</a:t>
                      </a:r>
                      <a:endParaRPr lang="tr-TR" sz="1100" b="1" i="0" u="none" strike="noStrike" dirty="0">
                        <a:solidFill>
                          <a:srgbClr val="002060"/>
                        </a:solidFill>
                        <a:effectLst/>
                        <a:latin typeface="Arial"/>
                      </a:endParaRPr>
                    </a:p>
                  </a:txBody>
                  <a:tcPr marL="9032" marR="9032" marT="6774"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Far</a:t>
                      </a:r>
                      <a:r>
                        <a:rPr lang="tr-TR" sz="1100" u="none" strike="noStrike" kern="1200" baseline="0" dirty="0" smtClean="0">
                          <a:effectLst/>
                        </a:rPr>
                        <a:t> East</a:t>
                      </a:r>
                      <a:r>
                        <a:rPr lang="tr-TR" sz="1100" u="none" strike="noStrike" kern="1200" dirty="0" smtClean="0">
                          <a:effectLst/>
                        </a:rPr>
                        <a:t> – Europe</a:t>
                      </a:r>
                      <a:endParaRPr lang="tr-TR" sz="1100" u="none" strike="noStrike" kern="1200" dirty="0">
                        <a:solidFill>
                          <a:srgbClr val="002060"/>
                        </a:solidFill>
                        <a:effectLst/>
                        <a:latin typeface="+mn-lt"/>
                        <a:ea typeface="+mn-ea"/>
                        <a:cs typeface="+mn-cs"/>
                      </a:endParaRPr>
                    </a:p>
                  </a:txBody>
                  <a:tcPr marL="9032" marR="9032" marT="6774" marB="0" anchor="b">
                    <a:solidFill>
                      <a:schemeClr val="bg1"/>
                    </a:solidFill>
                  </a:tcPr>
                </a:tc>
                <a:tc>
                  <a:txBody>
                    <a:bodyPr/>
                    <a:lstStyle/>
                    <a:p>
                      <a:pPr algn="ctr" rtl="0" fontAlgn="b"/>
                      <a:r>
                        <a:rPr lang="tr-TR" sz="1100" b="0" i="0" u="none" strike="noStrike" dirty="0" smtClean="0">
                          <a:solidFill>
                            <a:srgbClr val="000000"/>
                          </a:solidFill>
                          <a:effectLst/>
                          <a:latin typeface="Calibri" panose="020F0502020204030204" pitchFamily="34" charset="0"/>
                        </a:rPr>
                        <a:t>3498</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Far</a:t>
                      </a:r>
                      <a:r>
                        <a:rPr lang="tr-TR" sz="1100" u="none" strike="noStrike" kern="1200" baseline="0" dirty="0" smtClean="0">
                          <a:effectLst/>
                        </a:rPr>
                        <a:t> East</a:t>
                      </a:r>
                      <a:r>
                        <a:rPr lang="tr-TR" sz="1100" u="none" strike="noStrike" kern="1200" dirty="0" smtClean="0">
                          <a:effectLst/>
                        </a:rPr>
                        <a:t> – Domestic</a:t>
                      </a:r>
                      <a:endParaRPr lang="tr-TR" sz="1100" u="none" strike="noStrike" kern="1200" dirty="0">
                        <a:solidFill>
                          <a:srgbClr val="002060"/>
                        </a:solidFill>
                        <a:effectLst/>
                        <a:latin typeface="+mn-lt"/>
                        <a:ea typeface="+mn-ea"/>
                        <a:cs typeface="+mn-cs"/>
                      </a:endParaRPr>
                    </a:p>
                  </a:txBody>
                  <a:tcPr marL="9032" marR="9032" marT="6774" marB="0" anchor="b">
                    <a:solidFill>
                      <a:schemeClr val="bg1"/>
                    </a:solidFill>
                  </a:tcPr>
                </a:tc>
                <a:tc>
                  <a:txBody>
                    <a:bodyPr/>
                    <a:lstStyle/>
                    <a:p>
                      <a:pPr algn="ctr" rtl="0" fontAlgn="b"/>
                      <a:r>
                        <a:rPr lang="tr-TR" sz="1100" b="0" i="0" u="none" strike="noStrike" dirty="0" smtClean="0">
                          <a:solidFill>
                            <a:srgbClr val="000000"/>
                          </a:solidFill>
                          <a:effectLst/>
                          <a:latin typeface="Calibri" panose="020F0502020204030204" pitchFamily="34" charset="0"/>
                        </a:rPr>
                        <a:t>1650</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Far</a:t>
                      </a:r>
                      <a:r>
                        <a:rPr lang="tr-TR" sz="1100" u="none" strike="noStrike" kern="1200" baseline="0" dirty="0" smtClean="0">
                          <a:effectLst/>
                        </a:rPr>
                        <a:t> East</a:t>
                      </a:r>
                      <a:r>
                        <a:rPr lang="tr-TR" sz="1100" u="none" strike="noStrike" kern="1200" dirty="0" smtClean="0">
                          <a:effectLst/>
                        </a:rPr>
                        <a:t> – Africa</a:t>
                      </a:r>
                      <a:endParaRPr lang="tr-TR" sz="1100" u="none" strike="noStrike" kern="1200" dirty="0">
                        <a:solidFill>
                          <a:srgbClr val="002060"/>
                        </a:solidFill>
                        <a:effectLst/>
                        <a:latin typeface="+mn-lt"/>
                        <a:ea typeface="+mn-ea"/>
                        <a:cs typeface="+mn-cs"/>
                      </a:endParaRPr>
                    </a:p>
                  </a:txBody>
                  <a:tcPr marL="9032" marR="9032" marT="6774" marB="0" anchor="b">
                    <a:solidFill>
                      <a:schemeClr val="bg1"/>
                    </a:solidFill>
                  </a:tcPr>
                </a:tc>
                <a:tc>
                  <a:txBody>
                    <a:bodyPr/>
                    <a:lstStyle/>
                    <a:p>
                      <a:pPr algn="ctr" rtl="0" fontAlgn="b"/>
                      <a:r>
                        <a:rPr lang="tr-TR" sz="1100" b="0" i="0" u="none" strike="noStrike" dirty="0" smtClean="0">
                          <a:solidFill>
                            <a:srgbClr val="000000"/>
                          </a:solidFill>
                          <a:effectLst/>
                          <a:latin typeface="Calibri" panose="020F0502020204030204" pitchFamily="34" charset="0"/>
                        </a:rPr>
                        <a:t>1452</a:t>
                      </a:r>
                      <a:endParaRPr lang="tr-T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Far</a:t>
                      </a:r>
                      <a:r>
                        <a:rPr lang="tr-TR" sz="1100" u="none" strike="noStrike" kern="1200" baseline="0" dirty="0" smtClean="0">
                          <a:effectLst/>
                        </a:rPr>
                        <a:t> East</a:t>
                      </a:r>
                      <a:r>
                        <a:rPr lang="tr-TR" sz="1100" u="none" strike="noStrike" kern="1200" dirty="0" smtClean="0">
                          <a:effectLst/>
                        </a:rPr>
                        <a:t> – Middle</a:t>
                      </a:r>
                      <a:r>
                        <a:rPr lang="tr-TR" sz="1100" u="none" strike="noStrike" kern="1200" baseline="0" dirty="0" smtClean="0">
                          <a:effectLst/>
                        </a:rPr>
                        <a:t> East</a:t>
                      </a:r>
                      <a:endParaRPr lang="tr-TR" sz="1100" u="none" strike="noStrike" kern="1200" dirty="0">
                        <a:solidFill>
                          <a:srgbClr val="002060"/>
                        </a:solidFill>
                        <a:effectLst/>
                        <a:latin typeface="+mn-lt"/>
                        <a:ea typeface="+mn-ea"/>
                        <a:cs typeface="+mn-cs"/>
                      </a:endParaRPr>
                    </a:p>
                  </a:txBody>
                  <a:tcPr marL="9032" marR="9032" marT="6774" marB="0" anchor="b">
                    <a:solidFill>
                      <a:schemeClr val="bg1"/>
                    </a:solidFill>
                  </a:tcPr>
                </a:tc>
                <a:tc>
                  <a:txBody>
                    <a:bodyPr/>
                    <a:lstStyle/>
                    <a:p>
                      <a:pPr algn="ctr" rtl="0" fontAlgn="b"/>
                      <a:r>
                        <a:rPr lang="tr-TR" sz="1100" b="0" i="0" u="none" strike="noStrike" dirty="0">
                          <a:solidFill>
                            <a:srgbClr val="000000"/>
                          </a:solidFill>
                          <a:effectLst/>
                          <a:latin typeface="Calibri" panose="020F0502020204030204" pitchFamily="34" charset="0"/>
                        </a:rPr>
                        <a:t>1122</a:t>
                      </a:r>
                    </a:p>
                  </a:txBody>
                  <a:tcPr marL="9525" marR="9525" marT="9525" marB="0" anchor="b">
                    <a:solidFill>
                      <a:schemeClr val="bg1"/>
                    </a:solidFill>
                  </a:tcPr>
                </a:tc>
              </a:tr>
              <a:tr h="217480">
                <a:tc>
                  <a:txBody>
                    <a:bodyPr/>
                    <a:lstStyle/>
                    <a:p>
                      <a:pPr marL="0" algn="l" defTabSz="914400" rtl="0" eaLnBrk="1" fontAlgn="b" latinLnBrk="0" hangingPunct="1"/>
                      <a:r>
                        <a:rPr lang="tr-TR" sz="1100" u="none" strike="noStrike" kern="1200" dirty="0" smtClean="0">
                          <a:effectLst/>
                        </a:rPr>
                        <a:t>  Far</a:t>
                      </a:r>
                      <a:r>
                        <a:rPr lang="tr-TR" sz="1100" u="none" strike="noStrike" kern="1200" baseline="0" dirty="0" smtClean="0">
                          <a:effectLst/>
                        </a:rPr>
                        <a:t> East</a:t>
                      </a:r>
                      <a:r>
                        <a:rPr lang="tr-TR" sz="1100" u="none" strike="noStrike" kern="1200" dirty="0" smtClean="0">
                          <a:effectLst/>
                        </a:rPr>
                        <a:t> – America</a:t>
                      </a:r>
                      <a:endParaRPr lang="tr-TR" sz="1100" u="none" strike="noStrike" kern="1200" dirty="0">
                        <a:solidFill>
                          <a:srgbClr val="002060"/>
                        </a:solidFill>
                        <a:effectLst/>
                        <a:latin typeface="+mn-lt"/>
                        <a:ea typeface="+mn-ea"/>
                        <a:cs typeface="+mn-cs"/>
                      </a:endParaRPr>
                    </a:p>
                  </a:txBody>
                  <a:tcPr marL="9032" marR="9032" marT="6774" marB="0" anchor="b">
                    <a:solidFill>
                      <a:schemeClr val="bg1"/>
                    </a:solidFill>
                  </a:tcPr>
                </a:tc>
                <a:tc>
                  <a:txBody>
                    <a:bodyPr/>
                    <a:lstStyle/>
                    <a:p>
                      <a:pPr algn="ctr" rtl="0" fontAlgn="b"/>
                      <a:r>
                        <a:rPr lang="tr-TR" sz="1100" b="0" i="0" u="none" strike="noStrike" dirty="0">
                          <a:solidFill>
                            <a:srgbClr val="000000"/>
                          </a:solidFill>
                          <a:effectLst/>
                          <a:latin typeface="Calibri" panose="020F0502020204030204" pitchFamily="34" charset="0"/>
                        </a:rPr>
                        <a:t>363</a:t>
                      </a:r>
                    </a:p>
                  </a:txBody>
                  <a:tcPr marL="9525" marR="9525" marT="9525" marB="0" anchor="b">
                    <a:solidFill>
                      <a:schemeClr val="bg1"/>
                    </a:solidFill>
                  </a:tcPr>
                </a:tc>
              </a:tr>
              <a:tr h="218394">
                <a:tc>
                  <a:txBody>
                    <a:bodyPr/>
                    <a:lstStyle/>
                    <a:p>
                      <a:pPr marL="0" algn="l" defTabSz="914400" rtl="0" eaLnBrk="1" fontAlgn="b" latinLnBrk="0" hangingPunct="1"/>
                      <a:r>
                        <a:rPr lang="tr-TR" sz="1100" b="1" u="none" strike="noStrike" kern="1200" dirty="0" smtClean="0">
                          <a:effectLst/>
                        </a:rPr>
                        <a:t>  Far</a:t>
                      </a:r>
                      <a:r>
                        <a:rPr lang="tr-TR" sz="1100" b="1" u="none" strike="noStrike" kern="1200" baseline="0" dirty="0" smtClean="0">
                          <a:effectLst/>
                        </a:rPr>
                        <a:t> East – Total</a:t>
                      </a:r>
                      <a:endParaRPr lang="tr-TR" sz="1100" b="1" u="none" strike="noStrike" kern="1200" baseline="0" dirty="0">
                        <a:solidFill>
                          <a:srgbClr val="002060"/>
                        </a:solidFill>
                        <a:effectLst/>
                        <a:latin typeface="+mn-lt"/>
                        <a:ea typeface="+mn-ea"/>
                        <a:cs typeface="+mn-cs"/>
                      </a:endParaRPr>
                    </a:p>
                  </a:txBody>
                  <a:tcPr marL="9032" marR="9032" marT="6774" marB="0" anchor="b">
                    <a:solidFill>
                      <a:schemeClr val="bg1"/>
                    </a:solidFill>
                  </a:tcPr>
                </a:tc>
                <a:tc>
                  <a:txBody>
                    <a:bodyPr/>
                    <a:lstStyle/>
                    <a:p>
                      <a:pPr marL="0" algn="ctr" defTabSz="685800" rtl="0" eaLnBrk="1" fontAlgn="b" latinLnBrk="0" hangingPunct="1"/>
                      <a:r>
                        <a:rPr lang="tr-TR" sz="1100" b="1" i="0" u="none" strike="noStrike" kern="1200" dirty="0" smtClean="0">
                          <a:solidFill>
                            <a:srgbClr val="000000"/>
                          </a:solidFill>
                          <a:effectLst/>
                          <a:latin typeface="Calibri" panose="020F0502020204030204" pitchFamily="34" charset="0"/>
                          <a:ea typeface="+mn-ea"/>
                          <a:cs typeface="+mn-cs"/>
                        </a:rPr>
                        <a:t>8085</a:t>
                      </a:r>
                      <a:endParaRPr lang="tr-TR" sz="11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bg1"/>
                    </a:solidFill>
                  </a:tcPr>
                </a:tc>
              </a:tr>
            </a:tbl>
          </a:graphicData>
        </a:graphic>
      </p:graphicFrame>
      <p:sp>
        <p:nvSpPr>
          <p:cNvPr id="3" name="Title 2"/>
          <p:cNvSpPr>
            <a:spLocks noGrp="1"/>
          </p:cNvSpPr>
          <p:nvPr>
            <p:ph type="title"/>
          </p:nvPr>
        </p:nvSpPr>
        <p:spPr/>
        <p:txBody>
          <a:bodyPr/>
          <a:lstStyle/>
          <a:p>
            <a:r>
              <a:rPr lang="tr-TR" sz="2400" dirty="0" err="1" smtClean="0"/>
              <a:t>Origin</a:t>
            </a:r>
            <a:r>
              <a:rPr lang="tr-TR" sz="2400" dirty="0" smtClean="0"/>
              <a:t> &amp; </a:t>
            </a:r>
            <a:r>
              <a:rPr lang="tr-TR" sz="2400" dirty="0" err="1" smtClean="0"/>
              <a:t>Destination</a:t>
            </a:r>
            <a:r>
              <a:rPr lang="tr-TR" sz="2400" dirty="0" smtClean="0"/>
              <a:t> </a:t>
            </a:r>
            <a:r>
              <a:rPr lang="tr-TR" sz="2400" dirty="0" err="1"/>
              <a:t>Opportunities</a:t>
            </a:r>
            <a:endParaRPr lang="tr-TR" dirty="0"/>
          </a:p>
        </p:txBody>
      </p:sp>
      <p:sp>
        <p:nvSpPr>
          <p:cNvPr id="30" name="TextBox 29"/>
          <p:cNvSpPr txBox="1"/>
          <p:nvPr/>
        </p:nvSpPr>
        <p:spPr>
          <a:xfrm>
            <a:off x="130451" y="4861852"/>
            <a:ext cx="2327881" cy="215444"/>
          </a:xfrm>
          <a:prstGeom prst="rect">
            <a:avLst/>
          </a:prstGeom>
          <a:noFill/>
        </p:spPr>
        <p:txBody>
          <a:bodyPr wrap="none" rtlCol="0">
            <a:spAutoFit/>
          </a:bodyPr>
          <a:lstStyle/>
          <a:p>
            <a:r>
              <a:rPr lang="tr-TR" sz="800" dirty="0" smtClean="0"/>
              <a:t>Source: </a:t>
            </a:r>
            <a:r>
              <a:rPr lang="tr-TR" sz="800" dirty="0" err="1" smtClean="0"/>
              <a:t>Rankings</a:t>
            </a:r>
            <a:r>
              <a:rPr lang="tr-TR" sz="800" dirty="0" smtClean="0"/>
              <a:t> </a:t>
            </a:r>
            <a:r>
              <a:rPr lang="tr-TR" sz="800" dirty="0" err="1" smtClean="0"/>
              <a:t>are</a:t>
            </a:r>
            <a:r>
              <a:rPr lang="tr-TR" sz="800" dirty="0" smtClean="0"/>
              <a:t> </a:t>
            </a:r>
            <a:r>
              <a:rPr lang="tr-TR" sz="800" dirty="0" err="1" smtClean="0"/>
              <a:t>based</a:t>
            </a:r>
            <a:r>
              <a:rPr lang="tr-TR" sz="800" dirty="0" smtClean="0"/>
              <a:t> on OAG </a:t>
            </a:r>
            <a:r>
              <a:rPr lang="tr-TR" sz="800" dirty="0" err="1" smtClean="0"/>
              <a:t>December</a:t>
            </a:r>
            <a:r>
              <a:rPr lang="tr-TR" sz="800" dirty="0" smtClean="0"/>
              <a:t> 2014</a:t>
            </a:r>
            <a:endParaRPr lang="en-GB" sz="800" dirty="0"/>
          </a:p>
        </p:txBody>
      </p:sp>
    </p:spTree>
    <p:extLst>
      <p:ext uri="{BB962C8B-B14F-4D97-AF65-F5344CB8AC3E}">
        <p14:creationId xmlns:p14="http://schemas.microsoft.com/office/powerpoint/2010/main" val="1448005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 calcmode="lin" valueType="num">
                                      <p:cBhvr>
                                        <p:cTn id="9" dur="750" fill="hold"/>
                                        <p:tgtEl>
                                          <p:spTgt spid="19"/>
                                        </p:tgtEl>
                                        <p:attrNameLst>
                                          <p:attrName>style.rotation</p:attrName>
                                        </p:attrNameLst>
                                      </p:cBhvr>
                                      <p:tavLst>
                                        <p:tav tm="0">
                                          <p:val>
                                            <p:fltVal val="90"/>
                                          </p:val>
                                        </p:tav>
                                        <p:tav tm="100000">
                                          <p:val>
                                            <p:fltVal val="0"/>
                                          </p:val>
                                        </p:tav>
                                      </p:tavLst>
                                    </p:anim>
                                    <p:animEffect transition="in" filter="fade">
                                      <p:cBhvr>
                                        <p:cTn id="10" dur="750"/>
                                        <p:tgtEl>
                                          <p:spTgt spid="19"/>
                                        </p:tgtEl>
                                      </p:cBhvr>
                                    </p:animEffect>
                                  </p:childTnLst>
                                </p:cTn>
                              </p:par>
                              <p:par>
                                <p:cTn id="11" presetID="42"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750"/>
                                        <p:tgtEl>
                                          <p:spTgt spid="27"/>
                                        </p:tgtEl>
                                      </p:cBhvr>
                                    </p:animEffect>
                                    <p:anim calcmode="lin" valueType="num">
                                      <p:cBhvr>
                                        <p:cTn id="14" dur="750" fill="hold"/>
                                        <p:tgtEl>
                                          <p:spTgt spid="27"/>
                                        </p:tgtEl>
                                        <p:attrNameLst>
                                          <p:attrName>ppt_x</p:attrName>
                                        </p:attrNameLst>
                                      </p:cBhvr>
                                      <p:tavLst>
                                        <p:tav tm="0">
                                          <p:val>
                                            <p:strVal val="#ppt_x"/>
                                          </p:val>
                                        </p:tav>
                                        <p:tav tm="100000">
                                          <p:val>
                                            <p:strVal val="#ppt_x"/>
                                          </p:val>
                                        </p:tav>
                                      </p:tavLst>
                                    </p:anim>
                                    <p:anim calcmode="lin" valueType="num">
                                      <p:cBhvr>
                                        <p:cTn id="15" dur="750" fill="hold"/>
                                        <p:tgtEl>
                                          <p:spTgt spid="2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750"/>
                                        <p:tgtEl>
                                          <p:spTgt spid="28"/>
                                        </p:tgtEl>
                                      </p:cBhvr>
                                    </p:animEffect>
                                    <p:anim calcmode="lin" valueType="num">
                                      <p:cBhvr>
                                        <p:cTn id="19" dur="750" fill="hold"/>
                                        <p:tgtEl>
                                          <p:spTgt spid="28"/>
                                        </p:tgtEl>
                                        <p:attrNameLst>
                                          <p:attrName>ppt_x</p:attrName>
                                        </p:attrNameLst>
                                      </p:cBhvr>
                                      <p:tavLst>
                                        <p:tav tm="0">
                                          <p:val>
                                            <p:strVal val="#ppt_x"/>
                                          </p:val>
                                        </p:tav>
                                        <p:tav tm="100000">
                                          <p:val>
                                            <p:strVal val="#ppt_x"/>
                                          </p:val>
                                        </p:tav>
                                      </p:tavLst>
                                    </p:anim>
                                    <p:anim calcmode="lin" valueType="num">
                                      <p:cBhvr>
                                        <p:cTn id="20" dur="750" fill="hold"/>
                                        <p:tgtEl>
                                          <p:spTgt spid="2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50"/>
                                        <p:tgtEl>
                                          <p:spTgt spid="29"/>
                                        </p:tgtEl>
                                      </p:cBhvr>
                                    </p:animEffect>
                                    <p:anim calcmode="lin" valueType="num">
                                      <p:cBhvr>
                                        <p:cTn id="24" dur="750" fill="hold"/>
                                        <p:tgtEl>
                                          <p:spTgt spid="29"/>
                                        </p:tgtEl>
                                        <p:attrNameLst>
                                          <p:attrName>ppt_x</p:attrName>
                                        </p:attrNameLst>
                                      </p:cBhvr>
                                      <p:tavLst>
                                        <p:tav tm="0">
                                          <p:val>
                                            <p:strVal val="#ppt_x"/>
                                          </p:val>
                                        </p:tav>
                                        <p:tav tm="100000">
                                          <p:val>
                                            <p:strVal val="#ppt_x"/>
                                          </p:val>
                                        </p:tav>
                                      </p:tavLst>
                                    </p:anim>
                                    <p:anim calcmode="lin" valueType="num">
                                      <p:cBhvr>
                                        <p:cTn id="25" dur="750" fill="hold"/>
                                        <p:tgtEl>
                                          <p:spTgt spid="2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750"/>
                                        <p:tgtEl>
                                          <p:spTgt spid="37"/>
                                        </p:tgtEl>
                                      </p:cBhvr>
                                    </p:animEffect>
                                    <p:anim calcmode="lin" valueType="num">
                                      <p:cBhvr>
                                        <p:cTn id="29" dur="750" fill="hold"/>
                                        <p:tgtEl>
                                          <p:spTgt spid="37"/>
                                        </p:tgtEl>
                                        <p:attrNameLst>
                                          <p:attrName>ppt_x</p:attrName>
                                        </p:attrNameLst>
                                      </p:cBhvr>
                                      <p:tavLst>
                                        <p:tav tm="0">
                                          <p:val>
                                            <p:strVal val="#ppt_x"/>
                                          </p:val>
                                        </p:tav>
                                        <p:tav tm="100000">
                                          <p:val>
                                            <p:strVal val="#ppt_x"/>
                                          </p:val>
                                        </p:tav>
                                      </p:tavLst>
                                    </p:anim>
                                    <p:anim calcmode="lin" valueType="num">
                                      <p:cBhvr>
                                        <p:cTn id="30" dur="75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750"/>
                                        <p:tgtEl>
                                          <p:spTgt spid="40"/>
                                        </p:tgtEl>
                                      </p:cBhvr>
                                    </p:animEffect>
                                    <p:anim calcmode="lin" valueType="num">
                                      <p:cBhvr>
                                        <p:cTn id="34" dur="750" fill="hold"/>
                                        <p:tgtEl>
                                          <p:spTgt spid="40"/>
                                        </p:tgtEl>
                                        <p:attrNameLst>
                                          <p:attrName>ppt_x</p:attrName>
                                        </p:attrNameLst>
                                      </p:cBhvr>
                                      <p:tavLst>
                                        <p:tav tm="0">
                                          <p:val>
                                            <p:strVal val="#ppt_x"/>
                                          </p:val>
                                        </p:tav>
                                        <p:tav tm="100000">
                                          <p:val>
                                            <p:strVal val="#ppt_x"/>
                                          </p:val>
                                        </p:tav>
                                      </p:tavLst>
                                    </p:anim>
                                    <p:anim calcmode="lin" valueType="num">
                                      <p:cBhvr>
                                        <p:cTn id="35" dur="750" fill="hold"/>
                                        <p:tgtEl>
                                          <p:spTgt spid="4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750"/>
                                        <p:tgtEl>
                                          <p:spTgt spid="41"/>
                                        </p:tgtEl>
                                      </p:cBhvr>
                                    </p:animEffect>
                                    <p:anim calcmode="lin" valueType="num">
                                      <p:cBhvr>
                                        <p:cTn id="39" dur="750" fill="hold"/>
                                        <p:tgtEl>
                                          <p:spTgt spid="41"/>
                                        </p:tgtEl>
                                        <p:attrNameLst>
                                          <p:attrName>ppt_x</p:attrName>
                                        </p:attrNameLst>
                                      </p:cBhvr>
                                      <p:tavLst>
                                        <p:tav tm="0">
                                          <p:val>
                                            <p:strVal val="#ppt_x"/>
                                          </p:val>
                                        </p:tav>
                                        <p:tav tm="100000">
                                          <p:val>
                                            <p:strVal val="#ppt_x"/>
                                          </p:val>
                                        </p:tav>
                                      </p:tavLst>
                                    </p:anim>
                                    <p:anim calcmode="lin" valueType="num">
                                      <p:cBhvr>
                                        <p:cTn id="40" dur="750" fill="hold"/>
                                        <p:tgtEl>
                                          <p:spTgt spid="41"/>
                                        </p:tgtEl>
                                        <p:attrNameLst>
                                          <p:attrName>ppt_y</p:attrName>
                                        </p:attrNameLst>
                                      </p:cBhvr>
                                      <p:tavLst>
                                        <p:tav tm="0">
                                          <p:val>
                                            <p:strVal val="#ppt_y+.1"/>
                                          </p:val>
                                        </p:tav>
                                        <p:tav tm="100000">
                                          <p:val>
                                            <p:strVal val="#ppt_y"/>
                                          </p:val>
                                        </p:tav>
                                      </p:tavLst>
                                    </p:anim>
                                  </p:childTnLst>
                                </p:cTn>
                              </p:par>
                            </p:childTnLst>
                          </p:cTn>
                        </p:par>
                        <p:par>
                          <p:cTn id="41" fill="hold">
                            <p:stCondLst>
                              <p:cond delay="750"/>
                            </p:stCondLst>
                            <p:childTnLst>
                              <p:par>
                                <p:cTn id="42" presetID="31"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750" fill="hold"/>
                                        <p:tgtEl>
                                          <p:spTgt spid="18"/>
                                        </p:tgtEl>
                                        <p:attrNameLst>
                                          <p:attrName>ppt_w</p:attrName>
                                        </p:attrNameLst>
                                      </p:cBhvr>
                                      <p:tavLst>
                                        <p:tav tm="0">
                                          <p:val>
                                            <p:fltVal val="0"/>
                                          </p:val>
                                        </p:tav>
                                        <p:tav tm="100000">
                                          <p:val>
                                            <p:strVal val="#ppt_w"/>
                                          </p:val>
                                        </p:tav>
                                      </p:tavLst>
                                    </p:anim>
                                    <p:anim calcmode="lin" valueType="num">
                                      <p:cBhvr>
                                        <p:cTn id="45" dur="750" fill="hold"/>
                                        <p:tgtEl>
                                          <p:spTgt spid="18"/>
                                        </p:tgtEl>
                                        <p:attrNameLst>
                                          <p:attrName>ppt_h</p:attrName>
                                        </p:attrNameLst>
                                      </p:cBhvr>
                                      <p:tavLst>
                                        <p:tav tm="0">
                                          <p:val>
                                            <p:fltVal val="0"/>
                                          </p:val>
                                        </p:tav>
                                        <p:tav tm="100000">
                                          <p:val>
                                            <p:strVal val="#ppt_h"/>
                                          </p:val>
                                        </p:tav>
                                      </p:tavLst>
                                    </p:anim>
                                    <p:anim calcmode="lin" valueType="num">
                                      <p:cBhvr>
                                        <p:cTn id="46" dur="750" fill="hold"/>
                                        <p:tgtEl>
                                          <p:spTgt spid="18"/>
                                        </p:tgtEl>
                                        <p:attrNameLst>
                                          <p:attrName>style.rotation</p:attrName>
                                        </p:attrNameLst>
                                      </p:cBhvr>
                                      <p:tavLst>
                                        <p:tav tm="0">
                                          <p:val>
                                            <p:fltVal val="90"/>
                                          </p:val>
                                        </p:tav>
                                        <p:tav tm="100000">
                                          <p:val>
                                            <p:fltVal val="0"/>
                                          </p:val>
                                        </p:tav>
                                      </p:tavLst>
                                    </p:anim>
                                    <p:animEffect transition="in" filter="fade">
                                      <p:cBhvr>
                                        <p:cTn id="47" dur="750"/>
                                        <p:tgtEl>
                                          <p:spTgt spid="18"/>
                                        </p:tgtEl>
                                      </p:cBhvr>
                                    </p:animEffect>
                                  </p:childTnLst>
                                </p:cTn>
                              </p:par>
                              <p:par>
                                <p:cTn id="48" presetID="42"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750"/>
                                        <p:tgtEl>
                                          <p:spTgt spid="24"/>
                                        </p:tgtEl>
                                      </p:cBhvr>
                                    </p:animEffect>
                                    <p:anim calcmode="lin" valueType="num">
                                      <p:cBhvr>
                                        <p:cTn id="51" dur="750" fill="hold"/>
                                        <p:tgtEl>
                                          <p:spTgt spid="24"/>
                                        </p:tgtEl>
                                        <p:attrNameLst>
                                          <p:attrName>ppt_x</p:attrName>
                                        </p:attrNameLst>
                                      </p:cBhvr>
                                      <p:tavLst>
                                        <p:tav tm="0">
                                          <p:val>
                                            <p:strVal val="#ppt_x"/>
                                          </p:val>
                                        </p:tav>
                                        <p:tav tm="100000">
                                          <p:val>
                                            <p:strVal val="#ppt_x"/>
                                          </p:val>
                                        </p:tav>
                                      </p:tavLst>
                                    </p:anim>
                                    <p:anim calcmode="lin" valueType="num">
                                      <p:cBhvr>
                                        <p:cTn id="52" dur="75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750"/>
                                        <p:tgtEl>
                                          <p:spTgt spid="31"/>
                                        </p:tgtEl>
                                      </p:cBhvr>
                                    </p:animEffect>
                                    <p:anim calcmode="lin" valueType="num">
                                      <p:cBhvr>
                                        <p:cTn id="56" dur="750" fill="hold"/>
                                        <p:tgtEl>
                                          <p:spTgt spid="31"/>
                                        </p:tgtEl>
                                        <p:attrNameLst>
                                          <p:attrName>ppt_x</p:attrName>
                                        </p:attrNameLst>
                                      </p:cBhvr>
                                      <p:tavLst>
                                        <p:tav tm="0">
                                          <p:val>
                                            <p:strVal val="#ppt_x"/>
                                          </p:val>
                                        </p:tav>
                                        <p:tav tm="100000">
                                          <p:val>
                                            <p:strVal val="#ppt_x"/>
                                          </p:val>
                                        </p:tav>
                                      </p:tavLst>
                                    </p:anim>
                                    <p:anim calcmode="lin" valueType="num">
                                      <p:cBhvr>
                                        <p:cTn id="57" dur="750" fill="hold"/>
                                        <p:tgtEl>
                                          <p:spTgt spid="3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750"/>
                                        <p:tgtEl>
                                          <p:spTgt spid="38"/>
                                        </p:tgtEl>
                                      </p:cBhvr>
                                    </p:animEffect>
                                    <p:anim calcmode="lin" valueType="num">
                                      <p:cBhvr>
                                        <p:cTn id="61" dur="750" fill="hold"/>
                                        <p:tgtEl>
                                          <p:spTgt spid="38"/>
                                        </p:tgtEl>
                                        <p:attrNameLst>
                                          <p:attrName>ppt_x</p:attrName>
                                        </p:attrNameLst>
                                      </p:cBhvr>
                                      <p:tavLst>
                                        <p:tav tm="0">
                                          <p:val>
                                            <p:strVal val="#ppt_x"/>
                                          </p:val>
                                        </p:tav>
                                        <p:tav tm="100000">
                                          <p:val>
                                            <p:strVal val="#ppt_x"/>
                                          </p:val>
                                        </p:tav>
                                      </p:tavLst>
                                    </p:anim>
                                    <p:anim calcmode="lin" valueType="num">
                                      <p:cBhvr>
                                        <p:cTn id="62" dur="75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750"/>
                                        <p:tgtEl>
                                          <p:spTgt spid="42"/>
                                        </p:tgtEl>
                                      </p:cBhvr>
                                    </p:animEffect>
                                    <p:anim calcmode="lin" valueType="num">
                                      <p:cBhvr>
                                        <p:cTn id="66" dur="750" fill="hold"/>
                                        <p:tgtEl>
                                          <p:spTgt spid="42"/>
                                        </p:tgtEl>
                                        <p:attrNameLst>
                                          <p:attrName>ppt_x</p:attrName>
                                        </p:attrNameLst>
                                      </p:cBhvr>
                                      <p:tavLst>
                                        <p:tav tm="0">
                                          <p:val>
                                            <p:strVal val="#ppt_x"/>
                                          </p:val>
                                        </p:tav>
                                        <p:tav tm="100000">
                                          <p:val>
                                            <p:strVal val="#ppt_x"/>
                                          </p:val>
                                        </p:tav>
                                      </p:tavLst>
                                    </p:anim>
                                    <p:anim calcmode="lin" valueType="num">
                                      <p:cBhvr>
                                        <p:cTn id="67" dur="750" fill="hold"/>
                                        <p:tgtEl>
                                          <p:spTgt spid="4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750"/>
                                        <p:tgtEl>
                                          <p:spTgt spid="43"/>
                                        </p:tgtEl>
                                      </p:cBhvr>
                                    </p:animEffect>
                                    <p:anim calcmode="lin" valueType="num">
                                      <p:cBhvr>
                                        <p:cTn id="71" dur="750" fill="hold"/>
                                        <p:tgtEl>
                                          <p:spTgt spid="43"/>
                                        </p:tgtEl>
                                        <p:attrNameLst>
                                          <p:attrName>ppt_x</p:attrName>
                                        </p:attrNameLst>
                                      </p:cBhvr>
                                      <p:tavLst>
                                        <p:tav tm="0">
                                          <p:val>
                                            <p:strVal val="#ppt_x"/>
                                          </p:val>
                                        </p:tav>
                                        <p:tav tm="100000">
                                          <p:val>
                                            <p:strVal val="#ppt_x"/>
                                          </p:val>
                                        </p:tav>
                                      </p:tavLst>
                                    </p:anim>
                                    <p:anim calcmode="lin" valueType="num">
                                      <p:cBhvr>
                                        <p:cTn id="72" dur="750" fill="hold"/>
                                        <p:tgtEl>
                                          <p:spTgt spid="43"/>
                                        </p:tgtEl>
                                        <p:attrNameLst>
                                          <p:attrName>ppt_y</p:attrName>
                                        </p:attrNameLst>
                                      </p:cBhvr>
                                      <p:tavLst>
                                        <p:tav tm="0">
                                          <p:val>
                                            <p:strVal val="#ppt_y+.1"/>
                                          </p:val>
                                        </p:tav>
                                        <p:tav tm="100000">
                                          <p:val>
                                            <p:strVal val="#ppt_y"/>
                                          </p:val>
                                        </p:tav>
                                      </p:tavLst>
                                    </p:anim>
                                  </p:childTnLst>
                                </p:cTn>
                              </p:par>
                            </p:childTnLst>
                          </p:cTn>
                        </p:par>
                        <p:par>
                          <p:cTn id="73" fill="hold">
                            <p:stCondLst>
                              <p:cond delay="1500"/>
                            </p:stCondLst>
                            <p:childTnLst>
                              <p:par>
                                <p:cTn id="74" presetID="31"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750" fill="hold"/>
                                        <p:tgtEl>
                                          <p:spTgt spid="20"/>
                                        </p:tgtEl>
                                        <p:attrNameLst>
                                          <p:attrName>ppt_w</p:attrName>
                                        </p:attrNameLst>
                                      </p:cBhvr>
                                      <p:tavLst>
                                        <p:tav tm="0">
                                          <p:val>
                                            <p:fltVal val="0"/>
                                          </p:val>
                                        </p:tav>
                                        <p:tav tm="100000">
                                          <p:val>
                                            <p:strVal val="#ppt_w"/>
                                          </p:val>
                                        </p:tav>
                                      </p:tavLst>
                                    </p:anim>
                                    <p:anim calcmode="lin" valueType="num">
                                      <p:cBhvr>
                                        <p:cTn id="77" dur="750" fill="hold"/>
                                        <p:tgtEl>
                                          <p:spTgt spid="20"/>
                                        </p:tgtEl>
                                        <p:attrNameLst>
                                          <p:attrName>ppt_h</p:attrName>
                                        </p:attrNameLst>
                                      </p:cBhvr>
                                      <p:tavLst>
                                        <p:tav tm="0">
                                          <p:val>
                                            <p:fltVal val="0"/>
                                          </p:val>
                                        </p:tav>
                                        <p:tav tm="100000">
                                          <p:val>
                                            <p:strVal val="#ppt_h"/>
                                          </p:val>
                                        </p:tav>
                                      </p:tavLst>
                                    </p:anim>
                                    <p:anim calcmode="lin" valueType="num">
                                      <p:cBhvr>
                                        <p:cTn id="78" dur="750" fill="hold"/>
                                        <p:tgtEl>
                                          <p:spTgt spid="20"/>
                                        </p:tgtEl>
                                        <p:attrNameLst>
                                          <p:attrName>style.rotation</p:attrName>
                                        </p:attrNameLst>
                                      </p:cBhvr>
                                      <p:tavLst>
                                        <p:tav tm="0">
                                          <p:val>
                                            <p:fltVal val="90"/>
                                          </p:val>
                                        </p:tav>
                                        <p:tav tm="100000">
                                          <p:val>
                                            <p:fltVal val="0"/>
                                          </p:val>
                                        </p:tav>
                                      </p:tavLst>
                                    </p:anim>
                                    <p:animEffect transition="in" filter="fade">
                                      <p:cBhvr>
                                        <p:cTn id="79" dur="750"/>
                                        <p:tgtEl>
                                          <p:spTgt spid="20"/>
                                        </p:tgtEl>
                                      </p:cBhvr>
                                    </p:animEffect>
                                  </p:childTnLst>
                                </p:cTn>
                              </p:par>
                              <p:par>
                                <p:cTn id="80" presetID="42"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750"/>
                                        <p:tgtEl>
                                          <p:spTgt spid="25"/>
                                        </p:tgtEl>
                                      </p:cBhvr>
                                    </p:animEffect>
                                    <p:anim calcmode="lin" valueType="num">
                                      <p:cBhvr>
                                        <p:cTn id="83" dur="750" fill="hold"/>
                                        <p:tgtEl>
                                          <p:spTgt spid="25"/>
                                        </p:tgtEl>
                                        <p:attrNameLst>
                                          <p:attrName>ppt_x</p:attrName>
                                        </p:attrNameLst>
                                      </p:cBhvr>
                                      <p:tavLst>
                                        <p:tav tm="0">
                                          <p:val>
                                            <p:strVal val="#ppt_x"/>
                                          </p:val>
                                        </p:tav>
                                        <p:tav tm="100000">
                                          <p:val>
                                            <p:strVal val="#ppt_x"/>
                                          </p:val>
                                        </p:tav>
                                      </p:tavLst>
                                    </p:anim>
                                    <p:anim calcmode="lin" valueType="num">
                                      <p:cBhvr>
                                        <p:cTn id="84" dur="750" fill="hold"/>
                                        <p:tgtEl>
                                          <p:spTgt spid="25"/>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750"/>
                                        <p:tgtEl>
                                          <p:spTgt spid="34"/>
                                        </p:tgtEl>
                                      </p:cBhvr>
                                    </p:animEffect>
                                    <p:anim calcmode="lin" valueType="num">
                                      <p:cBhvr>
                                        <p:cTn id="88" dur="750" fill="hold"/>
                                        <p:tgtEl>
                                          <p:spTgt spid="34"/>
                                        </p:tgtEl>
                                        <p:attrNameLst>
                                          <p:attrName>ppt_x</p:attrName>
                                        </p:attrNameLst>
                                      </p:cBhvr>
                                      <p:tavLst>
                                        <p:tav tm="0">
                                          <p:val>
                                            <p:strVal val="#ppt_x"/>
                                          </p:val>
                                        </p:tav>
                                        <p:tav tm="100000">
                                          <p:val>
                                            <p:strVal val="#ppt_x"/>
                                          </p:val>
                                        </p:tav>
                                      </p:tavLst>
                                    </p:anim>
                                    <p:anim calcmode="lin" valueType="num">
                                      <p:cBhvr>
                                        <p:cTn id="89" dur="750" fill="hold"/>
                                        <p:tgtEl>
                                          <p:spTgt spid="3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750"/>
                                        <p:tgtEl>
                                          <p:spTgt spid="39"/>
                                        </p:tgtEl>
                                      </p:cBhvr>
                                    </p:animEffect>
                                    <p:anim calcmode="lin" valueType="num">
                                      <p:cBhvr>
                                        <p:cTn id="93" dur="750" fill="hold"/>
                                        <p:tgtEl>
                                          <p:spTgt spid="39"/>
                                        </p:tgtEl>
                                        <p:attrNameLst>
                                          <p:attrName>ppt_x</p:attrName>
                                        </p:attrNameLst>
                                      </p:cBhvr>
                                      <p:tavLst>
                                        <p:tav tm="0">
                                          <p:val>
                                            <p:strVal val="#ppt_x"/>
                                          </p:val>
                                        </p:tav>
                                        <p:tav tm="100000">
                                          <p:val>
                                            <p:strVal val="#ppt_x"/>
                                          </p:val>
                                        </p:tav>
                                      </p:tavLst>
                                    </p:anim>
                                    <p:anim calcmode="lin" valueType="num">
                                      <p:cBhvr>
                                        <p:cTn id="94" dur="750" fill="hold"/>
                                        <p:tgtEl>
                                          <p:spTgt spid="3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750"/>
                                        <p:tgtEl>
                                          <p:spTgt spid="44"/>
                                        </p:tgtEl>
                                      </p:cBhvr>
                                    </p:animEffect>
                                    <p:anim calcmode="lin" valueType="num">
                                      <p:cBhvr>
                                        <p:cTn id="98" dur="750" fill="hold"/>
                                        <p:tgtEl>
                                          <p:spTgt spid="44"/>
                                        </p:tgtEl>
                                        <p:attrNameLst>
                                          <p:attrName>ppt_x</p:attrName>
                                        </p:attrNameLst>
                                      </p:cBhvr>
                                      <p:tavLst>
                                        <p:tav tm="0">
                                          <p:val>
                                            <p:strVal val="#ppt_x"/>
                                          </p:val>
                                        </p:tav>
                                        <p:tav tm="100000">
                                          <p:val>
                                            <p:strVal val="#ppt_x"/>
                                          </p:val>
                                        </p:tav>
                                      </p:tavLst>
                                    </p:anim>
                                    <p:anim calcmode="lin" valueType="num">
                                      <p:cBhvr>
                                        <p:cTn id="99" dur="750" fill="hold"/>
                                        <p:tgtEl>
                                          <p:spTgt spid="44"/>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750"/>
                                        <p:tgtEl>
                                          <p:spTgt spid="46"/>
                                        </p:tgtEl>
                                      </p:cBhvr>
                                    </p:animEffect>
                                    <p:anim calcmode="lin" valueType="num">
                                      <p:cBhvr>
                                        <p:cTn id="103" dur="750" fill="hold"/>
                                        <p:tgtEl>
                                          <p:spTgt spid="46"/>
                                        </p:tgtEl>
                                        <p:attrNameLst>
                                          <p:attrName>ppt_x</p:attrName>
                                        </p:attrNameLst>
                                      </p:cBhvr>
                                      <p:tavLst>
                                        <p:tav tm="0">
                                          <p:val>
                                            <p:strVal val="#ppt_x"/>
                                          </p:val>
                                        </p:tav>
                                        <p:tav tm="100000">
                                          <p:val>
                                            <p:strVal val="#ppt_x"/>
                                          </p:val>
                                        </p:tav>
                                      </p:tavLst>
                                    </p:anim>
                                    <p:anim calcmode="lin" valueType="num">
                                      <p:cBhvr>
                                        <p:cTn id="104" dur="750" fill="hold"/>
                                        <p:tgtEl>
                                          <p:spTgt spid="46"/>
                                        </p:tgtEl>
                                        <p:attrNameLst>
                                          <p:attrName>ppt_y</p:attrName>
                                        </p:attrNameLst>
                                      </p:cBhvr>
                                      <p:tavLst>
                                        <p:tav tm="0">
                                          <p:val>
                                            <p:strVal val="#ppt_y+.1"/>
                                          </p:val>
                                        </p:tav>
                                        <p:tav tm="100000">
                                          <p:val>
                                            <p:strVal val="#ppt_y"/>
                                          </p:val>
                                        </p:tav>
                                      </p:tavLst>
                                    </p:anim>
                                  </p:childTnLst>
                                </p:cTn>
                              </p:par>
                              <p:par>
                                <p:cTn id="105" presetID="22" presetClass="entr" presetSubtype="8"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left)">
                                      <p:cBhvr>
                                        <p:cTn id="10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2" grpId="0"/>
      <p:bldP spid="44"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84" y="286786"/>
            <a:ext cx="9144000" cy="4562478"/>
            <a:chOff x="0" y="268285"/>
            <a:chExt cx="9144000" cy="4562478"/>
          </a:xfrm>
        </p:grpSpPr>
        <p:pic>
          <p:nvPicPr>
            <p:cNvPr id="32" name="Group 3"/>
            <p:cNvPicPr>
              <a:picLocks/>
            </p:cNvPicPr>
            <p:nvPr>
              <p:custDataLst>
                <p:tags r:id="rId3"/>
              </p:custDataLst>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59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07410" y="702726"/>
              <a:ext cx="6636590" cy="3262112"/>
            </a:xfrm>
            <a:prstGeom prst="rect">
              <a:avLst/>
            </a:prstGeom>
          </p:spPr>
        </p:pic>
        <p:pic>
          <p:nvPicPr>
            <p:cNvPr id="31" name="Picture 30"/>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t="29583" r="42813"/>
            <a:stretch/>
          </p:blipFill>
          <p:spPr>
            <a:xfrm>
              <a:off x="0" y="268285"/>
              <a:ext cx="6587247" cy="4562478"/>
            </a:xfrm>
            <a:prstGeom prst="rect">
              <a:avLst/>
            </a:prstGeom>
          </p:spPr>
        </p:pic>
      </p:grpSp>
      <p:sp>
        <p:nvSpPr>
          <p:cNvPr id="2" name="Title 1"/>
          <p:cNvSpPr>
            <a:spLocks noGrp="1"/>
          </p:cNvSpPr>
          <p:nvPr>
            <p:ph type="title"/>
          </p:nvPr>
        </p:nvSpPr>
        <p:spPr/>
        <p:txBody>
          <a:bodyPr/>
          <a:lstStyle/>
          <a:p>
            <a:pPr>
              <a:tabLst>
                <a:tab pos="457200" algn="l"/>
              </a:tabLst>
            </a:pPr>
            <a:r>
              <a:rPr lang="tr-TR" sz="2000" dirty="0" err="1" smtClean="0"/>
              <a:t>Fleet</a:t>
            </a:r>
            <a:r>
              <a:rPr lang="tr-TR" sz="2000" dirty="0" smtClean="0"/>
              <a:t> Development</a:t>
            </a:r>
            <a:endParaRPr lang="tr-TR" sz="2000" dirty="0"/>
          </a:p>
        </p:txBody>
      </p:sp>
      <p:graphicFrame>
        <p:nvGraphicFramePr>
          <p:cNvPr id="28" name="Table 27"/>
          <p:cNvGraphicFramePr>
            <a:graphicFrameLocks noGrp="1"/>
          </p:cNvGraphicFramePr>
          <p:nvPr>
            <p:extLst>
              <p:ext uri="{D42A27DB-BD31-4B8C-83A1-F6EECF244321}">
                <p14:modId xmlns:p14="http://schemas.microsoft.com/office/powerpoint/2010/main" val="489173296"/>
              </p:ext>
            </p:extLst>
          </p:nvPr>
        </p:nvGraphicFramePr>
        <p:xfrm>
          <a:off x="2284368" y="679721"/>
          <a:ext cx="4424664" cy="689838"/>
        </p:xfrm>
        <a:graphic>
          <a:graphicData uri="http://schemas.openxmlformats.org/drawingml/2006/table">
            <a:tbl>
              <a:tblPr>
                <a:effectLst>
                  <a:outerShdw blurRad="50800" dist="38100" dir="8100000" algn="tr" rotWithShape="0">
                    <a:prstClr val="black">
                      <a:alpha val="40000"/>
                    </a:prstClr>
                  </a:outerShdw>
                </a:effectLst>
                <a:tableStyleId>{C4B1156A-380E-4F78-BDF5-A606A8083BF9}</a:tableStyleId>
              </a:tblPr>
              <a:tblGrid>
                <a:gridCol w="1556939"/>
                <a:gridCol w="1666774"/>
                <a:gridCol w="1200951"/>
              </a:tblGrid>
              <a:tr h="222292">
                <a:tc>
                  <a:txBody>
                    <a:bodyPr/>
                    <a:lstStyle/>
                    <a:p>
                      <a:pPr algn="ctr" fontAlgn="b"/>
                      <a:r>
                        <a:rPr lang="tr-TR" sz="1600" b="0" u="none" strike="noStrike" dirty="0" err="1" smtClean="0">
                          <a:effectLst/>
                        </a:rPr>
                        <a:t>Fleet</a:t>
                      </a:r>
                      <a:r>
                        <a:rPr lang="tr-TR" sz="1600" b="0" u="none" strike="noStrike" dirty="0" smtClean="0">
                          <a:effectLst/>
                        </a:rPr>
                        <a:t> </a:t>
                      </a:r>
                      <a:r>
                        <a:rPr lang="tr-TR" sz="1600" b="0" u="none" strike="noStrike" dirty="0" err="1" smtClean="0">
                          <a:effectLst/>
                        </a:rPr>
                        <a:t>Group</a:t>
                      </a:r>
                      <a:endParaRPr lang="en-US" sz="1600" b="0" i="0" u="none" strike="noStrike" dirty="0">
                        <a:solidFill>
                          <a:schemeClr val="bg1"/>
                        </a:solidFill>
                        <a:effectLst/>
                        <a:latin typeface="Calibri"/>
                      </a:endParaRPr>
                    </a:p>
                  </a:txBody>
                  <a:tcPr marL="8567" marR="8567" marT="6426" marB="0" anchor="ctr">
                    <a:solidFill>
                      <a:srgbClr val="FFC000"/>
                    </a:solidFill>
                  </a:tcPr>
                </a:tc>
                <a:tc>
                  <a:txBody>
                    <a:bodyPr/>
                    <a:lstStyle/>
                    <a:p>
                      <a:pPr algn="ctr" fontAlgn="b"/>
                      <a:r>
                        <a:rPr lang="tr-TR" sz="1600" b="0" i="0" u="none" strike="noStrike" dirty="0" smtClean="0">
                          <a:solidFill>
                            <a:schemeClr val="dk1"/>
                          </a:solidFill>
                          <a:effectLst/>
                          <a:latin typeface="+mn-lt"/>
                        </a:rPr>
                        <a:t>Aircraft</a:t>
                      </a:r>
                      <a:endParaRPr lang="en-US" sz="1600" b="0" i="0" u="none" strike="noStrike" dirty="0">
                        <a:solidFill>
                          <a:schemeClr val="bg1"/>
                        </a:solidFill>
                        <a:effectLst/>
                        <a:latin typeface="Calibri"/>
                      </a:endParaRPr>
                    </a:p>
                  </a:txBody>
                  <a:tcPr marL="8567" marR="8567" marT="6426" marB="0" anchor="ctr">
                    <a:solidFill>
                      <a:srgbClr val="FFC000"/>
                    </a:solidFill>
                  </a:tcPr>
                </a:tc>
                <a:tc>
                  <a:txBody>
                    <a:bodyPr/>
                    <a:lstStyle/>
                    <a:p>
                      <a:pPr algn="ctr" fontAlgn="b"/>
                      <a:r>
                        <a:rPr lang="tr-TR" sz="1600" b="0" u="none" strike="noStrike" dirty="0" err="1" smtClean="0">
                          <a:effectLst/>
                        </a:rPr>
                        <a:t>Order</a:t>
                      </a:r>
                      <a:endParaRPr lang="en-US" sz="1600" b="0" i="0" u="none" strike="noStrike" dirty="0">
                        <a:solidFill>
                          <a:schemeClr val="bg1"/>
                        </a:solidFill>
                        <a:effectLst/>
                        <a:latin typeface="Calibri"/>
                      </a:endParaRPr>
                    </a:p>
                  </a:txBody>
                  <a:tcPr marL="8567" marR="8567" marT="6426" marB="0" anchor="ctr">
                    <a:solidFill>
                      <a:srgbClr val="FFC000"/>
                    </a:solidFill>
                  </a:tcPr>
                </a:tc>
              </a:tr>
              <a:tr h="196258">
                <a:tc rowSpan="2">
                  <a:txBody>
                    <a:bodyPr/>
                    <a:lstStyle/>
                    <a:p>
                      <a:pPr algn="ctr" fontAlgn="ctr"/>
                      <a:r>
                        <a:rPr lang="tr-TR" sz="1400" b="0" i="0" u="none" strike="noStrike" dirty="0" err="1" smtClean="0">
                          <a:solidFill>
                            <a:schemeClr val="dk1"/>
                          </a:solidFill>
                          <a:effectLst/>
                          <a:latin typeface="+mn-lt"/>
                        </a:rPr>
                        <a:t>Wide</a:t>
                      </a:r>
                      <a:r>
                        <a:rPr lang="tr-TR" sz="1400" b="0" i="0" u="none" strike="noStrike" dirty="0" smtClean="0">
                          <a:solidFill>
                            <a:schemeClr val="dk1"/>
                          </a:solidFill>
                          <a:effectLst/>
                          <a:latin typeface="+mn-lt"/>
                        </a:rPr>
                        <a:t> Body</a:t>
                      </a:r>
                      <a:endParaRPr lang="en-US" sz="1400" b="0" i="0" u="none" strike="noStrike" dirty="0">
                        <a:solidFill>
                          <a:srgbClr val="000000"/>
                        </a:solidFill>
                        <a:effectLst/>
                        <a:latin typeface="Calibri"/>
                      </a:endParaRPr>
                    </a:p>
                  </a:txBody>
                  <a:tcPr marL="8567" marR="8567" marT="6426" marB="0" anchor="ctr"/>
                </a:tc>
                <a:tc>
                  <a:txBody>
                    <a:bodyPr/>
                    <a:lstStyle/>
                    <a:p>
                      <a:pPr algn="ctr" fontAlgn="b"/>
                      <a:r>
                        <a:rPr lang="en-US" sz="1400" u="none" strike="noStrike" dirty="0">
                          <a:effectLst/>
                        </a:rPr>
                        <a:t>A330</a:t>
                      </a:r>
                      <a:endParaRPr lang="en-US" sz="1400" b="0" i="0" u="none" strike="noStrike" dirty="0">
                        <a:solidFill>
                          <a:srgbClr val="000000"/>
                        </a:solidFill>
                        <a:effectLst/>
                        <a:latin typeface="Calibri"/>
                      </a:endParaRPr>
                    </a:p>
                  </a:txBody>
                  <a:tcPr marL="8567" marR="8567" marT="6426" marB="0" anchor="b"/>
                </a:tc>
                <a:tc>
                  <a:txBody>
                    <a:bodyPr/>
                    <a:lstStyle/>
                    <a:p>
                      <a:pPr algn="ctr" fontAlgn="b"/>
                      <a:r>
                        <a:rPr lang="tr-TR" sz="1400" b="0" i="0" u="none" strike="noStrike" dirty="0" smtClean="0">
                          <a:solidFill>
                            <a:schemeClr val="dk1"/>
                          </a:solidFill>
                          <a:effectLst/>
                          <a:latin typeface="+mn-lt"/>
                        </a:rPr>
                        <a:t>5</a:t>
                      </a:r>
                      <a:endParaRPr lang="en-US" sz="1400" b="0" i="0" u="none" strike="noStrike" dirty="0">
                        <a:solidFill>
                          <a:srgbClr val="000000"/>
                        </a:solidFill>
                        <a:effectLst/>
                        <a:latin typeface="Calibri"/>
                      </a:endParaRPr>
                    </a:p>
                  </a:txBody>
                  <a:tcPr marL="8567" marR="8567" marT="6426" marB="0" anchor="b"/>
                </a:tc>
              </a:tr>
              <a:tr h="196258">
                <a:tc vMerge="1">
                  <a:txBody>
                    <a:bodyPr/>
                    <a:lstStyle/>
                    <a:p>
                      <a:endParaRPr lang="en-US"/>
                    </a:p>
                  </a:txBody>
                  <a:tcPr/>
                </a:tc>
                <a:tc>
                  <a:txBody>
                    <a:bodyPr/>
                    <a:lstStyle/>
                    <a:p>
                      <a:pPr algn="ctr" fontAlgn="b"/>
                      <a:r>
                        <a:rPr lang="en-US" sz="1400" u="none" strike="noStrike" dirty="0">
                          <a:effectLst/>
                        </a:rPr>
                        <a:t>B777</a:t>
                      </a:r>
                      <a:endParaRPr lang="en-US" sz="1400" b="0" i="0" u="none" strike="noStrike" dirty="0">
                        <a:solidFill>
                          <a:srgbClr val="000000"/>
                        </a:solidFill>
                        <a:effectLst/>
                        <a:latin typeface="Calibri"/>
                      </a:endParaRPr>
                    </a:p>
                  </a:txBody>
                  <a:tcPr marL="8567" marR="8567" marT="6426" marB="0" anchor="b"/>
                </a:tc>
                <a:tc>
                  <a:txBody>
                    <a:bodyPr/>
                    <a:lstStyle/>
                    <a:p>
                      <a:pPr algn="ctr" fontAlgn="b"/>
                      <a:r>
                        <a:rPr lang="tr-TR" sz="1400" u="none" strike="noStrike" dirty="0" smtClean="0">
                          <a:effectLst/>
                        </a:rPr>
                        <a:t>11</a:t>
                      </a:r>
                      <a:endParaRPr lang="en-US" sz="1400" b="0" i="0" u="none" strike="noStrike" dirty="0">
                        <a:solidFill>
                          <a:srgbClr val="000000"/>
                        </a:solidFill>
                        <a:effectLst/>
                        <a:latin typeface="Calibri"/>
                      </a:endParaRPr>
                    </a:p>
                  </a:txBody>
                  <a:tcPr marL="8567" marR="8567" marT="6426" marB="0" anchor="b"/>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1416194865"/>
              </p:ext>
            </p:extLst>
          </p:nvPr>
        </p:nvGraphicFramePr>
        <p:xfrm>
          <a:off x="2258487" y="1418103"/>
          <a:ext cx="4447157" cy="439572"/>
        </p:xfrm>
        <a:graphic>
          <a:graphicData uri="http://schemas.openxmlformats.org/drawingml/2006/table">
            <a:tbl>
              <a:tblPr>
                <a:effectLst>
                  <a:outerShdw blurRad="50800" dist="38100" dir="8100000" algn="tr" rotWithShape="0">
                    <a:prstClr val="black">
                      <a:alpha val="40000"/>
                    </a:prstClr>
                  </a:outerShdw>
                </a:effectLst>
                <a:tableStyleId>{C4B1156A-380E-4F78-BDF5-A606A8083BF9}</a:tableStyleId>
              </a:tblPr>
              <a:tblGrid>
                <a:gridCol w="1579435"/>
                <a:gridCol w="1666774"/>
                <a:gridCol w="1200948"/>
              </a:tblGrid>
              <a:tr h="198589">
                <a:tc rowSpan="2">
                  <a:txBody>
                    <a:bodyPr/>
                    <a:lstStyle/>
                    <a:p>
                      <a:pPr algn="ctr" fontAlgn="ctr"/>
                      <a:r>
                        <a:rPr lang="tr-TR" sz="1400" b="0" i="0" u="none" strike="noStrike" dirty="0" err="1" smtClean="0">
                          <a:solidFill>
                            <a:schemeClr val="dk1"/>
                          </a:solidFill>
                          <a:effectLst/>
                          <a:latin typeface="+mn-lt"/>
                        </a:rPr>
                        <a:t>Narrow</a:t>
                      </a:r>
                      <a:r>
                        <a:rPr lang="tr-TR" sz="1400" b="0" i="0" u="none" strike="noStrike" dirty="0" smtClean="0">
                          <a:solidFill>
                            <a:schemeClr val="dk1"/>
                          </a:solidFill>
                          <a:effectLst/>
                          <a:latin typeface="+mn-lt"/>
                        </a:rPr>
                        <a:t> Body</a:t>
                      </a:r>
                      <a:endParaRPr lang="en-US" sz="1400" b="0" i="0" u="none" strike="noStrike" dirty="0">
                        <a:solidFill>
                          <a:srgbClr val="000000"/>
                        </a:solidFill>
                        <a:effectLst/>
                        <a:latin typeface="Calibri"/>
                      </a:endParaRPr>
                    </a:p>
                  </a:txBody>
                  <a:tcPr marL="8567" marR="8567" marT="6426" marB="0" anchor="ctr"/>
                </a:tc>
                <a:tc>
                  <a:txBody>
                    <a:bodyPr/>
                    <a:lstStyle/>
                    <a:p>
                      <a:pPr algn="ctr" fontAlgn="ctr"/>
                      <a:r>
                        <a:rPr lang="en-US" sz="1400" u="none" strike="noStrike" dirty="0" smtClean="0">
                          <a:effectLst/>
                        </a:rPr>
                        <a:t>A320</a:t>
                      </a:r>
                      <a:r>
                        <a:rPr lang="tr-TR" sz="1400" u="none" strike="noStrike" dirty="0" smtClean="0">
                          <a:effectLst/>
                        </a:rPr>
                        <a:t> CEO/NEO</a:t>
                      </a:r>
                      <a:endParaRPr lang="en-US" sz="1400" b="0" i="0" u="none" strike="noStrike" dirty="0">
                        <a:solidFill>
                          <a:srgbClr val="000000"/>
                        </a:solidFill>
                        <a:effectLst/>
                        <a:latin typeface="Calibri"/>
                      </a:endParaRPr>
                    </a:p>
                  </a:txBody>
                  <a:tcPr marL="8567" marR="8567" marT="6426" marB="0" anchor="ctr"/>
                </a:tc>
                <a:tc>
                  <a:txBody>
                    <a:bodyPr/>
                    <a:lstStyle/>
                    <a:p>
                      <a:pPr algn="ctr" fontAlgn="b"/>
                      <a:r>
                        <a:rPr lang="tr-TR" sz="1400" u="none" strike="noStrike" dirty="0" smtClean="0">
                          <a:effectLst/>
                        </a:rPr>
                        <a:t>108</a:t>
                      </a:r>
                      <a:endParaRPr lang="en-US" sz="1400" b="0" i="0" u="none" strike="noStrike" dirty="0" smtClean="0">
                        <a:solidFill>
                          <a:srgbClr val="000000"/>
                        </a:solidFill>
                        <a:effectLst/>
                        <a:latin typeface="Calibri"/>
                      </a:endParaRPr>
                    </a:p>
                  </a:txBody>
                  <a:tcPr marL="8567" marR="8567" marT="6426" marB="0" anchor="b"/>
                </a:tc>
              </a:tr>
              <a:tr h="196258">
                <a:tc vMerge="1">
                  <a:txBody>
                    <a:bodyPr/>
                    <a:lstStyle/>
                    <a:p>
                      <a:endParaRPr lang="en-US"/>
                    </a:p>
                  </a:txBody>
                  <a:tcPr/>
                </a:tc>
                <a:tc>
                  <a:txBody>
                    <a:bodyPr/>
                    <a:lstStyle/>
                    <a:p>
                      <a:pPr algn="ctr" fontAlgn="ctr"/>
                      <a:r>
                        <a:rPr lang="en-US" sz="1400" u="none" strike="noStrike" dirty="0" smtClean="0">
                          <a:effectLst/>
                        </a:rPr>
                        <a:t>B737</a:t>
                      </a:r>
                      <a:r>
                        <a:rPr lang="tr-TR" sz="1400" u="none" strike="noStrike" baseline="0" dirty="0" smtClean="0">
                          <a:effectLst/>
                        </a:rPr>
                        <a:t> NG/MAX</a:t>
                      </a:r>
                      <a:endParaRPr lang="en-US" sz="1400" b="0" i="0" u="none" strike="noStrike" dirty="0">
                        <a:solidFill>
                          <a:srgbClr val="000000"/>
                        </a:solidFill>
                        <a:effectLst/>
                        <a:latin typeface="Calibri"/>
                      </a:endParaRPr>
                    </a:p>
                  </a:txBody>
                  <a:tcPr marL="8567" marR="8567" marT="6426" marB="0" anchor="ctr"/>
                </a:tc>
                <a:tc>
                  <a:txBody>
                    <a:bodyPr/>
                    <a:lstStyle/>
                    <a:p>
                      <a:pPr algn="ctr" fontAlgn="b"/>
                      <a:r>
                        <a:rPr lang="tr-TR" sz="1400" u="none" strike="noStrike" dirty="0" smtClean="0">
                          <a:effectLst/>
                        </a:rPr>
                        <a:t>95</a:t>
                      </a:r>
                      <a:endParaRPr lang="en-US" sz="1400" b="0" i="0" u="none" strike="noStrike" dirty="0">
                        <a:solidFill>
                          <a:srgbClr val="000000"/>
                        </a:solidFill>
                        <a:effectLst/>
                        <a:latin typeface="Calibri"/>
                      </a:endParaRPr>
                    </a:p>
                  </a:txBody>
                  <a:tcPr marL="8567" marR="8567" marT="6426" marB="0" anchor="b"/>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55880954"/>
              </p:ext>
            </p:extLst>
          </p:nvPr>
        </p:nvGraphicFramePr>
        <p:xfrm>
          <a:off x="5651771" y="3087642"/>
          <a:ext cx="3444728" cy="1055202"/>
        </p:xfrm>
        <a:graphic>
          <a:graphicData uri="http://schemas.openxmlformats.org/drawingml/2006/table">
            <a:tbl>
              <a:tblPr firstRow="1" bandRow="1">
                <a:tableStyleId>{1E171933-4619-4E11-9A3F-F7608DF75F80}</a:tableStyleId>
              </a:tblPr>
              <a:tblGrid>
                <a:gridCol w="519316"/>
                <a:gridCol w="519316"/>
                <a:gridCol w="519316"/>
                <a:gridCol w="519316"/>
                <a:gridCol w="519316"/>
                <a:gridCol w="848148"/>
              </a:tblGrid>
              <a:tr h="265019">
                <a:tc gridSpan="6">
                  <a:txBody>
                    <a:bodyPr/>
                    <a:lstStyle/>
                    <a:p>
                      <a:pPr algn="ctr"/>
                      <a:endParaRPr lang="en-US" sz="1600" noProof="0" dirty="0"/>
                    </a:p>
                  </a:txBody>
                  <a:tcPr marL="85033" marR="85033" marT="42517" marB="42517"/>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64509">
                <a:tc>
                  <a:txBody>
                    <a:bodyPr/>
                    <a:lstStyle/>
                    <a:p>
                      <a:pPr algn="ctr"/>
                      <a:r>
                        <a:rPr lang="tr-TR" sz="1200" dirty="0" smtClean="0"/>
                        <a:t>2000</a:t>
                      </a:r>
                      <a:endParaRPr lang="en-US" sz="1200" dirty="0"/>
                    </a:p>
                  </a:txBody>
                  <a:tcPr marL="85033" marR="85033" marT="42517" marB="42517">
                    <a:lnR w="12700" cap="flat" cmpd="sng" algn="ctr">
                      <a:solidFill>
                        <a:srgbClr val="FFC000"/>
                      </a:solidFill>
                      <a:prstDash val="solid"/>
                      <a:round/>
                      <a:headEnd type="none" w="med" len="med"/>
                      <a:tailEnd type="none" w="med" len="med"/>
                    </a:lnR>
                  </a:tcPr>
                </a:tc>
                <a:tc>
                  <a:txBody>
                    <a:bodyPr/>
                    <a:lstStyle/>
                    <a:p>
                      <a:pPr algn="ctr"/>
                      <a:r>
                        <a:rPr lang="tr-TR" sz="1200" dirty="0" smtClean="0"/>
                        <a:t>2005</a:t>
                      </a:r>
                      <a:endParaRPr lang="en-US" sz="1200" dirty="0"/>
                    </a:p>
                  </a:txBody>
                  <a:tcPr marL="85033" marR="85033" marT="42517" marB="42517">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algn="ctr"/>
                      <a:r>
                        <a:rPr lang="tr-TR" sz="1200" dirty="0" smtClean="0"/>
                        <a:t>2010</a:t>
                      </a:r>
                      <a:endParaRPr lang="en-US" sz="1200" dirty="0"/>
                    </a:p>
                  </a:txBody>
                  <a:tcPr marL="85033" marR="85033" marT="42517" marB="42517">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algn="ctr"/>
                      <a:r>
                        <a:rPr lang="tr-TR" sz="1200" dirty="0" smtClean="0"/>
                        <a:t>2015</a:t>
                      </a:r>
                      <a:endParaRPr lang="en-US" sz="1200" dirty="0"/>
                    </a:p>
                  </a:txBody>
                  <a:tcPr marL="85033" marR="85033" marT="42517" marB="42517">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algn="ctr"/>
                      <a:r>
                        <a:rPr lang="tr-TR" sz="1200" dirty="0" smtClean="0"/>
                        <a:t>2020</a:t>
                      </a:r>
                      <a:endParaRPr lang="en-US" sz="1200" dirty="0"/>
                    </a:p>
                  </a:txBody>
                  <a:tcPr marL="85033" marR="85033" marT="42517" marB="42517">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algn="ctr"/>
                      <a:r>
                        <a:rPr lang="tr-TR" sz="1200" dirty="0" smtClean="0"/>
                        <a:t>CAGR </a:t>
                      </a:r>
                      <a:r>
                        <a:rPr lang="tr-TR" sz="1050" dirty="0" smtClean="0"/>
                        <a:t>(2005-2015)</a:t>
                      </a:r>
                      <a:endParaRPr lang="en-US" sz="1050" dirty="0"/>
                    </a:p>
                  </a:txBody>
                  <a:tcPr marL="85033" marR="85033" marT="42517" marB="42517">
                    <a:lnL w="12700" cap="flat" cmpd="sng" algn="ctr">
                      <a:solidFill>
                        <a:srgbClr val="FFC000"/>
                      </a:solidFill>
                      <a:prstDash val="solid"/>
                      <a:round/>
                      <a:headEnd type="none" w="med" len="med"/>
                      <a:tailEnd type="none" w="med" len="med"/>
                    </a:lnL>
                  </a:tcPr>
                </a:tc>
              </a:tr>
              <a:tr h="255100">
                <a:tc>
                  <a:txBody>
                    <a:bodyPr/>
                    <a:lstStyle/>
                    <a:p>
                      <a:pPr algn="ctr"/>
                      <a:r>
                        <a:rPr lang="tr-TR" sz="1400" b="1" dirty="0" smtClean="0"/>
                        <a:t>12k</a:t>
                      </a:r>
                      <a:endParaRPr lang="en-US" sz="1400" b="1" dirty="0">
                        <a:solidFill>
                          <a:schemeClr val="tx1"/>
                        </a:solidFill>
                      </a:endParaRPr>
                    </a:p>
                  </a:txBody>
                  <a:tcPr marL="85033" marR="85033" marT="42517" marB="42517">
                    <a:lnR w="12700" cap="flat" cmpd="sng" algn="ctr">
                      <a:solidFill>
                        <a:srgbClr val="FFC000"/>
                      </a:solidFill>
                      <a:prstDash val="solid"/>
                      <a:round/>
                      <a:headEnd type="none" w="med" len="med"/>
                      <a:tailEnd type="none" w="med" len="med"/>
                    </a:lnR>
                    <a:lnB w="12700" cap="flat" cmpd="sng" algn="ctr">
                      <a:solidFill>
                        <a:srgbClr val="FFC000"/>
                      </a:solidFill>
                      <a:prstDash val="solid"/>
                      <a:round/>
                      <a:headEnd type="none" w="med" len="med"/>
                      <a:tailEnd type="none" w="med" len="med"/>
                    </a:lnB>
                  </a:tcPr>
                </a:tc>
                <a:tc>
                  <a:txBody>
                    <a:bodyPr/>
                    <a:lstStyle/>
                    <a:p>
                      <a:pPr algn="ctr"/>
                      <a:r>
                        <a:rPr lang="tr-TR" sz="1400" b="1" dirty="0" smtClean="0"/>
                        <a:t>15k</a:t>
                      </a:r>
                      <a:endParaRPr lang="en-US" sz="1400" b="1" dirty="0">
                        <a:solidFill>
                          <a:schemeClr val="tx1"/>
                        </a:solidFill>
                      </a:endParaRPr>
                    </a:p>
                  </a:txBody>
                  <a:tcPr marL="85033" marR="85033" marT="42517" marB="42517">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rgbClr val="FFC000"/>
                      </a:solidFill>
                      <a:prstDash val="solid"/>
                      <a:round/>
                      <a:headEnd type="none" w="med" len="med"/>
                      <a:tailEnd type="none" w="med" len="med"/>
                    </a:lnB>
                  </a:tcPr>
                </a:tc>
                <a:tc>
                  <a:txBody>
                    <a:bodyPr/>
                    <a:lstStyle/>
                    <a:p>
                      <a:pPr algn="ctr"/>
                      <a:r>
                        <a:rPr lang="tr-TR" sz="1400" b="1" dirty="0" smtClean="0"/>
                        <a:t>28k</a:t>
                      </a:r>
                      <a:endParaRPr lang="en-US" sz="1400" b="1" dirty="0">
                        <a:solidFill>
                          <a:schemeClr val="tx1"/>
                        </a:solidFill>
                      </a:endParaRPr>
                    </a:p>
                  </a:txBody>
                  <a:tcPr marL="85033" marR="85033" marT="42517" marB="42517">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rgbClr val="FFC000"/>
                      </a:solidFill>
                      <a:prstDash val="solid"/>
                      <a:round/>
                      <a:headEnd type="none" w="med" len="med"/>
                      <a:tailEnd type="none" w="med" len="med"/>
                    </a:lnB>
                  </a:tcPr>
                </a:tc>
                <a:tc>
                  <a:txBody>
                    <a:bodyPr/>
                    <a:lstStyle/>
                    <a:p>
                      <a:pPr algn="ctr"/>
                      <a:r>
                        <a:rPr lang="tr-TR" sz="1400" b="1" dirty="0" smtClean="0"/>
                        <a:t>60k</a:t>
                      </a:r>
                      <a:endParaRPr lang="en-US" sz="1400" b="1" dirty="0">
                        <a:solidFill>
                          <a:schemeClr val="tx1"/>
                        </a:solidFill>
                      </a:endParaRPr>
                    </a:p>
                  </a:txBody>
                  <a:tcPr marL="85033" marR="85033" marT="42517" marB="42517">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rgbClr val="FFC000"/>
                      </a:solidFill>
                      <a:prstDash val="solid"/>
                      <a:round/>
                      <a:headEnd type="none" w="med" len="med"/>
                      <a:tailEnd type="none" w="med" len="med"/>
                    </a:lnB>
                  </a:tcPr>
                </a:tc>
                <a:tc>
                  <a:txBody>
                    <a:bodyPr/>
                    <a:lstStyle/>
                    <a:p>
                      <a:pPr algn="ctr"/>
                      <a:r>
                        <a:rPr lang="tr-TR" sz="1400" b="1" dirty="0" smtClean="0"/>
                        <a:t>84k</a:t>
                      </a:r>
                      <a:endParaRPr lang="en-US" sz="1400" b="1" dirty="0">
                        <a:solidFill>
                          <a:schemeClr val="tx1"/>
                        </a:solidFill>
                      </a:endParaRPr>
                    </a:p>
                  </a:txBody>
                  <a:tcPr marL="85033" marR="85033" marT="42517" marB="42517">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rgbClr val="FFC000"/>
                      </a:solidFill>
                      <a:prstDash val="solid"/>
                      <a:round/>
                      <a:headEnd type="none" w="med" len="med"/>
                      <a:tailEnd type="none" w="med" len="med"/>
                    </a:lnB>
                  </a:tcPr>
                </a:tc>
                <a:tc>
                  <a:txBody>
                    <a:bodyPr/>
                    <a:lstStyle/>
                    <a:p>
                      <a:pPr algn="ctr"/>
                      <a:r>
                        <a:rPr lang="tr-TR" sz="1400" b="1" dirty="0" smtClean="0"/>
                        <a:t>15%</a:t>
                      </a:r>
                      <a:endParaRPr lang="en-US" sz="1400" b="1" dirty="0">
                        <a:solidFill>
                          <a:schemeClr val="tx1"/>
                        </a:solidFill>
                      </a:endParaRPr>
                    </a:p>
                  </a:txBody>
                  <a:tcPr marL="85033" marR="85033" marT="42517" marB="42517">
                    <a:lnL w="12700" cap="flat" cmpd="sng" algn="ctr">
                      <a:solidFill>
                        <a:srgbClr val="FFC000"/>
                      </a:solidFill>
                      <a:prstDash val="solid"/>
                      <a:round/>
                      <a:headEnd type="none" w="med" len="med"/>
                      <a:tailEnd type="none" w="med" len="med"/>
                    </a:lnL>
                    <a:lnB w="12700" cap="flat" cmpd="sng" algn="ctr">
                      <a:solidFill>
                        <a:srgbClr val="FFC000"/>
                      </a:solidFill>
                      <a:prstDash val="solid"/>
                      <a:round/>
                      <a:headEnd type="none" w="med" len="med"/>
                      <a:tailEnd type="none" w="med" len="med"/>
                    </a:lnB>
                  </a:tcPr>
                </a:tc>
              </a:tr>
            </a:tbl>
          </a:graphicData>
        </a:graphic>
      </p:graphicFrame>
      <p:grpSp>
        <p:nvGrpSpPr>
          <p:cNvPr id="7" name="Group 6"/>
          <p:cNvGrpSpPr/>
          <p:nvPr/>
        </p:nvGrpSpPr>
        <p:grpSpPr>
          <a:xfrm>
            <a:off x="6315677" y="2946056"/>
            <a:ext cx="2434600" cy="391843"/>
            <a:chOff x="6398802" y="3278556"/>
            <a:chExt cx="2434600" cy="391843"/>
          </a:xfrm>
        </p:grpSpPr>
        <p:grpSp>
          <p:nvGrpSpPr>
            <p:cNvPr id="3" name="Group 2"/>
            <p:cNvGrpSpPr/>
            <p:nvPr/>
          </p:nvGrpSpPr>
          <p:grpSpPr>
            <a:xfrm>
              <a:off x="6398802" y="3292355"/>
              <a:ext cx="2434600" cy="378044"/>
              <a:chOff x="5747734" y="3438152"/>
              <a:chExt cx="2618024" cy="406526"/>
            </a:xfrm>
          </p:grpSpPr>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t="77805"/>
              <a:stretch/>
            </p:blipFill>
            <p:spPr>
              <a:xfrm rot="10800000">
                <a:off x="5747734" y="3454336"/>
                <a:ext cx="2618024" cy="123906"/>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6578" y="3438152"/>
                <a:ext cx="1824152" cy="406526"/>
              </a:xfrm>
              <a:prstGeom prst="rect">
                <a:avLst/>
              </a:prstGeom>
            </p:spPr>
          </p:pic>
        </p:grpSp>
        <p:sp>
          <p:nvSpPr>
            <p:cNvPr id="20" name="Rectangle 19"/>
            <p:cNvSpPr/>
            <p:nvPr/>
          </p:nvSpPr>
          <p:spPr>
            <a:xfrm>
              <a:off x="7008958" y="3278556"/>
              <a:ext cx="1183274" cy="307777"/>
            </a:xfrm>
            <a:prstGeom prst="rect">
              <a:avLst/>
            </a:prstGeom>
          </p:spPr>
          <p:txBody>
            <a:bodyPr wrap="none">
              <a:spAutoFit/>
            </a:bodyPr>
            <a:lstStyle/>
            <a:p>
              <a:pPr algn="ctr"/>
              <a:r>
                <a:rPr lang="tr-TR" b="1" dirty="0" err="1" smtClean="0"/>
                <a:t>Seat</a:t>
              </a:r>
              <a:r>
                <a:rPr lang="tr-TR" b="1" dirty="0" smtClean="0"/>
                <a:t> </a:t>
              </a:r>
              <a:r>
                <a:rPr lang="tr-TR" b="1" dirty="0" err="1" smtClean="0"/>
                <a:t>Capacity</a:t>
              </a:r>
              <a:endParaRPr lang="en-US" b="1" dirty="0"/>
            </a:p>
          </p:txBody>
        </p:sp>
      </p:grpSp>
      <p:pic>
        <p:nvPicPr>
          <p:cNvPr id="27" name="THY_777-300ER"/>
          <p:cNvPicPr>
            <a:picLocks/>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6739558" y="928401"/>
            <a:ext cx="1691040" cy="933530"/>
          </a:xfrm>
          <a:prstGeom prst="rect">
            <a:avLst/>
          </a:prstGeom>
          <a:effectLst>
            <a:outerShdw blurRad="50800" dist="38100" dir="8100000" algn="tr" rotWithShape="0">
              <a:prstClr val="black">
                <a:alpha val="40000"/>
              </a:prstClr>
            </a:outerShdw>
          </a:effectLst>
        </p:spPr>
      </p:pic>
      <p:grpSp>
        <p:nvGrpSpPr>
          <p:cNvPr id="11" name="Group 10"/>
          <p:cNvGrpSpPr/>
          <p:nvPr/>
        </p:nvGrpSpPr>
        <p:grpSpPr>
          <a:xfrm>
            <a:off x="-33403" y="2241955"/>
            <a:ext cx="5930384" cy="2805825"/>
            <a:chOff x="46993" y="2177513"/>
            <a:chExt cx="5930384" cy="2805825"/>
          </a:xfrm>
        </p:grpSpPr>
        <p:grpSp>
          <p:nvGrpSpPr>
            <p:cNvPr id="65" name="Group 64"/>
            <p:cNvGrpSpPr/>
            <p:nvPr/>
          </p:nvGrpSpPr>
          <p:grpSpPr>
            <a:xfrm>
              <a:off x="138411" y="2310529"/>
              <a:ext cx="5703343" cy="2527428"/>
              <a:chOff x="304800" y="834535"/>
              <a:chExt cx="8534400" cy="3782008"/>
            </a:xfrm>
          </p:grpSpPr>
          <p:sp>
            <p:nvSpPr>
              <p:cNvPr id="66" name="Rounded Rectangle 65"/>
              <p:cNvSpPr/>
              <p:nvPr/>
            </p:nvSpPr>
            <p:spPr>
              <a:xfrm>
                <a:off x="304800" y="853041"/>
                <a:ext cx="8534400" cy="3763502"/>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68" name="Picture 67"/>
              <p:cNvPicPr>
                <a:picLocks noChangeAspect="1"/>
              </p:cNvPicPr>
              <p:nvPr/>
            </p:nvPicPr>
            <p:blipFill rotWithShape="1">
              <a:blip r:embed="rId12">
                <a:extLst>
                  <a:ext uri="{28A0092B-C50C-407E-A947-70E740481C1C}">
                    <a14:useLocalDpi xmlns:a14="http://schemas.microsoft.com/office/drawing/2010/main" val="0"/>
                  </a:ext>
                </a:extLst>
              </a:blip>
              <a:srcRect l="-200" t="5134" b="61816"/>
              <a:stretch/>
            </p:blipFill>
            <p:spPr>
              <a:xfrm>
                <a:off x="304800" y="834535"/>
                <a:ext cx="8531961" cy="1582921"/>
              </a:xfrm>
              <a:prstGeom prst="roundRect">
                <a:avLst/>
              </a:prstGeom>
            </p:spPr>
          </p:pic>
        </p:grpSp>
        <p:grpSp>
          <p:nvGrpSpPr>
            <p:cNvPr id="19" name="Group 18"/>
            <p:cNvGrpSpPr/>
            <p:nvPr/>
          </p:nvGrpSpPr>
          <p:grpSpPr>
            <a:xfrm>
              <a:off x="46993" y="2177513"/>
              <a:ext cx="5930384" cy="2805825"/>
              <a:chOff x="235774" y="685512"/>
              <a:chExt cx="8925333" cy="4064000"/>
            </a:xfrm>
          </p:grpSpPr>
          <p:graphicFrame>
            <p:nvGraphicFramePr>
              <p:cNvPr id="23" name="Chart 22"/>
              <p:cNvGraphicFramePr/>
              <p:nvPr>
                <p:extLst>
                  <p:ext uri="{D42A27DB-BD31-4B8C-83A1-F6EECF244321}">
                    <p14:modId xmlns:p14="http://schemas.microsoft.com/office/powerpoint/2010/main" val="355399824"/>
                  </p:ext>
                </p:extLst>
              </p:nvPr>
            </p:nvGraphicFramePr>
            <p:xfrm>
              <a:off x="235774" y="685512"/>
              <a:ext cx="8925333" cy="4064000"/>
            </p:xfrm>
            <a:graphic>
              <a:graphicData uri="http://schemas.openxmlformats.org/drawingml/2006/chart">
                <c:chart xmlns:c="http://schemas.openxmlformats.org/drawingml/2006/chart" xmlns:r="http://schemas.openxmlformats.org/officeDocument/2006/relationships" r:id="rId13"/>
              </a:graphicData>
            </a:graphic>
          </p:graphicFrame>
          <p:grpSp>
            <p:nvGrpSpPr>
              <p:cNvPr id="25" name="Group 24"/>
              <p:cNvGrpSpPr/>
              <p:nvPr/>
            </p:nvGrpSpPr>
            <p:grpSpPr>
              <a:xfrm>
                <a:off x="406234" y="953570"/>
                <a:ext cx="8525028" cy="2115970"/>
                <a:chOff x="1079424" y="953570"/>
                <a:chExt cx="7290811" cy="2115970"/>
              </a:xfrm>
            </p:grpSpPr>
            <p:grpSp>
              <p:nvGrpSpPr>
                <p:cNvPr id="53" name="Group 52"/>
                <p:cNvGrpSpPr/>
                <p:nvPr/>
              </p:nvGrpSpPr>
              <p:grpSpPr>
                <a:xfrm>
                  <a:off x="1079424" y="1747473"/>
                  <a:ext cx="5251554" cy="1322067"/>
                  <a:chOff x="735454" y="2108393"/>
                  <a:chExt cx="6592400" cy="1322067"/>
                </a:xfrm>
              </p:grpSpPr>
              <p:sp>
                <p:nvSpPr>
                  <p:cNvPr id="55" name="TextBox 54"/>
                  <p:cNvSpPr txBox="1"/>
                  <p:nvPr/>
                </p:nvSpPr>
                <p:spPr>
                  <a:xfrm>
                    <a:off x="735454" y="2984671"/>
                    <a:ext cx="593644" cy="445789"/>
                  </a:xfrm>
                  <a:prstGeom prst="rect">
                    <a:avLst/>
                  </a:prstGeom>
                  <a:noFill/>
                </p:spPr>
                <p:txBody>
                  <a:bodyPr wrap="none" rtlCol="0">
                    <a:spAutoFit/>
                  </a:bodyPr>
                  <a:lstStyle/>
                  <a:p>
                    <a:r>
                      <a:rPr lang="tr-TR" b="1" dirty="0" smtClean="0"/>
                      <a:t>85</a:t>
                    </a:r>
                    <a:endParaRPr lang="tr-TR" b="1" dirty="0"/>
                  </a:p>
                </p:txBody>
              </p:sp>
              <p:sp>
                <p:nvSpPr>
                  <p:cNvPr id="56" name="TextBox 55"/>
                  <p:cNvSpPr txBox="1"/>
                  <p:nvPr/>
                </p:nvSpPr>
                <p:spPr>
                  <a:xfrm>
                    <a:off x="1341336" y="2899756"/>
                    <a:ext cx="741279" cy="445789"/>
                  </a:xfrm>
                  <a:prstGeom prst="rect">
                    <a:avLst/>
                  </a:prstGeom>
                  <a:noFill/>
                </p:spPr>
                <p:txBody>
                  <a:bodyPr wrap="none" rtlCol="0">
                    <a:spAutoFit/>
                  </a:bodyPr>
                  <a:lstStyle/>
                  <a:p>
                    <a:r>
                      <a:rPr lang="tr-TR" b="1" dirty="0" smtClean="0"/>
                      <a:t>103</a:t>
                    </a:r>
                    <a:endParaRPr lang="tr-TR" b="1" dirty="0"/>
                  </a:p>
                </p:txBody>
              </p:sp>
              <p:sp>
                <p:nvSpPr>
                  <p:cNvPr id="57" name="TextBox 56"/>
                  <p:cNvSpPr txBox="1"/>
                  <p:nvPr/>
                </p:nvSpPr>
                <p:spPr>
                  <a:xfrm>
                    <a:off x="1999870" y="2817295"/>
                    <a:ext cx="800508" cy="445789"/>
                  </a:xfrm>
                  <a:prstGeom prst="rect">
                    <a:avLst/>
                  </a:prstGeom>
                  <a:noFill/>
                </p:spPr>
                <p:txBody>
                  <a:bodyPr wrap="square" rtlCol="0">
                    <a:spAutoFit/>
                  </a:bodyPr>
                  <a:lstStyle/>
                  <a:p>
                    <a:r>
                      <a:rPr lang="tr-TR" b="1" dirty="0" smtClean="0"/>
                      <a:t>102</a:t>
                    </a:r>
                  </a:p>
                </p:txBody>
              </p:sp>
              <p:sp>
                <p:nvSpPr>
                  <p:cNvPr id="58" name="TextBox 57"/>
                  <p:cNvSpPr txBox="1"/>
                  <p:nvPr/>
                </p:nvSpPr>
                <p:spPr>
                  <a:xfrm>
                    <a:off x="2650022" y="2764509"/>
                    <a:ext cx="741279" cy="445789"/>
                  </a:xfrm>
                  <a:prstGeom prst="rect">
                    <a:avLst/>
                  </a:prstGeom>
                  <a:noFill/>
                </p:spPr>
                <p:txBody>
                  <a:bodyPr wrap="none" rtlCol="0">
                    <a:spAutoFit/>
                  </a:bodyPr>
                  <a:lstStyle/>
                  <a:p>
                    <a:r>
                      <a:rPr lang="tr-TR" b="1" dirty="0" smtClean="0"/>
                      <a:t>127</a:t>
                    </a:r>
                    <a:endParaRPr lang="tr-TR" b="1" dirty="0"/>
                  </a:p>
                </p:txBody>
              </p:sp>
              <p:sp>
                <p:nvSpPr>
                  <p:cNvPr id="59" name="TextBox 58"/>
                  <p:cNvSpPr txBox="1"/>
                  <p:nvPr/>
                </p:nvSpPr>
                <p:spPr>
                  <a:xfrm>
                    <a:off x="3297483" y="2698264"/>
                    <a:ext cx="741279" cy="445789"/>
                  </a:xfrm>
                  <a:prstGeom prst="rect">
                    <a:avLst/>
                  </a:prstGeom>
                  <a:noFill/>
                </p:spPr>
                <p:txBody>
                  <a:bodyPr wrap="none" rtlCol="0">
                    <a:spAutoFit/>
                  </a:bodyPr>
                  <a:lstStyle/>
                  <a:p>
                    <a:r>
                      <a:rPr lang="tr-TR" b="1" dirty="0" smtClean="0"/>
                      <a:t>133</a:t>
                    </a:r>
                    <a:endParaRPr lang="tr-TR" b="1" dirty="0"/>
                  </a:p>
                </p:txBody>
              </p:sp>
              <p:sp>
                <p:nvSpPr>
                  <p:cNvPr id="60" name="TextBox 59"/>
                  <p:cNvSpPr txBox="1"/>
                  <p:nvPr/>
                </p:nvSpPr>
                <p:spPr>
                  <a:xfrm>
                    <a:off x="3944991" y="2574891"/>
                    <a:ext cx="815267" cy="445789"/>
                  </a:xfrm>
                  <a:prstGeom prst="rect">
                    <a:avLst/>
                  </a:prstGeom>
                  <a:noFill/>
                </p:spPr>
                <p:txBody>
                  <a:bodyPr wrap="square" rtlCol="0">
                    <a:spAutoFit/>
                  </a:bodyPr>
                  <a:lstStyle/>
                  <a:p>
                    <a:r>
                      <a:rPr lang="tr-TR" b="1" dirty="0" smtClean="0"/>
                      <a:t>158</a:t>
                    </a:r>
                  </a:p>
                </p:txBody>
              </p:sp>
              <p:sp>
                <p:nvSpPr>
                  <p:cNvPr id="61" name="TextBox 60"/>
                  <p:cNvSpPr txBox="1"/>
                  <p:nvPr/>
                </p:nvSpPr>
                <p:spPr>
                  <a:xfrm>
                    <a:off x="4602216" y="2472906"/>
                    <a:ext cx="741279" cy="445789"/>
                  </a:xfrm>
                  <a:prstGeom prst="rect">
                    <a:avLst/>
                  </a:prstGeom>
                  <a:noFill/>
                </p:spPr>
                <p:txBody>
                  <a:bodyPr wrap="none" rtlCol="0">
                    <a:spAutoFit/>
                  </a:bodyPr>
                  <a:lstStyle/>
                  <a:p>
                    <a:r>
                      <a:rPr lang="tr-TR" b="1" dirty="0" smtClean="0"/>
                      <a:t>179</a:t>
                    </a:r>
                    <a:endParaRPr lang="tr-TR" b="1" dirty="0"/>
                  </a:p>
                </p:txBody>
              </p:sp>
              <p:sp>
                <p:nvSpPr>
                  <p:cNvPr id="62" name="TextBox 61"/>
                  <p:cNvSpPr txBox="1"/>
                  <p:nvPr/>
                </p:nvSpPr>
                <p:spPr>
                  <a:xfrm>
                    <a:off x="5270315" y="2406717"/>
                    <a:ext cx="741279" cy="445789"/>
                  </a:xfrm>
                  <a:prstGeom prst="rect">
                    <a:avLst/>
                  </a:prstGeom>
                  <a:noFill/>
                </p:spPr>
                <p:txBody>
                  <a:bodyPr wrap="none" rtlCol="0">
                    <a:spAutoFit/>
                  </a:bodyPr>
                  <a:lstStyle/>
                  <a:p>
                    <a:r>
                      <a:rPr lang="tr-TR" b="1" dirty="0" smtClean="0"/>
                      <a:t>202</a:t>
                    </a:r>
                  </a:p>
                </p:txBody>
              </p:sp>
              <p:sp>
                <p:nvSpPr>
                  <p:cNvPr id="63" name="TextBox 62"/>
                  <p:cNvSpPr txBox="1"/>
                  <p:nvPr/>
                </p:nvSpPr>
                <p:spPr>
                  <a:xfrm>
                    <a:off x="5919236" y="2235911"/>
                    <a:ext cx="741279" cy="445789"/>
                  </a:xfrm>
                  <a:prstGeom prst="rect">
                    <a:avLst/>
                  </a:prstGeom>
                  <a:noFill/>
                </p:spPr>
                <p:txBody>
                  <a:bodyPr wrap="none" rtlCol="0">
                    <a:spAutoFit/>
                  </a:bodyPr>
                  <a:lstStyle/>
                  <a:p>
                    <a:r>
                      <a:rPr lang="tr-TR" b="1" dirty="0" smtClean="0"/>
                      <a:t>233</a:t>
                    </a:r>
                    <a:endParaRPr lang="tr-TR" b="1" dirty="0"/>
                  </a:p>
                </p:txBody>
              </p:sp>
              <p:sp>
                <p:nvSpPr>
                  <p:cNvPr id="64" name="TextBox 63"/>
                  <p:cNvSpPr txBox="1"/>
                  <p:nvPr/>
                </p:nvSpPr>
                <p:spPr>
                  <a:xfrm>
                    <a:off x="6586575" y="2108393"/>
                    <a:ext cx="741279" cy="445789"/>
                  </a:xfrm>
                  <a:prstGeom prst="rect">
                    <a:avLst/>
                  </a:prstGeom>
                  <a:noFill/>
                </p:spPr>
                <p:txBody>
                  <a:bodyPr wrap="none" rtlCol="0">
                    <a:spAutoFit/>
                  </a:bodyPr>
                  <a:lstStyle/>
                  <a:p>
                    <a:r>
                      <a:rPr lang="tr-TR" b="1" dirty="0" smtClean="0"/>
                      <a:t>261</a:t>
                    </a:r>
                    <a:endParaRPr lang="tr-TR" b="1" dirty="0"/>
                  </a:p>
                </p:txBody>
              </p:sp>
            </p:grpSp>
            <p:sp>
              <p:nvSpPr>
                <p:cNvPr id="54" name="TextBox 53"/>
                <p:cNvSpPr txBox="1"/>
                <p:nvPr/>
              </p:nvSpPr>
              <p:spPr>
                <a:xfrm>
                  <a:off x="7779727" y="953570"/>
                  <a:ext cx="590508" cy="445789"/>
                </a:xfrm>
                <a:prstGeom prst="rect">
                  <a:avLst/>
                </a:prstGeom>
                <a:noFill/>
              </p:spPr>
              <p:txBody>
                <a:bodyPr wrap="none" rtlCol="0">
                  <a:spAutoFit/>
                </a:bodyPr>
                <a:lstStyle/>
                <a:p>
                  <a:r>
                    <a:rPr lang="tr-TR" b="1" dirty="0" smtClean="0"/>
                    <a:t>442</a:t>
                  </a:r>
                  <a:endParaRPr lang="tr-TR" b="1" dirty="0"/>
                </a:p>
              </p:txBody>
            </p:sp>
          </p:grpSp>
        </p:grpSp>
        <p:sp>
          <p:nvSpPr>
            <p:cNvPr id="67" name="TextBox 66"/>
            <p:cNvSpPr txBox="1"/>
            <p:nvPr/>
          </p:nvSpPr>
          <p:spPr>
            <a:xfrm>
              <a:off x="4147693" y="2789976"/>
              <a:ext cx="458780" cy="307777"/>
            </a:xfrm>
            <a:prstGeom prst="rect">
              <a:avLst/>
            </a:prstGeom>
            <a:noFill/>
          </p:spPr>
          <p:txBody>
            <a:bodyPr wrap="none" rtlCol="0">
              <a:spAutoFit/>
            </a:bodyPr>
            <a:lstStyle/>
            <a:p>
              <a:r>
                <a:rPr lang="tr-TR" b="1" dirty="0" smtClean="0"/>
                <a:t>299</a:t>
              </a:r>
              <a:endParaRPr lang="tr-TR" b="1" dirty="0"/>
            </a:p>
          </p:txBody>
        </p:sp>
        <p:pic>
          <p:nvPicPr>
            <p:cNvPr id="69" name="Picture 68"/>
            <p:cNvPicPr>
              <a:picLocks noChangeAspect="1"/>
            </p:cNvPicPr>
            <p:nvPr/>
          </p:nvPicPr>
          <p:blipFill rotWithShape="1">
            <a:blip r:embed="rId14">
              <a:extLst>
                <a:ext uri="{28A0092B-C50C-407E-A947-70E740481C1C}">
                  <a14:useLocalDpi xmlns:a14="http://schemas.microsoft.com/office/drawing/2010/main" val="0"/>
                </a:ext>
              </a:extLst>
            </a:blip>
            <a:srcRect t="48928"/>
            <a:stretch/>
          </p:blipFill>
          <p:spPr>
            <a:xfrm>
              <a:off x="1467856" y="2314104"/>
              <a:ext cx="3088656" cy="268389"/>
            </a:xfrm>
            <a:prstGeom prst="rect">
              <a:avLst/>
            </a:prstGeom>
          </p:spPr>
        </p:pic>
        <p:sp>
          <p:nvSpPr>
            <p:cNvPr id="70" name="TextBox 69"/>
            <p:cNvSpPr txBox="1"/>
            <p:nvPr/>
          </p:nvSpPr>
          <p:spPr>
            <a:xfrm>
              <a:off x="1745900" y="2274716"/>
              <a:ext cx="2583083" cy="307777"/>
            </a:xfrm>
            <a:prstGeom prst="rect">
              <a:avLst/>
            </a:prstGeom>
            <a:noFill/>
          </p:spPr>
          <p:txBody>
            <a:bodyPr wrap="square" rtlCol="0">
              <a:spAutoFit/>
            </a:bodyPr>
            <a:lstStyle/>
            <a:p>
              <a:pPr algn="ctr"/>
              <a:r>
                <a:rPr lang="tr-TR" b="1" dirty="0" err="1" smtClean="0"/>
                <a:t>Turkish</a:t>
              </a:r>
              <a:r>
                <a:rPr lang="tr-TR" b="1" dirty="0" smtClean="0"/>
                <a:t> </a:t>
              </a:r>
              <a:r>
                <a:rPr lang="tr-TR" b="1" dirty="0" err="1" smtClean="0"/>
                <a:t>Airlines</a:t>
              </a:r>
              <a:r>
                <a:rPr lang="tr-TR" b="1" dirty="0" smtClean="0"/>
                <a:t> </a:t>
              </a:r>
              <a:r>
                <a:rPr lang="tr-TR" b="1" dirty="0" err="1" smtClean="0"/>
                <a:t>Fleet</a:t>
              </a:r>
              <a:r>
                <a:rPr lang="tr-TR" b="1" dirty="0" smtClean="0"/>
                <a:t> Size </a:t>
              </a:r>
              <a:endParaRPr lang="tr-TR" b="1" dirty="0"/>
            </a:p>
          </p:txBody>
        </p:sp>
      </p:grpSp>
      <p:grpSp>
        <p:nvGrpSpPr>
          <p:cNvPr id="40" name="Group 39"/>
          <p:cNvGrpSpPr/>
          <p:nvPr/>
        </p:nvGrpSpPr>
        <p:grpSpPr>
          <a:xfrm>
            <a:off x="6104480" y="2064389"/>
            <a:ext cx="3032804" cy="581169"/>
            <a:chOff x="5007861" y="1415834"/>
            <a:chExt cx="3032804" cy="581169"/>
          </a:xfrm>
        </p:grpSpPr>
        <p:pic>
          <p:nvPicPr>
            <p:cNvPr id="41" name="Picture 40"/>
            <p:cNvPicPr>
              <a:picLocks noChangeAspect="1"/>
            </p:cNvPicPr>
            <p:nvPr/>
          </p:nvPicPr>
          <p:blipFill>
            <a:blip r:embed="rId15">
              <a:duotone>
                <a:prstClr val="black"/>
                <a:schemeClr val="accent2">
                  <a:tint val="45000"/>
                  <a:satMod val="400000"/>
                </a:schemeClr>
              </a:duotone>
              <a:extLst>
                <a:ext uri="{BEBA8EAE-BF5A-486C-A8C5-ECC9F3942E4B}">
                  <a14:imgProps xmlns:a14="http://schemas.microsoft.com/office/drawing/2010/main">
                    <a14:imgLayer r:embed="rId16">
                      <a14:imgEffect>
                        <a14:colorTemperature colorTemp="11200"/>
                      </a14:imgEffect>
                    </a14:imgLayer>
                  </a14:imgProps>
                </a:ext>
                <a:ext uri="{28A0092B-C50C-407E-A947-70E740481C1C}">
                  <a14:useLocalDpi xmlns:a14="http://schemas.microsoft.com/office/drawing/2010/main" val="0"/>
                </a:ext>
              </a:extLst>
            </a:blip>
            <a:stretch>
              <a:fillRect/>
            </a:stretch>
          </p:blipFill>
          <p:spPr>
            <a:xfrm rot="21232022">
              <a:off x="5007861" y="1415834"/>
              <a:ext cx="3032804" cy="581169"/>
            </a:xfrm>
            <a:prstGeom prst="rect">
              <a:avLst/>
            </a:prstGeom>
          </p:spPr>
        </p:pic>
        <p:sp>
          <p:nvSpPr>
            <p:cNvPr id="42" name="Rectangle 41"/>
            <p:cNvSpPr/>
            <p:nvPr/>
          </p:nvSpPr>
          <p:spPr>
            <a:xfrm rot="21092787">
              <a:off x="5282948" y="1505857"/>
              <a:ext cx="2633446" cy="315471"/>
            </a:xfrm>
            <a:prstGeom prst="rect">
              <a:avLst/>
            </a:prstGeom>
          </p:spPr>
          <p:txBody>
            <a:bodyPr wrap="square" lIns="68580" tIns="34290" rIns="68580" bIns="34290">
              <a:spAutoFit/>
            </a:bodyPr>
            <a:lstStyle/>
            <a:p>
              <a:pPr algn="ctr"/>
              <a:r>
                <a:rPr lang="tr-TR" sz="1600" b="1" dirty="0" smtClean="0">
                  <a:solidFill>
                    <a:schemeClr val="bg1"/>
                  </a:solidFill>
                  <a:effectLst>
                    <a:outerShdw blurRad="38100" dist="38100" dir="2700000" algn="tl">
                      <a:srgbClr val="000000">
                        <a:alpha val="43137"/>
                      </a:srgbClr>
                    </a:outerShdw>
                  </a:effectLst>
                </a:rPr>
                <a:t>13</a:t>
              </a:r>
              <a:r>
                <a:rPr lang="tr-TR" sz="1600" b="1" baseline="30000" dirty="0" smtClean="0">
                  <a:solidFill>
                    <a:schemeClr val="bg1"/>
                  </a:solidFill>
                  <a:effectLst>
                    <a:outerShdw blurRad="38100" dist="38100" dir="2700000" algn="tl">
                      <a:srgbClr val="000000">
                        <a:alpha val="43137"/>
                      </a:srgbClr>
                    </a:outerShdw>
                  </a:effectLst>
                </a:rPr>
                <a:t>th</a:t>
              </a:r>
              <a:r>
                <a:rPr lang="tr-TR" sz="1600" b="1" dirty="0" smtClean="0">
                  <a:solidFill>
                    <a:schemeClr val="bg1"/>
                  </a:solidFill>
                  <a:effectLst>
                    <a:outerShdw blurRad="38100" dist="38100" dir="2700000" algn="tl">
                      <a:srgbClr val="000000">
                        <a:alpha val="43137"/>
                      </a:srgbClr>
                    </a:outerShdw>
                  </a:effectLst>
                </a:rPr>
                <a:t> </a:t>
              </a:r>
              <a:r>
                <a:rPr lang="tr-TR" sz="1600" b="1" dirty="0" err="1" smtClean="0">
                  <a:solidFill>
                    <a:schemeClr val="bg1"/>
                  </a:solidFill>
                  <a:effectLst>
                    <a:outerShdw blurRad="38100" dist="38100" dir="2700000" algn="tl">
                      <a:srgbClr val="000000">
                        <a:alpha val="43137"/>
                      </a:srgbClr>
                    </a:outerShdw>
                  </a:effectLst>
                </a:rPr>
                <a:t>largest</a:t>
              </a:r>
              <a:r>
                <a:rPr lang="tr-TR" sz="1600" b="1" dirty="0" smtClean="0">
                  <a:solidFill>
                    <a:schemeClr val="bg1"/>
                  </a:solidFill>
                  <a:effectLst>
                    <a:outerShdw blurRad="38100" dist="38100" dir="2700000" algn="tl">
                      <a:srgbClr val="000000">
                        <a:alpha val="43137"/>
                      </a:srgbClr>
                    </a:outerShdw>
                  </a:effectLst>
                </a:rPr>
                <a:t> </a:t>
              </a:r>
              <a:r>
                <a:rPr lang="tr-TR" sz="1600" b="1" dirty="0" err="1" smtClean="0">
                  <a:solidFill>
                    <a:schemeClr val="bg1"/>
                  </a:solidFill>
                  <a:effectLst>
                    <a:outerShdw blurRad="38100" dist="38100" dir="2700000" algn="tl">
                      <a:srgbClr val="000000">
                        <a:alpha val="43137"/>
                      </a:srgbClr>
                    </a:outerShdw>
                  </a:effectLst>
                </a:rPr>
                <a:t>fleet</a:t>
              </a:r>
              <a:r>
                <a:rPr lang="tr-TR" sz="1600" b="1" dirty="0" smtClean="0">
                  <a:solidFill>
                    <a:schemeClr val="bg1"/>
                  </a:solidFill>
                  <a:effectLst>
                    <a:outerShdw blurRad="38100" dist="38100" dir="2700000" algn="tl">
                      <a:srgbClr val="000000">
                        <a:alpha val="43137"/>
                      </a:srgbClr>
                    </a:outerShdw>
                  </a:effectLst>
                </a:rPr>
                <a:t> in </a:t>
              </a:r>
              <a:r>
                <a:rPr lang="tr-TR" sz="1600" b="1" dirty="0" err="1" smtClean="0">
                  <a:solidFill>
                    <a:schemeClr val="bg1"/>
                  </a:solidFill>
                  <a:effectLst>
                    <a:outerShdw blurRad="38100" dist="38100" dir="2700000" algn="tl">
                      <a:srgbClr val="000000">
                        <a:alpha val="43137"/>
                      </a:srgbClr>
                    </a:outerShdw>
                  </a:effectLst>
                </a:rPr>
                <a:t>the</a:t>
              </a:r>
              <a:r>
                <a:rPr lang="tr-TR" sz="1600" b="1" dirty="0" smtClean="0">
                  <a:solidFill>
                    <a:schemeClr val="bg1"/>
                  </a:solidFill>
                  <a:effectLst>
                    <a:outerShdw blurRad="38100" dist="38100" dir="2700000" algn="tl">
                      <a:srgbClr val="000000">
                        <a:alpha val="43137"/>
                      </a:srgbClr>
                    </a:outerShdw>
                  </a:effectLst>
                </a:rPr>
                <a:t> </a:t>
              </a:r>
              <a:r>
                <a:rPr lang="tr-TR" sz="1600" b="1" dirty="0" err="1" smtClean="0">
                  <a:solidFill>
                    <a:schemeClr val="bg1"/>
                  </a:solidFill>
                  <a:effectLst>
                    <a:outerShdw blurRad="38100" dist="38100" dir="2700000" algn="tl">
                      <a:srgbClr val="000000">
                        <a:alpha val="43137"/>
                      </a:srgbClr>
                    </a:outerShdw>
                  </a:effectLst>
                </a:rPr>
                <a:t>world</a:t>
              </a:r>
              <a:endParaRPr lang="tr-TR" sz="1600" b="1" dirty="0">
                <a:solidFill>
                  <a:schemeClr val="bg1"/>
                </a:solidFill>
                <a:effectLst>
                  <a:outerShdw blurRad="38100" dist="38100" dir="2700000" algn="tl">
                    <a:srgbClr val="000000">
                      <a:alpha val="43137"/>
                    </a:srgbClr>
                  </a:outerShdw>
                </a:effectLst>
              </a:endParaRPr>
            </a:p>
          </p:txBody>
        </p:sp>
      </p:grpSp>
      <p:sp>
        <p:nvSpPr>
          <p:cNvPr id="44" name="TextBox 43"/>
          <p:cNvSpPr txBox="1"/>
          <p:nvPr/>
        </p:nvSpPr>
        <p:spPr>
          <a:xfrm>
            <a:off x="252029" y="4801764"/>
            <a:ext cx="2171107" cy="312906"/>
          </a:xfrm>
          <a:prstGeom prst="rect">
            <a:avLst/>
          </a:prstGeom>
          <a:noFill/>
        </p:spPr>
        <p:txBody>
          <a:bodyPr wrap="none" lIns="68580" tIns="34290" rIns="68580" bIns="34290" rtlCol="0">
            <a:spAutoFit/>
          </a:bodyPr>
          <a:lstStyle>
            <a:defPPr>
              <a:defRPr lang="en-US"/>
            </a:defPPr>
            <a:lvl1pPr>
              <a:lnSpc>
                <a:spcPts val="1875"/>
              </a:lnSpc>
              <a:defRPr sz="1000" i="1">
                <a:solidFill>
                  <a:srgbClr val="505050"/>
                </a:solidFill>
              </a:defRPr>
            </a:lvl1pPr>
          </a:lstStyle>
          <a:p>
            <a:r>
              <a:rPr lang="tr-TR" dirty="0" smtClean="0"/>
              <a:t>Source: </a:t>
            </a:r>
            <a:r>
              <a:rPr lang="tr-TR" dirty="0" err="1" smtClean="0"/>
              <a:t>Ranking</a:t>
            </a:r>
            <a:r>
              <a:rPr lang="tr-TR" dirty="0" smtClean="0"/>
              <a:t> </a:t>
            </a:r>
            <a:r>
              <a:rPr lang="tr-TR" dirty="0" err="1" smtClean="0"/>
              <a:t>from</a:t>
            </a:r>
            <a:r>
              <a:rPr lang="tr-TR" dirty="0" smtClean="0"/>
              <a:t> IATA </a:t>
            </a:r>
            <a:r>
              <a:rPr lang="tr-TR" dirty="0" err="1"/>
              <a:t>Wats</a:t>
            </a:r>
            <a:r>
              <a:rPr lang="tr-TR" dirty="0"/>
              <a:t> </a:t>
            </a:r>
            <a:r>
              <a:rPr lang="tr-TR" dirty="0" smtClean="0"/>
              <a:t>2014.</a:t>
            </a:r>
            <a:endParaRPr lang="tr-TR" dirty="0"/>
          </a:p>
        </p:txBody>
      </p:sp>
      <p:graphicFrame>
        <p:nvGraphicFramePr>
          <p:cNvPr id="45" name="Table 44"/>
          <p:cNvGraphicFramePr>
            <a:graphicFrameLocks noGrp="1"/>
          </p:cNvGraphicFramePr>
          <p:nvPr>
            <p:extLst>
              <p:ext uri="{D42A27DB-BD31-4B8C-83A1-F6EECF244321}">
                <p14:modId xmlns:p14="http://schemas.microsoft.com/office/powerpoint/2010/main" val="1094230001"/>
              </p:ext>
            </p:extLst>
          </p:nvPr>
        </p:nvGraphicFramePr>
        <p:xfrm>
          <a:off x="2258486" y="1896554"/>
          <a:ext cx="4447157" cy="219786"/>
        </p:xfrm>
        <a:graphic>
          <a:graphicData uri="http://schemas.openxmlformats.org/drawingml/2006/table">
            <a:tbl>
              <a:tblPr>
                <a:effectLst>
                  <a:outerShdw blurRad="50800" dist="38100" dir="8100000" algn="tr" rotWithShape="0">
                    <a:prstClr val="black">
                      <a:alpha val="40000"/>
                    </a:prstClr>
                  </a:outerShdw>
                </a:effectLst>
                <a:tableStyleId>{C4B1156A-380E-4F78-BDF5-A606A8083BF9}</a:tableStyleId>
              </a:tblPr>
              <a:tblGrid>
                <a:gridCol w="1579435"/>
                <a:gridCol w="1666774"/>
                <a:gridCol w="1200948"/>
              </a:tblGrid>
              <a:tr h="196258">
                <a:tc>
                  <a:txBody>
                    <a:bodyPr/>
                    <a:lstStyle/>
                    <a:p>
                      <a:pPr algn="ctr" fontAlgn="ctr"/>
                      <a:r>
                        <a:rPr lang="tr-TR" sz="1400" b="0" i="0" u="none" strike="noStrike" dirty="0" smtClean="0">
                          <a:solidFill>
                            <a:schemeClr val="dk1"/>
                          </a:solidFill>
                          <a:effectLst/>
                          <a:latin typeface="+mn-lt"/>
                        </a:rPr>
                        <a:t>Cargo</a:t>
                      </a:r>
                      <a:endParaRPr lang="en-US" sz="1400" b="0" i="0" u="none" strike="noStrike" dirty="0">
                        <a:solidFill>
                          <a:srgbClr val="000000"/>
                        </a:solidFill>
                        <a:effectLst/>
                        <a:latin typeface="Calibri"/>
                      </a:endParaRPr>
                    </a:p>
                  </a:txBody>
                  <a:tcPr marL="8567" marR="8567" marT="6426" marB="0" anchor="ctr"/>
                </a:tc>
                <a:tc>
                  <a:txBody>
                    <a:bodyPr/>
                    <a:lstStyle/>
                    <a:p>
                      <a:pPr algn="ctr" fontAlgn="ctr"/>
                      <a:r>
                        <a:rPr lang="tr-TR" sz="1400" u="none" strike="noStrike" dirty="0" smtClean="0">
                          <a:effectLst/>
                        </a:rPr>
                        <a:t>A330-200F</a:t>
                      </a:r>
                      <a:endParaRPr lang="en-US" sz="1400" b="0" i="0" u="none" strike="noStrike" dirty="0">
                        <a:solidFill>
                          <a:srgbClr val="000000"/>
                        </a:solidFill>
                        <a:effectLst/>
                        <a:latin typeface="Calibri"/>
                      </a:endParaRPr>
                    </a:p>
                  </a:txBody>
                  <a:tcPr marL="8567" marR="8567" marT="6426" marB="0" anchor="ctr"/>
                </a:tc>
                <a:tc>
                  <a:txBody>
                    <a:bodyPr/>
                    <a:lstStyle/>
                    <a:p>
                      <a:pPr algn="ctr" fontAlgn="b"/>
                      <a:r>
                        <a:rPr lang="tr-TR" sz="1400" b="0" i="0" u="none" strike="noStrike" dirty="0" smtClean="0">
                          <a:solidFill>
                            <a:schemeClr val="dk1"/>
                          </a:solidFill>
                          <a:effectLst/>
                          <a:latin typeface="+mn-lt"/>
                        </a:rPr>
                        <a:t>2</a:t>
                      </a:r>
                      <a:endParaRPr lang="en-US" sz="1400" b="0" i="0" u="none" strike="noStrike" dirty="0">
                        <a:solidFill>
                          <a:srgbClr val="000000"/>
                        </a:solidFill>
                        <a:effectLst/>
                        <a:latin typeface="Calibri"/>
                      </a:endParaRPr>
                    </a:p>
                  </a:txBody>
                  <a:tcPr marL="8567" marR="8567" marT="6426" marB="0" anchor="b"/>
                </a:tc>
              </a:tr>
            </a:tbl>
          </a:graphicData>
        </a:graphic>
      </p:graphicFrame>
      <p:grpSp>
        <p:nvGrpSpPr>
          <p:cNvPr id="4" name="Group 3"/>
          <p:cNvGrpSpPr/>
          <p:nvPr/>
        </p:nvGrpSpPr>
        <p:grpSpPr>
          <a:xfrm>
            <a:off x="-131090" y="626132"/>
            <a:ext cx="2664163" cy="1686015"/>
            <a:chOff x="121728" y="725300"/>
            <a:chExt cx="3004641" cy="1901487"/>
          </a:xfrm>
        </p:grpSpPr>
        <p:pic>
          <p:nvPicPr>
            <p:cNvPr id="24" name="1"/>
            <p:cNvPicPr>
              <a:picLocks/>
            </p:cNvPicPr>
            <p:nvPr>
              <p:custDataLst>
                <p:tags r:id="rId2"/>
              </p:custDataLst>
            </p:nvPr>
          </p:nvPicPr>
          <p:blipFill>
            <a:blip r:embed="rId17">
              <a:extLst>
                <a:ext uri="{28A0092B-C50C-407E-A947-70E740481C1C}">
                  <a14:useLocalDpi xmlns:a14="http://schemas.microsoft.com/office/drawing/2010/main" val="0"/>
                </a:ext>
              </a:extLst>
            </a:blip>
            <a:stretch>
              <a:fillRect/>
            </a:stretch>
          </p:blipFill>
          <p:spPr>
            <a:xfrm>
              <a:off x="121728" y="725300"/>
              <a:ext cx="3004641" cy="1901487"/>
            </a:xfrm>
            <a:prstGeom prst="rect">
              <a:avLst/>
            </a:prstGeom>
          </p:spPr>
        </p:pic>
        <p:sp>
          <p:nvSpPr>
            <p:cNvPr id="34" name="Rectangle 33"/>
            <p:cNvSpPr/>
            <p:nvPr/>
          </p:nvSpPr>
          <p:spPr>
            <a:xfrm>
              <a:off x="438741" y="986996"/>
              <a:ext cx="2317597" cy="1076041"/>
            </a:xfrm>
            <a:prstGeom prst="rect">
              <a:avLst/>
            </a:prstGeom>
            <a:effectLst>
              <a:outerShdw blurRad="50800" dist="38100" dir="8100000" algn="tr" rotWithShape="0">
                <a:prstClr val="black">
                  <a:alpha val="40000"/>
                </a:prstClr>
              </a:outerShdw>
            </a:effectLst>
          </p:spPr>
          <p:txBody>
            <a:bodyPr wrap="square">
              <a:spAutoFit/>
            </a:bodyPr>
            <a:lstStyle/>
            <a:p>
              <a:pPr algn="ctr"/>
              <a:r>
                <a:rPr lang="tr-TR" sz="2800" b="1" smtClean="0">
                  <a:solidFill>
                    <a:schemeClr val="bg1"/>
                  </a:solidFill>
                </a:rPr>
                <a:t>221 </a:t>
              </a:r>
              <a:r>
                <a:rPr lang="tr-TR" sz="2800" b="1" dirty="0">
                  <a:solidFill>
                    <a:schemeClr val="bg1"/>
                  </a:solidFill>
                </a:rPr>
                <a:t>aircraft orders</a:t>
              </a:r>
            </a:p>
          </p:txBody>
        </p:sp>
      </p:grpSp>
    </p:spTree>
    <p:extLst>
      <p:ext uri="{BB962C8B-B14F-4D97-AF65-F5344CB8AC3E}">
        <p14:creationId xmlns:p14="http://schemas.microsoft.com/office/powerpoint/2010/main" val="37011694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accel="50000" decel="50000" fill="hold" nodeType="withEffect">
                                  <p:stCondLst>
                                    <p:cond delay="0"/>
                                  </p:stCondLst>
                                  <p:childTnLst>
                                    <p:animMotion origin="layout" path="M -0.1901 2.59259E-6 L -2.77778E-7 2.59259E-6 " pathEditMode="relative" rAng="0" ptsTypes="AA">
                                      <p:cBhvr>
                                        <p:cTn id="9" dur="500" fill="hold"/>
                                        <p:tgtEl>
                                          <p:spTgt spid="4"/>
                                        </p:tgtEl>
                                        <p:attrNameLst>
                                          <p:attrName>ppt_x</p:attrName>
                                          <p:attrName>ppt_y</p:attrName>
                                        </p:attrNameLst>
                                      </p:cBhvr>
                                      <p:rCtr x="9740" y="0"/>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childTnLst>
                                </p:cTn>
                              </p:par>
                              <p:par>
                                <p:cTn id="14" presetID="63" presetClass="path" presetSubtype="0" accel="50000" decel="50000" fill="hold" nodeType="withEffect">
                                  <p:stCondLst>
                                    <p:cond delay="0"/>
                                  </p:stCondLst>
                                  <p:childTnLst>
                                    <p:animMotion origin="layout" path="M -0.1901 2.59259E-6 L -2.77778E-7 2.59259E-6 " pathEditMode="relative" rAng="0" ptsTypes="AA">
                                      <p:cBhvr>
                                        <p:cTn id="15" dur="750" fill="hold"/>
                                        <p:tgtEl>
                                          <p:spTgt spid="28"/>
                                        </p:tgtEl>
                                        <p:attrNameLst>
                                          <p:attrName>ppt_x</p:attrName>
                                          <p:attrName>ppt_y</p:attrName>
                                        </p:attrNameLst>
                                      </p:cBhvr>
                                      <p:rCtr x="9740" y="0"/>
                                    </p:animMotion>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750"/>
                                        <p:tgtEl>
                                          <p:spTgt spid="29"/>
                                        </p:tgtEl>
                                      </p:cBhvr>
                                    </p:animEffect>
                                  </p:childTnLst>
                                </p:cTn>
                              </p:par>
                              <p:par>
                                <p:cTn id="19" presetID="63" presetClass="path" presetSubtype="0" accel="50000" decel="50000" fill="hold" nodeType="withEffect">
                                  <p:stCondLst>
                                    <p:cond delay="0"/>
                                  </p:stCondLst>
                                  <p:childTnLst>
                                    <p:animMotion origin="layout" path="M -0.1901 2.59259E-6 L -2.77778E-7 2.59259E-6 " pathEditMode="relative" rAng="0" ptsTypes="AA">
                                      <p:cBhvr>
                                        <p:cTn id="20" dur="750" fill="hold"/>
                                        <p:tgtEl>
                                          <p:spTgt spid="29"/>
                                        </p:tgtEl>
                                        <p:attrNameLst>
                                          <p:attrName>ppt_x</p:attrName>
                                          <p:attrName>ppt_y</p:attrName>
                                        </p:attrNameLst>
                                      </p:cBhvr>
                                      <p:rCtr x="9740" y="0"/>
                                    </p:animMotion>
                                  </p:childTnLst>
                                </p:cTn>
                              </p:par>
                              <p:par>
                                <p:cTn id="21" presetID="10"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750"/>
                                        <p:tgtEl>
                                          <p:spTgt spid="45"/>
                                        </p:tgtEl>
                                      </p:cBhvr>
                                    </p:animEffect>
                                  </p:childTnLst>
                                </p:cTn>
                              </p:par>
                              <p:par>
                                <p:cTn id="24" presetID="63" presetClass="path" presetSubtype="0" accel="50000" decel="50000" fill="hold" nodeType="withEffect">
                                  <p:stCondLst>
                                    <p:cond delay="0"/>
                                  </p:stCondLst>
                                  <p:childTnLst>
                                    <p:animMotion origin="layout" path="M -0.1901 2.59259E-6 L -2.77778E-7 2.59259E-6 " pathEditMode="relative" rAng="0" ptsTypes="AA">
                                      <p:cBhvr>
                                        <p:cTn id="25" dur="750" fill="hold"/>
                                        <p:tgtEl>
                                          <p:spTgt spid="45"/>
                                        </p:tgtEl>
                                        <p:attrNameLst>
                                          <p:attrName>ppt_x</p:attrName>
                                          <p:attrName>ppt_y</p:attrName>
                                        </p:attrNameLst>
                                      </p:cBhvr>
                                      <p:rCtr x="9740" y="0"/>
                                    </p:animMotion>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750"/>
                                        <p:tgtEl>
                                          <p:spTgt spid="27"/>
                                        </p:tgtEl>
                                      </p:cBhvr>
                                    </p:animEffect>
                                  </p:childTnLst>
                                </p:cTn>
                              </p:par>
                              <p:par>
                                <p:cTn id="29" presetID="63" presetClass="path" presetSubtype="0" accel="50000" decel="50000" fill="hold" nodeType="withEffect">
                                  <p:stCondLst>
                                    <p:cond delay="0"/>
                                  </p:stCondLst>
                                  <p:childTnLst>
                                    <p:animMotion origin="layout" path="M -0.50885 0.04105 L -3.88889E-6 3.7037E-6 " pathEditMode="relative" rAng="0" ptsTypes="AA">
                                      <p:cBhvr>
                                        <p:cTn id="30" dur="750" fill="hold"/>
                                        <p:tgtEl>
                                          <p:spTgt spid="27"/>
                                        </p:tgtEl>
                                        <p:attrNameLst>
                                          <p:attrName>ppt_x</p:attrName>
                                          <p:attrName>ppt_y</p:attrName>
                                        </p:attrNameLst>
                                      </p:cBhvr>
                                      <p:rCtr x="25434" y="-2068"/>
                                    </p:animMotion>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25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anim calcmode="lin" valueType="num">
                                      <p:cBhvr>
                                        <p:cTn id="43" dur="500" fill="hold"/>
                                        <p:tgtEl>
                                          <p:spTgt spid="21"/>
                                        </p:tgtEl>
                                        <p:attrNameLst>
                                          <p:attrName>ppt_x</p:attrName>
                                        </p:attrNameLst>
                                      </p:cBhvr>
                                      <p:tavLst>
                                        <p:tav tm="0">
                                          <p:val>
                                            <p:strVal val="#ppt_x"/>
                                          </p:val>
                                        </p:tav>
                                        <p:tav tm="100000">
                                          <p:val>
                                            <p:strVal val="#ppt_x"/>
                                          </p:val>
                                        </p:tav>
                                      </p:tavLst>
                                    </p:anim>
                                    <p:anim calcmode="lin" valueType="num">
                                      <p:cBhvr>
                                        <p:cTn id="44" dur="500" fill="hold"/>
                                        <p:tgtEl>
                                          <p:spTgt spid="21"/>
                                        </p:tgtEl>
                                        <p:attrNameLst>
                                          <p:attrName>ppt_y</p:attrName>
                                        </p:attrNameLst>
                                      </p:cBhvr>
                                      <p:tavLst>
                                        <p:tav tm="0">
                                          <p:val>
                                            <p:strVal val="#ppt_y+.1"/>
                                          </p:val>
                                        </p:tav>
                                        <p:tav tm="100000">
                                          <p:val>
                                            <p:strVal val="#ppt_y"/>
                                          </p:val>
                                        </p:tav>
                                      </p:tavLst>
                                    </p:anim>
                                  </p:childTnLst>
                                </p:cTn>
                              </p:par>
                            </p:childTnLst>
                          </p:cTn>
                        </p:par>
                        <p:par>
                          <p:cTn id="45" fill="hold">
                            <p:stCondLst>
                              <p:cond delay="1250"/>
                            </p:stCondLst>
                            <p:childTnLst>
                              <p:par>
                                <p:cTn id="46" presetID="22" presetClass="entr" presetSubtype="8"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left)">
                                      <p:cBhvr>
                                        <p:cTn id="4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a:xfrm>
            <a:off x="287732" y="709760"/>
            <a:ext cx="2530893" cy="3056401"/>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933825" y="2333625"/>
                </a:lnTo>
                <a:lnTo>
                  <a:pt x="219075" y="4819650"/>
                </a:lnTo>
                <a:lnTo>
                  <a:pt x="0" y="1038225"/>
                </a:lnTo>
                <a:close/>
              </a:path>
            </a:pathLst>
          </a:custGeom>
          <a:gradFill>
            <a:gsLst>
              <a:gs pos="99583">
                <a:schemeClr val="bg1">
                  <a:alpha val="0"/>
                </a:schemeClr>
              </a:gs>
              <a:gs pos="0">
                <a:schemeClr val="bg1">
                  <a:lumMod val="65000"/>
                </a:schemeClr>
              </a:gs>
              <a:gs pos="77912">
                <a:schemeClr val="bg1">
                  <a:lumMod val="95000"/>
                  <a:alpha val="45000"/>
                </a:schemeClr>
              </a:gs>
              <a:gs pos="52000">
                <a:schemeClr val="bg1">
                  <a:lumMod val="85000"/>
                  <a:alpha val="8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grpSp>
        <p:nvGrpSpPr>
          <p:cNvPr id="2" name="Group 1"/>
          <p:cNvGrpSpPr/>
          <p:nvPr/>
        </p:nvGrpSpPr>
        <p:grpSpPr>
          <a:xfrm>
            <a:off x="192938" y="2513414"/>
            <a:ext cx="4271421" cy="2311641"/>
            <a:chOff x="192938" y="2537169"/>
            <a:chExt cx="4271421" cy="2311641"/>
          </a:xfrm>
        </p:grpSpPr>
        <p:grpSp>
          <p:nvGrpSpPr>
            <p:cNvPr id="34" name="Group 33"/>
            <p:cNvGrpSpPr/>
            <p:nvPr/>
          </p:nvGrpSpPr>
          <p:grpSpPr>
            <a:xfrm>
              <a:off x="192938" y="2537169"/>
              <a:ext cx="4271421" cy="2311641"/>
              <a:chOff x="304800" y="833756"/>
              <a:chExt cx="8534400" cy="3782787"/>
            </a:xfrm>
          </p:grpSpPr>
          <p:sp>
            <p:nvSpPr>
              <p:cNvPr id="35" name="Rounded Rectangle 34"/>
              <p:cNvSpPr/>
              <p:nvPr/>
            </p:nvSpPr>
            <p:spPr>
              <a:xfrm>
                <a:off x="304800" y="853041"/>
                <a:ext cx="8534400" cy="3763502"/>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36" name="Picture 35"/>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496" t="15111" b="8149"/>
              <a:stretch/>
            </p:blipFill>
            <p:spPr>
              <a:xfrm>
                <a:off x="307239" y="834535"/>
                <a:ext cx="8531961" cy="3782007"/>
              </a:xfrm>
              <a:prstGeom prst="roundRect">
                <a:avLst>
                  <a:gd name="adj" fmla="val 5522"/>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00" t="5134" b="61816"/>
              <a:stretch/>
            </p:blipFill>
            <p:spPr>
              <a:xfrm>
                <a:off x="304800" y="834535"/>
                <a:ext cx="8531961" cy="1582921"/>
              </a:xfrm>
              <a:prstGeom prst="roundRect">
                <a:avLst/>
              </a:prstGeom>
            </p:spPr>
          </p:pic>
          <p:pic>
            <p:nvPicPr>
              <p:cNvPr id="38" name="Picture 37"/>
              <p:cNvPicPr>
                <a:picLocks noChangeAspect="1"/>
              </p:cNvPicPr>
              <p:nvPr/>
            </p:nvPicPr>
            <p:blipFill rotWithShape="1">
              <a:blip r:embed="rId5">
                <a:extLst>
                  <a:ext uri="{28A0092B-C50C-407E-A947-70E740481C1C}">
                    <a14:useLocalDpi xmlns:a14="http://schemas.microsoft.com/office/drawing/2010/main" val="0"/>
                  </a:ext>
                </a:extLst>
              </a:blip>
              <a:srcRect t="48928"/>
              <a:stretch/>
            </p:blipFill>
            <p:spPr>
              <a:xfrm>
                <a:off x="2733066" y="833756"/>
                <a:ext cx="3675426" cy="436042"/>
              </a:xfrm>
              <a:prstGeom prst="rect">
                <a:avLst/>
              </a:prstGeom>
            </p:spPr>
          </p:pic>
        </p:grpSp>
        <p:sp>
          <p:nvSpPr>
            <p:cNvPr id="39" name="TextBox 38"/>
            <p:cNvSpPr txBox="1"/>
            <p:nvPr/>
          </p:nvSpPr>
          <p:spPr>
            <a:xfrm>
              <a:off x="1534766" y="2537169"/>
              <a:ext cx="1533011" cy="246221"/>
            </a:xfrm>
            <a:prstGeom prst="rect">
              <a:avLst/>
            </a:prstGeom>
            <a:noFill/>
          </p:spPr>
          <p:txBody>
            <a:bodyPr wrap="square" rtlCol="0">
              <a:spAutoFit/>
            </a:bodyPr>
            <a:lstStyle/>
            <a:p>
              <a:pPr algn="ctr"/>
              <a:r>
                <a:rPr lang="tr-TR" sz="1000" b="1" dirty="0" smtClean="0"/>
                <a:t>Total Cargo (ton) (x1000)</a:t>
              </a:r>
              <a:endParaRPr lang="tr-TR" sz="1000" b="1" dirty="0"/>
            </a:p>
          </p:txBody>
        </p:sp>
      </p:grpSp>
      <p:sp>
        <p:nvSpPr>
          <p:cNvPr id="27" name="Rounded Rectangle 26"/>
          <p:cNvSpPr/>
          <p:nvPr/>
        </p:nvSpPr>
        <p:spPr>
          <a:xfrm rot="10800000">
            <a:off x="5101992" y="782647"/>
            <a:ext cx="3910560" cy="3067952"/>
          </a:xfrm>
          <a:prstGeom prst="roundRect">
            <a:avLst>
              <a:gd name="adj" fmla="val 0"/>
            </a:avLst>
          </a:prstGeom>
          <a:gradFill flip="none" rotWithShape="1">
            <a:gsLst>
              <a:gs pos="99583">
                <a:schemeClr val="bg1">
                  <a:alpha val="0"/>
                </a:schemeClr>
              </a:gs>
              <a:gs pos="0">
                <a:schemeClr val="bg1">
                  <a:lumMod val="65000"/>
                </a:schemeClr>
              </a:gs>
              <a:gs pos="63000">
                <a:srgbClr val="FFFFFF">
                  <a:alpha val="36000"/>
                </a:srgbClr>
              </a:gs>
              <a:gs pos="37000">
                <a:schemeClr val="bg1">
                  <a:lumMod val="95000"/>
                  <a:alpha val="76000"/>
                </a:schemeClr>
              </a:gs>
            </a:gsLst>
            <a:lin ang="1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grpSp>
        <p:nvGrpSpPr>
          <p:cNvPr id="29" name="Group 28"/>
          <p:cNvGrpSpPr/>
          <p:nvPr/>
        </p:nvGrpSpPr>
        <p:grpSpPr>
          <a:xfrm>
            <a:off x="3814991" y="1898669"/>
            <a:ext cx="5197247" cy="3100517"/>
            <a:chOff x="4869248" y="2152478"/>
            <a:chExt cx="6929663" cy="4134023"/>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5925" y="2152478"/>
              <a:ext cx="6302986" cy="3901848"/>
            </a:xfrm>
            <a:prstGeom prst="rect">
              <a:avLst/>
            </a:prstGeom>
          </p:spPr>
        </p:pic>
        <p:sp>
          <p:nvSpPr>
            <p:cNvPr id="12" name="Freeform 11"/>
            <p:cNvSpPr/>
            <p:nvPr/>
          </p:nvSpPr>
          <p:spPr>
            <a:xfrm>
              <a:off x="4869248" y="4924425"/>
              <a:ext cx="1717828" cy="1362076"/>
            </a:xfrm>
            <a:custGeom>
              <a:avLst/>
              <a:gdLst>
                <a:gd name="connsiteX0" fmla="*/ 228600 w 2019300"/>
                <a:gd name="connsiteY0" fmla="*/ 47625 h 1895475"/>
                <a:gd name="connsiteX1" fmla="*/ 228600 w 2019300"/>
                <a:gd name="connsiteY1" fmla="*/ 47625 h 1895475"/>
                <a:gd name="connsiteX2" fmla="*/ 400050 w 2019300"/>
                <a:gd name="connsiteY2" fmla="*/ 28575 h 1895475"/>
                <a:gd name="connsiteX3" fmla="*/ 504825 w 2019300"/>
                <a:gd name="connsiteY3" fmla="*/ 19050 h 1895475"/>
                <a:gd name="connsiteX4" fmla="*/ 561975 w 2019300"/>
                <a:gd name="connsiteY4" fmla="*/ 9525 h 1895475"/>
                <a:gd name="connsiteX5" fmla="*/ 628650 w 2019300"/>
                <a:gd name="connsiteY5" fmla="*/ 0 h 1895475"/>
                <a:gd name="connsiteX6" fmla="*/ 790575 w 2019300"/>
                <a:gd name="connsiteY6" fmla="*/ 9525 h 1895475"/>
                <a:gd name="connsiteX7" fmla="*/ 819150 w 2019300"/>
                <a:gd name="connsiteY7" fmla="*/ 19050 h 1895475"/>
                <a:gd name="connsiteX8" fmla="*/ 904875 w 2019300"/>
                <a:gd name="connsiteY8" fmla="*/ 38100 h 1895475"/>
                <a:gd name="connsiteX9" fmla="*/ 942975 w 2019300"/>
                <a:gd name="connsiteY9" fmla="*/ 57150 h 1895475"/>
                <a:gd name="connsiteX10" fmla="*/ 990600 w 2019300"/>
                <a:gd name="connsiteY10" fmla="*/ 66675 h 1895475"/>
                <a:gd name="connsiteX11" fmla="*/ 1076325 w 2019300"/>
                <a:gd name="connsiteY11" fmla="*/ 85725 h 1895475"/>
                <a:gd name="connsiteX12" fmla="*/ 1162050 w 2019300"/>
                <a:gd name="connsiteY12" fmla="*/ 114300 h 1895475"/>
                <a:gd name="connsiteX13" fmla="*/ 1190625 w 2019300"/>
                <a:gd name="connsiteY13" fmla="*/ 123825 h 1895475"/>
                <a:gd name="connsiteX14" fmla="*/ 1266825 w 2019300"/>
                <a:gd name="connsiteY14" fmla="*/ 142875 h 1895475"/>
                <a:gd name="connsiteX15" fmla="*/ 1343025 w 2019300"/>
                <a:gd name="connsiteY15" fmla="*/ 180975 h 1895475"/>
                <a:gd name="connsiteX16" fmla="*/ 1371600 w 2019300"/>
                <a:gd name="connsiteY16" fmla="*/ 190500 h 1895475"/>
                <a:gd name="connsiteX17" fmla="*/ 1447800 w 2019300"/>
                <a:gd name="connsiteY17" fmla="*/ 276225 h 1895475"/>
                <a:gd name="connsiteX18" fmla="*/ 1504950 w 2019300"/>
                <a:gd name="connsiteY18" fmla="*/ 381000 h 1895475"/>
                <a:gd name="connsiteX19" fmla="*/ 1533525 w 2019300"/>
                <a:gd name="connsiteY19" fmla="*/ 400050 h 1895475"/>
                <a:gd name="connsiteX20" fmla="*/ 1571625 w 2019300"/>
                <a:gd name="connsiteY20" fmla="*/ 466725 h 1895475"/>
                <a:gd name="connsiteX21" fmla="*/ 1600200 w 2019300"/>
                <a:gd name="connsiteY21" fmla="*/ 514350 h 1895475"/>
                <a:gd name="connsiteX22" fmla="*/ 1628775 w 2019300"/>
                <a:gd name="connsiteY22" fmla="*/ 552450 h 1895475"/>
                <a:gd name="connsiteX23" fmla="*/ 1695450 w 2019300"/>
                <a:gd name="connsiteY23" fmla="*/ 657225 h 1895475"/>
                <a:gd name="connsiteX24" fmla="*/ 1724025 w 2019300"/>
                <a:gd name="connsiteY24" fmla="*/ 714375 h 1895475"/>
                <a:gd name="connsiteX25" fmla="*/ 1752600 w 2019300"/>
                <a:gd name="connsiteY25" fmla="*/ 762000 h 1895475"/>
                <a:gd name="connsiteX26" fmla="*/ 1800225 w 2019300"/>
                <a:gd name="connsiteY26" fmla="*/ 847725 h 1895475"/>
                <a:gd name="connsiteX27" fmla="*/ 1809750 w 2019300"/>
                <a:gd name="connsiteY27" fmla="*/ 876300 h 1895475"/>
                <a:gd name="connsiteX28" fmla="*/ 1857375 w 2019300"/>
                <a:gd name="connsiteY28" fmla="*/ 942975 h 1895475"/>
                <a:gd name="connsiteX29" fmla="*/ 1895475 w 2019300"/>
                <a:gd name="connsiteY29" fmla="*/ 1009650 h 1895475"/>
                <a:gd name="connsiteX30" fmla="*/ 1933575 w 2019300"/>
                <a:gd name="connsiteY30" fmla="*/ 1066800 h 1895475"/>
                <a:gd name="connsiteX31" fmla="*/ 1952625 w 2019300"/>
                <a:gd name="connsiteY31" fmla="*/ 1123950 h 1895475"/>
                <a:gd name="connsiteX32" fmla="*/ 1971675 w 2019300"/>
                <a:gd name="connsiteY32" fmla="*/ 1171575 h 1895475"/>
                <a:gd name="connsiteX33" fmla="*/ 1981200 w 2019300"/>
                <a:gd name="connsiteY33" fmla="*/ 1209675 h 1895475"/>
                <a:gd name="connsiteX34" fmla="*/ 2000250 w 2019300"/>
                <a:gd name="connsiteY34" fmla="*/ 1266825 h 1895475"/>
                <a:gd name="connsiteX35" fmla="*/ 2009775 w 2019300"/>
                <a:gd name="connsiteY35" fmla="*/ 1295400 h 1895475"/>
                <a:gd name="connsiteX36" fmla="*/ 2019300 w 2019300"/>
                <a:gd name="connsiteY36" fmla="*/ 1323975 h 1895475"/>
                <a:gd name="connsiteX37" fmla="*/ 2009775 w 2019300"/>
                <a:gd name="connsiteY37" fmla="*/ 1552575 h 1895475"/>
                <a:gd name="connsiteX38" fmla="*/ 1990725 w 2019300"/>
                <a:gd name="connsiteY38" fmla="*/ 1581150 h 1895475"/>
                <a:gd name="connsiteX39" fmla="*/ 1924050 w 2019300"/>
                <a:gd name="connsiteY39" fmla="*/ 1685925 h 1895475"/>
                <a:gd name="connsiteX40" fmla="*/ 1895475 w 2019300"/>
                <a:gd name="connsiteY40" fmla="*/ 1704975 h 1895475"/>
                <a:gd name="connsiteX41" fmla="*/ 1771650 w 2019300"/>
                <a:gd name="connsiteY41" fmla="*/ 1809750 h 1895475"/>
                <a:gd name="connsiteX42" fmla="*/ 1743075 w 2019300"/>
                <a:gd name="connsiteY42" fmla="*/ 1819275 h 1895475"/>
                <a:gd name="connsiteX43" fmla="*/ 1685925 w 2019300"/>
                <a:gd name="connsiteY43" fmla="*/ 1847850 h 1895475"/>
                <a:gd name="connsiteX44" fmla="*/ 1600200 w 2019300"/>
                <a:gd name="connsiteY44" fmla="*/ 1885950 h 1895475"/>
                <a:gd name="connsiteX45" fmla="*/ 1485900 w 2019300"/>
                <a:gd name="connsiteY45" fmla="*/ 1895475 h 1895475"/>
                <a:gd name="connsiteX46" fmla="*/ 1009650 w 2019300"/>
                <a:gd name="connsiteY46" fmla="*/ 1885950 h 1895475"/>
                <a:gd name="connsiteX47" fmla="*/ 809625 w 2019300"/>
                <a:gd name="connsiteY47" fmla="*/ 1838325 h 1895475"/>
                <a:gd name="connsiteX48" fmla="*/ 571500 w 2019300"/>
                <a:gd name="connsiteY48" fmla="*/ 1752600 h 1895475"/>
                <a:gd name="connsiteX49" fmla="*/ 466725 w 2019300"/>
                <a:gd name="connsiteY49" fmla="*/ 1695450 h 1895475"/>
                <a:gd name="connsiteX50" fmla="*/ 419100 w 2019300"/>
                <a:gd name="connsiteY50" fmla="*/ 1657350 h 1895475"/>
                <a:gd name="connsiteX51" fmla="*/ 371475 w 2019300"/>
                <a:gd name="connsiteY51" fmla="*/ 1628775 h 1895475"/>
                <a:gd name="connsiteX52" fmla="*/ 323850 w 2019300"/>
                <a:gd name="connsiteY52" fmla="*/ 1609725 h 1895475"/>
                <a:gd name="connsiteX53" fmla="*/ 228600 w 2019300"/>
                <a:gd name="connsiteY53" fmla="*/ 1533525 h 1895475"/>
                <a:gd name="connsiteX54" fmla="*/ 200025 w 2019300"/>
                <a:gd name="connsiteY54" fmla="*/ 1485900 h 1895475"/>
                <a:gd name="connsiteX55" fmla="*/ 95250 w 2019300"/>
                <a:gd name="connsiteY55" fmla="*/ 1381125 h 1895475"/>
                <a:gd name="connsiteX56" fmla="*/ 76200 w 2019300"/>
                <a:gd name="connsiteY56" fmla="*/ 1343025 h 1895475"/>
                <a:gd name="connsiteX57" fmla="*/ 47625 w 2019300"/>
                <a:gd name="connsiteY57" fmla="*/ 1314450 h 1895475"/>
                <a:gd name="connsiteX58" fmla="*/ 0 w 2019300"/>
                <a:gd name="connsiteY58" fmla="*/ 1171575 h 1895475"/>
                <a:gd name="connsiteX59" fmla="*/ 19050 w 2019300"/>
                <a:gd name="connsiteY59" fmla="*/ 819150 h 1895475"/>
                <a:gd name="connsiteX60" fmla="*/ 38100 w 2019300"/>
                <a:gd name="connsiteY60" fmla="*/ 742950 h 1895475"/>
                <a:gd name="connsiteX61" fmla="*/ 66675 w 2019300"/>
                <a:gd name="connsiteY61" fmla="*/ 590550 h 1895475"/>
                <a:gd name="connsiteX62" fmla="*/ 104775 w 2019300"/>
                <a:gd name="connsiteY62" fmla="*/ 476250 h 1895475"/>
                <a:gd name="connsiteX63" fmla="*/ 133350 w 2019300"/>
                <a:gd name="connsiteY63" fmla="*/ 381000 h 1895475"/>
                <a:gd name="connsiteX64" fmla="*/ 142875 w 2019300"/>
                <a:gd name="connsiteY64" fmla="*/ 352425 h 1895475"/>
                <a:gd name="connsiteX65" fmla="*/ 161925 w 2019300"/>
                <a:gd name="connsiteY65" fmla="*/ 314325 h 1895475"/>
                <a:gd name="connsiteX66" fmla="*/ 228600 w 2019300"/>
                <a:gd name="connsiteY66" fmla="*/ 47625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19300" h="1895475">
                  <a:moveTo>
                    <a:pt x="228600" y="47625"/>
                  </a:moveTo>
                  <a:lnTo>
                    <a:pt x="228600" y="47625"/>
                  </a:lnTo>
                  <a:lnTo>
                    <a:pt x="400050" y="28575"/>
                  </a:lnTo>
                  <a:cubicBezTo>
                    <a:pt x="434933" y="24966"/>
                    <a:pt x="469996" y="23148"/>
                    <a:pt x="504825" y="19050"/>
                  </a:cubicBezTo>
                  <a:cubicBezTo>
                    <a:pt x="524005" y="16793"/>
                    <a:pt x="542887" y="12462"/>
                    <a:pt x="561975" y="9525"/>
                  </a:cubicBezTo>
                  <a:cubicBezTo>
                    <a:pt x="584165" y="6111"/>
                    <a:pt x="606425" y="3175"/>
                    <a:pt x="628650" y="0"/>
                  </a:cubicBezTo>
                  <a:cubicBezTo>
                    <a:pt x="682625" y="3175"/>
                    <a:pt x="736775" y="4145"/>
                    <a:pt x="790575" y="9525"/>
                  </a:cubicBezTo>
                  <a:cubicBezTo>
                    <a:pt x="800565" y="10524"/>
                    <a:pt x="809496" y="16292"/>
                    <a:pt x="819150" y="19050"/>
                  </a:cubicBezTo>
                  <a:cubicBezTo>
                    <a:pt x="850537" y="28018"/>
                    <a:pt x="872139" y="31553"/>
                    <a:pt x="904875" y="38100"/>
                  </a:cubicBezTo>
                  <a:cubicBezTo>
                    <a:pt x="917575" y="44450"/>
                    <a:pt x="929505" y="52660"/>
                    <a:pt x="942975" y="57150"/>
                  </a:cubicBezTo>
                  <a:cubicBezTo>
                    <a:pt x="958334" y="62270"/>
                    <a:pt x="974796" y="63163"/>
                    <a:pt x="990600" y="66675"/>
                  </a:cubicBezTo>
                  <a:cubicBezTo>
                    <a:pt x="1111664" y="93578"/>
                    <a:pt x="932686" y="56997"/>
                    <a:pt x="1076325" y="85725"/>
                  </a:cubicBezTo>
                  <a:cubicBezTo>
                    <a:pt x="1139702" y="117413"/>
                    <a:pt x="1088192" y="95836"/>
                    <a:pt x="1162050" y="114300"/>
                  </a:cubicBezTo>
                  <a:cubicBezTo>
                    <a:pt x="1171790" y="116735"/>
                    <a:pt x="1180939" y="121183"/>
                    <a:pt x="1190625" y="123825"/>
                  </a:cubicBezTo>
                  <a:cubicBezTo>
                    <a:pt x="1215884" y="130714"/>
                    <a:pt x="1241425" y="136525"/>
                    <a:pt x="1266825" y="142875"/>
                  </a:cubicBezTo>
                  <a:cubicBezTo>
                    <a:pt x="1294375" y="149763"/>
                    <a:pt x="1317625" y="168275"/>
                    <a:pt x="1343025" y="180975"/>
                  </a:cubicBezTo>
                  <a:cubicBezTo>
                    <a:pt x="1352005" y="185465"/>
                    <a:pt x="1362075" y="187325"/>
                    <a:pt x="1371600" y="190500"/>
                  </a:cubicBezTo>
                  <a:cubicBezTo>
                    <a:pt x="1404844" y="223744"/>
                    <a:pt x="1427404" y="238832"/>
                    <a:pt x="1447800" y="276225"/>
                  </a:cubicBezTo>
                  <a:cubicBezTo>
                    <a:pt x="1447863" y="276340"/>
                    <a:pt x="1487545" y="363595"/>
                    <a:pt x="1504950" y="381000"/>
                  </a:cubicBezTo>
                  <a:cubicBezTo>
                    <a:pt x="1513045" y="389095"/>
                    <a:pt x="1524000" y="393700"/>
                    <a:pt x="1533525" y="400050"/>
                  </a:cubicBezTo>
                  <a:cubicBezTo>
                    <a:pt x="1550913" y="469601"/>
                    <a:pt x="1529064" y="409978"/>
                    <a:pt x="1571625" y="466725"/>
                  </a:cubicBezTo>
                  <a:cubicBezTo>
                    <a:pt x="1582733" y="481536"/>
                    <a:pt x="1589931" y="498946"/>
                    <a:pt x="1600200" y="514350"/>
                  </a:cubicBezTo>
                  <a:cubicBezTo>
                    <a:pt x="1609006" y="527559"/>
                    <a:pt x="1619250" y="539750"/>
                    <a:pt x="1628775" y="552450"/>
                  </a:cubicBezTo>
                  <a:cubicBezTo>
                    <a:pt x="1650560" y="617805"/>
                    <a:pt x="1625257" y="551935"/>
                    <a:pt x="1695450" y="657225"/>
                  </a:cubicBezTo>
                  <a:cubicBezTo>
                    <a:pt x="1750045" y="739117"/>
                    <a:pt x="1684590" y="635505"/>
                    <a:pt x="1724025" y="714375"/>
                  </a:cubicBezTo>
                  <a:cubicBezTo>
                    <a:pt x="1732304" y="730934"/>
                    <a:pt x="1743075" y="746125"/>
                    <a:pt x="1752600" y="762000"/>
                  </a:cubicBezTo>
                  <a:cubicBezTo>
                    <a:pt x="1771401" y="837206"/>
                    <a:pt x="1747198" y="762882"/>
                    <a:pt x="1800225" y="847725"/>
                  </a:cubicBezTo>
                  <a:cubicBezTo>
                    <a:pt x="1805546" y="856239"/>
                    <a:pt x="1805260" y="867320"/>
                    <a:pt x="1809750" y="876300"/>
                  </a:cubicBezTo>
                  <a:cubicBezTo>
                    <a:pt x="1816714" y="890228"/>
                    <a:pt x="1850903" y="934346"/>
                    <a:pt x="1857375" y="942975"/>
                  </a:cubicBezTo>
                  <a:cubicBezTo>
                    <a:pt x="1879214" y="1008493"/>
                    <a:pt x="1849343" y="928919"/>
                    <a:pt x="1895475" y="1009650"/>
                  </a:cubicBezTo>
                  <a:cubicBezTo>
                    <a:pt x="1932234" y="1073979"/>
                    <a:pt x="1867077" y="1000302"/>
                    <a:pt x="1933575" y="1066800"/>
                  </a:cubicBezTo>
                  <a:lnTo>
                    <a:pt x="1952625" y="1123950"/>
                  </a:lnTo>
                  <a:cubicBezTo>
                    <a:pt x="1958032" y="1140170"/>
                    <a:pt x="1966268" y="1155355"/>
                    <a:pt x="1971675" y="1171575"/>
                  </a:cubicBezTo>
                  <a:cubicBezTo>
                    <a:pt x="1975815" y="1183994"/>
                    <a:pt x="1977438" y="1197136"/>
                    <a:pt x="1981200" y="1209675"/>
                  </a:cubicBezTo>
                  <a:cubicBezTo>
                    <a:pt x="1986970" y="1228909"/>
                    <a:pt x="1993900" y="1247775"/>
                    <a:pt x="2000250" y="1266825"/>
                  </a:cubicBezTo>
                  <a:lnTo>
                    <a:pt x="2009775" y="1295400"/>
                  </a:lnTo>
                  <a:lnTo>
                    <a:pt x="2019300" y="1323975"/>
                  </a:lnTo>
                  <a:cubicBezTo>
                    <a:pt x="2016125" y="1400175"/>
                    <a:pt x="2018197" y="1476775"/>
                    <a:pt x="2009775" y="1552575"/>
                  </a:cubicBezTo>
                  <a:cubicBezTo>
                    <a:pt x="2008511" y="1563953"/>
                    <a:pt x="1995845" y="1570911"/>
                    <a:pt x="1990725" y="1581150"/>
                  </a:cubicBezTo>
                  <a:cubicBezTo>
                    <a:pt x="1941812" y="1678976"/>
                    <a:pt x="2080030" y="1477951"/>
                    <a:pt x="1924050" y="1685925"/>
                  </a:cubicBezTo>
                  <a:cubicBezTo>
                    <a:pt x="1917181" y="1695083"/>
                    <a:pt x="1904167" y="1697525"/>
                    <a:pt x="1895475" y="1704975"/>
                  </a:cubicBezTo>
                  <a:cubicBezTo>
                    <a:pt x="1856461" y="1738416"/>
                    <a:pt x="1821801" y="1793033"/>
                    <a:pt x="1771650" y="1809750"/>
                  </a:cubicBezTo>
                  <a:lnTo>
                    <a:pt x="1743075" y="1819275"/>
                  </a:lnTo>
                  <a:cubicBezTo>
                    <a:pt x="1661183" y="1873870"/>
                    <a:pt x="1764795" y="1808415"/>
                    <a:pt x="1685925" y="1847850"/>
                  </a:cubicBezTo>
                  <a:cubicBezTo>
                    <a:pt x="1595359" y="1893133"/>
                    <a:pt x="1747642" y="1836803"/>
                    <a:pt x="1600200" y="1885950"/>
                  </a:cubicBezTo>
                  <a:cubicBezTo>
                    <a:pt x="1563930" y="1898040"/>
                    <a:pt x="1524000" y="1892300"/>
                    <a:pt x="1485900" y="1895475"/>
                  </a:cubicBezTo>
                  <a:lnTo>
                    <a:pt x="1009650" y="1885950"/>
                  </a:lnTo>
                  <a:cubicBezTo>
                    <a:pt x="949854" y="1883852"/>
                    <a:pt x="856163" y="1853838"/>
                    <a:pt x="809625" y="1838325"/>
                  </a:cubicBezTo>
                  <a:cubicBezTo>
                    <a:pt x="714223" y="1806524"/>
                    <a:pt x="665804" y="1792307"/>
                    <a:pt x="571500" y="1752600"/>
                  </a:cubicBezTo>
                  <a:cubicBezTo>
                    <a:pt x="545826" y="1741790"/>
                    <a:pt x="490860" y="1712345"/>
                    <a:pt x="466725" y="1695450"/>
                  </a:cubicBezTo>
                  <a:cubicBezTo>
                    <a:pt x="450070" y="1683792"/>
                    <a:pt x="435755" y="1669008"/>
                    <a:pt x="419100" y="1657350"/>
                  </a:cubicBezTo>
                  <a:cubicBezTo>
                    <a:pt x="403933" y="1646733"/>
                    <a:pt x="388034" y="1637054"/>
                    <a:pt x="371475" y="1628775"/>
                  </a:cubicBezTo>
                  <a:cubicBezTo>
                    <a:pt x="356182" y="1621129"/>
                    <a:pt x="338076" y="1619209"/>
                    <a:pt x="323850" y="1609725"/>
                  </a:cubicBezTo>
                  <a:cubicBezTo>
                    <a:pt x="290019" y="1587171"/>
                    <a:pt x="228600" y="1533525"/>
                    <a:pt x="228600" y="1533525"/>
                  </a:cubicBezTo>
                  <a:cubicBezTo>
                    <a:pt x="219075" y="1517650"/>
                    <a:pt x="211984" y="1500033"/>
                    <a:pt x="200025" y="1485900"/>
                  </a:cubicBezTo>
                  <a:lnTo>
                    <a:pt x="95250" y="1381125"/>
                  </a:lnTo>
                  <a:cubicBezTo>
                    <a:pt x="85210" y="1371085"/>
                    <a:pt x="84453" y="1354579"/>
                    <a:pt x="76200" y="1343025"/>
                  </a:cubicBezTo>
                  <a:cubicBezTo>
                    <a:pt x="68370" y="1332064"/>
                    <a:pt x="57150" y="1323975"/>
                    <a:pt x="47625" y="1314450"/>
                  </a:cubicBezTo>
                  <a:cubicBezTo>
                    <a:pt x="3512" y="1204169"/>
                    <a:pt x="16231" y="1252732"/>
                    <a:pt x="0" y="1171575"/>
                  </a:cubicBezTo>
                  <a:cubicBezTo>
                    <a:pt x="2461" y="1097740"/>
                    <a:pt x="-2113" y="924963"/>
                    <a:pt x="19050" y="819150"/>
                  </a:cubicBezTo>
                  <a:cubicBezTo>
                    <a:pt x="24185" y="793477"/>
                    <a:pt x="32965" y="768623"/>
                    <a:pt x="38100" y="742950"/>
                  </a:cubicBezTo>
                  <a:cubicBezTo>
                    <a:pt x="57754" y="644682"/>
                    <a:pt x="34946" y="701601"/>
                    <a:pt x="66675" y="590550"/>
                  </a:cubicBezTo>
                  <a:cubicBezTo>
                    <a:pt x="77708" y="551934"/>
                    <a:pt x="92075" y="514350"/>
                    <a:pt x="104775" y="476250"/>
                  </a:cubicBezTo>
                  <a:cubicBezTo>
                    <a:pt x="115257" y="444803"/>
                    <a:pt x="123602" y="412682"/>
                    <a:pt x="133350" y="381000"/>
                  </a:cubicBezTo>
                  <a:cubicBezTo>
                    <a:pt x="136303" y="371404"/>
                    <a:pt x="138920" y="361653"/>
                    <a:pt x="142875" y="352425"/>
                  </a:cubicBezTo>
                  <a:cubicBezTo>
                    <a:pt x="148468" y="339374"/>
                    <a:pt x="161925" y="314325"/>
                    <a:pt x="161925" y="314325"/>
                  </a:cubicBezTo>
                  <a:lnTo>
                    <a:pt x="228600" y="47625"/>
                  </a:lnTo>
                  <a:close/>
                </a:path>
              </a:pathLst>
            </a:custGeom>
            <a:gradFill>
              <a:gsLst>
                <a:gs pos="99583">
                  <a:schemeClr val="bg1">
                    <a:alpha val="0"/>
                    <a:lumMod val="0"/>
                    <a:lumOff val="100000"/>
                  </a:schemeClr>
                </a:gs>
                <a:gs pos="0">
                  <a:schemeClr val="bg1">
                    <a:lumMod val="0"/>
                    <a:lumOff val="100000"/>
                  </a:schemeClr>
                </a:gs>
                <a:gs pos="35000">
                  <a:schemeClr val="bg1">
                    <a:lumMod val="0"/>
                    <a:lumOff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Title 8"/>
          <p:cNvSpPr>
            <a:spLocks noGrp="1"/>
          </p:cNvSpPr>
          <p:nvPr>
            <p:ph type="title"/>
          </p:nvPr>
        </p:nvSpPr>
        <p:spPr/>
        <p:txBody>
          <a:bodyPr/>
          <a:lstStyle/>
          <a:p>
            <a:r>
              <a:rPr lang="tr-TR" sz="2400" dirty="0"/>
              <a:t>Cargo Development</a:t>
            </a:r>
            <a:endParaRPr lang="tr-TR" dirty="0"/>
          </a:p>
        </p:txBody>
      </p:sp>
      <p:grpSp>
        <p:nvGrpSpPr>
          <p:cNvPr id="7" name="Group 6"/>
          <p:cNvGrpSpPr/>
          <p:nvPr/>
        </p:nvGrpSpPr>
        <p:grpSpPr>
          <a:xfrm>
            <a:off x="3935038" y="1042611"/>
            <a:ext cx="4779959" cy="1039927"/>
            <a:chOff x="4758512" y="1042611"/>
            <a:chExt cx="3956488" cy="1039927"/>
          </a:xfrm>
        </p:grpSpPr>
        <p:sp>
          <p:nvSpPr>
            <p:cNvPr id="30" name="TextBox 29"/>
            <p:cNvSpPr txBox="1"/>
            <p:nvPr/>
          </p:nvSpPr>
          <p:spPr>
            <a:xfrm>
              <a:off x="4758512" y="1042611"/>
              <a:ext cx="3652374" cy="992579"/>
            </a:xfrm>
            <a:prstGeom prst="rect">
              <a:avLst/>
            </a:prstGeom>
            <a:noFill/>
          </p:spPr>
          <p:txBody>
            <a:bodyPr wrap="square" lIns="68580" tIns="34290" rIns="68580" bIns="34290" rtlCol="0">
              <a:spAutoFit/>
            </a:bodyPr>
            <a:lstStyle/>
            <a:p>
              <a:pPr marL="182563" indent="-182563">
                <a:lnSpc>
                  <a:spcPts val="1500"/>
                </a:lnSpc>
                <a:spcBef>
                  <a:spcPts val="1200"/>
                </a:spcBef>
                <a:buClr>
                  <a:srgbClr val="C00000"/>
                </a:buClr>
                <a:buSzPct val="100000"/>
                <a:buFont typeface="Wingdings 2" panose="05020102010507070707" pitchFamily="18" charset="2"/>
                <a:buChar char=""/>
              </a:pPr>
              <a:r>
                <a:rPr lang="tr-TR" dirty="0">
                  <a:solidFill>
                    <a:srgbClr val="808080">
                      <a:lumMod val="25000"/>
                    </a:srgbClr>
                  </a:solidFill>
                </a:rPr>
                <a:t>O</a:t>
              </a:r>
              <a:r>
                <a:rPr lang="en-US" dirty="0" err="1"/>
                <a:t>perates</a:t>
              </a:r>
              <a:r>
                <a:rPr lang="en-US" dirty="0"/>
                <a:t> </a:t>
              </a:r>
              <a:r>
                <a:rPr lang="tr-TR" dirty="0"/>
                <a:t>to </a:t>
              </a:r>
              <a:r>
                <a:rPr lang="tr-TR" dirty="0" smtClean="0"/>
                <a:t>51 </a:t>
              </a:r>
              <a:r>
                <a:rPr lang="en-US" dirty="0" smtClean="0"/>
                <a:t>destinations </a:t>
              </a:r>
              <a:r>
                <a:rPr lang="en-US" dirty="0"/>
                <a:t>with </a:t>
              </a:r>
              <a:r>
                <a:rPr lang="tr-TR" dirty="0" smtClean="0"/>
                <a:t>10 </a:t>
              </a:r>
              <a:r>
                <a:rPr lang="tr-TR" dirty="0"/>
                <a:t>f</a:t>
              </a:r>
              <a:r>
                <a:rPr lang="en-US" dirty="0" err="1"/>
                <a:t>reighters</a:t>
              </a:r>
              <a:r>
                <a:rPr lang="en-US" dirty="0"/>
                <a:t> </a:t>
              </a:r>
              <a:r>
                <a:rPr lang="tr-TR" dirty="0" smtClean="0"/>
                <a:t>in addition </a:t>
              </a:r>
              <a:r>
                <a:rPr lang="tr-TR" dirty="0"/>
                <a:t>to </a:t>
              </a:r>
              <a:r>
                <a:rPr lang="tr-TR" dirty="0" smtClean="0"/>
                <a:t>264  </a:t>
              </a:r>
              <a:r>
                <a:rPr lang="tr-TR" dirty="0"/>
                <a:t>destinations with </a:t>
              </a:r>
              <a:r>
                <a:rPr lang="en-US" dirty="0"/>
                <a:t>passenger </a:t>
              </a:r>
              <a:r>
                <a:rPr lang="en-US" dirty="0" smtClean="0"/>
                <a:t>aircraft.</a:t>
              </a:r>
              <a:endParaRPr lang="tr-TR" dirty="0" smtClean="0"/>
            </a:p>
            <a:p>
              <a:pPr marL="182563" indent="-182563">
                <a:lnSpc>
                  <a:spcPts val="1500"/>
                </a:lnSpc>
                <a:spcBef>
                  <a:spcPts val="1200"/>
                </a:spcBef>
                <a:buClr>
                  <a:srgbClr val="C00000"/>
                </a:buClr>
                <a:buSzPct val="100000"/>
                <a:buFont typeface="Wingdings 2" panose="05020102010507070707" pitchFamily="18" charset="2"/>
                <a:buChar char=""/>
              </a:pPr>
              <a:r>
                <a:rPr lang="tr-TR" dirty="0" smtClean="0">
                  <a:solidFill>
                    <a:srgbClr val="808080">
                      <a:lumMod val="25000"/>
                    </a:srgbClr>
                  </a:solidFill>
                </a:rPr>
                <a:t>Turkish Cargo global market share in revenue has</a:t>
              </a:r>
              <a:r>
                <a:rPr lang="tr-TR" dirty="0">
                  <a:solidFill>
                    <a:srgbClr val="808080">
                      <a:lumMod val="25000"/>
                    </a:srgbClr>
                  </a:solidFill>
                </a:rPr>
                <a:t> </a:t>
              </a:r>
              <a:r>
                <a:rPr lang="tr-TR" dirty="0" smtClean="0">
                  <a:solidFill>
                    <a:srgbClr val="808080">
                      <a:lumMod val="25000"/>
                    </a:srgbClr>
                  </a:solidFill>
                </a:rPr>
                <a:t>increased from 0.6% in 2009 to 1.6% in 2014</a:t>
              </a:r>
            </a:p>
          </p:txBody>
        </p:sp>
        <p:cxnSp>
          <p:nvCxnSpPr>
            <p:cNvPr id="8" name="Straight Connector 7"/>
            <p:cNvCxnSpPr/>
            <p:nvPr/>
          </p:nvCxnSpPr>
          <p:spPr>
            <a:xfrm flipH="1">
              <a:off x="5757664" y="1548483"/>
              <a:ext cx="2957336" cy="0"/>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757664" y="2082538"/>
              <a:ext cx="2957336" cy="0"/>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1368904" y="670154"/>
            <a:ext cx="1727575" cy="1716275"/>
            <a:chOff x="6238875" y="1063193"/>
            <a:chExt cx="2442476" cy="2426499"/>
          </a:xfrm>
        </p:grpSpPr>
        <p:grpSp>
          <p:nvGrpSpPr>
            <p:cNvPr id="18" name="Group 17"/>
            <p:cNvGrpSpPr/>
            <p:nvPr/>
          </p:nvGrpSpPr>
          <p:grpSpPr>
            <a:xfrm>
              <a:off x="6238875" y="1063193"/>
              <a:ext cx="2442476" cy="2426499"/>
              <a:chOff x="10460198" y="2886948"/>
              <a:chExt cx="1091061" cy="1091061"/>
            </a:xfrm>
            <a:effectLst>
              <a:outerShdw blurRad="152400" dist="38100" dir="2700000" algn="tl" rotWithShape="0">
                <a:prstClr val="black">
                  <a:alpha val="50000"/>
                </a:prstClr>
              </a:outerShdw>
            </a:effectLst>
          </p:grpSpPr>
          <p:sp>
            <p:nvSpPr>
              <p:cNvPr id="19" name="Oval 18"/>
              <p:cNvSpPr/>
              <p:nvPr/>
            </p:nvSpPr>
            <p:spPr>
              <a:xfrm>
                <a:off x="10460198" y="2886948"/>
                <a:ext cx="1091061" cy="1091061"/>
              </a:xfrm>
              <a:prstGeom prst="ellipse">
                <a:avLst/>
              </a:prstGeom>
              <a:solidFill>
                <a:srgbClr val="B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Oval 19"/>
              <p:cNvSpPr/>
              <p:nvPr/>
            </p:nvSpPr>
            <p:spPr>
              <a:xfrm>
                <a:off x="10525767" y="2952517"/>
                <a:ext cx="959923" cy="95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val 23"/>
              <p:cNvSpPr/>
              <p:nvPr/>
            </p:nvSpPr>
            <p:spPr>
              <a:xfrm>
                <a:off x="10564949" y="2991700"/>
                <a:ext cx="881558" cy="881558"/>
              </a:xfrm>
              <a:prstGeom prst="ellipse">
                <a:avLst/>
              </a:prstGeom>
              <a:solidFill>
                <a:srgbClr val="D22300"/>
              </a:solidFill>
              <a:ln>
                <a:noFill/>
              </a:ln>
              <a:effectLst>
                <a:innerShdw blurRad="127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5" name="Rectangle 4"/>
            <p:cNvSpPr/>
            <p:nvPr/>
          </p:nvSpPr>
          <p:spPr>
            <a:xfrm>
              <a:off x="6325903" y="1159652"/>
              <a:ext cx="2249367" cy="2153942"/>
            </a:xfrm>
            <a:prstGeom prst="rect">
              <a:avLst/>
            </a:prstGeom>
          </p:spPr>
          <p:txBody>
            <a:bodyPr wrap="square">
              <a:spAutoFit/>
            </a:bodyPr>
            <a:lstStyle/>
            <a:p>
              <a:pPr algn="ctr"/>
              <a:r>
                <a:rPr lang="tr-TR" sz="4500" b="1" dirty="0" smtClean="0">
                  <a:solidFill>
                    <a:schemeClr val="bg1"/>
                  </a:solidFill>
                </a:rPr>
                <a:t>6</a:t>
              </a:r>
              <a:r>
                <a:rPr lang="en-US" sz="2000" b="1" dirty="0" err="1" smtClean="0">
                  <a:solidFill>
                    <a:schemeClr val="bg1"/>
                  </a:solidFill>
                </a:rPr>
                <a:t>th</a:t>
              </a:r>
              <a:r>
                <a:rPr lang="tr-TR" sz="1200" b="1" dirty="0" smtClean="0">
                  <a:solidFill>
                    <a:schemeClr val="bg1"/>
                  </a:solidFill>
                </a:rPr>
                <a:t/>
              </a:r>
              <a:br>
                <a:rPr lang="tr-TR" sz="1200" b="1" dirty="0" smtClean="0">
                  <a:solidFill>
                    <a:schemeClr val="bg1"/>
                  </a:solidFill>
                </a:rPr>
              </a:br>
              <a:r>
                <a:rPr lang="en-US" sz="1200" b="1" dirty="0" smtClean="0">
                  <a:solidFill>
                    <a:schemeClr val="bg1"/>
                  </a:solidFill>
                </a:rPr>
                <a:t>largest </a:t>
              </a:r>
              <a:r>
                <a:rPr lang="en-US" sz="1200" b="1" dirty="0">
                  <a:solidFill>
                    <a:schemeClr val="bg1"/>
                  </a:solidFill>
                </a:rPr>
                <a:t>cargo</a:t>
              </a:r>
              <a:endParaRPr lang="tr-TR" sz="1200" b="1" dirty="0">
                <a:solidFill>
                  <a:schemeClr val="bg1"/>
                </a:solidFill>
              </a:endParaRPr>
            </a:p>
            <a:p>
              <a:pPr algn="ctr"/>
              <a:r>
                <a:rPr lang="en-US" sz="1200" b="1" dirty="0">
                  <a:solidFill>
                    <a:schemeClr val="bg1"/>
                  </a:solidFill>
                </a:rPr>
                <a:t> carrier of Europe</a:t>
              </a:r>
              <a:r>
                <a:rPr lang="tr-TR" sz="1200" b="1" dirty="0">
                  <a:solidFill>
                    <a:schemeClr val="bg1"/>
                  </a:solidFill>
                </a:rPr>
                <a:t> </a:t>
              </a:r>
              <a:r>
                <a:rPr lang="en-US" sz="1200" b="1" dirty="0">
                  <a:solidFill>
                    <a:schemeClr val="bg1"/>
                  </a:solidFill>
                </a:rPr>
                <a:t> </a:t>
              </a:r>
              <a:r>
                <a:rPr lang="tr-TR" sz="1200" b="1" dirty="0">
                  <a:solidFill>
                    <a:schemeClr val="bg1"/>
                  </a:solidFill>
                </a:rPr>
                <a:t/>
              </a:r>
              <a:br>
                <a:rPr lang="tr-TR" sz="1200" b="1" dirty="0">
                  <a:solidFill>
                    <a:schemeClr val="bg1"/>
                  </a:solidFill>
                </a:rPr>
              </a:br>
              <a:r>
                <a:rPr lang="en-US" sz="1200" b="1" dirty="0" smtClean="0">
                  <a:solidFill>
                    <a:schemeClr val="bg1"/>
                  </a:solidFill>
                </a:rPr>
                <a:t>in</a:t>
              </a:r>
              <a:r>
                <a:rPr lang="tr-TR" sz="1200" b="1" dirty="0" smtClean="0">
                  <a:solidFill>
                    <a:schemeClr val="bg1"/>
                  </a:solidFill>
                </a:rPr>
                <a:t> </a:t>
              </a:r>
              <a:r>
                <a:rPr lang="en-US" sz="1200" b="1" dirty="0" smtClean="0">
                  <a:solidFill>
                    <a:schemeClr val="bg1"/>
                  </a:solidFill>
                </a:rPr>
                <a:t>total </a:t>
              </a:r>
              <a:r>
                <a:rPr lang="en-US" sz="1200" b="1" dirty="0">
                  <a:solidFill>
                    <a:schemeClr val="bg1"/>
                  </a:solidFill>
                </a:rPr>
                <a:t>cargo</a:t>
              </a:r>
              <a:r>
                <a:rPr lang="tr-TR" sz="1200" b="1" dirty="0">
                  <a:solidFill>
                    <a:schemeClr val="bg1"/>
                  </a:solidFill>
                </a:rPr>
                <a:t> </a:t>
              </a:r>
            </a:p>
            <a:p>
              <a:pPr algn="ctr"/>
              <a:r>
                <a:rPr lang="tr-TR" sz="1200" b="1" dirty="0">
                  <a:solidFill>
                    <a:schemeClr val="bg1"/>
                  </a:solidFill>
                </a:rPr>
                <a:t>ton km</a:t>
              </a:r>
              <a:endParaRPr lang="en-US" sz="1200" b="1" dirty="0">
                <a:solidFill>
                  <a:schemeClr val="bg1"/>
                </a:solidFill>
              </a:endParaRPr>
            </a:p>
          </p:txBody>
        </p:sp>
      </p:grpSp>
      <p:graphicFrame>
        <p:nvGraphicFramePr>
          <p:cNvPr id="41" name="Content Placeholder 6"/>
          <p:cNvGraphicFramePr>
            <a:graphicFrameLocks noGrp="1"/>
          </p:cNvGraphicFramePr>
          <p:nvPr>
            <p:ph idx="1"/>
            <p:extLst>
              <p:ext uri="{D42A27DB-BD31-4B8C-83A1-F6EECF244321}">
                <p14:modId xmlns:p14="http://schemas.microsoft.com/office/powerpoint/2010/main" val="4061407957"/>
              </p:ext>
            </p:extLst>
          </p:nvPr>
        </p:nvGraphicFramePr>
        <p:xfrm>
          <a:off x="233149" y="2715730"/>
          <a:ext cx="4231210" cy="2212728"/>
        </p:xfrm>
        <a:graphic>
          <a:graphicData uri="http://schemas.openxmlformats.org/drawingml/2006/chart">
            <c:chart xmlns:c="http://schemas.openxmlformats.org/drawingml/2006/chart" xmlns:r="http://schemas.openxmlformats.org/officeDocument/2006/relationships" r:id="rId7"/>
          </a:graphicData>
        </a:graphic>
      </p:graphicFrame>
      <p:grpSp>
        <p:nvGrpSpPr>
          <p:cNvPr id="3" name="Group 2"/>
          <p:cNvGrpSpPr/>
          <p:nvPr/>
        </p:nvGrpSpPr>
        <p:grpSpPr>
          <a:xfrm>
            <a:off x="3263835" y="2646645"/>
            <a:ext cx="870078" cy="485027"/>
            <a:chOff x="3177318" y="2626462"/>
            <a:chExt cx="870078" cy="485027"/>
          </a:xfrm>
        </p:grpSpPr>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69568">
              <a:off x="3177318" y="2626462"/>
              <a:ext cx="870078" cy="485027"/>
            </a:xfrm>
            <a:prstGeom prst="rect">
              <a:avLst/>
            </a:prstGeom>
          </p:spPr>
        </p:pic>
        <p:sp>
          <p:nvSpPr>
            <p:cNvPr id="40" name="TextBox 39"/>
            <p:cNvSpPr txBox="1"/>
            <p:nvPr/>
          </p:nvSpPr>
          <p:spPr>
            <a:xfrm rot="19393926">
              <a:off x="3442788" y="2742683"/>
              <a:ext cx="421784" cy="246221"/>
            </a:xfrm>
            <a:prstGeom prst="rect">
              <a:avLst/>
            </a:prstGeom>
            <a:noFill/>
          </p:spPr>
          <p:txBody>
            <a:bodyPr wrap="square" rtlCol="0">
              <a:spAutoFit/>
            </a:bodyPr>
            <a:lstStyle/>
            <a:p>
              <a:pPr algn="ctr"/>
              <a:r>
                <a:rPr lang="tr-TR" sz="1000" b="1" dirty="0" smtClean="0">
                  <a:solidFill>
                    <a:schemeClr val="bg1"/>
                  </a:solidFill>
                  <a:effectLst>
                    <a:outerShdw blurRad="38100" dist="38100" dir="2700000" algn="tl">
                      <a:srgbClr val="000000">
                        <a:alpha val="43137"/>
                      </a:srgbClr>
                    </a:outerShdw>
                  </a:effectLst>
                </a:rPr>
                <a:t>%17</a:t>
              </a:r>
              <a:endParaRPr lang="tr-TR" sz="10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2909725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4*#ppt_w"/>
                                          </p:val>
                                        </p:tav>
                                        <p:tav tm="100000">
                                          <p:val>
                                            <p:strVal val="#ppt_w"/>
                                          </p:val>
                                        </p:tav>
                                      </p:tavLst>
                                    </p:anim>
                                    <p:anim calcmode="lin" valueType="num">
                                      <p:cBhvr>
                                        <p:cTn id="8" dur="750" fill="hold"/>
                                        <p:tgtEl>
                                          <p:spTgt spid="6"/>
                                        </p:tgtEl>
                                        <p:attrNameLst>
                                          <p:attrName>ppt_h</p:attrName>
                                        </p:attrNameLst>
                                      </p:cBhvr>
                                      <p:tavLst>
                                        <p:tav tm="0">
                                          <p:val>
                                            <p:strVal val="4*#ppt_h"/>
                                          </p:val>
                                        </p:tav>
                                        <p:tav tm="100000">
                                          <p:val>
                                            <p:strVal val="#ppt_h"/>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anim calcmode="lin" valueType="num">
                                      <p:cBhvr>
                                        <p:cTn id="12" dur="500" fill="hold"/>
                                        <p:tgtEl>
                                          <p:spTgt spid="31"/>
                                        </p:tgtEl>
                                        <p:attrNameLst>
                                          <p:attrName>ppt_x</p:attrName>
                                        </p:attrNameLst>
                                      </p:cBhvr>
                                      <p:tavLst>
                                        <p:tav tm="0">
                                          <p:val>
                                            <p:strVal val="#ppt_x"/>
                                          </p:val>
                                        </p:tav>
                                        <p:tav tm="100000">
                                          <p:val>
                                            <p:strVal val="#ppt_x"/>
                                          </p:val>
                                        </p:tav>
                                      </p:tavLst>
                                    </p:anim>
                                    <p:anim calcmode="lin" valueType="num">
                                      <p:cBhvr>
                                        <p:cTn id="13" dur="5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anim calcmode="lin" valueType="num">
                                      <p:cBhvr>
                                        <p:cTn id="18" dur="750" fill="hold"/>
                                        <p:tgtEl>
                                          <p:spTgt spid="2"/>
                                        </p:tgtEl>
                                        <p:attrNameLst>
                                          <p:attrName>ppt_x</p:attrName>
                                        </p:attrNameLst>
                                      </p:cBhvr>
                                      <p:tavLst>
                                        <p:tav tm="0">
                                          <p:val>
                                            <p:strVal val="#ppt_x"/>
                                          </p:val>
                                        </p:tav>
                                        <p:tav tm="100000">
                                          <p:val>
                                            <p:strVal val="#ppt_x"/>
                                          </p:val>
                                        </p:tav>
                                      </p:tavLst>
                                    </p:anim>
                                    <p:anim calcmode="lin" valueType="num">
                                      <p:cBhvr>
                                        <p:cTn id="19" dur="75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anim calcmode="lin" valueType="num">
                                      <p:cBhvr>
                                        <p:cTn id="23" dur="750" fill="hold"/>
                                        <p:tgtEl>
                                          <p:spTgt spid="3"/>
                                        </p:tgtEl>
                                        <p:attrNameLst>
                                          <p:attrName>ppt_x</p:attrName>
                                        </p:attrNameLst>
                                      </p:cBhvr>
                                      <p:tavLst>
                                        <p:tav tm="0">
                                          <p:val>
                                            <p:strVal val="#ppt_x"/>
                                          </p:val>
                                        </p:tav>
                                        <p:tav tm="100000">
                                          <p:val>
                                            <p:strVal val="#ppt_x"/>
                                          </p:val>
                                        </p:tav>
                                      </p:tavLst>
                                    </p:anim>
                                    <p:anim calcmode="lin" valueType="num">
                                      <p:cBhvr>
                                        <p:cTn id="24" dur="750" fill="hold"/>
                                        <p:tgtEl>
                                          <p:spTgt spid="3"/>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75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750"/>
                                        <p:tgtEl>
                                          <p:spTgt spid="7"/>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750"/>
                                        <p:tgtEl>
                                          <p:spTgt spid="41"/>
                                        </p:tgtEl>
                                      </p:cBhvr>
                                    </p:animEffect>
                                    <p:anim calcmode="lin" valueType="num">
                                      <p:cBhvr>
                                        <p:cTn id="37" dur="750" fill="hold"/>
                                        <p:tgtEl>
                                          <p:spTgt spid="41"/>
                                        </p:tgtEl>
                                        <p:attrNameLst>
                                          <p:attrName>ppt_x</p:attrName>
                                        </p:attrNameLst>
                                      </p:cBhvr>
                                      <p:tavLst>
                                        <p:tav tm="0">
                                          <p:val>
                                            <p:strVal val="#ppt_x"/>
                                          </p:val>
                                        </p:tav>
                                        <p:tav tm="100000">
                                          <p:val>
                                            <p:strVal val="#ppt_x"/>
                                          </p:val>
                                        </p:tav>
                                      </p:tavLst>
                                    </p:anim>
                                    <p:anim calcmode="lin" valueType="num">
                                      <p:cBhvr>
                                        <p:cTn id="38" dur="75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7" grpId="0" animBg="1"/>
      <p:bldGraphic spid="41"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3">
            <a:extLst>
              <a:ext uri="{28A0092B-C50C-407E-A947-70E740481C1C}">
                <a14:useLocalDpi xmlns:a14="http://schemas.microsoft.com/office/drawing/2010/main" val="0"/>
              </a:ext>
            </a:extLst>
          </a:blip>
          <a:srcRect l="15722" t="5882" r="13306" b="27419"/>
          <a:stretch/>
        </p:blipFill>
        <p:spPr>
          <a:xfrm>
            <a:off x="-12469" y="-9525"/>
            <a:ext cx="9156470" cy="4840288"/>
          </a:xfrm>
          <a:prstGeom prst="rect">
            <a:avLst/>
          </a:prstGeom>
        </p:spPr>
      </p:pic>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 y="642937"/>
            <a:ext cx="4657263" cy="832327"/>
          </a:xfrm>
          <a:prstGeom prst="rect">
            <a:avLst/>
          </a:prstGeom>
        </p:spPr>
      </p:pic>
      <p:sp>
        <p:nvSpPr>
          <p:cNvPr id="9" name="Title 8"/>
          <p:cNvSpPr>
            <a:spLocks noGrp="1"/>
          </p:cNvSpPr>
          <p:nvPr>
            <p:ph type="title"/>
          </p:nvPr>
        </p:nvSpPr>
        <p:spPr/>
        <p:txBody>
          <a:bodyPr/>
          <a:lstStyle/>
          <a:p>
            <a:r>
              <a:rPr lang="en-US" dirty="0"/>
              <a:t>Driving The Center Of Gravity Of Traffic To The South And East </a:t>
            </a:r>
            <a:endParaRPr lang="tr-TR" b="0" dirty="0"/>
          </a:p>
        </p:txBody>
      </p:sp>
      <p:sp>
        <p:nvSpPr>
          <p:cNvPr id="10" name="Content Placeholder 9"/>
          <p:cNvSpPr>
            <a:spLocks noGrp="1"/>
          </p:cNvSpPr>
          <p:nvPr>
            <p:ph sz="half" idx="1"/>
          </p:nvPr>
        </p:nvSpPr>
        <p:spPr/>
        <p:txBody>
          <a:bodyPr/>
          <a:lstStyle/>
          <a:p>
            <a:r>
              <a:rPr lang="en-US" dirty="0"/>
              <a:t>Geographic </a:t>
            </a:r>
            <a:r>
              <a:rPr lang="en-US" dirty="0" err="1" smtClean="0"/>
              <a:t>cente</a:t>
            </a:r>
            <a:r>
              <a:rPr lang="tr-TR" dirty="0" smtClean="0"/>
              <a:t>r</a:t>
            </a:r>
            <a:r>
              <a:rPr lang="en-US" dirty="0" smtClean="0"/>
              <a:t> </a:t>
            </a:r>
            <a:r>
              <a:rPr lang="en-US" dirty="0"/>
              <a:t>of </a:t>
            </a:r>
            <a:r>
              <a:rPr lang="en-US" dirty="0" smtClean="0"/>
              <a:t>gravity</a:t>
            </a:r>
            <a:r>
              <a:rPr lang="tr-TR" dirty="0" smtClean="0"/>
              <a:t> </a:t>
            </a:r>
            <a:r>
              <a:rPr lang="en-US" dirty="0" smtClean="0"/>
              <a:t>of departing/arriving/connecting </a:t>
            </a:r>
            <a:r>
              <a:rPr lang="en-US" dirty="0"/>
              <a:t>passengers per city</a:t>
            </a:r>
          </a:p>
        </p:txBody>
      </p:sp>
      <p:grpSp>
        <p:nvGrpSpPr>
          <p:cNvPr id="61" name="Group 60"/>
          <p:cNvGrpSpPr/>
          <p:nvPr/>
        </p:nvGrpSpPr>
        <p:grpSpPr>
          <a:xfrm>
            <a:off x="2217439" y="2697694"/>
            <a:ext cx="865275" cy="591183"/>
            <a:chOff x="2902639" y="3271544"/>
            <a:chExt cx="1153700" cy="788244"/>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2196" y="3271544"/>
              <a:ext cx="1054632" cy="585618"/>
            </a:xfrm>
            <a:prstGeom prst="rect">
              <a:avLst/>
            </a:prstGeom>
          </p:spPr>
        </p:pic>
        <p:grpSp>
          <p:nvGrpSpPr>
            <p:cNvPr id="66" name="Group 65"/>
            <p:cNvGrpSpPr/>
            <p:nvPr/>
          </p:nvGrpSpPr>
          <p:grpSpPr>
            <a:xfrm>
              <a:off x="2902639" y="3359106"/>
              <a:ext cx="1153700" cy="700682"/>
              <a:chOff x="2733676" y="3190143"/>
              <a:chExt cx="1153700" cy="700682"/>
            </a:xfrm>
          </p:grpSpPr>
          <p:sp>
            <p:nvSpPr>
              <p:cNvPr id="67" name="Oval 66"/>
              <p:cNvSpPr/>
              <p:nvPr/>
            </p:nvSpPr>
            <p:spPr>
              <a:xfrm>
                <a:off x="3313573" y="3658382"/>
                <a:ext cx="232443" cy="232443"/>
              </a:xfrm>
              <a:prstGeom prst="ellipse">
                <a:avLst/>
              </a:prstGeom>
              <a:gradFill flip="none" rotWithShape="1">
                <a:gsLst>
                  <a:gs pos="0">
                    <a:srgbClr val="29859B">
                      <a:shade val="30000"/>
                      <a:satMod val="115000"/>
                    </a:srgbClr>
                  </a:gs>
                  <a:gs pos="50000">
                    <a:srgbClr val="29859B">
                      <a:shade val="67500"/>
                      <a:satMod val="115000"/>
                    </a:srgbClr>
                  </a:gs>
                  <a:gs pos="100000">
                    <a:srgbClr val="29859B">
                      <a:shade val="100000"/>
                      <a:satMod val="115000"/>
                    </a:srgbClr>
                  </a:gs>
                </a:gsLst>
                <a:lin ang="189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sp>
            <p:nvSpPr>
              <p:cNvPr id="68" name="Rounded Rectangle 4"/>
              <p:cNvSpPr/>
              <p:nvPr/>
            </p:nvSpPr>
            <p:spPr>
              <a:xfrm>
                <a:off x="2733676" y="3190143"/>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1971</a:t>
                </a:r>
                <a:endParaRPr lang="en-US" sz="1500" b="1" dirty="0">
                  <a:solidFill>
                    <a:schemeClr val="bg1"/>
                  </a:solidFill>
                  <a:effectLst>
                    <a:outerShdw blurRad="38100" dist="38100" dir="2700000" algn="tl">
                      <a:srgbClr val="000000">
                        <a:alpha val="43137"/>
                      </a:srgbClr>
                    </a:outerShdw>
                  </a:effectLst>
                </a:endParaRPr>
              </a:p>
            </p:txBody>
          </p:sp>
        </p:grpSp>
      </p:grpSp>
      <p:grpSp>
        <p:nvGrpSpPr>
          <p:cNvPr id="69" name="Group 68"/>
          <p:cNvGrpSpPr/>
          <p:nvPr/>
        </p:nvGrpSpPr>
        <p:grpSpPr>
          <a:xfrm>
            <a:off x="2504090" y="3269396"/>
            <a:ext cx="865275" cy="583868"/>
            <a:chOff x="3388482" y="3898654"/>
            <a:chExt cx="1153700" cy="778491"/>
          </a:xfrm>
        </p:grpSpPr>
        <p:grpSp>
          <p:nvGrpSpPr>
            <p:cNvPr id="70" name="Group 69"/>
            <p:cNvGrpSpPr/>
            <p:nvPr/>
          </p:nvGrpSpPr>
          <p:grpSpPr>
            <a:xfrm>
              <a:off x="3445891" y="3898654"/>
              <a:ext cx="1018496" cy="778491"/>
              <a:chOff x="3217294" y="3868837"/>
              <a:chExt cx="1018496" cy="778491"/>
            </a:xfrm>
          </p:grpSpPr>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7294" y="4101280"/>
                <a:ext cx="1018496" cy="546048"/>
              </a:xfrm>
              <a:prstGeom prst="rect">
                <a:avLst/>
              </a:prstGeom>
            </p:spPr>
          </p:pic>
          <p:sp>
            <p:nvSpPr>
              <p:cNvPr id="75" name="Oval 74"/>
              <p:cNvSpPr/>
              <p:nvPr/>
            </p:nvSpPr>
            <p:spPr>
              <a:xfrm>
                <a:off x="3748502" y="3868837"/>
                <a:ext cx="232443" cy="232443"/>
              </a:xfrm>
              <a:prstGeom prst="ellipse">
                <a:avLst/>
              </a:prstGeom>
              <a:solidFill>
                <a:srgbClr val="00148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grpSp>
        <p:sp>
          <p:nvSpPr>
            <p:cNvPr id="71" name="Rounded Rectangle 4"/>
            <p:cNvSpPr/>
            <p:nvPr/>
          </p:nvSpPr>
          <p:spPr>
            <a:xfrm>
              <a:off x="3388482" y="4159118"/>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1981</a:t>
              </a:r>
              <a:endParaRPr lang="en-US" sz="1500" b="1" dirty="0">
                <a:solidFill>
                  <a:schemeClr val="bg1"/>
                </a:solidFill>
                <a:effectLst>
                  <a:outerShdw blurRad="38100" dist="38100" dir="2700000" algn="tl">
                    <a:srgbClr val="000000">
                      <a:alpha val="43137"/>
                    </a:srgbClr>
                  </a:outerShdw>
                </a:effectLst>
              </a:endParaRPr>
            </a:p>
          </p:txBody>
        </p:sp>
      </p:grpSp>
      <p:grpSp>
        <p:nvGrpSpPr>
          <p:cNvPr id="76" name="Group 75"/>
          <p:cNvGrpSpPr/>
          <p:nvPr/>
        </p:nvGrpSpPr>
        <p:grpSpPr>
          <a:xfrm>
            <a:off x="2917687" y="2816357"/>
            <a:ext cx="865275" cy="567776"/>
            <a:chOff x="3927454" y="3323570"/>
            <a:chExt cx="1153700" cy="757034"/>
          </a:xfrm>
        </p:grpSpPr>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6828" y="3323570"/>
              <a:ext cx="1014874" cy="546048"/>
            </a:xfrm>
            <a:prstGeom prst="rect">
              <a:avLst/>
            </a:prstGeom>
          </p:spPr>
        </p:pic>
        <p:sp>
          <p:nvSpPr>
            <p:cNvPr id="78" name="Oval 77"/>
            <p:cNvSpPr/>
            <p:nvPr/>
          </p:nvSpPr>
          <p:spPr>
            <a:xfrm>
              <a:off x="4245722" y="3848161"/>
              <a:ext cx="232443" cy="232443"/>
            </a:xfrm>
            <a:prstGeom prst="ellipse">
              <a:avLst/>
            </a:prstGeom>
            <a:solidFill>
              <a:srgbClr val="52CEB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
          <p:nvSpPr>
            <p:cNvPr id="81" name="Rounded Rectangle 4"/>
            <p:cNvSpPr/>
            <p:nvPr/>
          </p:nvSpPr>
          <p:spPr>
            <a:xfrm>
              <a:off x="3927454" y="3351591"/>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1991</a:t>
              </a:r>
              <a:endParaRPr lang="en-US" sz="1500" b="1" dirty="0">
                <a:solidFill>
                  <a:schemeClr val="bg1"/>
                </a:solidFill>
                <a:effectLst>
                  <a:outerShdw blurRad="38100" dist="38100" dir="2700000" algn="tl">
                    <a:srgbClr val="000000">
                      <a:alpha val="43137"/>
                    </a:srgbClr>
                  </a:outerShdw>
                </a:effectLst>
              </a:endParaRPr>
            </a:p>
          </p:txBody>
        </p:sp>
      </p:grpSp>
      <p:grpSp>
        <p:nvGrpSpPr>
          <p:cNvPr id="83" name="Group 82"/>
          <p:cNvGrpSpPr/>
          <p:nvPr/>
        </p:nvGrpSpPr>
        <p:grpSpPr>
          <a:xfrm>
            <a:off x="3236464" y="3235126"/>
            <a:ext cx="865275" cy="583852"/>
            <a:chOff x="4293707" y="3806402"/>
            <a:chExt cx="1153700" cy="778469"/>
          </a:xfrm>
        </p:grpSpPr>
        <p:sp>
          <p:nvSpPr>
            <p:cNvPr id="85" name="Oval 84"/>
            <p:cNvSpPr/>
            <p:nvPr/>
          </p:nvSpPr>
          <p:spPr>
            <a:xfrm>
              <a:off x="4749319" y="3806402"/>
              <a:ext cx="232443" cy="232443"/>
            </a:xfrm>
            <a:prstGeom prst="ellipse">
              <a:avLst/>
            </a:prstGeom>
            <a:solidFill>
              <a:srgbClr val="FFB23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grpSp>
          <p:nvGrpSpPr>
            <p:cNvPr id="86" name="Group 85"/>
            <p:cNvGrpSpPr/>
            <p:nvPr/>
          </p:nvGrpSpPr>
          <p:grpSpPr>
            <a:xfrm>
              <a:off x="4293707" y="4030909"/>
              <a:ext cx="1153700" cy="553962"/>
              <a:chOff x="4795180" y="3390592"/>
              <a:chExt cx="1153700" cy="553962"/>
            </a:xfrm>
          </p:grpSpPr>
          <p:pic>
            <p:nvPicPr>
              <p:cNvPr id="87" name="Picture 8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2373" y="3390592"/>
                <a:ext cx="951898" cy="553962"/>
              </a:xfrm>
              <a:prstGeom prst="rect">
                <a:avLst/>
              </a:prstGeom>
            </p:spPr>
          </p:pic>
          <p:sp>
            <p:nvSpPr>
              <p:cNvPr id="103" name="Rounded Rectangle 4"/>
              <p:cNvSpPr/>
              <p:nvPr/>
            </p:nvSpPr>
            <p:spPr>
              <a:xfrm>
                <a:off x="4795180" y="3416851"/>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2001</a:t>
                </a:r>
                <a:endParaRPr lang="en-US" sz="1500" b="1" dirty="0">
                  <a:solidFill>
                    <a:schemeClr val="bg1"/>
                  </a:solidFill>
                  <a:effectLst>
                    <a:outerShdw blurRad="38100" dist="38100" dir="2700000" algn="tl">
                      <a:srgbClr val="000000">
                        <a:alpha val="43137"/>
                      </a:srgbClr>
                    </a:outerShdw>
                  </a:effectLst>
                </a:endParaRPr>
              </a:p>
            </p:txBody>
          </p:sp>
        </p:grpSp>
      </p:grpSp>
      <p:grpSp>
        <p:nvGrpSpPr>
          <p:cNvPr id="3" name="Group 2"/>
          <p:cNvGrpSpPr/>
          <p:nvPr/>
        </p:nvGrpSpPr>
        <p:grpSpPr>
          <a:xfrm>
            <a:off x="3956498" y="2780596"/>
            <a:ext cx="865275" cy="583352"/>
            <a:chOff x="5275330" y="3653515"/>
            <a:chExt cx="1153700" cy="777802"/>
          </a:xfrm>
        </p:grpSpPr>
        <p:grpSp>
          <p:nvGrpSpPr>
            <p:cNvPr id="104" name="Group 103"/>
            <p:cNvGrpSpPr/>
            <p:nvPr/>
          </p:nvGrpSpPr>
          <p:grpSpPr>
            <a:xfrm>
              <a:off x="5388956" y="3653515"/>
              <a:ext cx="952535" cy="777802"/>
              <a:chOff x="5388956" y="3653515"/>
              <a:chExt cx="952535" cy="777802"/>
            </a:xfrm>
          </p:grpSpPr>
          <p:pic>
            <p:nvPicPr>
              <p:cNvPr id="105" name="Picture 10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8956" y="3653515"/>
                <a:ext cx="952535" cy="569790"/>
              </a:xfrm>
              <a:prstGeom prst="rect">
                <a:avLst/>
              </a:prstGeom>
            </p:spPr>
          </p:pic>
          <p:sp>
            <p:nvSpPr>
              <p:cNvPr id="110" name="Oval 109"/>
              <p:cNvSpPr/>
              <p:nvPr/>
            </p:nvSpPr>
            <p:spPr>
              <a:xfrm>
                <a:off x="5735959" y="4198874"/>
                <a:ext cx="232443" cy="232443"/>
              </a:xfrm>
              <a:prstGeom prst="ellipse">
                <a:avLst/>
              </a:prstGeom>
              <a:solidFill>
                <a:srgbClr val="FF522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grpSp>
        <p:sp>
          <p:nvSpPr>
            <p:cNvPr id="113" name="Rounded Rectangle 4"/>
            <p:cNvSpPr/>
            <p:nvPr/>
          </p:nvSpPr>
          <p:spPr>
            <a:xfrm>
              <a:off x="5275330" y="3709440"/>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2011</a:t>
              </a:r>
              <a:endParaRPr lang="en-US" sz="1500" b="1" dirty="0">
                <a:solidFill>
                  <a:schemeClr val="bg1"/>
                </a:solidFill>
                <a:effectLst>
                  <a:outerShdw blurRad="38100" dist="38100" dir="2700000" algn="tl">
                    <a:srgbClr val="000000">
                      <a:alpha val="43137"/>
                    </a:srgbClr>
                  </a:outerShdw>
                </a:effectLst>
              </a:endParaRPr>
            </a:p>
          </p:txBody>
        </p:sp>
      </p:grpSp>
      <p:grpSp>
        <p:nvGrpSpPr>
          <p:cNvPr id="116" name="Group 115"/>
          <p:cNvGrpSpPr/>
          <p:nvPr/>
        </p:nvGrpSpPr>
        <p:grpSpPr>
          <a:xfrm>
            <a:off x="4323481" y="3301287"/>
            <a:ext cx="865275" cy="570326"/>
            <a:chOff x="5764641" y="4380138"/>
            <a:chExt cx="1153700" cy="760434"/>
          </a:xfrm>
        </p:grpSpPr>
        <p:pic>
          <p:nvPicPr>
            <p:cNvPr id="117" name="Picture 1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40879" y="4586610"/>
              <a:ext cx="1001223" cy="553962"/>
            </a:xfrm>
            <a:prstGeom prst="rect">
              <a:avLst/>
            </a:prstGeom>
          </p:spPr>
        </p:pic>
        <p:sp>
          <p:nvSpPr>
            <p:cNvPr id="118" name="Oval 117"/>
            <p:cNvSpPr/>
            <p:nvPr/>
          </p:nvSpPr>
          <p:spPr>
            <a:xfrm>
              <a:off x="6225270" y="4380138"/>
              <a:ext cx="232443" cy="232443"/>
            </a:xfrm>
            <a:prstGeom prst="ellipse">
              <a:avLst/>
            </a:prstGeom>
            <a:solidFill>
              <a:srgbClr val="DA291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sp>
          <p:nvSpPr>
            <p:cNvPr id="124" name="Rounded Rectangle 4"/>
            <p:cNvSpPr/>
            <p:nvPr/>
          </p:nvSpPr>
          <p:spPr>
            <a:xfrm>
              <a:off x="5764641" y="4601006"/>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2021</a:t>
              </a:r>
              <a:endParaRPr lang="en-US" sz="1500" b="1" dirty="0">
                <a:solidFill>
                  <a:schemeClr val="bg1"/>
                </a:solidFill>
                <a:effectLst>
                  <a:outerShdw blurRad="38100" dist="38100" dir="2700000" algn="tl">
                    <a:srgbClr val="000000">
                      <a:alpha val="43137"/>
                    </a:srgbClr>
                  </a:outerShdw>
                </a:effectLst>
              </a:endParaRPr>
            </a:p>
          </p:txBody>
        </p:sp>
      </p:grpSp>
      <p:grpSp>
        <p:nvGrpSpPr>
          <p:cNvPr id="4" name="Group 3"/>
          <p:cNvGrpSpPr/>
          <p:nvPr/>
        </p:nvGrpSpPr>
        <p:grpSpPr>
          <a:xfrm>
            <a:off x="4903180" y="3182992"/>
            <a:ext cx="1014540" cy="442016"/>
            <a:chOff x="6537573" y="4211620"/>
            <a:chExt cx="1352720" cy="589355"/>
          </a:xfrm>
        </p:grpSpPr>
        <p:sp>
          <p:nvSpPr>
            <p:cNvPr id="112" name="Oval 111"/>
            <p:cNvSpPr/>
            <p:nvPr/>
          </p:nvSpPr>
          <p:spPr>
            <a:xfrm>
              <a:off x="6537573" y="4379553"/>
              <a:ext cx="232443" cy="232443"/>
            </a:xfrm>
            <a:prstGeom prst="ellipse">
              <a:avLst/>
            </a:prstGeom>
            <a:solidFill>
              <a:srgbClr val="88060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b="1">
                <a:effectLst>
                  <a:outerShdw blurRad="38100" dist="38100" dir="2700000" algn="tl">
                    <a:srgbClr val="000000">
                      <a:alpha val="43137"/>
                    </a:srgbClr>
                  </a:outerShdw>
                </a:effectLst>
              </a:endParaRPr>
            </a:p>
          </p:txBody>
        </p:sp>
        <p:pic>
          <p:nvPicPr>
            <p:cNvPr id="125" name="Picture 124"/>
            <p:cNvPicPr>
              <a:picLocks noChangeAspect="1"/>
            </p:cNvPicPr>
            <p:nvPr/>
          </p:nvPicPr>
          <p:blipFill>
            <a:blip r:embed="rId11">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a:off x="6803509" y="4211620"/>
              <a:ext cx="1086784" cy="589355"/>
            </a:xfrm>
            <a:prstGeom prst="rect">
              <a:avLst/>
            </a:prstGeom>
          </p:spPr>
        </p:pic>
        <p:sp>
          <p:nvSpPr>
            <p:cNvPr id="126" name="Rounded Rectangle 4"/>
            <p:cNvSpPr/>
            <p:nvPr/>
          </p:nvSpPr>
          <p:spPr>
            <a:xfrm>
              <a:off x="6736593" y="4266651"/>
              <a:ext cx="11537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1500" b="1" dirty="0">
                  <a:solidFill>
                    <a:schemeClr val="bg1"/>
                  </a:solidFill>
                  <a:effectLst>
                    <a:outerShdw blurRad="38100" dist="38100" dir="2700000" algn="tl">
                      <a:srgbClr val="000000">
                        <a:alpha val="43137"/>
                      </a:srgbClr>
                    </a:outerShdw>
                  </a:effectLst>
                </a:rPr>
                <a:t>2031</a:t>
              </a:r>
              <a:endParaRPr lang="en-US" sz="1500" b="1" dirty="0">
                <a:solidFill>
                  <a:schemeClr val="bg1"/>
                </a:solidFill>
                <a:effectLst>
                  <a:outerShdw blurRad="38100" dist="38100" dir="2700000" algn="tl">
                    <a:srgbClr val="000000">
                      <a:alpha val="43137"/>
                    </a:srgbClr>
                  </a:outerShdw>
                </a:effectLst>
              </a:endParaRPr>
            </a:p>
          </p:txBody>
        </p:sp>
      </p:grpSp>
      <p:sp>
        <p:nvSpPr>
          <p:cNvPr id="127" name="TextBox 126"/>
          <p:cNvSpPr txBox="1"/>
          <p:nvPr/>
        </p:nvSpPr>
        <p:spPr>
          <a:xfrm>
            <a:off x="220827" y="4802961"/>
            <a:ext cx="2187137" cy="282450"/>
          </a:xfrm>
          <a:prstGeom prst="rect">
            <a:avLst/>
          </a:prstGeom>
          <a:noFill/>
        </p:spPr>
        <p:txBody>
          <a:bodyPr wrap="none" lIns="68580" tIns="34290" rIns="68580" bIns="34290" rtlCol="0">
            <a:spAutoFit/>
          </a:bodyPr>
          <a:lstStyle/>
          <a:p>
            <a:pPr>
              <a:lnSpc>
                <a:spcPts val="1875"/>
              </a:lnSpc>
            </a:pPr>
            <a:r>
              <a:rPr lang="en-US" sz="900" i="1" dirty="0">
                <a:solidFill>
                  <a:srgbClr val="505050"/>
                </a:solidFill>
              </a:rPr>
              <a:t>Source: Airbus Global Market Forecast 2012</a:t>
            </a:r>
          </a:p>
        </p:txBody>
      </p:sp>
    </p:spTree>
    <p:extLst>
      <p:ext uri="{BB962C8B-B14F-4D97-AF65-F5344CB8AC3E}">
        <p14:creationId xmlns:p14="http://schemas.microsoft.com/office/powerpoint/2010/main" val="19669271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strVal val="#ppt_w+.3"/>
                                          </p:val>
                                        </p:tav>
                                        <p:tav tm="100000">
                                          <p:val>
                                            <p:strVal val="#ppt_w"/>
                                          </p:val>
                                        </p:tav>
                                      </p:tavLst>
                                    </p:anim>
                                    <p:anim calcmode="lin" valueType="num">
                                      <p:cBhvr>
                                        <p:cTn id="8" dur="500" fill="hold"/>
                                        <p:tgtEl>
                                          <p:spTgt spid="59"/>
                                        </p:tgtEl>
                                        <p:attrNameLst>
                                          <p:attrName>ppt_h</p:attrName>
                                        </p:attrNameLst>
                                      </p:cBhvr>
                                      <p:tavLst>
                                        <p:tav tm="0">
                                          <p:val>
                                            <p:strVal val="#ppt_h"/>
                                          </p:val>
                                        </p:tav>
                                        <p:tav tm="100000">
                                          <p:val>
                                            <p:strVal val="#ppt_h"/>
                                          </p:val>
                                        </p:tav>
                                      </p:tavLst>
                                    </p:anim>
                                    <p:animEffect transition="in" filter="fade">
                                      <p:cBhvr>
                                        <p:cTn id="9" dur="500"/>
                                        <p:tgtEl>
                                          <p:spTgt spid="5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fade">
                                      <p:cBhvr>
                                        <p:cTn id="12" dur="600"/>
                                        <p:tgtEl>
                                          <p:spTgt spid="127"/>
                                        </p:tgtEl>
                                      </p:cBhvr>
                                    </p:animEffect>
                                  </p:childTnLst>
                                </p:cTn>
                              </p:par>
                            </p:childTnLst>
                          </p:cTn>
                        </p:par>
                        <p:par>
                          <p:cTn id="13" fill="hold">
                            <p:stCondLst>
                              <p:cond delay="600"/>
                            </p:stCondLst>
                            <p:childTnLst>
                              <p:par>
                                <p:cTn id="14" presetID="10" presetClass="entr" presetSubtype="0" fill="hold" nodeType="after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par>
                          <p:cTn id="17" fill="hold">
                            <p:stCondLst>
                              <p:cond delay="1100"/>
                            </p:stCondLst>
                            <p:childTnLst>
                              <p:par>
                                <p:cTn id="18" presetID="10" presetClass="entr" presetSubtype="0" fill="hold" nodeType="after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500"/>
                                        <p:tgtEl>
                                          <p:spTgt spid="69"/>
                                        </p:tgtEl>
                                      </p:cBhvr>
                                    </p:animEffect>
                                  </p:childTnLst>
                                </p:cTn>
                              </p:par>
                            </p:childTnLst>
                          </p:cTn>
                        </p:par>
                        <p:par>
                          <p:cTn id="21" fill="hold">
                            <p:stCondLst>
                              <p:cond delay="1600"/>
                            </p:stCondLst>
                            <p:childTnLst>
                              <p:par>
                                <p:cTn id="22" presetID="10" presetClass="entr" presetSubtype="0" fill="hold"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childTnLst>
                          </p:cTn>
                        </p:par>
                        <p:par>
                          <p:cTn id="25" fill="hold">
                            <p:stCondLst>
                              <p:cond delay="2100"/>
                            </p:stCondLst>
                            <p:childTnLst>
                              <p:par>
                                <p:cTn id="26" presetID="10" presetClass="entr" presetSubtype="0" fill="hold" nodeType="after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childTnLst>
                          </p:cTn>
                        </p:par>
                        <p:par>
                          <p:cTn id="29" fill="hold">
                            <p:stCondLst>
                              <p:cond delay="26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3100"/>
                            </p:stCondLst>
                            <p:childTnLst>
                              <p:par>
                                <p:cTn id="34" presetID="10" presetClass="entr" presetSubtype="0" fill="hold" nodeType="after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fade">
                                      <p:cBhvr>
                                        <p:cTn id="36" dur="500"/>
                                        <p:tgtEl>
                                          <p:spTgt spid="116"/>
                                        </p:tgtEl>
                                      </p:cBhvr>
                                    </p:animEffect>
                                  </p:childTnLst>
                                </p:cTn>
                              </p:par>
                            </p:childTnLst>
                          </p:cTn>
                        </p:par>
                        <p:par>
                          <p:cTn id="37" fill="hold">
                            <p:stCondLst>
                              <p:cond delay="3600"/>
                            </p:stCondLst>
                            <p:childTnLst>
                              <p:par>
                                <p:cTn id="38" presetID="10"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Financal Performance</a:t>
            </a:r>
            <a:endParaRPr lang="tr-TR" dirty="0"/>
          </a:p>
        </p:txBody>
      </p:sp>
      <p:grpSp>
        <p:nvGrpSpPr>
          <p:cNvPr id="7" name="Group 6"/>
          <p:cNvGrpSpPr/>
          <p:nvPr/>
        </p:nvGrpSpPr>
        <p:grpSpPr>
          <a:xfrm>
            <a:off x="304800" y="834535"/>
            <a:ext cx="8534400" cy="2016582"/>
            <a:chOff x="304800" y="834535"/>
            <a:chExt cx="8534400" cy="2016582"/>
          </a:xfrm>
        </p:grpSpPr>
        <p:grpSp>
          <p:nvGrpSpPr>
            <p:cNvPr id="4" name="Group 3"/>
            <p:cNvGrpSpPr/>
            <p:nvPr/>
          </p:nvGrpSpPr>
          <p:grpSpPr>
            <a:xfrm>
              <a:off x="304800" y="834535"/>
              <a:ext cx="8534400" cy="1930611"/>
              <a:chOff x="304800" y="834535"/>
              <a:chExt cx="8534400" cy="1930611"/>
            </a:xfrm>
          </p:grpSpPr>
          <p:grpSp>
            <p:nvGrpSpPr>
              <p:cNvPr id="3" name="Group 2"/>
              <p:cNvGrpSpPr/>
              <p:nvPr/>
            </p:nvGrpSpPr>
            <p:grpSpPr>
              <a:xfrm>
                <a:off x="304800" y="834535"/>
                <a:ext cx="8534400" cy="1930611"/>
                <a:chOff x="304800" y="834535"/>
                <a:chExt cx="8534400" cy="1930611"/>
              </a:xfrm>
            </p:grpSpPr>
            <p:sp>
              <p:nvSpPr>
                <p:cNvPr id="5" name="Rounded Rectangle 4"/>
                <p:cNvSpPr/>
                <p:nvPr/>
              </p:nvSpPr>
              <p:spPr>
                <a:xfrm>
                  <a:off x="304800" y="843982"/>
                  <a:ext cx="8534400" cy="1921164"/>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00" t="5134" b="61816"/>
                <a:stretch/>
              </p:blipFill>
              <p:spPr>
                <a:xfrm>
                  <a:off x="304800" y="834535"/>
                  <a:ext cx="8531961" cy="808038"/>
                </a:xfrm>
                <a:prstGeom prst="roundRect">
                  <a:avLst/>
                </a:prstGeom>
              </p:spPr>
            </p:pic>
          </p:gr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8928"/>
              <a:stretch/>
            </p:blipFill>
            <p:spPr>
              <a:xfrm>
                <a:off x="2160899" y="850831"/>
                <a:ext cx="4643937" cy="285437"/>
              </a:xfrm>
              <a:prstGeom prst="rect">
                <a:avLst/>
              </a:prstGeom>
            </p:spPr>
          </p:pic>
        </p:grpSp>
        <p:graphicFrame>
          <p:nvGraphicFramePr>
            <p:cNvPr id="29" name="Chart 28"/>
            <p:cNvGraphicFramePr>
              <a:graphicFrameLocks/>
            </p:cNvGraphicFramePr>
            <p:nvPr>
              <p:extLst>
                <p:ext uri="{D42A27DB-BD31-4B8C-83A1-F6EECF244321}">
                  <p14:modId xmlns:p14="http://schemas.microsoft.com/office/powerpoint/2010/main" val="2910283166"/>
                </p:ext>
              </p:extLst>
            </p:nvPr>
          </p:nvGraphicFramePr>
          <p:xfrm>
            <a:off x="360416" y="834535"/>
            <a:ext cx="8476344" cy="2016582"/>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8" name="Group 7"/>
          <p:cNvGrpSpPr/>
          <p:nvPr/>
        </p:nvGrpSpPr>
        <p:grpSpPr>
          <a:xfrm>
            <a:off x="304800" y="2987498"/>
            <a:ext cx="3712199" cy="2097371"/>
            <a:chOff x="304800" y="2987498"/>
            <a:chExt cx="3712199" cy="2097371"/>
          </a:xfrm>
        </p:grpSpPr>
        <p:sp>
          <p:nvSpPr>
            <p:cNvPr id="52" name="Rounded Rectangle 51"/>
            <p:cNvSpPr/>
            <p:nvPr/>
          </p:nvSpPr>
          <p:spPr>
            <a:xfrm>
              <a:off x="304800" y="2991818"/>
              <a:ext cx="3712199" cy="227810"/>
            </a:xfrm>
            <a:prstGeom prst="roundRect">
              <a:avLst>
                <a:gd name="adj" fmla="val 0"/>
              </a:avLst>
            </a:prstGeom>
            <a:solidFill>
              <a:srgbClr val="1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79948" y="2987498"/>
              <a:ext cx="3250442" cy="246221"/>
            </a:xfrm>
            <a:prstGeom prst="rect">
              <a:avLst/>
            </a:prstGeom>
            <a:noFill/>
            <a:ln w="0">
              <a:noFill/>
              <a:prstDash val="sysDot"/>
            </a:ln>
          </p:spPr>
          <p:txBody>
            <a:bodyPr wrap="square" rtlCol="0">
              <a:spAutoFit/>
            </a:bodyPr>
            <a:lstStyle/>
            <a:p>
              <a:pPr algn="ctr"/>
              <a:r>
                <a:rPr lang="tr-TR" sz="1000" b="1" dirty="0" err="1" smtClean="0">
                  <a:solidFill>
                    <a:schemeClr val="bg1"/>
                  </a:solidFill>
                </a:rPr>
                <a:t>Scheduled</a:t>
              </a:r>
              <a:r>
                <a:rPr lang="tr-TR" sz="1000" b="1" dirty="0" smtClean="0">
                  <a:solidFill>
                    <a:schemeClr val="bg1"/>
                  </a:solidFill>
                </a:rPr>
                <a:t> </a:t>
              </a:r>
              <a:r>
                <a:rPr lang="en-US" sz="1000" b="1" dirty="0" smtClean="0">
                  <a:solidFill>
                    <a:schemeClr val="bg1"/>
                  </a:solidFill>
                </a:rPr>
                <a:t>Pa</a:t>
              </a:r>
              <a:r>
                <a:rPr lang="tr-TR" sz="1000" b="1" dirty="0" err="1" smtClean="0">
                  <a:solidFill>
                    <a:schemeClr val="bg1"/>
                  </a:solidFill>
                </a:rPr>
                <a:t>ssenger</a:t>
              </a:r>
              <a:r>
                <a:rPr lang="en-US" sz="1000" b="1" dirty="0" smtClean="0">
                  <a:solidFill>
                    <a:schemeClr val="bg1"/>
                  </a:solidFill>
                </a:rPr>
                <a:t> </a:t>
              </a:r>
              <a:r>
                <a:rPr lang="en-US" sz="1000" b="1" dirty="0">
                  <a:solidFill>
                    <a:schemeClr val="bg1"/>
                  </a:solidFill>
                </a:rPr>
                <a:t>Revenue </a:t>
              </a:r>
              <a:r>
                <a:rPr lang="en-US" sz="1000" b="1" dirty="0" smtClean="0">
                  <a:solidFill>
                    <a:schemeClr val="bg1"/>
                  </a:solidFill>
                </a:rPr>
                <a:t>by Geography</a:t>
              </a:r>
              <a:r>
                <a:rPr lang="tr-TR" sz="1000" b="1" dirty="0">
                  <a:solidFill>
                    <a:schemeClr val="bg1"/>
                  </a:solidFill>
                </a:rPr>
                <a:t> </a:t>
              </a:r>
              <a:r>
                <a:rPr lang="tr-TR" sz="1000" b="1" dirty="0" smtClean="0">
                  <a:solidFill>
                    <a:schemeClr val="bg1"/>
                  </a:solidFill>
                </a:rPr>
                <a:t>2015  H1</a:t>
              </a:r>
              <a:endParaRPr lang="en-US" sz="1000" b="1" dirty="0">
                <a:solidFill>
                  <a:schemeClr val="bg1"/>
                </a:solidFill>
              </a:endParaRPr>
            </a:p>
          </p:txBody>
        </p:sp>
        <p:graphicFrame>
          <p:nvGraphicFramePr>
            <p:cNvPr id="65" name="Chart 64"/>
            <p:cNvGraphicFramePr/>
            <p:nvPr>
              <p:extLst>
                <p:ext uri="{D42A27DB-BD31-4B8C-83A1-F6EECF244321}">
                  <p14:modId xmlns:p14="http://schemas.microsoft.com/office/powerpoint/2010/main" val="1681072732"/>
                </p:ext>
              </p:extLst>
            </p:nvPr>
          </p:nvGraphicFramePr>
          <p:xfrm>
            <a:off x="564189" y="3105723"/>
            <a:ext cx="3081959" cy="1979146"/>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11" name="Group 10"/>
          <p:cNvGrpSpPr/>
          <p:nvPr/>
        </p:nvGrpSpPr>
        <p:grpSpPr>
          <a:xfrm>
            <a:off x="4016999" y="2971347"/>
            <a:ext cx="4819762" cy="1743072"/>
            <a:chOff x="4016999" y="2971347"/>
            <a:chExt cx="4819762" cy="1743072"/>
          </a:xfrm>
        </p:grpSpPr>
        <p:grpSp>
          <p:nvGrpSpPr>
            <p:cNvPr id="10" name="Group 9"/>
            <p:cNvGrpSpPr/>
            <p:nvPr/>
          </p:nvGrpSpPr>
          <p:grpSpPr>
            <a:xfrm>
              <a:off x="4016999" y="2971347"/>
              <a:ext cx="4819762" cy="1743072"/>
              <a:chOff x="4016999" y="2971347"/>
              <a:chExt cx="4819762" cy="1743072"/>
            </a:xfrm>
          </p:grpSpPr>
          <p:graphicFrame>
            <p:nvGraphicFramePr>
              <p:cNvPr id="31" name="Chart 30"/>
              <p:cNvGraphicFramePr>
                <a:graphicFrameLocks/>
              </p:cNvGraphicFramePr>
              <p:nvPr>
                <p:extLst>
                  <p:ext uri="{D42A27DB-BD31-4B8C-83A1-F6EECF244321}">
                    <p14:modId xmlns:p14="http://schemas.microsoft.com/office/powerpoint/2010/main" val="2426324588"/>
                  </p:ext>
                </p:extLst>
              </p:nvPr>
            </p:nvGraphicFramePr>
            <p:xfrm>
              <a:off x="4088843" y="3108506"/>
              <a:ext cx="4747918" cy="1605913"/>
            </p:xfrm>
            <a:graphic>
              <a:graphicData uri="http://schemas.openxmlformats.org/drawingml/2006/chart">
                <c:chart xmlns:c="http://schemas.openxmlformats.org/drawingml/2006/chart" xmlns:r="http://schemas.openxmlformats.org/officeDocument/2006/relationships" r:id="rId6"/>
              </a:graphicData>
            </a:graphic>
          </p:graphicFrame>
          <p:pic>
            <p:nvPicPr>
              <p:cNvPr id="48" name="Picture 4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77805"/>
              <a:stretch/>
            </p:blipFill>
            <p:spPr>
              <a:xfrm rot="16200000">
                <a:off x="3217307" y="3771039"/>
                <a:ext cx="1743072" cy="143687"/>
              </a:xfrm>
              <a:prstGeom prst="rect">
                <a:avLst/>
              </a:prstGeom>
            </p:spPr>
          </p:pic>
          <p:grpSp>
            <p:nvGrpSpPr>
              <p:cNvPr id="56" name="Group 55"/>
              <p:cNvGrpSpPr/>
              <p:nvPr/>
            </p:nvGrpSpPr>
            <p:grpSpPr>
              <a:xfrm>
                <a:off x="6247167" y="3154013"/>
                <a:ext cx="1748479" cy="427343"/>
                <a:chOff x="7474534" y="2524081"/>
                <a:chExt cx="2331300" cy="569790"/>
              </a:xfrm>
            </p:grpSpPr>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8238" y="2524081"/>
                  <a:ext cx="2135779" cy="569790"/>
                </a:xfrm>
                <a:prstGeom prst="rect">
                  <a:avLst/>
                </a:prstGeom>
              </p:spPr>
            </p:pic>
            <p:sp>
              <p:nvSpPr>
                <p:cNvPr id="58" name="Rounded Rectangle 4"/>
                <p:cNvSpPr/>
                <p:nvPr/>
              </p:nvSpPr>
              <p:spPr>
                <a:xfrm>
                  <a:off x="7474534" y="2558086"/>
                  <a:ext cx="2331300" cy="4502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lnSpc>
                      <a:spcPts val="2250"/>
                    </a:lnSpc>
                  </a:pPr>
                  <a:r>
                    <a:rPr lang="tr-TR" sz="900" b="1" dirty="0" smtClean="0">
                      <a:solidFill>
                        <a:schemeClr val="bg1"/>
                      </a:solidFill>
                      <a:effectLst>
                        <a:outerShdw blurRad="38100" dist="38100" dir="2700000" algn="tl">
                          <a:srgbClr val="000000">
                            <a:alpha val="43137"/>
                          </a:srgbClr>
                        </a:outerShdw>
                      </a:effectLst>
                    </a:rPr>
                    <a:t>AVG (2006-2014): 19.5%</a:t>
                  </a:r>
                  <a:endParaRPr lang="en-US" sz="900" b="1" dirty="0">
                    <a:solidFill>
                      <a:schemeClr val="bg1"/>
                    </a:solidFill>
                    <a:effectLst>
                      <a:outerShdw blurRad="38100" dist="38100" dir="2700000" algn="tl">
                        <a:srgbClr val="000000">
                          <a:alpha val="43137"/>
                        </a:srgbClr>
                      </a:outerShdw>
                    </a:effectLst>
                  </a:endParaRPr>
                </a:p>
              </p:txBody>
            </p:sp>
          </p:grpSp>
          <p:sp>
            <p:nvSpPr>
              <p:cNvPr id="63" name="Rounded Rectangle 62"/>
              <p:cNvSpPr/>
              <p:nvPr/>
            </p:nvSpPr>
            <p:spPr>
              <a:xfrm>
                <a:off x="4016999" y="2991818"/>
                <a:ext cx="4819761" cy="227810"/>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4858104" y="2987498"/>
                <a:ext cx="3250442" cy="246221"/>
              </a:xfrm>
              <a:prstGeom prst="rect">
                <a:avLst/>
              </a:prstGeom>
              <a:noFill/>
              <a:ln w="0">
                <a:noFill/>
                <a:prstDash val="sysDot"/>
              </a:ln>
            </p:spPr>
            <p:txBody>
              <a:bodyPr wrap="square" rtlCol="0">
                <a:spAutoFit/>
              </a:bodyPr>
              <a:lstStyle/>
              <a:p>
                <a:pPr algn="ctr"/>
                <a:r>
                  <a:rPr lang="tr-TR" sz="1000" b="1" dirty="0" smtClean="0">
                    <a:solidFill>
                      <a:srgbClr val="182349"/>
                    </a:solidFill>
                  </a:rPr>
                  <a:t>EBITDAR Margin %</a:t>
                </a:r>
                <a:endParaRPr lang="en-US" sz="1000" b="1" dirty="0">
                  <a:solidFill>
                    <a:srgbClr val="182349"/>
                  </a:solidFill>
                </a:endParaRPr>
              </a:p>
            </p:txBody>
          </p:sp>
        </p:grpSp>
        <p:cxnSp>
          <p:nvCxnSpPr>
            <p:cNvPr id="22" name="Straight Connector 21"/>
            <p:cNvCxnSpPr/>
            <p:nvPr/>
          </p:nvCxnSpPr>
          <p:spPr>
            <a:xfrm>
              <a:off x="8002306" y="3604442"/>
              <a:ext cx="0" cy="837599"/>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60309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7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 y="525440"/>
            <a:ext cx="8534400" cy="4092606"/>
            <a:chOff x="304800" y="525440"/>
            <a:chExt cx="8534400" cy="4092606"/>
          </a:xfrm>
        </p:grpSpPr>
        <p:sp>
          <p:nvSpPr>
            <p:cNvPr id="7" name="Rounded Rectangle 6"/>
            <p:cNvSpPr/>
            <p:nvPr/>
          </p:nvSpPr>
          <p:spPr>
            <a:xfrm>
              <a:off x="304800" y="853041"/>
              <a:ext cx="8534400" cy="3763502"/>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12" name="Picture 11"/>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 t="55618" r="45649"/>
            <a:stretch/>
          </p:blipFill>
          <p:spPr>
            <a:xfrm flipH="1">
              <a:off x="307240" y="525440"/>
              <a:ext cx="8531960" cy="4092606"/>
            </a:xfrm>
            <a:prstGeom prst="roundRect">
              <a:avLst>
                <a:gd name="adj" fmla="val 4833"/>
              </a:avLst>
            </a:prstGeom>
          </p:spPr>
        </p:pic>
      </p:grpSp>
      <p:sp>
        <p:nvSpPr>
          <p:cNvPr id="2" name="Title 1"/>
          <p:cNvSpPr>
            <a:spLocks noGrp="1"/>
          </p:cNvSpPr>
          <p:nvPr>
            <p:ph type="title"/>
          </p:nvPr>
        </p:nvSpPr>
        <p:spPr/>
        <p:txBody>
          <a:bodyPr/>
          <a:lstStyle/>
          <a:p>
            <a:r>
              <a:rPr lang="tr-TR" dirty="0"/>
              <a:t>Operating </a:t>
            </a:r>
            <a:r>
              <a:rPr lang="tr-TR" dirty="0" smtClean="0"/>
              <a:t>Efficiency</a:t>
            </a:r>
            <a:endParaRPr lang="tr-TR" dirty="0"/>
          </a:p>
        </p:txBody>
      </p:sp>
      <p:grpSp>
        <p:nvGrpSpPr>
          <p:cNvPr id="13" name="Group 12"/>
          <p:cNvGrpSpPr/>
          <p:nvPr/>
        </p:nvGrpSpPr>
        <p:grpSpPr>
          <a:xfrm>
            <a:off x="304799" y="2727812"/>
            <a:ext cx="8534401" cy="1952727"/>
            <a:chOff x="304799" y="2727812"/>
            <a:chExt cx="8534401" cy="1952727"/>
          </a:xfrm>
        </p:grpSpPr>
        <p:cxnSp>
          <p:nvCxnSpPr>
            <p:cNvPr id="18" name="Straight Connector 17"/>
            <p:cNvCxnSpPr/>
            <p:nvPr/>
          </p:nvCxnSpPr>
          <p:spPr>
            <a:xfrm>
              <a:off x="304799" y="2727812"/>
              <a:ext cx="853440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Picture 6" descr="C:\Users\APOLLON\Desktop\THY_0003_Rectangle-1.png"/>
            <p:cNvPicPr>
              <a:picLocks noChangeAspect="1" noChangeArrowheads="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b="43045"/>
            <a:stretch/>
          </p:blipFill>
          <p:spPr bwMode="auto">
            <a:xfrm>
              <a:off x="585168" y="3028425"/>
              <a:ext cx="4976734" cy="121081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561902" y="3143168"/>
              <a:ext cx="1746546" cy="1537371"/>
              <a:chOff x="3204594" y="-761909"/>
              <a:chExt cx="1921080" cy="1691002"/>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429" y="-761909"/>
                <a:ext cx="1669410" cy="1691002"/>
              </a:xfrm>
              <a:prstGeom prst="rect">
                <a:avLst/>
              </a:prstGeom>
            </p:spPr>
          </p:pic>
          <p:sp>
            <p:nvSpPr>
              <p:cNvPr id="3" name="Rectangle 2"/>
              <p:cNvSpPr/>
              <p:nvPr/>
            </p:nvSpPr>
            <p:spPr>
              <a:xfrm>
                <a:off x="3204594" y="-564480"/>
                <a:ext cx="1921080" cy="1117159"/>
              </a:xfrm>
              <a:prstGeom prst="rect">
                <a:avLst/>
              </a:prstGeom>
            </p:spPr>
            <p:txBody>
              <a:bodyPr wrap="square">
                <a:spAutoFit/>
              </a:bodyPr>
              <a:lstStyle/>
              <a:p>
                <a:pPr algn="ctr"/>
                <a:r>
                  <a:rPr lang="tr-TR" sz="1200" b="1" dirty="0" smtClean="0">
                    <a:solidFill>
                      <a:schemeClr val="tx2"/>
                    </a:solidFill>
                  </a:rPr>
                  <a:t>2006 - 2014</a:t>
                </a:r>
                <a:br>
                  <a:rPr lang="tr-TR" sz="1200" b="1" dirty="0" smtClean="0">
                    <a:solidFill>
                      <a:schemeClr val="tx2"/>
                    </a:solidFill>
                  </a:rPr>
                </a:br>
                <a:r>
                  <a:rPr lang="tr-TR" sz="1200" b="1" dirty="0" smtClean="0">
                    <a:solidFill>
                      <a:schemeClr val="tx2"/>
                    </a:solidFill>
                  </a:rPr>
                  <a:t>Annual average efficiency</a:t>
                </a:r>
                <a:br>
                  <a:rPr lang="tr-TR" sz="1200" b="1" dirty="0" smtClean="0">
                    <a:solidFill>
                      <a:schemeClr val="tx2"/>
                    </a:solidFill>
                  </a:rPr>
                </a:br>
                <a:r>
                  <a:rPr lang="tr-TR" sz="1200" b="1" dirty="0" err="1" smtClean="0">
                    <a:solidFill>
                      <a:schemeClr val="tx2"/>
                    </a:solidFill>
                  </a:rPr>
                  <a:t>per</a:t>
                </a:r>
                <a:r>
                  <a:rPr lang="tr-TR" sz="1200" b="1" dirty="0" smtClean="0">
                    <a:solidFill>
                      <a:schemeClr val="tx2"/>
                    </a:solidFill>
                  </a:rPr>
                  <a:t> </a:t>
                </a:r>
                <a:r>
                  <a:rPr lang="tr-TR" sz="1200" b="1" dirty="0" err="1" smtClean="0">
                    <a:solidFill>
                      <a:schemeClr val="tx2"/>
                    </a:solidFill>
                  </a:rPr>
                  <a:t>employee</a:t>
                </a:r>
                <a:endParaRPr lang="tr-TR" sz="1200" b="1" dirty="0">
                  <a:solidFill>
                    <a:schemeClr val="tx2"/>
                  </a:solidFill>
                </a:endParaRPr>
              </a:p>
              <a:p>
                <a:pPr algn="ctr"/>
                <a:r>
                  <a:rPr lang="tr-TR" sz="1200" b="1" dirty="0">
                    <a:solidFill>
                      <a:srgbClr val="FF0000"/>
                    </a:solidFill>
                  </a:rPr>
                  <a:t>6</a:t>
                </a:r>
                <a:r>
                  <a:rPr lang="tr-TR" sz="1200" b="1" dirty="0" smtClean="0">
                    <a:solidFill>
                      <a:srgbClr val="FF0000"/>
                    </a:solidFill>
                  </a:rPr>
                  <a:t>%</a:t>
                </a:r>
                <a:endParaRPr lang="en-US" sz="1200" b="1" dirty="0">
                  <a:solidFill>
                    <a:srgbClr val="FF0000"/>
                  </a:solidFill>
                </a:endParaRPr>
              </a:p>
            </p:txBody>
          </p:sp>
        </p:grpSp>
        <p:grpSp>
          <p:nvGrpSpPr>
            <p:cNvPr id="10" name="Group 9"/>
            <p:cNvGrpSpPr/>
            <p:nvPr/>
          </p:nvGrpSpPr>
          <p:grpSpPr>
            <a:xfrm>
              <a:off x="7146694" y="2855806"/>
              <a:ext cx="1530752" cy="1497165"/>
              <a:chOff x="5899933" y="-1224792"/>
              <a:chExt cx="1711741" cy="1674182"/>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4628" y="-1224792"/>
                <a:ext cx="1585130" cy="1674182"/>
              </a:xfrm>
              <a:prstGeom prst="rect">
                <a:avLst/>
              </a:prstGeom>
            </p:spPr>
          </p:pic>
          <p:sp>
            <p:nvSpPr>
              <p:cNvPr id="4" name="Rectangle 3"/>
              <p:cNvSpPr/>
              <p:nvPr/>
            </p:nvSpPr>
            <p:spPr>
              <a:xfrm>
                <a:off x="5899933" y="-1020936"/>
                <a:ext cx="1711741" cy="1135750"/>
              </a:xfrm>
              <a:prstGeom prst="rect">
                <a:avLst/>
              </a:prstGeom>
            </p:spPr>
            <p:txBody>
              <a:bodyPr wrap="square">
                <a:spAutoFit/>
              </a:bodyPr>
              <a:lstStyle/>
              <a:p>
                <a:pPr algn="ctr"/>
                <a:r>
                  <a:rPr lang="tr-TR" sz="1200" b="1" dirty="0">
                    <a:solidFill>
                      <a:schemeClr val="tx2"/>
                    </a:solidFill>
                  </a:rPr>
                  <a:t>2006 </a:t>
                </a:r>
                <a:r>
                  <a:rPr lang="tr-TR" sz="1200" b="1" dirty="0" smtClean="0">
                    <a:solidFill>
                      <a:schemeClr val="tx2"/>
                    </a:solidFill>
                  </a:rPr>
                  <a:t>- 2014</a:t>
                </a:r>
                <a:br>
                  <a:rPr lang="tr-TR" sz="1200" b="1" dirty="0" smtClean="0">
                    <a:solidFill>
                      <a:schemeClr val="tx2"/>
                    </a:solidFill>
                  </a:rPr>
                </a:br>
                <a:r>
                  <a:rPr lang="tr-TR" sz="1200" b="1" dirty="0" err="1" smtClean="0">
                    <a:solidFill>
                      <a:schemeClr val="tx2"/>
                    </a:solidFill>
                  </a:rPr>
                  <a:t>Annual</a:t>
                </a:r>
                <a:r>
                  <a:rPr lang="tr-TR" sz="1200" b="1" dirty="0" smtClean="0">
                    <a:solidFill>
                      <a:schemeClr val="tx2"/>
                    </a:solidFill>
                  </a:rPr>
                  <a:t> </a:t>
                </a:r>
                <a:r>
                  <a:rPr lang="tr-TR" sz="1200" b="1" dirty="0" err="1" smtClean="0">
                    <a:solidFill>
                      <a:schemeClr val="tx2"/>
                    </a:solidFill>
                  </a:rPr>
                  <a:t>average</a:t>
                </a:r>
                <a:r>
                  <a:rPr lang="tr-TR" sz="1200" b="1" dirty="0" smtClean="0">
                    <a:solidFill>
                      <a:schemeClr val="tx2"/>
                    </a:solidFill>
                  </a:rPr>
                  <a:t/>
                </a:r>
                <a:br>
                  <a:rPr lang="tr-TR" sz="1200" b="1" dirty="0" smtClean="0">
                    <a:solidFill>
                      <a:schemeClr val="tx2"/>
                    </a:solidFill>
                  </a:rPr>
                </a:br>
                <a:r>
                  <a:rPr lang="tr-TR" sz="1200" b="1" dirty="0" err="1" smtClean="0">
                    <a:solidFill>
                      <a:schemeClr val="tx2"/>
                    </a:solidFill>
                  </a:rPr>
                  <a:t>cost</a:t>
                </a:r>
                <a:r>
                  <a:rPr lang="tr-TR" sz="1200" b="1" dirty="0" smtClean="0">
                    <a:solidFill>
                      <a:schemeClr val="tx2"/>
                    </a:solidFill>
                  </a:rPr>
                  <a:t> </a:t>
                </a:r>
                <a:r>
                  <a:rPr lang="tr-TR" sz="1200" b="1" dirty="0" err="1" smtClean="0">
                    <a:solidFill>
                      <a:schemeClr val="tx2"/>
                    </a:solidFill>
                  </a:rPr>
                  <a:t>saving</a:t>
                </a:r>
                <a:r>
                  <a:rPr lang="tr-TR" sz="1200" b="1" dirty="0" smtClean="0">
                    <a:solidFill>
                      <a:schemeClr val="tx2"/>
                    </a:solidFill>
                  </a:rPr>
                  <a:t> </a:t>
                </a:r>
                <a:r>
                  <a:rPr lang="tr-TR" sz="1200" b="1" dirty="0" err="1" smtClean="0">
                    <a:solidFill>
                      <a:schemeClr val="tx2"/>
                    </a:solidFill>
                  </a:rPr>
                  <a:t>from</a:t>
                </a:r>
                <a:r>
                  <a:rPr lang="tr-TR" sz="1200" b="1" dirty="0" smtClean="0">
                    <a:solidFill>
                      <a:schemeClr val="tx2"/>
                    </a:solidFill>
                  </a:rPr>
                  <a:t> </a:t>
                </a:r>
              </a:p>
              <a:p>
                <a:pPr algn="ctr"/>
                <a:r>
                  <a:rPr lang="tr-TR" sz="1200" b="1" dirty="0" err="1" smtClean="0">
                    <a:solidFill>
                      <a:schemeClr val="tx2"/>
                    </a:solidFill>
                  </a:rPr>
                  <a:t>labor</a:t>
                </a:r>
                <a:r>
                  <a:rPr lang="tr-TR" sz="1200" b="1" dirty="0" smtClean="0">
                    <a:solidFill>
                      <a:schemeClr val="tx2"/>
                    </a:solidFill>
                  </a:rPr>
                  <a:t/>
                </a:r>
                <a:br>
                  <a:rPr lang="tr-TR" sz="1200" b="1" dirty="0" smtClean="0">
                    <a:solidFill>
                      <a:schemeClr val="tx2"/>
                    </a:solidFill>
                  </a:rPr>
                </a:br>
                <a:r>
                  <a:rPr lang="tr-TR" sz="1200" b="1" dirty="0" smtClean="0">
                    <a:solidFill>
                      <a:srgbClr val="FF0000"/>
                    </a:solidFill>
                  </a:rPr>
                  <a:t>2.6%</a:t>
                </a:r>
                <a:endParaRPr lang="en-US" sz="1600" b="1" dirty="0">
                  <a:solidFill>
                    <a:srgbClr val="FF0000"/>
                  </a:solidFill>
                </a:endParaRPr>
              </a:p>
            </p:txBody>
          </p:sp>
        </p:grpSp>
      </p:grpSp>
      <p:grpSp>
        <p:nvGrpSpPr>
          <p:cNvPr id="11" name="Group 10"/>
          <p:cNvGrpSpPr/>
          <p:nvPr/>
        </p:nvGrpSpPr>
        <p:grpSpPr>
          <a:xfrm>
            <a:off x="7697745" y="641445"/>
            <a:ext cx="1146005" cy="2095596"/>
            <a:chOff x="7697745" y="641445"/>
            <a:chExt cx="1146005" cy="2095596"/>
          </a:xfrm>
        </p:grpSpPr>
        <p:grpSp>
          <p:nvGrpSpPr>
            <p:cNvPr id="25" name="Group 24"/>
            <p:cNvGrpSpPr/>
            <p:nvPr/>
          </p:nvGrpSpPr>
          <p:grpSpPr>
            <a:xfrm>
              <a:off x="7697745" y="641445"/>
              <a:ext cx="1070942" cy="1033154"/>
              <a:chOff x="3221030" y="-761909"/>
              <a:chExt cx="1921080" cy="1691002"/>
            </a:xfrm>
          </p:grpSpPr>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0428" y="-761909"/>
                <a:ext cx="1669410" cy="1691002"/>
              </a:xfrm>
              <a:prstGeom prst="rect">
                <a:avLst/>
              </a:prstGeom>
            </p:spPr>
          </p:pic>
          <p:sp>
            <p:nvSpPr>
              <p:cNvPr id="27" name="Rectangle 26"/>
              <p:cNvSpPr/>
              <p:nvPr/>
            </p:nvSpPr>
            <p:spPr>
              <a:xfrm>
                <a:off x="3221030" y="-589603"/>
                <a:ext cx="1921080" cy="1208999"/>
              </a:xfrm>
              <a:prstGeom prst="rect">
                <a:avLst/>
              </a:prstGeom>
            </p:spPr>
            <p:txBody>
              <a:bodyPr wrap="square">
                <a:spAutoFit/>
              </a:bodyPr>
              <a:lstStyle/>
              <a:p>
                <a:pPr algn="ctr"/>
                <a:r>
                  <a:rPr lang="tr-TR" sz="1050" b="1" dirty="0" smtClean="0">
                    <a:solidFill>
                      <a:schemeClr val="tx2"/>
                    </a:solidFill>
                  </a:rPr>
                  <a:t>Annual</a:t>
                </a:r>
              </a:p>
              <a:p>
                <a:pPr algn="ctr"/>
                <a:r>
                  <a:rPr lang="tr-TR" sz="1050" b="1" dirty="0" smtClean="0">
                    <a:solidFill>
                      <a:schemeClr val="tx2"/>
                    </a:solidFill>
                  </a:rPr>
                  <a:t>average</a:t>
                </a:r>
              </a:p>
              <a:p>
                <a:pPr algn="ctr"/>
                <a:r>
                  <a:rPr lang="tr-TR" sz="1050" b="1" dirty="0" smtClean="0">
                    <a:solidFill>
                      <a:schemeClr val="tx2"/>
                    </a:solidFill>
                  </a:rPr>
                  <a:t>growth</a:t>
                </a:r>
                <a:endParaRPr lang="tr-TR" sz="1050" b="1" dirty="0">
                  <a:solidFill>
                    <a:schemeClr val="tx2"/>
                  </a:solidFill>
                </a:endParaRPr>
              </a:p>
              <a:p>
                <a:pPr algn="ctr"/>
                <a:r>
                  <a:rPr lang="tr-TR" sz="1050" b="1" dirty="0" smtClean="0">
                    <a:solidFill>
                      <a:srgbClr val="FF0000"/>
                    </a:solidFill>
                  </a:rPr>
                  <a:t>2.4%</a:t>
                </a:r>
                <a:endParaRPr lang="en-US" sz="1050" b="1" dirty="0">
                  <a:solidFill>
                    <a:srgbClr val="FF0000"/>
                  </a:solidFill>
                </a:endParaRPr>
              </a:p>
            </p:txBody>
          </p:sp>
        </p:grpSp>
        <p:grpSp>
          <p:nvGrpSpPr>
            <p:cNvPr id="31" name="Group 30"/>
            <p:cNvGrpSpPr/>
            <p:nvPr/>
          </p:nvGrpSpPr>
          <p:grpSpPr>
            <a:xfrm>
              <a:off x="7743400" y="1565417"/>
              <a:ext cx="1100350" cy="1171624"/>
              <a:chOff x="3255606" y="-761909"/>
              <a:chExt cx="1921080" cy="1691002"/>
            </a:xfrm>
          </p:grpSpPr>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96139">
                <a:off x="3307427" y="-761909"/>
                <a:ext cx="1669411" cy="1691002"/>
              </a:xfrm>
              <a:prstGeom prst="rect">
                <a:avLst/>
              </a:prstGeom>
            </p:spPr>
          </p:pic>
          <p:sp>
            <p:nvSpPr>
              <p:cNvPr id="33" name="Rectangle 32"/>
              <p:cNvSpPr/>
              <p:nvPr/>
            </p:nvSpPr>
            <p:spPr>
              <a:xfrm>
                <a:off x="3255606" y="-655405"/>
                <a:ext cx="1921080" cy="1279385"/>
              </a:xfrm>
              <a:prstGeom prst="rect">
                <a:avLst/>
              </a:prstGeom>
            </p:spPr>
            <p:txBody>
              <a:bodyPr wrap="square">
                <a:spAutoFit/>
              </a:bodyPr>
              <a:lstStyle/>
              <a:p>
                <a:pPr algn="ctr"/>
                <a:r>
                  <a:rPr lang="tr-TR" sz="1000" b="1" dirty="0" smtClean="0">
                    <a:solidFill>
                      <a:schemeClr val="tx2"/>
                    </a:solidFill>
                  </a:rPr>
                  <a:t>Annual</a:t>
                </a:r>
              </a:p>
              <a:p>
                <a:pPr algn="ctr"/>
                <a:r>
                  <a:rPr lang="tr-TR" sz="1000" b="1" dirty="0" smtClean="0">
                    <a:solidFill>
                      <a:schemeClr val="tx2"/>
                    </a:solidFill>
                  </a:rPr>
                  <a:t>average</a:t>
                </a:r>
              </a:p>
              <a:p>
                <a:pPr algn="ctr"/>
                <a:r>
                  <a:rPr lang="tr-TR" sz="1000" b="1" dirty="0" smtClean="0">
                    <a:solidFill>
                      <a:schemeClr val="tx2"/>
                    </a:solidFill>
                  </a:rPr>
                  <a:t>Fixed a/c rel.</a:t>
                </a:r>
              </a:p>
              <a:p>
                <a:pPr algn="ctr"/>
                <a:r>
                  <a:rPr lang="tr-TR" sz="1000" b="1" dirty="0" smtClean="0">
                    <a:solidFill>
                      <a:schemeClr val="tx2"/>
                    </a:solidFill>
                  </a:rPr>
                  <a:t>Cost saving</a:t>
                </a:r>
                <a:endParaRPr lang="tr-TR" sz="1000" b="1" dirty="0">
                  <a:solidFill>
                    <a:schemeClr val="tx2"/>
                  </a:solidFill>
                </a:endParaRPr>
              </a:p>
              <a:p>
                <a:pPr algn="ctr"/>
                <a:r>
                  <a:rPr lang="tr-TR" sz="1000" b="1" dirty="0" smtClean="0">
                    <a:solidFill>
                      <a:srgbClr val="FF0000"/>
                    </a:solidFill>
                  </a:rPr>
                  <a:t>0.5%</a:t>
                </a:r>
                <a:endParaRPr lang="en-US" sz="1000" b="1" dirty="0">
                  <a:solidFill>
                    <a:srgbClr val="FF0000"/>
                  </a:solidFill>
                </a:endParaRPr>
              </a:p>
            </p:txBody>
          </p:sp>
        </p:grpSp>
      </p:grpSp>
      <p:graphicFrame>
        <p:nvGraphicFramePr>
          <p:cNvPr id="37" name="Chart 36"/>
          <p:cNvGraphicFramePr/>
          <p:nvPr>
            <p:extLst>
              <p:ext uri="{D42A27DB-BD31-4B8C-83A1-F6EECF244321}">
                <p14:modId xmlns:p14="http://schemas.microsoft.com/office/powerpoint/2010/main" val="1141209263"/>
              </p:ext>
            </p:extLst>
          </p:nvPr>
        </p:nvGraphicFramePr>
        <p:xfrm>
          <a:off x="467839" y="2726559"/>
          <a:ext cx="5255885" cy="1740867"/>
        </p:xfrm>
        <a:graphic>
          <a:graphicData uri="http://schemas.openxmlformats.org/drawingml/2006/chart">
            <c:chart xmlns:c="http://schemas.openxmlformats.org/drawingml/2006/chart" xmlns:r="http://schemas.openxmlformats.org/officeDocument/2006/relationships" r:id="rId10"/>
          </a:graphicData>
        </a:graphic>
      </p:graphicFrame>
      <p:sp>
        <p:nvSpPr>
          <p:cNvPr id="38" name="TextBox 37"/>
          <p:cNvSpPr txBox="1"/>
          <p:nvPr/>
        </p:nvSpPr>
        <p:spPr>
          <a:xfrm>
            <a:off x="443776" y="4672795"/>
            <a:ext cx="4043415" cy="312906"/>
          </a:xfrm>
          <a:prstGeom prst="rect">
            <a:avLst/>
          </a:prstGeom>
          <a:noFill/>
        </p:spPr>
        <p:txBody>
          <a:bodyPr wrap="none" lIns="68580" tIns="34290" rIns="68580" bIns="34290" rtlCol="0">
            <a:spAutoFit/>
          </a:bodyPr>
          <a:lstStyle>
            <a:defPPr>
              <a:defRPr lang="en-US"/>
            </a:defPPr>
            <a:lvl1pPr>
              <a:lnSpc>
                <a:spcPts val="1875"/>
              </a:lnSpc>
              <a:defRPr sz="1000" i="1">
                <a:solidFill>
                  <a:srgbClr val="505050"/>
                </a:solidFill>
              </a:defRPr>
            </a:lvl1pPr>
          </a:lstStyle>
          <a:p>
            <a:r>
              <a:rPr lang="en-US" dirty="0" smtClean="0"/>
              <a:t>Total employees also includes THY Teknik, THY Habom, THY </a:t>
            </a:r>
            <a:r>
              <a:rPr lang="en-US" dirty="0" err="1" smtClean="0"/>
              <a:t>Aydın</a:t>
            </a:r>
            <a:r>
              <a:rPr lang="en-US" dirty="0" smtClean="0"/>
              <a:t> </a:t>
            </a:r>
            <a:r>
              <a:rPr lang="en-US" dirty="0" err="1" smtClean="0"/>
              <a:t>Çıldır</a:t>
            </a:r>
            <a:r>
              <a:rPr lang="tr-TR" dirty="0" smtClean="0"/>
              <a:t> A.Ş.</a:t>
            </a:r>
            <a:r>
              <a:rPr lang="en-US" dirty="0" smtClean="0"/>
              <a:t>.</a:t>
            </a:r>
            <a:endParaRPr lang="en-US" dirty="0"/>
          </a:p>
        </p:txBody>
      </p:sp>
      <p:graphicFrame>
        <p:nvGraphicFramePr>
          <p:cNvPr id="39" name="Chart 38"/>
          <p:cNvGraphicFramePr/>
          <p:nvPr>
            <p:extLst>
              <p:ext uri="{D42A27DB-BD31-4B8C-83A1-F6EECF244321}">
                <p14:modId xmlns:p14="http://schemas.microsoft.com/office/powerpoint/2010/main" val="1818210500"/>
              </p:ext>
            </p:extLst>
          </p:nvPr>
        </p:nvGraphicFramePr>
        <p:xfrm>
          <a:off x="5807488" y="763457"/>
          <a:ext cx="2592709" cy="1752018"/>
        </p:xfrm>
        <a:graphic>
          <a:graphicData uri="http://schemas.openxmlformats.org/drawingml/2006/chart">
            <c:chart xmlns:c="http://schemas.openxmlformats.org/drawingml/2006/chart" xmlns:r="http://schemas.openxmlformats.org/officeDocument/2006/relationships" r:id="rId11"/>
          </a:graphicData>
        </a:graphic>
      </p:graphicFrame>
      <p:grpSp>
        <p:nvGrpSpPr>
          <p:cNvPr id="8" name="Group 7"/>
          <p:cNvGrpSpPr/>
          <p:nvPr/>
        </p:nvGrpSpPr>
        <p:grpSpPr>
          <a:xfrm>
            <a:off x="145539" y="809090"/>
            <a:ext cx="5672583" cy="2052325"/>
            <a:chOff x="145539" y="809090"/>
            <a:chExt cx="5672583" cy="2052325"/>
          </a:xfrm>
        </p:grpSpPr>
        <p:grpSp>
          <p:nvGrpSpPr>
            <p:cNvPr id="29" name="Group 28"/>
            <p:cNvGrpSpPr/>
            <p:nvPr/>
          </p:nvGrpSpPr>
          <p:grpSpPr>
            <a:xfrm>
              <a:off x="145539" y="809090"/>
              <a:ext cx="5672583" cy="2052325"/>
              <a:chOff x="242045" y="815986"/>
              <a:chExt cx="5672583" cy="2052325"/>
            </a:xfrm>
          </p:grpSpPr>
          <p:pic>
            <p:nvPicPr>
              <p:cNvPr id="30" name="Picture 29"/>
              <p:cNvPicPr>
                <a:picLocks noChangeAspect="1"/>
              </p:cNvPicPr>
              <p:nvPr/>
            </p:nvPicPr>
            <p:blipFill rotWithShape="1">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rot="16200000">
                <a:off x="5068753" y="1753944"/>
                <a:ext cx="1584610" cy="107139"/>
              </a:xfrm>
              <a:prstGeom prst="rect">
                <a:avLst/>
              </a:prstGeom>
            </p:spPr>
          </p:pic>
          <p:pic>
            <p:nvPicPr>
              <p:cNvPr id="34" name="Picture 6" descr="C:\Users\APOLLON\Desktop\THY_0003_Rectangle-1.png"/>
              <p:cNvPicPr>
                <a:picLocks noChangeAspect="1" noChangeArrowheads="1"/>
              </p:cNvPicPr>
              <p:nvPr/>
            </p:nvPicPr>
            <p:blipFill rotWithShape="1">
              <a:blip r:embed="rId13"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662730" y="1128323"/>
                <a:ext cx="5050174" cy="10779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Chart 34"/>
              <p:cNvGraphicFramePr/>
              <p:nvPr>
                <p:extLst>
                  <p:ext uri="{D42A27DB-BD31-4B8C-83A1-F6EECF244321}">
                    <p14:modId xmlns:p14="http://schemas.microsoft.com/office/powerpoint/2010/main" val="4066383734"/>
                  </p:ext>
                </p:extLst>
              </p:nvPr>
            </p:nvGraphicFramePr>
            <p:xfrm>
              <a:off x="242045" y="815986"/>
              <a:ext cx="5672583" cy="2052325"/>
            </p:xfrm>
            <a:graphic>
              <a:graphicData uri="http://schemas.openxmlformats.org/drawingml/2006/chart">
                <c:chart xmlns:c="http://schemas.openxmlformats.org/drawingml/2006/chart" xmlns:r="http://schemas.openxmlformats.org/officeDocument/2006/relationships" r:id="rId14"/>
              </a:graphicData>
            </a:graphic>
          </p:graphicFrame>
        </p:grpSp>
        <p:cxnSp>
          <p:nvCxnSpPr>
            <p:cNvPr id="36" name="Straight Connector 35"/>
            <p:cNvCxnSpPr/>
            <p:nvPr/>
          </p:nvCxnSpPr>
          <p:spPr>
            <a:xfrm>
              <a:off x="4675447" y="1008312"/>
              <a:ext cx="0" cy="1142917"/>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9520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anim calcmode="lin" valueType="num">
                                      <p:cBhvr>
                                        <p:cTn id="26" dur="750" fill="hold"/>
                                        <p:tgtEl>
                                          <p:spTgt spid="11"/>
                                        </p:tgtEl>
                                        <p:attrNameLst>
                                          <p:attrName>ppt_x</p:attrName>
                                        </p:attrNameLst>
                                      </p:cBhvr>
                                      <p:tavLst>
                                        <p:tav tm="0">
                                          <p:val>
                                            <p:strVal val="#ppt_x"/>
                                          </p:val>
                                        </p:tav>
                                        <p:tav tm="100000">
                                          <p:val>
                                            <p:strVal val="#ppt_x"/>
                                          </p:val>
                                        </p:tav>
                                      </p:tavLst>
                                    </p:anim>
                                    <p:anim calcmode="lin" valueType="num">
                                      <p:cBhvr>
                                        <p:cTn id="27" dur="75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3250"/>
                            </p:stCondLst>
                            <p:childTnLst>
                              <p:par>
                                <p:cTn id="29" presetID="42"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700"/>
                                        <p:tgtEl>
                                          <p:spTgt spid="37"/>
                                        </p:tgtEl>
                                      </p:cBhvr>
                                    </p:animEffect>
                                    <p:anim calcmode="lin" valueType="num">
                                      <p:cBhvr>
                                        <p:cTn id="32" dur="700" fill="hold"/>
                                        <p:tgtEl>
                                          <p:spTgt spid="37"/>
                                        </p:tgtEl>
                                        <p:attrNameLst>
                                          <p:attrName>ppt_x</p:attrName>
                                        </p:attrNameLst>
                                      </p:cBhvr>
                                      <p:tavLst>
                                        <p:tav tm="0">
                                          <p:val>
                                            <p:strVal val="#ppt_x"/>
                                          </p:val>
                                        </p:tav>
                                        <p:tav tm="100000">
                                          <p:val>
                                            <p:strVal val="#ppt_x"/>
                                          </p:val>
                                        </p:tav>
                                      </p:tavLst>
                                    </p:anim>
                                    <p:anim calcmode="lin" valueType="num">
                                      <p:cBhvr>
                                        <p:cTn id="33" dur="700" fill="hold"/>
                                        <p:tgtEl>
                                          <p:spTgt spid="37"/>
                                        </p:tgtEl>
                                        <p:attrNameLst>
                                          <p:attrName>ppt_y</p:attrName>
                                        </p:attrNameLst>
                                      </p:cBhvr>
                                      <p:tavLst>
                                        <p:tav tm="0">
                                          <p:val>
                                            <p:strVal val="#ppt_y+.1"/>
                                          </p:val>
                                        </p:tav>
                                        <p:tav tm="100000">
                                          <p:val>
                                            <p:strVal val="#ppt_y"/>
                                          </p:val>
                                        </p:tav>
                                      </p:tavLst>
                                    </p:anim>
                                  </p:childTnLst>
                                </p:cTn>
                              </p:par>
                            </p:childTnLst>
                          </p:cTn>
                        </p:par>
                        <p:par>
                          <p:cTn id="34" fill="hold">
                            <p:stCondLst>
                              <p:cond delay="3950"/>
                            </p:stCondLst>
                            <p:childTnLst>
                              <p:par>
                                <p:cTn id="35" presetID="16" presetClass="entr" presetSubtype="37"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AsOne/>
      </p:bldGraphic>
      <p:bldGraphic spid="39"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adolu\thy\spy\4.Sunumlar\Ana_Datalar\Görseller\THY SKYTRAX 2015 ILN-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27"/>
          <a:stretch/>
        </p:blipFill>
        <p:spPr bwMode="auto">
          <a:xfrm>
            <a:off x="5487223" y="-3802"/>
            <a:ext cx="3656777" cy="49429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24" y="405"/>
            <a:ext cx="2887494" cy="4794214"/>
          </a:xfrm>
          <a:prstGeom prst="rect">
            <a:avLst/>
          </a:prstGeom>
        </p:spPr>
      </p:pic>
      <p:sp>
        <p:nvSpPr>
          <p:cNvPr id="22" name="Rectangle 21"/>
          <p:cNvSpPr/>
          <p:nvPr/>
        </p:nvSpPr>
        <p:spPr>
          <a:xfrm>
            <a:off x="0" y="0"/>
            <a:ext cx="7765256" cy="5143500"/>
          </a:xfrm>
          <a:prstGeom prst="rect">
            <a:avLst/>
          </a:prstGeom>
          <a:gradFill>
            <a:gsLst>
              <a:gs pos="0">
                <a:srgbClr val="00B0F0"/>
              </a:gs>
              <a:gs pos="100000">
                <a:schemeClr val="bg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2590" r="13775"/>
          <a:stretch/>
        </p:blipFill>
        <p:spPr>
          <a:xfrm>
            <a:off x="-21404" y="4795735"/>
            <a:ext cx="9194587" cy="34776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519" y="4877863"/>
            <a:ext cx="2463005" cy="230353"/>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6" y="-3801"/>
            <a:ext cx="5472139" cy="51435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75" y="2966463"/>
            <a:ext cx="3789844" cy="1849589"/>
          </a:xfrm>
          <a:prstGeom prst="rect">
            <a:avLst/>
          </a:prstGeom>
        </p:spPr>
      </p:pic>
      <p:sp>
        <p:nvSpPr>
          <p:cNvPr id="12" name="Content Placeholder 2"/>
          <p:cNvSpPr>
            <a:spLocks noGrp="1"/>
          </p:cNvSpPr>
          <p:nvPr>
            <p:ph idx="1"/>
          </p:nvPr>
        </p:nvSpPr>
        <p:spPr>
          <a:xfrm>
            <a:off x="188093" y="184508"/>
            <a:ext cx="3742266" cy="1202837"/>
          </a:xfrm>
        </p:spPr>
        <p:txBody>
          <a:bodyPr>
            <a:noAutofit/>
          </a:bodyPr>
          <a:lstStyle/>
          <a:p>
            <a:pPr marL="0" indent="0">
              <a:buNone/>
            </a:pPr>
            <a:r>
              <a:rPr lang="tr-TR" sz="3600" b="1" dirty="0" smtClean="0">
                <a:solidFill>
                  <a:srgbClr val="032E8C"/>
                </a:solidFill>
              </a:rPr>
              <a:t>World </a:t>
            </a:r>
            <a:r>
              <a:rPr lang="tr-TR" sz="3600" b="1" dirty="0" err="1" smtClean="0">
                <a:solidFill>
                  <a:srgbClr val="032E8C"/>
                </a:solidFill>
              </a:rPr>
              <a:t>Quality</a:t>
            </a:r>
            <a:r>
              <a:rPr lang="tr-TR" sz="3600" b="1" dirty="0" smtClean="0">
                <a:solidFill>
                  <a:srgbClr val="032E8C"/>
                </a:solidFill>
              </a:rPr>
              <a:t> </a:t>
            </a:r>
            <a:r>
              <a:rPr lang="tr-TR" sz="3600" b="1" dirty="0" err="1" smtClean="0">
                <a:solidFill>
                  <a:srgbClr val="032E8C"/>
                </a:solidFill>
              </a:rPr>
              <a:t>Awards</a:t>
            </a:r>
            <a:endParaRPr lang="tr-TR" sz="3600" b="1" dirty="0" smtClean="0">
              <a:solidFill>
                <a:srgbClr val="032E8C"/>
              </a:solidFill>
            </a:endParaRPr>
          </a:p>
        </p:txBody>
      </p:sp>
      <p:grpSp>
        <p:nvGrpSpPr>
          <p:cNvPr id="13" name="Group 12"/>
          <p:cNvGrpSpPr/>
          <p:nvPr/>
        </p:nvGrpSpPr>
        <p:grpSpPr>
          <a:xfrm>
            <a:off x="135544" y="1265908"/>
            <a:ext cx="1796831" cy="1850624"/>
            <a:chOff x="2876572" y="1226291"/>
            <a:chExt cx="2868638" cy="2816907"/>
          </a:xfrm>
        </p:grpSpPr>
        <p:grpSp>
          <p:nvGrpSpPr>
            <p:cNvPr id="17" name="Group 16"/>
            <p:cNvGrpSpPr/>
            <p:nvPr/>
          </p:nvGrpSpPr>
          <p:grpSpPr>
            <a:xfrm>
              <a:off x="2876572" y="1226291"/>
              <a:ext cx="2868638" cy="2816907"/>
              <a:chOff x="2876572" y="1226291"/>
              <a:chExt cx="2868638" cy="2816907"/>
            </a:xfrm>
          </p:grpSpPr>
          <p:sp>
            <p:nvSpPr>
              <p:cNvPr id="24" name="Chord 23"/>
              <p:cNvSpPr/>
              <p:nvPr/>
            </p:nvSpPr>
            <p:spPr>
              <a:xfrm rot="4500000">
                <a:off x="2902437" y="1200426"/>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25"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23" name="TextBox 22"/>
            <p:cNvSpPr txBox="1"/>
            <p:nvPr/>
          </p:nvSpPr>
          <p:spPr>
            <a:xfrm>
              <a:off x="2888645" y="1495742"/>
              <a:ext cx="2596976" cy="2190137"/>
            </a:xfrm>
            <a:prstGeom prst="rect">
              <a:avLst/>
            </a:prstGeom>
            <a:noFill/>
            <a:effectLst/>
          </p:spPr>
          <p:txBody>
            <a:bodyPr wrap="square" rtlCol="0">
              <a:spAutoFit/>
            </a:bodyPr>
            <a:lstStyle/>
            <a:p>
              <a:pPr algn="ctr">
                <a:lnSpc>
                  <a:spcPts val="2100"/>
                </a:lnSpc>
              </a:pPr>
              <a:r>
                <a:rPr lang="tr-TR" sz="2400" b="1" noProof="1" smtClean="0">
                  <a:solidFill>
                    <a:schemeClr val="bg1"/>
                  </a:solidFill>
                </a:rPr>
                <a:t>Best Business Class Catering In Lounge</a:t>
              </a:r>
              <a:endParaRPr lang="en-US" sz="2400" b="1" noProof="1">
                <a:solidFill>
                  <a:schemeClr val="bg1"/>
                </a:solidFill>
              </a:endParaRPr>
            </a:p>
          </p:txBody>
        </p:sp>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3229" y="11400"/>
            <a:ext cx="3479006" cy="5143500"/>
          </a:xfrm>
          <a:prstGeom prst="rect">
            <a:avLst/>
          </a:prstGeom>
        </p:spPr>
      </p:pic>
      <p:grpSp>
        <p:nvGrpSpPr>
          <p:cNvPr id="26" name="Group 25"/>
          <p:cNvGrpSpPr/>
          <p:nvPr/>
        </p:nvGrpSpPr>
        <p:grpSpPr>
          <a:xfrm>
            <a:off x="3134444" y="51757"/>
            <a:ext cx="1834545" cy="1850624"/>
            <a:chOff x="2816360" y="1226291"/>
            <a:chExt cx="2928850" cy="2816907"/>
          </a:xfrm>
        </p:grpSpPr>
        <p:grpSp>
          <p:nvGrpSpPr>
            <p:cNvPr id="27" name="Group 26"/>
            <p:cNvGrpSpPr/>
            <p:nvPr/>
          </p:nvGrpSpPr>
          <p:grpSpPr>
            <a:xfrm>
              <a:off x="2876572" y="1226291"/>
              <a:ext cx="2868638" cy="2816907"/>
              <a:chOff x="2876572" y="1226291"/>
              <a:chExt cx="2868638" cy="2816907"/>
            </a:xfrm>
          </p:grpSpPr>
          <p:sp>
            <p:nvSpPr>
              <p:cNvPr id="29" name="Chord 28"/>
              <p:cNvSpPr/>
              <p:nvPr/>
            </p:nvSpPr>
            <p:spPr>
              <a:xfrm rot="4500000">
                <a:off x="2902437" y="1200426"/>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30"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28" name="TextBox 27"/>
            <p:cNvSpPr txBox="1"/>
            <p:nvPr/>
          </p:nvSpPr>
          <p:spPr>
            <a:xfrm>
              <a:off x="2816360" y="1438319"/>
              <a:ext cx="2596978" cy="2190137"/>
            </a:xfrm>
            <a:prstGeom prst="rect">
              <a:avLst/>
            </a:prstGeom>
            <a:noFill/>
            <a:effectLst/>
          </p:spPr>
          <p:txBody>
            <a:bodyPr wrap="square" rtlCol="0">
              <a:spAutoFit/>
            </a:bodyPr>
            <a:lstStyle/>
            <a:p>
              <a:pPr algn="ctr">
                <a:lnSpc>
                  <a:spcPts val="2100"/>
                </a:lnSpc>
              </a:pPr>
              <a:r>
                <a:rPr lang="tr-TR" sz="2400" b="1" noProof="1" smtClean="0">
                  <a:solidFill>
                    <a:schemeClr val="bg1"/>
                  </a:solidFill>
                </a:rPr>
                <a:t>Best Business Class Catering in the world</a:t>
              </a:r>
              <a:endParaRPr lang="en-US" sz="2400" b="1" noProof="1">
                <a:solidFill>
                  <a:schemeClr val="bg1"/>
                </a:solidFill>
              </a:endParaRPr>
            </a:p>
          </p:txBody>
        </p:sp>
      </p:grpSp>
      <p:sp>
        <p:nvSpPr>
          <p:cNvPr id="2" name="TextBox 1"/>
          <p:cNvSpPr txBox="1"/>
          <p:nvPr/>
        </p:nvSpPr>
        <p:spPr>
          <a:xfrm>
            <a:off x="118753" y="4816052"/>
            <a:ext cx="1220527" cy="312906"/>
          </a:xfrm>
          <a:prstGeom prst="rect">
            <a:avLst/>
          </a:prstGeom>
          <a:noFill/>
        </p:spPr>
        <p:txBody>
          <a:bodyPr wrap="none" lIns="68580" tIns="34290" rIns="68580" bIns="34290" rtlCol="0">
            <a:spAutoFit/>
          </a:bodyPr>
          <a:lstStyle>
            <a:defPPr>
              <a:defRPr lang="en-US"/>
            </a:defPPr>
            <a:lvl1pPr>
              <a:lnSpc>
                <a:spcPts val="1875"/>
              </a:lnSpc>
              <a:defRPr sz="1000" i="1">
                <a:solidFill>
                  <a:srgbClr val="505050"/>
                </a:solidFill>
              </a:defRPr>
            </a:lvl1pPr>
          </a:lstStyle>
          <a:p>
            <a:r>
              <a:rPr lang="tr-TR" dirty="0"/>
              <a:t>Source: </a:t>
            </a:r>
            <a:r>
              <a:rPr lang="tr-TR" dirty="0" err="1"/>
              <a:t>Skytrax</a:t>
            </a:r>
            <a:r>
              <a:rPr lang="tr-TR" dirty="0"/>
              <a:t> </a:t>
            </a:r>
            <a:r>
              <a:rPr lang="tr-TR" dirty="0" smtClean="0"/>
              <a:t>2015</a:t>
            </a:r>
            <a:endParaRPr lang="tr-TR" dirty="0"/>
          </a:p>
        </p:txBody>
      </p:sp>
      <p:pic>
        <p:nvPicPr>
          <p:cNvPr id="3"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859" t="10312" r="35859"/>
          <a:stretch/>
        </p:blipFill>
        <p:spPr bwMode="auto">
          <a:xfrm>
            <a:off x="2551017" y="2308384"/>
            <a:ext cx="2802577" cy="282057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279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anim calcmode="lin" valueType="num">
                                      <p:cBhvr>
                                        <p:cTn id="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3" presetClass="entr" presetSubtype="3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strVal val="4*#ppt_w"/>
                                          </p:val>
                                        </p:tav>
                                        <p:tav tm="100000">
                                          <p:val>
                                            <p:strVal val="#ppt_w"/>
                                          </p:val>
                                        </p:tav>
                                      </p:tavLst>
                                    </p:anim>
                                    <p:anim calcmode="lin" valueType="num">
                                      <p:cBhvr>
                                        <p:cTn id="14" dur="500" fill="hold"/>
                                        <p:tgtEl>
                                          <p:spTgt spid="13"/>
                                        </p:tgtEl>
                                        <p:attrNameLst>
                                          <p:attrName>ppt_h</p:attrName>
                                        </p:attrNameLst>
                                      </p:cBhvr>
                                      <p:tavLst>
                                        <p:tav tm="0">
                                          <p:val>
                                            <p:strVal val="4*#ppt_h"/>
                                          </p:val>
                                        </p:tav>
                                        <p:tav tm="100000">
                                          <p:val>
                                            <p:strVal val="#ppt_h"/>
                                          </p:val>
                                        </p:tav>
                                      </p:tavLst>
                                    </p:anim>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13"/>
                                        </p:tgtEl>
                                      </p:cBhvr>
                                    </p:animEffect>
                                    <p:animScale>
                                      <p:cBhvr>
                                        <p:cTn id="18" dur="250" autoRev="1" fill="hold"/>
                                        <p:tgtEl>
                                          <p:spTgt spid="13"/>
                                        </p:tgtEl>
                                      </p:cBhvr>
                                      <p:by x="105000" y="105000"/>
                                    </p:animScale>
                                  </p:childTnLst>
                                </p:cTn>
                              </p:par>
                            </p:childTnLst>
                          </p:cTn>
                        </p:par>
                        <p:par>
                          <p:cTn id="19" fill="hold">
                            <p:stCondLst>
                              <p:cond delay="1500"/>
                            </p:stCondLst>
                            <p:childTnLst>
                              <p:par>
                                <p:cTn id="20" presetID="23" presetClass="entr" presetSubtype="32"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strVal val="4*#ppt_w"/>
                                          </p:val>
                                        </p:tav>
                                        <p:tav tm="100000">
                                          <p:val>
                                            <p:strVal val="#ppt_w"/>
                                          </p:val>
                                        </p:tav>
                                      </p:tavLst>
                                    </p:anim>
                                    <p:anim calcmode="lin" valueType="num">
                                      <p:cBhvr>
                                        <p:cTn id="23" dur="500" fill="hold"/>
                                        <p:tgtEl>
                                          <p:spTgt spid="26"/>
                                        </p:tgtEl>
                                        <p:attrNameLst>
                                          <p:attrName>ppt_h</p:attrName>
                                        </p:attrNameLst>
                                      </p:cBhvr>
                                      <p:tavLst>
                                        <p:tav tm="0">
                                          <p:val>
                                            <p:strVal val="4*#ppt_h"/>
                                          </p:val>
                                        </p:tav>
                                        <p:tav tm="100000">
                                          <p:val>
                                            <p:strVal val="#ppt_h"/>
                                          </p:val>
                                        </p:tav>
                                      </p:tavLst>
                                    </p:anim>
                                  </p:childTnLst>
                                </p:cTn>
                              </p:par>
                            </p:childTnLst>
                          </p:cTn>
                        </p:par>
                        <p:par>
                          <p:cTn id="24" fill="hold">
                            <p:stCondLst>
                              <p:cond delay="2000"/>
                            </p:stCondLst>
                            <p:childTnLst>
                              <p:par>
                                <p:cTn id="25" presetID="26" presetClass="emph" presetSubtype="0" fill="hold" nodeType="afterEffect">
                                  <p:stCondLst>
                                    <p:cond delay="0"/>
                                  </p:stCondLst>
                                  <p:childTnLst>
                                    <p:animEffect transition="out" filter="fade">
                                      <p:cBhvr>
                                        <p:cTn id="26" dur="500" tmFilter="0, 0; .2, .5; .8, .5; 1, 0"/>
                                        <p:tgtEl>
                                          <p:spTgt spid="26"/>
                                        </p:tgtEl>
                                      </p:cBhvr>
                                    </p:animEffect>
                                    <p:animScale>
                                      <p:cBhvr>
                                        <p:cTn id="27" dur="250" autoRev="1" fill="hold"/>
                                        <p:tgtEl>
                                          <p:spTgt spid="26"/>
                                        </p:tgtEl>
                                      </p:cBhvr>
                                      <p:by x="105000" y="105000"/>
                                    </p:animScale>
                                  </p:childTnLst>
                                </p:cTn>
                              </p:par>
                              <p:par>
                                <p:cTn id="28" presetID="22" presetClass="entr" presetSubtype="8" fill="hold" nodeType="withEffect">
                                  <p:stCondLst>
                                    <p:cond delay="50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t>Awards</a:t>
            </a:r>
            <a:endParaRPr lang="tr-TR" dirty="0"/>
          </a:p>
        </p:txBody>
      </p:sp>
      <p:pic>
        <p:nvPicPr>
          <p:cNvPr id="4" name="Picture 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77805"/>
          <a:stretch/>
        </p:blipFill>
        <p:spPr>
          <a:xfrm rot="16200000">
            <a:off x="2797235" y="2645896"/>
            <a:ext cx="3762042" cy="254360"/>
          </a:xfrm>
          <a:prstGeom prst="rect">
            <a:avLst/>
          </a:prstGeom>
        </p:spPr>
      </p:pic>
      <p:grpSp>
        <p:nvGrpSpPr>
          <p:cNvPr id="21" name="Group 20"/>
          <p:cNvGrpSpPr/>
          <p:nvPr/>
        </p:nvGrpSpPr>
        <p:grpSpPr>
          <a:xfrm>
            <a:off x="0" y="909181"/>
            <a:ext cx="4505324" cy="1115644"/>
            <a:chOff x="2324100" y="1080631"/>
            <a:chExt cx="4505324" cy="1115644"/>
          </a:xfrm>
        </p:grpSpPr>
        <p:pic>
          <p:nvPicPr>
            <p:cNvPr id="27" name="Picture 26"/>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57445" y="1081850"/>
              <a:ext cx="2571979" cy="1114425"/>
            </a:xfrm>
            <a:prstGeom prst="rect">
              <a:avLst/>
            </a:prstGeom>
          </p:spPr>
        </p:pic>
        <p:pic>
          <p:nvPicPr>
            <p:cNvPr id="28" name="Picture 27"/>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2324100" y="1080631"/>
              <a:ext cx="1932126" cy="1114425"/>
            </a:xfrm>
            <a:prstGeom prst="rect">
              <a:avLst/>
            </a:prstGeom>
          </p:spPr>
        </p:pic>
      </p:grpSp>
      <p:grpSp>
        <p:nvGrpSpPr>
          <p:cNvPr id="32" name="Group 31"/>
          <p:cNvGrpSpPr/>
          <p:nvPr/>
        </p:nvGrpSpPr>
        <p:grpSpPr>
          <a:xfrm>
            <a:off x="266699" y="1928812"/>
            <a:ext cx="4048125" cy="1368625"/>
            <a:chOff x="266699" y="1717474"/>
            <a:chExt cx="4048125" cy="1368625"/>
          </a:xfrm>
        </p:grpSpPr>
        <p:sp>
          <p:nvSpPr>
            <p:cNvPr id="31" name="Rectangle 30"/>
            <p:cNvSpPr/>
            <p:nvPr/>
          </p:nvSpPr>
          <p:spPr>
            <a:xfrm>
              <a:off x="266699" y="1717474"/>
              <a:ext cx="4048125" cy="1368625"/>
            </a:xfrm>
            <a:prstGeom prst="rect">
              <a:avLst/>
            </a:prstGeom>
            <a:gradFill flip="none" rotWithShape="1">
              <a:gsLst>
                <a:gs pos="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Picture 4" descr="C:\Users\z_akca\AppData\Local\Microsoft\Windows\Temporary Internet Files\Content.Outlook\KG4E2SPC\image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01" r="17269"/>
            <a:stretch/>
          </p:blipFill>
          <p:spPr bwMode="auto">
            <a:xfrm>
              <a:off x="2974882" y="1832536"/>
              <a:ext cx="1263744" cy="11773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Freeform 29"/>
            <p:cNvSpPr/>
            <p:nvPr/>
          </p:nvSpPr>
          <p:spPr>
            <a:xfrm>
              <a:off x="2860028" y="1769861"/>
              <a:ext cx="514350" cy="1316238"/>
            </a:xfrm>
            <a:custGeom>
              <a:avLst/>
              <a:gdLst>
                <a:gd name="connsiteX0" fmla="*/ 314325 w 409575"/>
                <a:gd name="connsiteY0" fmla="*/ 38100 h 1495425"/>
                <a:gd name="connsiteX1" fmla="*/ 152400 w 409575"/>
                <a:gd name="connsiteY1" fmla="*/ 1495425 h 1495425"/>
                <a:gd name="connsiteX2" fmla="*/ 0 w 409575"/>
                <a:gd name="connsiteY2" fmla="*/ 1495425 h 1495425"/>
                <a:gd name="connsiteX3" fmla="*/ 0 w 409575"/>
                <a:gd name="connsiteY3" fmla="*/ 0 h 1495425"/>
                <a:gd name="connsiteX4" fmla="*/ 409575 w 409575"/>
                <a:gd name="connsiteY4" fmla="*/ 0 h 149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1495425">
                  <a:moveTo>
                    <a:pt x="314325" y="38100"/>
                  </a:moveTo>
                  <a:lnTo>
                    <a:pt x="152400" y="1495425"/>
                  </a:lnTo>
                  <a:lnTo>
                    <a:pt x="0" y="1495425"/>
                  </a:lnTo>
                  <a:lnTo>
                    <a:pt x="0" y="0"/>
                  </a:lnTo>
                  <a:lnTo>
                    <a:pt x="409575" y="0"/>
                  </a:lnTo>
                </a:path>
              </a:pathLst>
            </a:custGeom>
            <a:gradFill flip="none" rotWithShape="1">
              <a:gsLst>
                <a:gs pos="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498" y="1796652"/>
              <a:ext cx="679963" cy="1193502"/>
            </a:xfrm>
            <a:prstGeom prst="rect">
              <a:avLst/>
            </a:prstGeom>
          </p:spPr>
        </p:pic>
        <p:sp>
          <p:nvSpPr>
            <p:cNvPr id="5" name="Content Placeholder 9"/>
            <p:cNvSpPr txBox="1">
              <a:spLocks/>
            </p:cNvSpPr>
            <p:nvPr/>
          </p:nvSpPr>
          <p:spPr>
            <a:xfrm>
              <a:off x="1143000" y="2035211"/>
              <a:ext cx="1438275" cy="1010433"/>
            </a:xfrm>
            <a:prstGeom prst="rect">
              <a:avLst/>
            </a:prstGeom>
          </p:spPr>
          <p:txBody>
            <a:bodyPr>
              <a:noAutofit/>
            </a:bodyPr>
            <a:lstStyle>
              <a:lvl1pPr marL="134541" indent="-134541" algn="l" defTabSz="685800" rtl="0" eaLnBrk="1" latinLnBrk="0" hangingPunct="1">
                <a:lnSpc>
                  <a:spcPct val="100000"/>
                </a:lnSpc>
                <a:spcBef>
                  <a:spcPts val="900"/>
                </a:spcBef>
                <a:buFont typeface="Arial" panose="020B0604020202020204" pitchFamily="34" charset="0"/>
                <a:buChar char="•"/>
                <a:defRPr sz="2100" kern="1200">
                  <a:solidFill>
                    <a:schemeClr val="tx1"/>
                  </a:solidFill>
                  <a:latin typeface="+mn-lt"/>
                  <a:ea typeface="+mn-ea"/>
                  <a:cs typeface="+mn-cs"/>
                </a:defRPr>
              </a:lvl1pPr>
              <a:lvl2pPr marL="402431"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603647" indent="-171450" algn="l" defTabSz="685800" rtl="0" eaLnBrk="1" latinLnBrk="0" hangingPunct="1">
                <a:lnSpc>
                  <a:spcPct val="90000"/>
                </a:lnSpc>
                <a:spcBef>
                  <a:spcPts val="375"/>
                </a:spcBef>
                <a:buFont typeface="Arial" panose="020B0604020202020204" pitchFamily="34" charset="0"/>
                <a:buChar char="•"/>
                <a:tabLs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tr-TR" sz="1600" b="1" dirty="0"/>
                <a:t>Airline of the Year </a:t>
              </a:r>
              <a:r>
                <a:rPr lang="tr-TR" sz="1600" b="1" dirty="0" smtClean="0"/>
                <a:t>Award</a:t>
              </a:r>
            </a:p>
            <a:p>
              <a:pPr marL="0" indent="0" algn="ctr">
                <a:buNone/>
              </a:pPr>
              <a:r>
                <a:rPr lang="tr-TR" sz="1600" b="1" dirty="0" smtClean="0"/>
                <a:t>(CAPA </a:t>
              </a:r>
              <a:r>
                <a:rPr lang="tr-TR" sz="1600" b="1" dirty="0"/>
                <a:t>,2013</a:t>
              </a:r>
              <a:r>
                <a:rPr lang="tr-TR" sz="1600" b="1" dirty="0" smtClean="0"/>
                <a:t>)</a:t>
              </a:r>
              <a:endParaRPr lang="tr-TR" sz="1600" b="1" dirty="0"/>
            </a:p>
          </p:txBody>
        </p:sp>
      </p:grpSp>
      <p:grpSp>
        <p:nvGrpSpPr>
          <p:cNvPr id="39" name="Group 38"/>
          <p:cNvGrpSpPr/>
          <p:nvPr/>
        </p:nvGrpSpPr>
        <p:grpSpPr>
          <a:xfrm>
            <a:off x="200024" y="3390854"/>
            <a:ext cx="4048125" cy="1480153"/>
            <a:chOff x="200024" y="3505154"/>
            <a:chExt cx="4048125" cy="1480153"/>
          </a:xfrm>
        </p:grpSpPr>
        <p:sp>
          <p:nvSpPr>
            <p:cNvPr id="33" name="Rectangle 32"/>
            <p:cNvSpPr/>
            <p:nvPr/>
          </p:nvSpPr>
          <p:spPr>
            <a:xfrm>
              <a:off x="200024" y="3505154"/>
              <a:ext cx="4048125" cy="1386270"/>
            </a:xfrm>
            <a:prstGeom prst="rect">
              <a:avLst/>
            </a:prstGeom>
            <a:gradFill flip="none" rotWithShape="1">
              <a:gsLst>
                <a:gs pos="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089" y="3753066"/>
              <a:ext cx="453492" cy="1138358"/>
            </a:xfrm>
            <a:prstGeom prst="rect">
              <a:avLst/>
            </a:prstGeom>
          </p:spPr>
        </p:pic>
        <p:pic>
          <p:nvPicPr>
            <p:cNvPr id="38" name="Picture 2" descr="http://www.turkishairlines.com/images/Image/basin_bultenleri/oduller_atw2b.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7635"/>
            <a:stretch/>
          </p:blipFill>
          <p:spPr bwMode="auto">
            <a:xfrm>
              <a:off x="3009014" y="3640610"/>
              <a:ext cx="1153411" cy="1179040"/>
            </a:xfrm>
            <a:prstGeom prst="rect">
              <a:avLst/>
            </a:prstGeom>
            <a:ln>
              <a:noFill/>
            </a:ln>
            <a:effectLst/>
            <a:extLst/>
          </p:spPr>
        </p:pic>
        <p:sp>
          <p:nvSpPr>
            <p:cNvPr id="35" name="Freeform 34"/>
            <p:cNvSpPr/>
            <p:nvPr/>
          </p:nvSpPr>
          <p:spPr>
            <a:xfrm>
              <a:off x="2864154" y="3505154"/>
              <a:ext cx="514350" cy="1309709"/>
            </a:xfrm>
            <a:custGeom>
              <a:avLst/>
              <a:gdLst>
                <a:gd name="connsiteX0" fmla="*/ 314325 w 409575"/>
                <a:gd name="connsiteY0" fmla="*/ 38100 h 1495425"/>
                <a:gd name="connsiteX1" fmla="*/ 152400 w 409575"/>
                <a:gd name="connsiteY1" fmla="*/ 1495425 h 1495425"/>
                <a:gd name="connsiteX2" fmla="*/ 0 w 409575"/>
                <a:gd name="connsiteY2" fmla="*/ 1495425 h 1495425"/>
                <a:gd name="connsiteX3" fmla="*/ 0 w 409575"/>
                <a:gd name="connsiteY3" fmla="*/ 0 h 1495425"/>
                <a:gd name="connsiteX4" fmla="*/ 409575 w 409575"/>
                <a:gd name="connsiteY4" fmla="*/ 0 h 149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1495425">
                  <a:moveTo>
                    <a:pt x="314325" y="38100"/>
                  </a:moveTo>
                  <a:lnTo>
                    <a:pt x="152400" y="1495425"/>
                  </a:lnTo>
                  <a:lnTo>
                    <a:pt x="0" y="1495425"/>
                  </a:lnTo>
                  <a:lnTo>
                    <a:pt x="0" y="0"/>
                  </a:lnTo>
                  <a:lnTo>
                    <a:pt x="409575" y="0"/>
                  </a:lnTo>
                </a:path>
              </a:pathLst>
            </a:custGeom>
            <a:gradFill flip="none" rotWithShape="1">
              <a:gsLst>
                <a:gs pos="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Content Placeholder 9"/>
            <p:cNvSpPr txBox="1">
              <a:spLocks/>
            </p:cNvSpPr>
            <p:nvPr/>
          </p:nvSpPr>
          <p:spPr>
            <a:xfrm>
              <a:off x="1090612" y="3672917"/>
              <a:ext cx="1771650" cy="1312390"/>
            </a:xfrm>
            <a:prstGeom prst="rect">
              <a:avLst/>
            </a:prstGeom>
          </p:spPr>
          <p:txBody>
            <a:bodyPr>
              <a:noAutofit/>
            </a:bodyPr>
            <a:lstStyle>
              <a:lvl1pPr marL="134541" indent="-134541" algn="l" defTabSz="685800" rtl="0" eaLnBrk="1" latinLnBrk="0" hangingPunct="1">
                <a:lnSpc>
                  <a:spcPct val="100000"/>
                </a:lnSpc>
                <a:spcBef>
                  <a:spcPts val="900"/>
                </a:spcBef>
                <a:buFont typeface="Arial" panose="020B0604020202020204" pitchFamily="34" charset="0"/>
                <a:buChar char="•"/>
                <a:defRPr sz="2100" kern="1200">
                  <a:solidFill>
                    <a:schemeClr val="tx1"/>
                  </a:solidFill>
                  <a:latin typeface="+mn-lt"/>
                  <a:ea typeface="+mn-ea"/>
                  <a:cs typeface="+mn-cs"/>
                </a:defRPr>
              </a:lvl1pPr>
              <a:lvl2pPr marL="402431"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603647" indent="-171450" algn="l" defTabSz="685800" rtl="0" eaLnBrk="1" latinLnBrk="0" hangingPunct="1">
                <a:lnSpc>
                  <a:spcPct val="90000"/>
                </a:lnSpc>
                <a:spcBef>
                  <a:spcPts val="375"/>
                </a:spcBef>
                <a:buFont typeface="Arial" panose="020B0604020202020204" pitchFamily="34" charset="0"/>
                <a:buChar char="•"/>
                <a:tabLs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600" b="1" dirty="0"/>
                <a:t>Winner of Air Transport </a:t>
              </a:r>
              <a:r>
                <a:rPr lang="tr-TR" sz="1600" b="1" dirty="0"/>
                <a:t/>
              </a:r>
              <a:br>
                <a:rPr lang="tr-TR" sz="1600" b="1" dirty="0"/>
              </a:br>
              <a:r>
                <a:rPr lang="en-US" sz="1600" b="1" dirty="0"/>
                <a:t>World-Market Leadership Award’11</a:t>
              </a:r>
              <a:endParaRPr lang="tr-TR" sz="1600" b="1" dirty="0"/>
            </a:p>
          </p:txBody>
        </p:sp>
      </p:grpSp>
      <p:grpSp>
        <p:nvGrpSpPr>
          <p:cNvPr id="6" name="Group 5"/>
          <p:cNvGrpSpPr/>
          <p:nvPr/>
        </p:nvGrpSpPr>
        <p:grpSpPr>
          <a:xfrm>
            <a:off x="4648200" y="928231"/>
            <a:ext cx="4429126" cy="4215269"/>
            <a:chOff x="4648200" y="928231"/>
            <a:chExt cx="4429126" cy="4215269"/>
          </a:xfrm>
        </p:grpSpPr>
        <p:grpSp>
          <p:nvGrpSpPr>
            <p:cNvPr id="42" name="Group 41"/>
            <p:cNvGrpSpPr/>
            <p:nvPr/>
          </p:nvGrpSpPr>
          <p:grpSpPr>
            <a:xfrm>
              <a:off x="4648200" y="928231"/>
              <a:ext cx="4429126" cy="1115644"/>
              <a:chOff x="2324100" y="1080631"/>
              <a:chExt cx="4429126" cy="1115644"/>
            </a:xfrm>
          </p:grpSpPr>
          <p:pic>
            <p:nvPicPr>
              <p:cNvPr id="48" name="Picture 47"/>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57446" y="1081850"/>
                <a:ext cx="2495780" cy="1114425"/>
              </a:xfrm>
              <a:prstGeom prst="rect">
                <a:avLst/>
              </a:prstGeom>
            </p:spPr>
          </p:pic>
          <p:pic>
            <p:nvPicPr>
              <p:cNvPr id="49" name="Picture 48"/>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2324100" y="1080631"/>
                <a:ext cx="1932126" cy="1114425"/>
              </a:xfrm>
              <a:prstGeom prst="rect">
                <a:avLst/>
              </a:prstGeom>
            </p:spPr>
          </p:pic>
        </p:grpSp>
        <p:grpSp>
          <p:nvGrpSpPr>
            <p:cNvPr id="40" name="Group 39"/>
            <p:cNvGrpSpPr/>
            <p:nvPr/>
          </p:nvGrpSpPr>
          <p:grpSpPr>
            <a:xfrm>
              <a:off x="4838699" y="1276304"/>
              <a:ext cx="4048125" cy="1247822"/>
              <a:chOff x="4772024" y="1390604"/>
              <a:chExt cx="4048125" cy="1247822"/>
            </a:xfrm>
          </p:grpSpPr>
          <p:sp>
            <p:nvSpPr>
              <p:cNvPr id="51" name="Rectangle 50"/>
              <p:cNvSpPr/>
              <p:nvPr/>
            </p:nvSpPr>
            <p:spPr>
              <a:xfrm>
                <a:off x="4772024" y="1409700"/>
                <a:ext cx="4048125" cy="1219200"/>
              </a:xfrm>
              <a:prstGeom prst="rect">
                <a:avLst/>
              </a:prstGeom>
              <a:gradFill flip="none" rotWithShape="1">
                <a:gsLst>
                  <a:gs pos="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55" name="Content Placeholder 9"/>
              <p:cNvSpPr txBox="1">
                <a:spLocks/>
              </p:cNvSpPr>
              <p:nvPr/>
            </p:nvSpPr>
            <p:spPr>
              <a:xfrm>
                <a:off x="4886325" y="1390604"/>
                <a:ext cx="2333625" cy="1114471"/>
              </a:xfrm>
              <a:prstGeom prst="rect">
                <a:avLst/>
              </a:prstGeom>
            </p:spPr>
            <p:txBody>
              <a:bodyPr>
                <a:noAutofit/>
              </a:bodyPr>
              <a:lstStyle>
                <a:lvl1pPr marL="134541" indent="-134541" algn="l" defTabSz="685800" rtl="0" eaLnBrk="1" latinLnBrk="0" hangingPunct="1">
                  <a:lnSpc>
                    <a:spcPct val="100000"/>
                  </a:lnSpc>
                  <a:spcBef>
                    <a:spcPts val="900"/>
                  </a:spcBef>
                  <a:buFont typeface="Arial" panose="020B0604020202020204" pitchFamily="34" charset="0"/>
                  <a:buChar char="•"/>
                  <a:defRPr sz="2100" kern="1200">
                    <a:solidFill>
                      <a:schemeClr val="tx1"/>
                    </a:solidFill>
                    <a:latin typeface="+mn-lt"/>
                    <a:ea typeface="+mn-ea"/>
                    <a:cs typeface="+mn-cs"/>
                  </a:defRPr>
                </a:lvl1pPr>
                <a:lvl2pPr marL="402431"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603647" indent="-171450" algn="l" defTabSz="685800" rtl="0" eaLnBrk="1" latinLnBrk="0" hangingPunct="1">
                  <a:lnSpc>
                    <a:spcPct val="90000"/>
                  </a:lnSpc>
                  <a:spcBef>
                    <a:spcPts val="375"/>
                  </a:spcBef>
                  <a:buFont typeface="Arial" panose="020B0604020202020204" pitchFamily="34" charset="0"/>
                  <a:buChar char="•"/>
                  <a:tabLs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tr-TR" sz="1400" b="1" dirty="0" smtClean="0"/>
                  <a:t>Aircraft </a:t>
                </a:r>
                <a:r>
                  <a:rPr lang="tr-TR" sz="1400" b="1" dirty="0" err="1" smtClean="0"/>
                  <a:t>Financing</a:t>
                </a:r>
                <a:r>
                  <a:rPr lang="tr-TR" sz="1400" b="1" dirty="0" smtClean="0"/>
                  <a:t> </a:t>
                </a:r>
                <a:r>
                  <a:rPr lang="tr-TR" sz="1400" b="1" dirty="0" err="1" smtClean="0"/>
                  <a:t>Award</a:t>
                </a:r>
                <a:r>
                  <a:rPr lang="tr-TR" sz="1400" b="1" dirty="0" smtClean="0"/>
                  <a:t>, </a:t>
                </a:r>
                <a:r>
                  <a:rPr lang="tr-TR" sz="1400" b="1" dirty="0" err="1" smtClean="0"/>
                  <a:t>Structured</a:t>
                </a:r>
                <a:r>
                  <a:rPr lang="tr-TR" sz="1400" b="1" dirty="0" smtClean="0"/>
                  <a:t> </a:t>
                </a:r>
                <a:r>
                  <a:rPr lang="tr-TR" sz="1400" b="1" dirty="0"/>
                  <a:t>F</a:t>
                </a:r>
                <a:r>
                  <a:rPr lang="tr-TR" sz="1400" b="1" dirty="0" smtClean="0"/>
                  <a:t>inance </a:t>
                </a:r>
                <a:r>
                  <a:rPr lang="tr-TR" sz="1400" b="1" dirty="0" err="1" smtClean="0"/>
                  <a:t>Deal</a:t>
                </a:r>
                <a:r>
                  <a:rPr lang="tr-TR" sz="1400" b="1" dirty="0" smtClean="0"/>
                  <a:t> Of </a:t>
                </a:r>
                <a:r>
                  <a:rPr lang="tr-TR" sz="1400" b="1" dirty="0" err="1" smtClean="0"/>
                  <a:t>the</a:t>
                </a:r>
                <a:r>
                  <a:rPr lang="tr-TR" sz="1400" b="1" dirty="0" smtClean="0"/>
                  <a:t> </a:t>
                </a:r>
                <a:r>
                  <a:rPr lang="tr-TR" sz="1400" b="1" dirty="0" err="1" smtClean="0"/>
                  <a:t>Year</a:t>
                </a:r>
                <a:r>
                  <a:rPr lang="tr-TR" sz="1400" b="1" dirty="0" smtClean="0"/>
                  <a:t> (</a:t>
                </a:r>
                <a:r>
                  <a:rPr lang="tr-TR" sz="1400" b="1" dirty="0" err="1" smtClean="0"/>
                  <a:t>by</a:t>
                </a:r>
                <a:r>
                  <a:rPr lang="tr-TR" sz="1400" b="1" dirty="0" smtClean="0"/>
                  <a:t> Bond </a:t>
                </a:r>
                <a:r>
                  <a:rPr lang="tr-TR" sz="1400" b="1" dirty="0" err="1" smtClean="0"/>
                  <a:t>and</a:t>
                </a:r>
                <a:r>
                  <a:rPr lang="tr-TR" sz="1400" b="1" dirty="0" smtClean="0"/>
                  <a:t> </a:t>
                </a:r>
                <a:r>
                  <a:rPr lang="tr-TR" sz="1400" b="1" dirty="0" err="1" smtClean="0"/>
                  <a:t>Loans</a:t>
                </a:r>
                <a:r>
                  <a:rPr lang="tr-TR" sz="1400" b="1" dirty="0" smtClean="0"/>
                  <a:t>)</a:t>
                </a:r>
                <a:endParaRPr lang="tr-TR" sz="1400" b="1" dirty="0"/>
              </a:p>
            </p:txBody>
          </p:sp>
          <p:sp>
            <p:nvSpPr>
              <p:cNvPr id="53" name="Freeform 52"/>
              <p:cNvSpPr/>
              <p:nvPr/>
            </p:nvSpPr>
            <p:spPr>
              <a:xfrm>
                <a:off x="7362884" y="1447800"/>
                <a:ext cx="409515" cy="1190626"/>
              </a:xfrm>
              <a:custGeom>
                <a:avLst/>
                <a:gdLst>
                  <a:gd name="connsiteX0" fmla="*/ 314325 w 409575"/>
                  <a:gd name="connsiteY0" fmla="*/ 38100 h 1495425"/>
                  <a:gd name="connsiteX1" fmla="*/ 152400 w 409575"/>
                  <a:gd name="connsiteY1" fmla="*/ 1495425 h 1495425"/>
                  <a:gd name="connsiteX2" fmla="*/ 0 w 409575"/>
                  <a:gd name="connsiteY2" fmla="*/ 1495425 h 1495425"/>
                  <a:gd name="connsiteX3" fmla="*/ 0 w 409575"/>
                  <a:gd name="connsiteY3" fmla="*/ 0 h 1495425"/>
                  <a:gd name="connsiteX4" fmla="*/ 409575 w 409575"/>
                  <a:gd name="connsiteY4" fmla="*/ 0 h 149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1495425">
                    <a:moveTo>
                      <a:pt x="314325" y="38100"/>
                    </a:moveTo>
                    <a:lnTo>
                      <a:pt x="152400" y="1495425"/>
                    </a:lnTo>
                    <a:lnTo>
                      <a:pt x="0" y="1495425"/>
                    </a:lnTo>
                    <a:lnTo>
                      <a:pt x="0" y="0"/>
                    </a:lnTo>
                    <a:lnTo>
                      <a:pt x="409575" y="0"/>
                    </a:lnTo>
                  </a:path>
                </a:pathLst>
              </a:custGeom>
              <a:gradFill flip="none" rotWithShape="1">
                <a:gsLst>
                  <a:gs pos="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grpSp>
        <p:grpSp>
          <p:nvGrpSpPr>
            <p:cNvPr id="57" name="Group 56"/>
            <p:cNvGrpSpPr/>
            <p:nvPr/>
          </p:nvGrpSpPr>
          <p:grpSpPr>
            <a:xfrm>
              <a:off x="4838699" y="2362200"/>
              <a:ext cx="4048125" cy="952500"/>
              <a:chOff x="4772024" y="1409700"/>
              <a:chExt cx="4048125" cy="1265039"/>
            </a:xfrm>
          </p:grpSpPr>
          <p:sp>
            <p:nvSpPr>
              <p:cNvPr id="58" name="Rectangle 57"/>
              <p:cNvSpPr/>
              <p:nvPr/>
            </p:nvSpPr>
            <p:spPr>
              <a:xfrm>
                <a:off x="4772024" y="1409700"/>
                <a:ext cx="4048125" cy="1265039"/>
              </a:xfrm>
              <a:prstGeom prst="rect">
                <a:avLst/>
              </a:prstGeom>
              <a:gradFill flip="none" rotWithShape="1">
                <a:gsLst>
                  <a:gs pos="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Content Placeholder 9"/>
              <p:cNvSpPr txBox="1">
                <a:spLocks/>
              </p:cNvSpPr>
              <p:nvPr/>
            </p:nvSpPr>
            <p:spPr>
              <a:xfrm>
                <a:off x="4867275" y="1495379"/>
                <a:ext cx="2724150" cy="1114471"/>
              </a:xfrm>
              <a:prstGeom prst="rect">
                <a:avLst/>
              </a:prstGeom>
            </p:spPr>
            <p:txBody>
              <a:bodyPr>
                <a:noAutofit/>
              </a:bodyPr>
              <a:lstStyle>
                <a:lvl1pPr marL="134541" indent="-134541" algn="l" defTabSz="685800" rtl="0" eaLnBrk="1" latinLnBrk="0" hangingPunct="1">
                  <a:lnSpc>
                    <a:spcPct val="100000"/>
                  </a:lnSpc>
                  <a:spcBef>
                    <a:spcPts val="900"/>
                  </a:spcBef>
                  <a:buFont typeface="Arial" panose="020B0604020202020204" pitchFamily="34" charset="0"/>
                  <a:buChar char="•"/>
                  <a:defRPr sz="2100" kern="1200">
                    <a:solidFill>
                      <a:schemeClr val="tx1"/>
                    </a:solidFill>
                    <a:latin typeface="+mn-lt"/>
                    <a:ea typeface="+mn-ea"/>
                    <a:cs typeface="+mn-cs"/>
                  </a:defRPr>
                </a:lvl1pPr>
                <a:lvl2pPr marL="402431"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603647" indent="-171450" algn="l" defTabSz="685800" rtl="0" eaLnBrk="1" latinLnBrk="0" hangingPunct="1">
                  <a:lnSpc>
                    <a:spcPct val="90000"/>
                  </a:lnSpc>
                  <a:spcBef>
                    <a:spcPts val="375"/>
                  </a:spcBef>
                  <a:buFont typeface="Arial" panose="020B0604020202020204" pitchFamily="34" charset="0"/>
                  <a:buChar char="•"/>
                  <a:tabLs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400" b="1" dirty="0"/>
                  <a:t>Winner of Best Corporate Governance Award in Europe in 2015</a:t>
                </a:r>
                <a:endParaRPr lang="tr-TR" sz="1400" b="1" dirty="0"/>
              </a:p>
            </p:txBody>
          </p:sp>
        </p:grpSp>
        <p:grpSp>
          <p:nvGrpSpPr>
            <p:cNvPr id="69" name="Group 68"/>
            <p:cNvGrpSpPr/>
            <p:nvPr/>
          </p:nvGrpSpPr>
          <p:grpSpPr>
            <a:xfrm>
              <a:off x="4838699" y="3286125"/>
              <a:ext cx="4048125" cy="1857375"/>
              <a:chOff x="4838699" y="3286125"/>
              <a:chExt cx="4048125" cy="1857375"/>
            </a:xfrm>
          </p:grpSpPr>
          <p:sp>
            <p:nvSpPr>
              <p:cNvPr id="65" name="Rectangle 64"/>
              <p:cNvSpPr/>
              <p:nvPr/>
            </p:nvSpPr>
            <p:spPr>
              <a:xfrm>
                <a:off x="4838699" y="3286125"/>
                <a:ext cx="4048125" cy="1857375"/>
              </a:xfrm>
              <a:prstGeom prst="rect">
                <a:avLst/>
              </a:prstGeom>
              <a:gradFill flip="none" rotWithShape="1">
                <a:gsLst>
                  <a:gs pos="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6" name="Content Placeholder 9"/>
              <p:cNvSpPr txBox="1">
                <a:spLocks/>
              </p:cNvSpPr>
              <p:nvPr/>
            </p:nvSpPr>
            <p:spPr>
              <a:xfrm>
                <a:off x="4933950" y="3390854"/>
                <a:ext cx="2250621" cy="557235"/>
              </a:xfrm>
              <a:prstGeom prst="rect">
                <a:avLst/>
              </a:prstGeom>
            </p:spPr>
            <p:txBody>
              <a:bodyPr>
                <a:noAutofit/>
              </a:bodyPr>
              <a:lstStyle>
                <a:lvl1pPr marL="134541" indent="-134541" algn="l" defTabSz="685800" rtl="0" eaLnBrk="1" latinLnBrk="0" hangingPunct="1">
                  <a:lnSpc>
                    <a:spcPct val="100000"/>
                  </a:lnSpc>
                  <a:spcBef>
                    <a:spcPts val="900"/>
                  </a:spcBef>
                  <a:buFont typeface="Arial" panose="020B0604020202020204" pitchFamily="34" charset="0"/>
                  <a:buChar char="•"/>
                  <a:defRPr sz="2100" kern="1200">
                    <a:solidFill>
                      <a:schemeClr val="tx1"/>
                    </a:solidFill>
                    <a:latin typeface="+mn-lt"/>
                    <a:ea typeface="+mn-ea"/>
                    <a:cs typeface="+mn-cs"/>
                  </a:defRPr>
                </a:lvl1pPr>
                <a:lvl2pPr marL="402431"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603647" indent="-171450" algn="l" defTabSz="685800" rtl="0" eaLnBrk="1" latinLnBrk="0" hangingPunct="1">
                  <a:lnSpc>
                    <a:spcPct val="90000"/>
                  </a:lnSpc>
                  <a:spcBef>
                    <a:spcPts val="375"/>
                  </a:spcBef>
                  <a:buFont typeface="Arial" panose="020B0604020202020204" pitchFamily="34" charset="0"/>
                  <a:buChar char="•"/>
                  <a:tabLs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400" b="1" dirty="0"/>
                  <a:t>Best </a:t>
                </a:r>
                <a:r>
                  <a:rPr lang="tr-TR" sz="1400" b="1" dirty="0" err="1" smtClean="0"/>
                  <a:t>European</a:t>
                </a:r>
                <a:r>
                  <a:rPr lang="tr-TR" sz="1400" b="1" dirty="0" smtClean="0"/>
                  <a:t> Cargo </a:t>
                </a:r>
                <a:r>
                  <a:rPr lang="tr-TR" sz="1400" b="1" dirty="0" err="1" smtClean="0"/>
                  <a:t>Airline</a:t>
                </a:r>
                <a:r>
                  <a:rPr lang="tr-TR" sz="1400" b="1" dirty="0" smtClean="0"/>
                  <a:t>  (</a:t>
                </a:r>
                <a:r>
                  <a:rPr lang="tr-TR" sz="1400" b="1" dirty="0" err="1" smtClean="0"/>
                  <a:t>Air</a:t>
                </a:r>
                <a:r>
                  <a:rPr lang="tr-TR" sz="1400" b="1" dirty="0" smtClean="0"/>
                  <a:t> Cargo News)</a:t>
                </a:r>
                <a:endParaRPr lang="tr-TR" sz="1400" b="1" dirty="0"/>
              </a:p>
            </p:txBody>
          </p:sp>
        </p:grpSp>
        <p:pic>
          <p:nvPicPr>
            <p:cNvPr id="2050" name="Picture 2" descr="EB_2014_CG Awards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9304" y="2246549"/>
              <a:ext cx="1142122" cy="113811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http://www.turkishcargo.com.tr/cargo/_img/haber/tcargo-odul-2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4290" y="3290950"/>
              <a:ext cx="1208381" cy="15984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zmir Özel Yolcu Salonumuz Hizmetinizde Uçak Bilet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4304" y="1296133"/>
              <a:ext cx="796202" cy="10708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91503" y="964067"/>
            <a:ext cx="4048125" cy="901453"/>
            <a:chOff x="291503" y="964067"/>
            <a:chExt cx="4048125" cy="901453"/>
          </a:xfrm>
        </p:grpSpPr>
        <p:grpSp>
          <p:nvGrpSpPr>
            <p:cNvPr id="36" name="Group 35"/>
            <p:cNvGrpSpPr/>
            <p:nvPr/>
          </p:nvGrpSpPr>
          <p:grpSpPr>
            <a:xfrm>
              <a:off x="291503" y="964067"/>
              <a:ext cx="4048125" cy="901453"/>
              <a:chOff x="266699" y="2184646"/>
              <a:chExt cx="4048125" cy="901453"/>
            </a:xfrm>
          </p:grpSpPr>
          <p:sp>
            <p:nvSpPr>
              <p:cNvPr id="41" name="Rectangle 40"/>
              <p:cNvSpPr/>
              <p:nvPr/>
            </p:nvSpPr>
            <p:spPr>
              <a:xfrm>
                <a:off x="266699" y="2184646"/>
                <a:ext cx="4048125" cy="901453"/>
              </a:xfrm>
              <a:prstGeom prst="rect">
                <a:avLst/>
              </a:prstGeom>
              <a:gradFill flip="none" rotWithShape="1">
                <a:gsLst>
                  <a:gs pos="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Content Placeholder 9"/>
              <p:cNvSpPr txBox="1">
                <a:spLocks/>
              </p:cNvSpPr>
              <p:nvPr/>
            </p:nvSpPr>
            <p:spPr>
              <a:xfrm>
                <a:off x="1456439" y="2301609"/>
                <a:ext cx="2681182" cy="738866"/>
              </a:xfrm>
              <a:prstGeom prst="rect">
                <a:avLst/>
              </a:prstGeom>
            </p:spPr>
            <p:txBody>
              <a:bodyPr>
                <a:noAutofit/>
              </a:bodyPr>
              <a:lstStyle>
                <a:lvl1pPr marL="134541" indent="-134541" algn="l" defTabSz="685800" rtl="0" eaLnBrk="1" latinLnBrk="0" hangingPunct="1">
                  <a:lnSpc>
                    <a:spcPct val="100000"/>
                  </a:lnSpc>
                  <a:spcBef>
                    <a:spcPts val="900"/>
                  </a:spcBef>
                  <a:buFont typeface="Arial" panose="020B0604020202020204" pitchFamily="34" charset="0"/>
                  <a:buChar char="•"/>
                  <a:defRPr sz="2100" kern="1200">
                    <a:solidFill>
                      <a:schemeClr val="tx1"/>
                    </a:solidFill>
                    <a:latin typeface="+mn-lt"/>
                    <a:ea typeface="+mn-ea"/>
                    <a:cs typeface="+mn-cs"/>
                  </a:defRPr>
                </a:lvl1pPr>
                <a:lvl2pPr marL="402431"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603647" indent="-171450" algn="l" defTabSz="685800" rtl="0" eaLnBrk="1" latinLnBrk="0" hangingPunct="1">
                  <a:lnSpc>
                    <a:spcPct val="90000"/>
                  </a:lnSpc>
                  <a:spcBef>
                    <a:spcPts val="375"/>
                  </a:spcBef>
                  <a:buFont typeface="Arial" panose="020B0604020202020204" pitchFamily="34" charset="0"/>
                  <a:buChar char="•"/>
                  <a:tabLs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tr-TR" sz="1600" b="1" dirty="0"/>
                  <a:t>Airline of the Year </a:t>
                </a:r>
                <a:r>
                  <a:rPr lang="tr-TR" sz="1600" b="1" dirty="0" smtClean="0"/>
                  <a:t>Award</a:t>
                </a:r>
              </a:p>
              <a:p>
                <a:pPr marL="0" indent="0" algn="ctr">
                  <a:buNone/>
                </a:pPr>
                <a:r>
                  <a:rPr lang="tr-TR" sz="1600" b="1" dirty="0" smtClean="0"/>
                  <a:t>(</a:t>
                </a:r>
                <a:r>
                  <a:rPr lang="tr-TR" sz="1600" b="1" dirty="0" err="1" smtClean="0"/>
                  <a:t>Air</a:t>
                </a:r>
                <a:r>
                  <a:rPr lang="tr-TR" sz="1600" b="1" dirty="0" smtClean="0"/>
                  <a:t> Transport News 2015)</a:t>
                </a:r>
                <a:endParaRPr lang="tr-TR" sz="1600" b="1" dirty="0"/>
              </a:p>
            </p:txBody>
          </p:sp>
        </p:grpSp>
        <p:pic>
          <p:nvPicPr>
            <p:cNvPr id="47" name="Picture 2" descr="http://www.atn.aero/images/log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567" y="1072879"/>
              <a:ext cx="1101725" cy="7263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87371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par>
                          <p:cTn id="14" fill="hold">
                            <p:stCondLst>
                              <p:cond delay="500"/>
                            </p:stCondLst>
                            <p:childTnLst>
                              <p:par>
                                <p:cTn id="15" presetID="16" presetClass="entr" presetSubtype="4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Horizont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69" y="3189579"/>
            <a:ext cx="1702412" cy="202326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131" y="557533"/>
            <a:ext cx="9144000" cy="4534354"/>
          </a:xfrm>
          <a:prstGeom prst="rect">
            <a:avLst/>
          </a:prstGeom>
        </p:spPr>
      </p:pic>
      <p:sp>
        <p:nvSpPr>
          <p:cNvPr id="2" name="Title 1"/>
          <p:cNvSpPr>
            <a:spLocks noGrp="1"/>
          </p:cNvSpPr>
          <p:nvPr>
            <p:ph type="title"/>
          </p:nvPr>
        </p:nvSpPr>
        <p:spPr>
          <a:xfrm>
            <a:off x="218666" y="39800"/>
            <a:ext cx="8614736" cy="784672"/>
          </a:xfrm>
        </p:spPr>
        <p:txBody>
          <a:bodyPr/>
          <a:lstStyle/>
          <a:p>
            <a:r>
              <a:rPr lang="tr-TR" dirty="0" smtClean="0"/>
              <a:t>Sponsorships and Brand Ambassadors</a:t>
            </a:r>
            <a:endParaRPr lang="tr-TR" dirty="0"/>
          </a:p>
        </p:txBody>
      </p:sp>
      <p:pic>
        <p:nvPicPr>
          <p:cNvPr id="40" name="Picture 39"/>
          <p:cNvPicPr>
            <a:picLocks noChangeAspect="1"/>
          </p:cNvPicPr>
          <p:nvPr/>
        </p:nvPicPr>
        <p:blipFill rotWithShape="1">
          <a:blip r:embed="rId5" cstate="print">
            <a:extLst>
              <a:ext uri="{28A0092B-C50C-407E-A947-70E740481C1C}">
                <a14:useLocalDpi xmlns:a14="http://schemas.microsoft.com/office/drawing/2010/main" val="0"/>
              </a:ext>
            </a:extLst>
          </a:blip>
          <a:srcRect l="5826" b="22583"/>
          <a:stretch/>
        </p:blipFill>
        <p:spPr>
          <a:xfrm>
            <a:off x="-9525" y="4680452"/>
            <a:ext cx="1854115" cy="463047"/>
          </a:xfrm>
          <a:prstGeom prst="rect">
            <a:avLst/>
          </a:prstGeom>
        </p:spPr>
      </p:pic>
      <p:pic>
        <p:nvPicPr>
          <p:cNvPr id="51" name="Picture 50"/>
          <p:cNvPicPr>
            <a:picLocks noChangeAspect="1"/>
          </p:cNvPicPr>
          <p:nvPr/>
        </p:nvPicPr>
        <p:blipFill rotWithShape="1">
          <a:blip r:embed="rId6">
            <a:extLst>
              <a:ext uri="{28A0092B-C50C-407E-A947-70E740481C1C}">
                <a14:useLocalDpi xmlns:a14="http://schemas.microsoft.com/office/drawing/2010/main" val="0"/>
              </a:ext>
            </a:extLst>
          </a:blip>
          <a:srcRect l="12135" t="42747" r="52472" b="33683"/>
          <a:stretch/>
        </p:blipFill>
        <p:spPr>
          <a:xfrm>
            <a:off x="78120" y="4296671"/>
            <a:ext cx="2446511" cy="916470"/>
          </a:xfrm>
          <a:prstGeom prst="rect">
            <a:avLst/>
          </a:prstGeom>
        </p:spPr>
      </p:pic>
      <p:grpSp>
        <p:nvGrpSpPr>
          <p:cNvPr id="16" name="Group 15"/>
          <p:cNvGrpSpPr/>
          <p:nvPr/>
        </p:nvGrpSpPr>
        <p:grpSpPr>
          <a:xfrm>
            <a:off x="-1299826" y="807761"/>
            <a:ext cx="3452143" cy="2825705"/>
            <a:chOff x="-1299826" y="807761"/>
            <a:chExt cx="3452143" cy="2825705"/>
          </a:xfrm>
        </p:grpSpPr>
        <p:sp>
          <p:nvSpPr>
            <p:cNvPr id="54" name="Freeform 53"/>
            <p:cNvSpPr/>
            <p:nvPr/>
          </p:nvSpPr>
          <p:spPr>
            <a:xfrm rot="483718">
              <a:off x="-1299826" y="852267"/>
              <a:ext cx="3097683" cy="2781199"/>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933825" y="2333625"/>
                  </a:lnTo>
                  <a:lnTo>
                    <a:pt x="219075" y="4819650"/>
                  </a:lnTo>
                  <a:lnTo>
                    <a:pt x="0" y="1038225"/>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grpSp>
          <p:nvGrpSpPr>
            <p:cNvPr id="10" name="Group 9"/>
            <p:cNvGrpSpPr/>
            <p:nvPr/>
          </p:nvGrpSpPr>
          <p:grpSpPr>
            <a:xfrm>
              <a:off x="184746" y="807761"/>
              <a:ext cx="1967571" cy="1771776"/>
              <a:chOff x="184746" y="807761"/>
              <a:chExt cx="1967571" cy="1771776"/>
            </a:xfrm>
          </p:grpSpPr>
          <p:pic>
            <p:nvPicPr>
              <p:cNvPr id="46" name="Picture 45"/>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0541" y="807761"/>
                <a:ext cx="1771776" cy="1771776"/>
              </a:xfrm>
              <a:prstGeom prst="rect">
                <a:avLst/>
              </a:prstGeom>
              <a:effectLst>
                <a:innerShdw blurRad="114300">
                  <a:prstClr val="black"/>
                </a:innerShdw>
              </a:effectLst>
            </p:spPr>
          </p:pic>
          <p:grpSp>
            <p:nvGrpSpPr>
              <p:cNvPr id="28" name="Group 27"/>
              <p:cNvGrpSpPr/>
              <p:nvPr/>
            </p:nvGrpSpPr>
            <p:grpSpPr>
              <a:xfrm>
                <a:off x="184746" y="2080975"/>
                <a:ext cx="1684205" cy="357188"/>
                <a:chOff x="212174" y="2131200"/>
                <a:chExt cx="2245606" cy="476250"/>
              </a:xfrm>
            </p:grpSpPr>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174" y="2131200"/>
                  <a:ext cx="2245606" cy="476250"/>
                </a:xfrm>
                <a:prstGeom prst="rect">
                  <a:avLst/>
                </a:prstGeom>
              </p:spPr>
            </p:pic>
            <p:sp>
              <p:nvSpPr>
                <p:cNvPr id="30" name="TextBox 29"/>
                <p:cNvSpPr txBox="1"/>
                <p:nvPr/>
              </p:nvSpPr>
              <p:spPr>
                <a:xfrm>
                  <a:off x="613978" y="2162175"/>
                  <a:ext cx="1511525" cy="348813"/>
                </a:xfrm>
                <a:prstGeom prst="rect">
                  <a:avLst/>
                </a:prstGeom>
                <a:noFill/>
              </p:spPr>
              <p:txBody>
                <a:bodyPr wrap="none" rtlCol="0">
                  <a:spAutoFit/>
                </a:bodyPr>
                <a:lstStyle/>
                <a:p>
                  <a:r>
                    <a:rPr lang="tr-TR" sz="1100" b="1" dirty="0"/>
                    <a:t>DIDIER DROGBA</a:t>
                  </a:r>
                </a:p>
              </p:txBody>
            </p:sp>
          </p:grpSp>
        </p:grpSp>
      </p:grpSp>
      <p:grpSp>
        <p:nvGrpSpPr>
          <p:cNvPr id="17" name="Group 16"/>
          <p:cNvGrpSpPr/>
          <p:nvPr/>
        </p:nvGrpSpPr>
        <p:grpSpPr>
          <a:xfrm>
            <a:off x="1610223" y="857040"/>
            <a:ext cx="3555138" cy="4486329"/>
            <a:chOff x="1610223" y="857040"/>
            <a:chExt cx="3555138" cy="4486329"/>
          </a:xfrm>
        </p:grpSpPr>
        <p:sp>
          <p:nvSpPr>
            <p:cNvPr id="66" name="Freeform 65"/>
            <p:cNvSpPr/>
            <p:nvPr/>
          </p:nvSpPr>
          <p:spPr>
            <a:xfrm rot="18285796">
              <a:off x="1399346" y="1577354"/>
              <a:ext cx="3976892" cy="3555138"/>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933825" y="2333625"/>
                  </a:lnTo>
                  <a:lnTo>
                    <a:pt x="219075" y="4819650"/>
                  </a:lnTo>
                  <a:lnTo>
                    <a:pt x="0" y="1038225"/>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dirty="0" smtClean="0"/>
            </a:p>
            <a:p>
              <a:pPr algn="ctr"/>
              <a:endParaRPr lang="tr-TR" dirty="0"/>
            </a:p>
            <a:p>
              <a:pPr algn="ctr"/>
              <a:endParaRPr lang="tr-TR" dirty="0" smtClean="0"/>
            </a:p>
            <a:p>
              <a:pPr algn="ctr"/>
              <a:endParaRPr lang="tr-TR" dirty="0"/>
            </a:p>
            <a:p>
              <a:pPr algn="ctr"/>
              <a:endParaRPr lang="tr-TR" dirty="0" smtClean="0"/>
            </a:p>
            <a:p>
              <a:pPr algn="ctr"/>
              <a:endParaRPr lang="tr-TR" dirty="0"/>
            </a:p>
            <a:p>
              <a:pPr algn="ctr"/>
              <a:endParaRPr lang="tr-TR" dirty="0" smtClean="0"/>
            </a:p>
            <a:p>
              <a:pPr algn="ctr"/>
              <a:endParaRPr lang="tr-TR" dirty="0"/>
            </a:p>
            <a:p>
              <a:pPr algn="ctr"/>
              <a:endParaRPr lang="tr-TR" dirty="0" smtClean="0"/>
            </a:p>
            <a:p>
              <a:pPr algn="ctr"/>
              <a:endParaRPr lang="tr-TR" dirty="0"/>
            </a:p>
            <a:p>
              <a:pPr algn="ctr"/>
              <a:endParaRPr lang="tr-TR" dirty="0" smtClean="0"/>
            </a:p>
            <a:p>
              <a:pPr algn="ctr"/>
              <a:endParaRPr lang="tr-TR" dirty="0"/>
            </a:p>
            <a:p>
              <a:pPr algn="ctr"/>
              <a:endParaRPr lang="tr-TR" dirty="0"/>
            </a:p>
          </p:txBody>
        </p:sp>
        <p:grpSp>
          <p:nvGrpSpPr>
            <p:cNvPr id="11" name="Group 10"/>
            <p:cNvGrpSpPr/>
            <p:nvPr/>
          </p:nvGrpSpPr>
          <p:grpSpPr>
            <a:xfrm>
              <a:off x="2000250" y="857040"/>
              <a:ext cx="2532938" cy="2298089"/>
              <a:chOff x="2000250" y="857040"/>
              <a:chExt cx="2532938" cy="2298089"/>
            </a:xfrm>
          </p:grpSpPr>
          <p:pic>
            <p:nvPicPr>
              <p:cNvPr id="62" name="Picture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0961" y="857040"/>
                <a:ext cx="2292227" cy="2298089"/>
              </a:xfrm>
              <a:prstGeom prst="rect">
                <a:avLst/>
              </a:prstGeom>
              <a:effectLst>
                <a:innerShdw blurRad="114300">
                  <a:prstClr val="black"/>
                </a:innerShdw>
              </a:effectLst>
            </p:spPr>
          </p:pic>
          <p:grpSp>
            <p:nvGrpSpPr>
              <p:cNvPr id="34" name="Group 33"/>
              <p:cNvGrpSpPr/>
              <p:nvPr/>
            </p:nvGrpSpPr>
            <p:grpSpPr>
              <a:xfrm>
                <a:off x="2000250" y="2609850"/>
                <a:ext cx="1959688" cy="357188"/>
                <a:chOff x="42050" y="2131200"/>
                <a:chExt cx="2245606" cy="476250"/>
              </a:xfrm>
            </p:grpSpPr>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0" y="2131200"/>
                  <a:ext cx="2245606" cy="476250"/>
                </a:xfrm>
                <a:prstGeom prst="rect">
                  <a:avLst/>
                </a:prstGeom>
              </p:spPr>
            </p:pic>
            <p:sp>
              <p:nvSpPr>
                <p:cNvPr id="36" name="TextBox 35"/>
                <p:cNvSpPr txBox="1"/>
                <p:nvPr/>
              </p:nvSpPr>
              <p:spPr>
                <a:xfrm>
                  <a:off x="317260" y="2187575"/>
                  <a:ext cx="1903376" cy="328294"/>
                </a:xfrm>
                <a:prstGeom prst="rect">
                  <a:avLst/>
                </a:prstGeom>
                <a:noFill/>
              </p:spPr>
              <p:txBody>
                <a:bodyPr wrap="none" rtlCol="0">
                  <a:spAutoFit/>
                </a:bodyPr>
                <a:lstStyle/>
                <a:p>
                  <a:r>
                    <a:rPr lang="tr-TR" sz="1000" b="1" dirty="0" smtClean="0"/>
                    <a:t>OLYMPIQUE </a:t>
                  </a:r>
                  <a:r>
                    <a:rPr lang="tr-TR" sz="1000" b="1" dirty="0"/>
                    <a:t>DE </a:t>
                  </a:r>
                  <a:r>
                    <a:rPr lang="tr-TR" sz="1000" b="1" dirty="0" smtClean="0"/>
                    <a:t>MARSEILLE </a:t>
                  </a:r>
                  <a:endParaRPr lang="tr-TR" sz="1000" b="1" dirty="0"/>
                </a:p>
              </p:txBody>
            </p:sp>
          </p:grpSp>
        </p:grpSp>
      </p:grpSp>
      <p:grpSp>
        <p:nvGrpSpPr>
          <p:cNvPr id="18" name="Group 17"/>
          <p:cNvGrpSpPr/>
          <p:nvPr/>
        </p:nvGrpSpPr>
        <p:grpSpPr>
          <a:xfrm>
            <a:off x="4486275" y="750071"/>
            <a:ext cx="3681539" cy="3926040"/>
            <a:chOff x="4486275" y="750071"/>
            <a:chExt cx="3681539" cy="3926040"/>
          </a:xfrm>
        </p:grpSpPr>
        <p:sp>
          <p:nvSpPr>
            <p:cNvPr id="55" name="Freeform 54"/>
            <p:cNvSpPr/>
            <p:nvPr/>
          </p:nvSpPr>
          <p:spPr>
            <a:xfrm rot="16200000">
              <a:off x="4580159" y="1088456"/>
              <a:ext cx="3702801" cy="3472509"/>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 name="connsiteX0" fmla="*/ 0 w 4189057"/>
                <a:gd name="connsiteY0" fmla="*/ 1038225 h 4819650"/>
                <a:gd name="connsiteX1" fmla="*/ 2657475 w 4189057"/>
                <a:gd name="connsiteY1" fmla="*/ 0 h 4819650"/>
                <a:gd name="connsiteX2" fmla="*/ 3705225 w 4189057"/>
                <a:gd name="connsiteY2" fmla="*/ 666750 h 4819650"/>
                <a:gd name="connsiteX3" fmla="*/ 3990975 w 4189057"/>
                <a:gd name="connsiteY3" fmla="*/ 1409700 h 4819650"/>
                <a:gd name="connsiteX4" fmla="*/ 4189057 w 4189057"/>
                <a:gd name="connsiteY4" fmla="*/ 2247296 h 4819650"/>
                <a:gd name="connsiteX5" fmla="*/ 219075 w 4189057"/>
                <a:gd name="connsiteY5" fmla="*/ 4819650 h 4819650"/>
                <a:gd name="connsiteX6" fmla="*/ 0 w 4189057"/>
                <a:gd name="connsiteY6" fmla="*/ 1038225 h 4819650"/>
                <a:gd name="connsiteX0" fmla="*/ 0 w 4189057"/>
                <a:gd name="connsiteY0" fmla="*/ 1038225 h 4819650"/>
                <a:gd name="connsiteX1" fmla="*/ 2657475 w 4189057"/>
                <a:gd name="connsiteY1" fmla="*/ 0 h 4819650"/>
                <a:gd name="connsiteX2" fmla="*/ 3960453 w 4189057"/>
                <a:gd name="connsiteY2" fmla="*/ 436539 h 4819650"/>
                <a:gd name="connsiteX3" fmla="*/ 3990975 w 4189057"/>
                <a:gd name="connsiteY3" fmla="*/ 1409700 h 4819650"/>
                <a:gd name="connsiteX4" fmla="*/ 4189057 w 4189057"/>
                <a:gd name="connsiteY4" fmla="*/ 2247296 h 4819650"/>
                <a:gd name="connsiteX5" fmla="*/ 219075 w 4189057"/>
                <a:gd name="connsiteY5" fmla="*/ 4819650 h 4819650"/>
                <a:gd name="connsiteX6" fmla="*/ 0 w 4189057"/>
                <a:gd name="connsiteY6" fmla="*/ 1038225 h 4819650"/>
                <a:gd name="connsiteX0" fmla="*/ 0 w 4224013"/>
                <a:gd name="connsiteY0" fmla="*/ 1038225 h 4819650"/>
                <a:gd name="connsiteX1" fmla="*/ 2657475 w 4224013"/>
                <a:gd name="connsiteY1" fmla="*/ 0 h 4819650"/>
                <a:gd name="connsiteX2" fmla="*/ 3960453 w 4224013"/>
                <a:gd name="connsiteY2" fmla="*/ 436539 h 4819650"/>
                <a:gd name="connsiteX3" fmla="*/ 4224013 w 4224013"/>
                <a:gd name="connsiteY3" fmla="*/ 1237042 h 4819650"/>
                <a:gd name="connsiteX4" fmla="*/ 4189057 w 4224013"/>
                <a:gd name="connsiteY4" fmla="*/ 2247296 h 4819650"/>
                <a:gd name="connsiteX5" fmla="*/ 219075 w 4224013"/>
                <a:gd name="connsiteY5" fmla="*/ 4819650 h 4819650"/>
                <a:gd name="connsiteX6" fmla="*/ 0 w 4224013"/>
                <a:gd name="connsiteY6" fmla="*/ 1038225 h 4819650"/>
                <a:gd name="connsiteX0" fmla="*/ 0 w 4224013"/>
                <a:gd name="connsiteY0" fmla="*/ 1354764 h 5136189"/>
                <a:gd name="connsiteX1" fmla="*/ 3345485 w 4224013"/>
                <a:gd name="connsiteY1" fmla="*/ 0 h 5136189"/>
                <a:gd name="connsiteX2" fmla="*/ 3960453 w 4224013"/>
                <a:gd name="connsiteY2" fmla="*/ 753078 h 5136189"/>
                <a:gd name="connsiteX3" fmla="*/ 4224013 w 4224013"/>
                <a:gd name="connsiteY3" fmla="*/ 1553581 h 5136189"/>
                <a:gd name="connsiteX4" fmla="*/ 4189057 w 4224013"/>
                <a:gd name="connsiteY4" fmla="*/ 2563835 h 5136189"/>
                <a:gd name="connsiteX5" fmla="*/ 219075 w 4224013"/>
                <a:gd name="connsiteY5" fmla="*/ 5136189 h 5136189"/>
                <a:gd name="connsiteX6" fmla="*/ 0 w 4224013"/>
                <a:gd name="connsiteY6" fmla="*/ 1354764 h 5136189"/>
                <a:gd name="connsiteX0" fmla="*/ 0 w 4224013"/>
                <a:gd name="connsiteY0" fmla="*/ 1354764 h 5136189"/>
                <a:gd name="connsiteX1" fmla="*/ 3345485 w 4224013"/>
                <a:gd name="connsiteY1" fmla="*/ 0 h 5136189"/>
                <a:gd name="connsiteX2" fmla="*/ 3960453 w 4224013"/>
                <a:gd name="connsiteY2" fmla="*/ 753078 h 5136189"/>
                <a:gd name="connsiteX3" fmla="*/ 4224013 w 4224013"/>
                <a:gd name="connsiteY3" fmla="*/ 1553581 h 5136189"/>
                <a:gd name="connsiteX4" fmla="*/ 4189057 w 4224013"/>
                <a:gd name="connsiteY4" fmla="*/ 2563835 h 5136189"/>
                <a:gd name="connsiteX5" fmla="*/ 219075 w 4224013"/>
                <a:gd name="connsiteY5" fmla="*/ 5136189 h 5136189"/>
                <a:gd name="connsiteX6" fmla="*/ 0 w 4224013"/>
                <a:gd name="connsiteY6" fmla="*/ 1354764 h 5136189"/>
                <a:gd name="connsiteX0" fmla="*/ 0 w 4224013"/>
                <a:gd name="connsiteY0" fmla="*/ 1354764 h 5136189"/>
                <a:gd name="connsiteX1" fmla="*/ 3345485 w 4224013"/>
                <a:gd name="connsiteY1" fmla="*/ 0 h 5136189"/>
                <a:gd name="connsiteX2" fmla="*/ 3960453 w 4224013"/>
                <a:gd name="connsiteY2" fmla="*/ 753078 h 5136189"/>
                <a:gd name="connsiteX3" fmla="*/ 4056099 w 4224013"/>
                <a:gd name="connsiteY3" fmla="*/ 981864 h 5136189"/>
                <a:gd name="connsiteX4" fmla="*/ 4224013 w 4224013"/>
                <a:gd name="connsiteY4" fmla="*/ 1553581 h 5136189"/>
                <a:gd name="connsiteX5" fmla="*/ 4189057 w 4224013"/>
                <a:gd name="connsiteY5" fmla="*/ 2563835 h 5136189"/>
                <a:gd name="connsiteX6" fmla="*/ 219075 w 4224013"/>
                <a:gd name="connsiteY6" fmla="*/ 5136189 h 5136189"/>
                <a:gd name="connsiteX7" fmla="*/ 0 w 4224013"/>
                <a:gd name="connsiteY7" fmla="*/ 1354764 h 513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4013" h="5136189">
                  <a:moveTo>
                    <a:pt x="0" y="1354764"/>
                  </a:moveTo>
                  <a:lnTo>
                    <a:pt x="3345485" y="0"/>
                  </a:lnTo>
                  <a:cubicBezTo>
                    <a:pt x="3716927" y="409297"/>
                    <a:pt x="3755464" y="502052"/>
                    <a:pt x="3960453" y="753078"/>
                  </a:cubicBezTo>
                  <a:cubicBezTo>
                    <a:pt x="3970141" y="771787"/>
                    <a:pt x="4046411" y="963155"/>
                    <a:pt x="4056099" y="981864"/>
                  </a:cubicBezTo>
                  <a:lnTo>
                    <a:pt x="4224013" y="1553581"/>
                  </a:lnTo>
                  <a:lnTo>
                    <a:pt x="4189057" y="2563835"/>
                  </a:lnTo>
                  <a:lnTo>
                    <a:pt x="219075" y="5136189"/>
                  </a:lnTo>
                  <a:lnTo>
                    <a:pt x="0" y="1354764"/>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p:txBody>
        </p:sp>
        <p:grpSp>
          <p:nvGrpSpPr>
            <p:cNvPr id="12" name="Group 11"/>
            <p:cNvGrpSpPr/>
            <p:nvPr/>
          </p:nvGrpSpPr>
          <p:grpSpPr>
            <a:xfrm>
              <a:off x="4486275" y="750071"/>
              <a:ext cx="2243972" cy="2039653"/>
              <a:chOff x="4486275" y="750071"/>
              <a:chExt cx="2243972" cy="2039653"/>
            </a:xfrm>
          </p:grpSpPr>
          <p:pic>
            <p:nvPicPr>
              <p:cNvPr id="57" name="Picture 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00016" y="750071"/>
                <a:ext cx="2030231" cy="2039653"/>
              </a:xfrm>
              <a:prstGeom prst="rect">
                <a:avLst/>
              </a:prstGeom>
              <a:effectLst>
                <a:innerShdw blurRad="114300">
                  <a:prstClr val="black"/>
                </a:innerShdw>
              </a:effectLst>
            </p:spPr>
          </p:pic>
          <p:grpSp>
            <p:nvGrpSpPr>
              <p:cNvPr id="37" name="Group 36"/>
              <p:cNvGrpSpPr/>
              <p:nvPr/>
            </p:nvGrpSpPr>
            <p:grpSpPr>
              <a:xfrm>
                <a:off x="4486275" y="2324100"/>
                <a:ext cx="1304925" cy="357188"/>
                <a:chOff x="42050" y="2131200"/>
                <a:chExt cx="2245606" cy="476250"/>
              </a:xfrm>
            </p:grpSpPr>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0" y="2131200"/>
                  <a:ext cx="2245606" cy="476250"/>
                </a:xfrm>
                <a:prstGeom prst="rect">
                  <a:avLst/>
                </a:prstGeom>
              </p:spPr>
            </p:pic>
            <p:sp>
              <p:nvSpPr>
                <p:cNvPr id="39" name="TextBox 38"/>
                <p:cNvSpPr txBox="1"/>
                <p:nvPr/>
              </p:nvSpPr>
              <p:spPr>
                <a:xfrm>
                  <a:off x="443854" y="2162175"/>
                  <a:ext cx="1214436" cy="328294"/>
                </a:xfrm>
                <a:prstGeom prst="rect">
                  <a:avLst/>
                </a:prstGeom>
                <a:noFill/>
              </p:spPr>
              <p:txBody>
                <a:bodyPr wrap="none" rtlCol="0">
                  <a:spAutoFit/>
                </a:bodyPr>
                <a:lstStyle/>
                <a:p>
                  <a:r>
                    <a:rPr lang="tr-TR" sz="1000" b="1" dirty="0"/>
                    <a:t>EUROLEAGUE</a:t>
                  </a:r>
                </a:p>
              </p:txBody>
            </p:sp>
          </p:grpSp>
        </p:grpSp>
      </p:grpSp>
      <p:grpSp>
        <p:nvGrpSpPr>
          <p:cNvPr id="22" name="Group 21"/>
          <p:cNvGrpSpPr/>
          <p:nvPr/>
        </p:nvGrpSpPr>
        <p:grpSpPr>
          <a:xfrm>
            <a:off x="5715131" y="2613528"/>
            <a:ext cx="4598667" cy="3256661"/>
            <a:chOff x="5715131" y="2613528"/>
            <a:chExt cx="4598667" cy="3256661"/>
          </a:xfrm>
        </p:grpSpPr>
        <p:sp>
          <p:nvSpPr>
            <p:cNvPr id="58" name="Freeform 57"/>
            <p:cNvSpPr/>
            <p:nvPr/>
          </p:nvSpPr>
          <p:spPr>
            <a:xfrm rot="15065096">
              <a:off x="6829977" y="2386367"/>
              <a:ext cx="3167628" cy="3800015"/>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843743 w 3990975"/>
                <a:gd name="connsiteY4" fmla="*/ 2446013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843743" y="2446013"/>
                  </a:lnTo>
                  <a:lnTo>
                    <a:pt x="219075" y="4819650"/>
                  </a:lnTo>
                  <a:lnTo>
                    <a:pt x="0" y="1038225"/>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p:txBody>
        </p:sp>
        <p:grpSp>
          <p:nvGrpSpPr>
            <p:cNvPr id="15" name="Group 14"/>
            <p:cNvGrpSpPr/>
            <p:nvPr/>
          </p:nvGrpSpPr>
          <p:grpSpPr>
            <a:xfrm>
              <a:off x="5715131" y="2613528"/>
              <a:ext cx="2586377" cy="2144410"/>
              <a:chOff x="5715131" y="2613528"/>
              <a:chExt cx="2586377" cy="2144410"/>
            </a:xfrm>
          </p:grpSpPr>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7098" y="2613528"/>
                <a:ext cx="2144410" cy="2144410"/>
              </a:xfrm>
              <a:prstGeom prst="rect">
                <a:avLst/>
              </a:prstGeom>
              <a:effectLst>
                <a:innerShdw blurRad="114300">
                  <a:prstClr val="black"/>
                </a:innerShdw>
              </a:effectLst>
            </p:spPr>
          </p:pic>
          <p:grpSp>
            <p:nvGrpSpPr>
              <p:cNvPr id="50" name="Group 49"/>
              <p:cNvGrpSpPr/>
              <p:nvPr/>
            </p:nvGrpSpPr>
            <p:grpSpPr>
              <a:xfrm>
                <a:off x="5715131" y="4333875"/>
                <a:ext cx="1542637" cy="357188"/>
                <a:chOff x="-299449" y="2131200"/>
                <a:chExt cx="2635444" cy="476250"/>
              </a:xfrm>
            </p:grpSpPr>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449" y="2131200"/>
                  <a:ext cx="2587104" cy="476250"/>
                </a:xfrm>
                <a:prstGeom prst="rect">
                  <a:avLst/>
                </a:prstGeom>
              </p:spPr>
            </p:pic>
            <p:sp>
              <p:nvSpPr>
                <p:cNvPr id="53" name="TextBox 52"/>
                <p:cNvSpPr txBox="1"/>
                <p:nvPr/>
              </p:nvSpPr>
              <p:spPr>
                <a:xfrm>
                  <a:off x="-266198" y="2162175"/>
                  <a:ext cx="2602193" cy="328294"/>
                </a:xfrm>
                <a:prstGeom prst="rect">
                  <a:avLst/>
                </a:prstGeom>
                <a:noFill/>
              </p:spPr>
              <p:txBody>
                <a:bodyPr wrap="none" rtlCol="0">
                  <a:spAutoFit/>
                </a:bodyPr>
                <a:lstStyle/>
                <a:p>
                  <a:r>
                    <a:rPr lang="tr-TR" sz="1000" b="1" dirty="0" smtClean="0"/>
                    <a:t>TURKISH AIRLINES OPEN</a:t>
                  </a:r>
                  <a:endParaRPr lang="tr-TR" sz="1000" b="1" dirty="0"/>
                </a:p>
              </p:txBody>
            </p:sp>
          </p:grpSp>
        </p:grpSp>
      </p:grpSp>
      <p:grpSp>
        <p:nvGrpSpPr>
          <p:cNvPr id="59" name="Group 58"/>
          <p:cNvGrpSpPr/>
          <p:nvPr/>
        </p:nvGrpSpPr>
        <p:grpSpPr>
          <a:xfrm rot="1158620">
            <a:off x="6950903" y="646145"/>
            <a:ext cx="4230408" cy="3088668"/>
            <a:chOff x="7050834" y="331862"/>
            <a:chExt cx="4116524" cy="2867065"/>
          </a:xfrm>
        </p:grpSpPr>
        <p:sp>
          <p:nvSpPr>
            <p:cNvPr id="60" name="Freeform 59"/>
            <p:cNvSpPr/>
            <p:nvPr/>
          </p:nvSpPr>
          <p:spPr>
            <a:xfrm rot="13241932">
              <a:off x="7668840" y="331862"/>
              <a:ext cx="3498518" cy="2867065"/>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885700 w 3990975"/>
                <a:gd name="connsiteY4" fmla="*/ 2351884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885700" y="2351884"/>
                  </a:lnTo>
                  <a:lnTo>
                    <a:pt x="219075" y="4819650"/>
                  </a:lnTo>
                  <a:lnTo>
                    <a:pt x="0" y="1038225"/>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6076" tIns="48038" rIns="96076" bIns="48038" rtlCol="0" anchor="ctr"/>
            <a:lstStyle/>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a:p>
              <a:pPr algn="ctr"/>
              <a:endParaRPr lang="tr-TR" sz="4068" dirty="0"/>
            </a:p>
          </p:txBody>
        </p:sp>
        <p:grpSp>
          <p:nvGrpSpPr>
            <p:cNvPr id="61" name="Group 60"/>
            <p:cNvGrpSpPr/>
            <p:nvPr/>
          </p:nvGrpSpPr>
          <p:grpSpPr>
            <a:xfrm>
              <a:off x="7050834" y="707226"/>
              <a:ext cx="1895308" cy="1757694"/>
              <a:chOff x="7050834" y="707226"/>
              <a:chExt cx="1895308" cy="1757694"/>
            </a:xfrm>
          </p:grpSpPr>
          <p:pic>
            <p:nvPicPr>
              <p:cNvPr id="64" name="Picture 63"/>
              <p:cNvPicPr>
                <a:picLocks/>
              </p:cNvPicPr>
              <p:nvPr/>
            </p:nvPicPr>
            <p:blipFill rotWithShape="1">
              <a:blip r:embed="rId13">
                <a:extLst>
                  <a:ext uri="{28A0092B-C50C-407E-A947-70E740481C1C}">
                    <a14:useLocalDpi xmlns:a14="http://schemas.microsoft.com/office/drawing/2010/main" val="0"/>
                  </a:ext>
                </a:extLst>
              </a:blip>
              <a:srcRect l="4152" t="586" r="7241" b="9017"/>
              <a:stretch/>
            </p:blipFill>
            <p:spPr>
              <a:xfrm rot="20432751">
                <a:off x="7188448" y="707226"/>
                <a:ext cx="1757694" cy="1757694"/>
              </a:xfrm>
              <a:prstGeom prst="octagon">
                <a:avLst/>
              </a:prstGeom>
              <a:effectLst>
                <a:innerShdw blurRad="114300">
                  <a:prstClr val="black"/>
                </a:innerShdw>
              </a:effectLst>
            </p:spPr>
          </p:pic>
          <p:grpSp>
            <p:nvGrpSpPr>
              <p:cNvPr id="67" name="Group 66"/>
              <p:cNvGrpSpPr/>
              <p:nvPr/>
            </p:nvGrpSpPr>
            <p:grpSpPr>
              <a:xfrm>
                <a:off x="7050834" y="1996463"/>
                <a:ext cx="1488155" cy="357188"/>
                <a:chOff x="45325" y="2151552"/>
                <a:chExt cx="2088370" cy="476250"/>
              </a:xfrm>
            </p:grpSpPr>
            <p:pic>
              <p:nvPicPr>
                <p:cNvPr id="68" name="Picture 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04283">
                  <a:off x="45325" y="2151552"/>
                  <a:ext cx="2088370" cy="476250"/>
                </a:xfrm>
                <a:prstGeom prst="rect">
                  <a:avLst/>
                </a:prstGeom>
              </p:spPr>
            </p:pic>
            <p:sp>
              <p:nvSpPr>
                <p:cNvPr id="69" name="TextBox 68"/>
                <p:cNvSpPr txBox="1"/>
                <p:nvPr/>
              </p:nvSpPr>
              <p:spPr>
                <a:xfrm rot="20441380">
                  <a:off x="185476" y="2185043"/>
                  <a:ext cx="1944254" cy="304739"/>
                </a:xfrm>
                <a:prstGeom prst="rect">
                  <a:avLst/>
                </a:prstGeom>
                <a:noFill/>
              </p:spPr>
              <p:txBody>
                <a:bodyPr wrap="none" rtlCol="0">
                  <a:spAutoFit/>
                </a:bodyPr>
                <a:lstStyle>
                  <a:defPPr>
                    <a:defRPr lang="en-US"/>
                  </a:defPPr>
                  <a:lvl1pPr>
                    <a:defRPr sz="1000" b="1"/>
                  </a:lvl1pPr>
                </a:lstStyle>
                <a:p>
                  <a:r>
                    <a:rPr lang="tr-TR" dirty="0"/>
                    <a:t>BORUSSIA DORTMUND</a:t>
                  </a:r>
                </a:p>
              </p:txBody>
            </p:sp>
          </p:grpSp>
        </p:grpSp>
      </p:grpSp>
      <p:grpSp>
        <p:nvGrpSpPr>
          <p:cNvPr id="71" name="Group 70"/>
          <p:cNvGrpSpPr/>
          <p:nvPr/>
        </p:nvGrpSpPr>
        <p:grpSpPr>
          <a:xfrm>
            <a:off x="3116894" y="3160183"/>
            <a:ext cx="2508737" cy="3516071"/>
            <a:chOff x="3116894" y="3160183"/>
            <a:chExt cx="2508737" cy="3516071"/>
          </a:xfrm>
        </p:grpSpPr>
        <p:sp>
          <p:nvSpPr>
            <p:cNvPr id="72" name="Freeform 71"/>
            <p:cNvSpPr/>
            <p:nvPr/>
          </p:nvSpPr>
          <p:spPr>
            <a:xfrm rot="19234211">
              <a:off x="3116894" y="3411818"/>
              <a:ext cx="2508737" cy="3264436"/>
            </a:xfrm>
            <a:custGeom>
              <a:avLst/>
              <a:gdLst>
                <a:gd name="connsiteX0" fmla="*/ 0 w 3990975"/>
                <a:gd name="connsiteY0" fmla="*/ 1038225 h 4819650"/>
                <a:gd name="connsiteX1" fmla="*/ 2657475 w 3990975"/>
                <a:gd name="connsiteY1" fmla="*/ 0 h 4819650"/>
                <a:gd name="connsiteX2" fmla="*/ 3705225 w 3990975"/>
                <a:gd name="connsiteY2" fmla="*/ 666750 h 4819650"/>
                <a:gd name="connsiteX3" fmla="*/ 3990975 w 3990975"/>
                <a:gd name="connsiteY3" fmla="*/ 1409700 h 4819650"/>
                <a:gd name="connsiteX4" fmla="*/ 3933825 w 3990975"/>
                <a:gd name="connsiteY4" fmla="*/ 2333625 h 4819650"/>
                <a:gd name="connsiteX5" fmla="*/ 219075 w 3990975"/>
                <a:gd name="connsiteY5" fmla="*/ 4819650 h 4819650"/>
                <a:gd name="connsiteX6" fmla="*/ 0 w 3990975"/>
                <a:gd name="connsiteY6" fmla="*/ 1038225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975" h="4819650">
                  <a:moveTo>
                    <a:pt x="0" y="1038225"/>
                  </a:moveTo>
                  <a:lnTo>
                    <a:pt x="2657475" y="0"/>
                  </a:lnTo>
                  <a:lnTo>
                    <a:pt x="3705225" y="666750"/>
                  </a:lnTo>
                  <a:lnTo>
                    <a:pt x="3990975" y="1409700"/>
                  </a:lnTo>
                  <a:lnTo>
                    <a:pt x="3933825" y="2333625"/>
                  </a:lnTo>
                  <a:lnTo>
                    <a:pt x="219075" y="4819650"/>
                  </a:lnTo>
                  <a:lnTo>
                    <a:pt x="0" y="1038225"/>
                  </a:lnTo>
                  <a:close/>
                </a:path>
              </a:pathLst>
            </a:custGeom>
            <a:gradFill>
              <a:gsLst>
                <a:gs pos="100000">
                  <a:schemeClr val="bg1">
                    <a:lumMod val="95000"/>
                    <a:alpha val="0"/>
                  </a:schemeClr>
                </a:gs>
                <a:gs pos="0">
                  <a:srgbClr val="373121"/>
                </a:gs>
                <a:gs pos="76000">
                  <a:srgbClr val="84754E">
                    <a:alpha val="0"/>
                  </a:srgbClr>
                </a:gs>
                <a:gs pos="49000">
                  <a:srgbClr val="413A27">
                    <a:alpha val="45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grpSp>
          <p:nvGrpSpPr>
            <p:cNvPr id="73" name="Group 72"/>
            <p:cNvGrpSpPr/>
            <p:nvPr/>
          </p:nvGrpSpPr>
          <p:grpSpPr>
            <a:xfrm>
              <a:off x="3162301" y="3160183"/>
              <a:ext cx="2135621" cy="1908863"/>
              <a:chOff x="3162301" y="3160183"/>
              <a:chExt cx="2135621" cy="1908863"/>
            </a:xfrm>
          </p:grpSpPr>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02619" y="3160183"/>
                <a:ext cx="1895303" cy="1908863"/>
              </a:xfrm>
              <a:prstGeom prst="rect">
                <a:avLst/>
              </a:prstGeom>
              <a:effectLst>
                <a:innerShdw blurRad="114300">
                  <a:prstClr val="black"/>
                </a:innerShdw>
              </a:effectLst>
            </p:spPr>
          </p:pic>
          <p:grpSp>
            <p:nvGrpSpPr>
              <p:cNvPr id="75" name="Group 74"/>
              <p:cNvGrpSpPr/>
              <p:nvPr/>
            </p:nvGrpSpPr>
            <p:grpSpPr>
              <a:xfrm>
                <a:off x="3162301" y="4638675"/>
                <a:ext cx="1352550" cy="357188"/>
                <a:chOff x="42050" y="2131200"/>
                <a:chExt cx="2245606" cy="476250"/>
              </a:xfrm>
            </p:grpSpPr>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50" y="2131200"/>
                  <a:ext cx="2245606" cy="476250"/>
                </a:xfrm>
                <a:prstGeom prst="rect">
                  <a:avLst/>
                </a:prstGeom>
              </p:spPr>
            </p:pic>
            <p:sp>
              <p:nvSpPr>
                <p:cNvPr id="77" name="TextBox 76"/>
                <p:cNvSpPr txBox="1"/>
                <p:nvPr/>
              </p:nvSpPr>
              <p:spPr>
                <a:xfrm>
                  <a:off x="382202" y="2162176"/>
                  <a:ext cx="1676150" cy="348813"/>
                </a:xfrm>
                <a:prstGeom prst="rect">
                  <a:avLst/>
                </a:prstGeom>
                <a:noFill/>
              </p:spPr>
              <p:txBody>
                <a:bodyPr wrap="none" rtlCol="0">
                  <a:spAutoFit/>
                </a:bodyPr>
                <a:lstStyle/>
                <a:p>
                  <a:r>
                    <a:rPr lang="tr-TR" sz="1100" b="1" dirty="0" smtClean="0"/>
                    <a:t>CHIO AACHEN</a:t>
                  </a:r>
                  <a:endParaRPr lang="tr-TR" sz="1100" b="1" dirty="0"/>
                </a:p>
              </p:txBody>
            </p:sp>
          </p:grpSp>
        </p:grpSp>
      </p:grpSp>
    </p:spTree>
    <p:extLst>
      <p:ext uri="{BB962C8B-B14F-4D97-AF65-F5344CB8AC3E}">
        <p14:creationId xmlns:p14="http://schemas.microsoft.com/office/powerpoint/2010/main" val="16791209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up)">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POLLON\Desktop\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695"/>
          <a:stretch/>
        </p:blipFill>
        <p:spPr bwMode="auto">
          <a:xfrm>
            <a:off x="378580" y="646160"/>
            <a:ext cx="8651815" cy="4464617"/>
          </a:xfrm>
          <a:prstGeom prst="rect">
            <a:avLst/>
          </a:prstGeom>
          <a:noFill/>
          <a:extLst>
            <a:ext uri="{909E8E84-426E-40DD-AFC4-6F175D3DCCD1}">
              <a14:hiddenFill xmlns:a14="http://schemas.microsoft.com/office/drawing/2010/main">
                <a:solidFill>
                  <a:srgbClr val="FFFFFF"/>
                </a:solidFill>
              </a14:hiddenFill>
            </a:ext>
          </a:extLst>
        </p:spPr>
      </p:pic>
      <p:sp>
        <p:nvSpPr>
          <p:cNvPr id="314" name="Oval 313"/>
          <p:cNvSpPr/>
          <p:nvPr/>
        </p:nvSpPr>
        <p:spPr>
          <a:xfrm>
            <a:off x="3763246" y="895434"/>
            <a:ext cx="2318999" cy="2318999"/>
          </a:xfrm>
          <a:prstGeom prst="ellipse">
            <a:avLst/>
          </a:prstGeom>
          <a:solidFill>
            <a:srgbClr val="FFB234">
              <a:alpha val="23922"/>
            </a:srgbClr>
          </a:solidFill>
          <a:ln w="317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3" name="Group 1032"/>
          <p:cNvGrpSpPr/>
          <p:nvPr/>
        </p:nvGrpSpPr>
        <p:grpSpPr>
          <a:xfrm>
            <a:off x="1361781" y="1365412"/>
            <a:ext cx="6437377" cy="2796192"/>
            <a:chOff x="1361781" y="1365412"/>
            <a:chExt cx="6437377" cy="2796192"/>
          </a:xfrm>
        </p:grpSpPr>
        <p:sp>
          <p:nvSpPr>
            <p:cNvPr id="8" name="Rectangle 7"/>
            <p:cNvSpPr/>
            <p:nvPr/>
          </p:nvSpPr>
          <p:spPr>
            <a:xfrm>
              <a:off x="2727225" y="2037963"/>
              <a:ext cx="348136" cy="140622"/>
            </a:xfrm>
            <a:prstGeom prst="rect">
              <a:avLst/>
            </a:prstGeom>
          </p:spPr>
          <p:txBody>
            <a:bodyPr wrap="none">
              <a:spAutoFit/>
            </a:bodyPr>
            <a:lstStyle/>
            <a:p>
              <a:r>
                <a:rPr lang="tr-TR" sz="600" b="1" dirty="0" smtClean="0"/>
                <a:t>BOSTON</a:t>
              </a:r>
              <a:endParaRPr lang="tr-TR" sz="600" b="1" dirty="0"/>
            </a:p>
          </p:txBody>
        </p:sp>
        <p:sp>
          <p:nvSpPr>
            <p:cNvPr id="9" name="Rectangle 8"/>
            <p:cNvSpPr/>
            <p:nvPr/>
          </p:nvSpPr>
          <p:spPr>
            <a:xfrm>
              <a:off x="2556207" y="1755217"/>
              <a:ext cx="420156" cy="140622"/>
            </a:xfrm>
            <a:prstGeom prst="rect">
              <a:avLst/>
            </a:prstGeom>
          </p:spPr>
          <p:txBody>
            <a:bodyPr wrap="none">
              <a:spAutoFit/>
            </a:bodyPr>
            <a:lstStyle/>
            <a:p>
              <a:r>
                <a:rPr lang="tr-TR" sz="600" b="1" dirty="0" smtClean="0"/>
                <a:t>MONTREAL</a:t>
              </a:r>
              <a:endParaRPr lang="tr-TR" sz="600" b="1" dirty="0"/>
            </a:p>
          </p:txBody>
        </p:sp>
        <p:sp>
          <p:nvSpPr>
            <p:cNvPr id="10" name="Rectangle 9"/>
            <p:cNvSpPr/>
            <p:nvPr/>
          </p:nvSpPr>
          <p:spPr>
            <a:xfrm>
              <a:off x="2389497" y="2221584"/>
              <a:ext cx="494617" cy="140622"/>
            </a:xfrm>
            <a:prstGeom prst="rect">
              <a:avLst/>
            </a:prstGeom>
          </p:spPr>
          <p:txBody>
            <a:bodyPr wrap="none">
              <a:spAutoFit/>
            </a:bodyPr>
            <a:lstStyle/>
            <a:p>
              <a:r>
                <a:rPr lang="tr-TR" sz="600" b="1" dirty="0" smtClean="0"/>
                <a:t>WASHINGTON</a:t>
              </a:r>
              <a:endParaRPr lang="tr-TR" sz="600" b="1" dirty="0"/>
            </a:p>
          </p:txBody>
        </p:sp>
        <p:sp>
          <p:nvSpPr>
            <p:cNvPr id="11" name="Rectangle 10"/>
            <p:cNvSpPr/>
            <p:nvPr/>
          </p:nvSpPr>
          <p:spPr>
            <a:xfrm>
              <a:off x="2155267" y="2369918"/>
              <a:ext cx="368888" cy="140622"/>
            </a:xfrm>
            <a:prstGeom prst="rect">
              <a:avLst/>
            </a:prstGeom>
          </p:spPr>
          <p:txBody>
            <a:bodyPr wrap="none">
              <a:spAutoFit/>
            </a:bodyPr>
            <a:lstStyle/>
            <a:p>
              <a:r>
                <a:rPr lang="tr-TR" sz="600" b="1" dirty="0" smtClean="0"/>
                <a:t>ATLANTA</a:t>
              </a:r>
              <a:endParaRPr lang="tr-TR" sz="600" b="1" dirty="0"/>
            </a:p>
          </p:txBody>
        </p:sp>
        <p:sp>
          <p:nvSpPr>
            <p:cNvPr id="12" name="Rectangle 11"/>
            <p:cNvSpPr/>
            <p:nvPr/>
          </p:nvSpPr>
          <p:spPr>
            <a:xfrm>
              <a:off x="2357436" y="2602058"/>
              <a:ext cx="356681" cy="140622"/>
            </a:xfrm>
            <a:prstGeom prst="rect">
              <a:avLst/>
            </a:prstGeom>
          </p:spPr>
          <p:txBody>
            <a:bodyPr wrap="none">
              <a:spAutoFit/>
            </a:bodyPr>
            <a:lstStyle/>
            <a:p>
              <a:r>
                <a:rPr lang="tr-TR" sz="600" b="1" dirty="0" smtClean="0"/>
                <a:t>HAVANA</a:t>
              </a:r>
              <a:endParaRPr lang="tr-TR" sz="600" b="1" dirty="0"/>
            </a:p>
          </p:txBody>
        </p:sp>
        <p:sp>
          <p:nvSpPr>
            <p:cNvPr id="13" name="Rectangle 12"/>
            <p:cNvSpPr/>
            <p:nvPr/>
          </p:nvSpPr>
          <p:spPr>
            <a:xfrm>
              <a:off x="1893327" y="2743526"/>
              <a:ext cx="456776" cy="140622"/>
            </a:xfrm>
            <a:prstGeom prst="rect">
              <a:avLst/>
            </a:prstGeom>
          </p:spPr>
          <p:txBody>
            <a:bodyPr wrap="none">
              <a:spAutoFit/>
            </a:bodyPr>
            <a:lstStyle/>
            <a:p>
              <a:r>
                <a:rPr lang="tr-TR" sz="600" b="1" dirty="0" smtClean="0"/>
                <a:t>MEXICO CITY</a:t>
              </a:r>
              <a:endParaRPr lang="tr-TR" sz="600" b="1" dirty="0"/>
            </a:p>
          </p:txBody>
        </p:sp>
        <p:sp>
          <p:nvSpPr>
            <p:cNvPr id="14" name="Rectangle 13"/>
            <p:cNvSpPr/>
            <p:nvPr/>
          </p:nvSpPr>
          <p:spPr>
            <a:xfrm>
              <a:off x="1504945" y="2379130"/>
              <a:ext cx="466541" cy="140622"/>
            </a:xfrm>
            <a:prstGeom prst="rect">
              <a:avLst/>
            </a:prstGeom>
          </p:spPr>
          <p:txBody>
            <a:bodyPr wrap="none">
              <a:spAutoFit/>
            </a:bodyPr>
            <a:lstStyle/>
            <a:p>
              <a:r>
                <a:rPr lang="tr-TR" sz="600" b="1" dirty="0" smtClean="0"/>
                <a:t>LOS ANGELES</a:t>
              </a:r>
              <a:endParaRPr lang="tr-TR" sz="600" b="1" dirty="0"/>
            </a:p>
          </p:txBody>
        </p:sp>
        <p:sp>
          <p:nvSpPr>
            <p:cNvPr id="15" name="Rectangle 14"/>
            <p:cNvSpPr/>
            <p:nvPr/>
          </p:nvSpPr>
          <p:spPr>
            <a:xfrm>
              <a:off x="1361781" y="2066821"/>
              <a:ext cx="534899" cy="140622"/>
            </a:xfrm>
            <a:prstGeom prst="rect">
              <a:avLst/>
            </a:prstGeom>
          </p:spPr>
          <p:txBody>
            <a:bodyPr wrap="none">
              <a:spAutoFit/>
            </a:bodyPr>
            <a:lstStyle/>
            <a:p>
              <a:r>
                <a:rPr lang="tr-TR" sz="600" b="1" dirty="0" smtClean="0"/>
                <a:t>SAN FRANCISCO</a:t>
              </a:r>
              <a:endParaRPr lang="tr-TR" sz="600" b="1" dirty="0"/>
            </a:p>
          </p:txBody>
        </p:sp>
        <p:sp>
          <p:nvSpPr>
            <p:cNvPr id="16" name="Rectangle 15"/>
            <p:cNvSpPr/>
            <p:nvPr/>
          </p:nvSpPr>
          <p:spPr>
            <a:xfrm>
              <a:off x="2565345" y="3108577"/>
              <a:ext cx="354240" cy="140622"/>
            </a:xfrm>
            <a:prstGeom prst="rect">
              <a:avLst/>
            </a:prstGeom>
          </p:spPr>
          <p:txBody>
            <a:bodyPr wrap="none">
              <a:spAutoFit/>
            </a:bodyPr>
            <a:lstStyle/>
            <a:p>
              <a:r>
                <a:rPr lang="tr-TR" sz="600" b="1" dirty="0" smtClean="0"/>
                <a:t>BOGOTA</a:t>
              </a:r>
              <a:endParaRPr lang="tr-TR" sz="600" b="1" dirty="0"/>
            </a:p>
          </p:txBody>
        </p:sp>
        <p:pic>
          <p:nvPicPr>
            <p:cNvPr id="1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4988" y="2337111"/>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2803" y="199073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8802" y="184522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1373" y="195440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5232" y="229734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71927" y="205493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3153" y="202352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6923" y="2557670"/>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2933" y="2663341"/>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3214" y="2882582"/>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9187" y="3042739"/>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3736" y="396034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9747" y="369239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47152" y="4020982"/>
              <a:ext cx="499500" cy="140622"/>
            </a:xfrm>
            <a:prstGeom prst="rect">
              <a:avLst/>
            </a:prstGeom>
          </p:spPr>
          <p:txBody>
            <a:bodyPr wrap="none">
              <a:spAutoFit/>
            </a:bodyPr>
            <a:lstStyle/>
            <a:p>
              <a:r>
                <a:rPr lang="tr-TR" sz="600" b="1" dirty="0" smtClean="0"/>
                <a:t>BUENOS AIRES</a:t>
              </a:r>
              <a:endParaRPr lang="tr-TR" sz="600" b="1" dirty="0"/>
            </a:p>
          </p:txBody>
        </p:sp>
        <p:sp>
          <p:nvSpPr>
            <p:cNvPr id="32" name="Rectangle 31"/>
            <p:cNvSpPr/>
            <p:nvPr/>
          </p:nvSpPr>
          <p:spPr>
            <a:xfrm>
              <a:off x="3135228" y="3766404"/>
              <a:ext cx="425039" cy="140622"/>
            </a:xfrm>
            <a:prstGeom prst="rect">
              <a:avLst/>
            </a:prstGeom>
          </p:spPr>
          <p:txBody>
            <a:bodyPr wrap="none">
              <a:spAutoFit/>
            </a:bodyPr>
            <a:lstStyle/>
            <a:p>
              <a:r>
                <a:rPr lang="tr-TR" sz="600" b="1" dirty="0" smtClean="0"/>
                <a:t>SAO PAULO</a:t>
              </a:r>
              <a:endParaRPr lang="tr-TR" sz="600" b="1" dirty="0"/>
            </a:p>
          </p:txBody>
        </p:sp>
        <p:pic>
          <p:nvPicPr>
            <p:cNvPr id="3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6352" y="2153164"/>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2042933" y="2132331"/>
              <a:ext cx="481222" cy="184666"/>
            </a:xfrm>
            <a:prstGeom prst="rect">
              <a:avLst/>
            </a:prstGeom>
          </p:spPr>
          <p:txBody>
            <a:bodyPr wrap="none">
              <a:spAutoFit/>
            </a:bodyPr>
            <a:lstStyle/>
            <a:p>
              <a:r>
                <a:rPr lang="tr-TR" sz="600" b="1" dirty="0" smtClean="0"/>
                <a:t>CHICAGO</a:t>
              </a:r>
              <a:endParaRPr lang="tr-TR" sz="600" b="1" dirty="0"/>
            </a:p>
          </p:txBody>
        </p:sp>
        <p:pic>
          <p:nvPicPr>
            <p:cNvPr id="3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111" y="393900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4610843" y="4003508"/>
              <a:ext cx="440907" cy="140622"/>
            </a:xfrm>
            <a:prstGeom prst="rect">
              <a:avLst/>
            </a:prstGeom>
          </p:spPr>
          <p:txBody>
            <a:bodyPr wrap="none">
              <a:spAutoFit/>
            </a:bodyPr>
            <a:lstStyle/>
            <a:p>
              <a:r>
                <a:rPr lang="tr-TR" sz="600" b="1" dirty="0" smtClean="0"/>
                <a:t>CAPE TOWN</a:t>
              </a:r>
              <a:endParaRPr lang="tr-TR" sz="600" b="1" dirty="0"/>
            </a:p>
          </p:txBody>
        </p:sp>
        <p:pic>
          <p:nvPicPr>
            <p:cNvPr id="3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7751" y="3766404"/>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428030" y="3772259"/>
              <a:ext cx="547106" cy="140622"/>
            </a:xfrm>
            <a:prstGeom prst="rect">
              <a:avLst/>
            </a:prstGeom>
          </p:spPr>
          <p:txBody>
            <a:bodyPr wrap="none">
              <a:spAutoFit/>
            </a:bodyPr>
            <a:lstStyle/>
            <a:p>
              <a:r>
                <a:rPr lang="tr-TR" sz="600" b="1" dirty="0" smtClean="0"/>
                <a:t>JOHANNESBURG</a:t>
              </a:r>
              <a:endParaRPr lang="tr-TR" sz="600" b="1" dirty="0"/>
            </a:p>
          </p:txBody>
        </p:sp>
        <p:pic>
          <p:nvPicPr>
            <p:cNvPr id="39"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326" y="3337711"/>
              <a:ext cx="116076" cy="11233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4552179" y="3407184"/>
              <a:ext cx="349357" cy="140622"/>
            </a:xfrm>
            <a:prstGeom prst="rect">
              <a:avLst/>
            </a:prstGeom>
          </p:spPr>
          <p:txBody>
            <a:bodyPr wrap="none">
              <a:spAutoFit/>
            </a:bodyPr>
            <a:lstStyle/>
            <a:p>
              <a:r>
                <a:rPr lang="tr-TR" sz="600" b="1" dirty="0" smtClean="0"/>
                <a:t>LUANDA</a:t>
              </a:r>
              <a:endParaRPr lang="tr-TR" sz="600" b="1" dirty="0"/>
            </a:p>
          </p:txBody>
        </p:sp>
        <p:pic>
          <p:nvPicPr>
            <p:cNvPr id="4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8759" y="3373395"/>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4967807" y="3403231"/>
              <a:ext cx="538561" cy="140622"/>
            </a:xfrm>
            <a:prstGeom prst="rect">
              <a:avLst/>
            </a:prstGeom>
          </p:spPr>
          <p:txBody>
            <a:bodyPr wrap="none">
              <a:spAutoFit/>
            </a:bodyPr>
            <a:lstStyle/>
            <a:p>
              <a:r>
                <a:rPr lang="tr-TR" sz="600" b="1" dirty="0" smtClean="0"/>
                <a:t>DAR ES SALAAM</a:t>
              </a:r>
              <a:endParaRPr lang="tr-TR" sz="600" b="1" dirty="0"/>
            </a:p>
          </p:txBody>
        </p:sp>
        <p:pic>
          <p:nvPicPr>
            <p:cNvPr id="4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2593" y="326574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0759" y="319339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8488" y="315224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8580" y="322667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2592" y="291754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0759" y="327615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0757" y="319339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3298" y="320994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200" y="312308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200" y="301148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8364" y="303054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0767" y="297474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8128" y="298194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2883" y="298730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8592" y="299410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4097154" y="3062072"/>
              <a:ext cx="355460" cy="140622"/>
            </a:xfrm>
            <a:prstGeom prst="rect">
              <a:avLst/>
            </a:prstGeom>
          </p:spPr>
          <p:txBody>
            <a:bodyPr wrap="none">
              <a:spAutoFit/>
            </a:bodyPr>
            <a:lstStyle/>
            <a:p>
              <a:r>
                <a:rPr lang="tr-TR" sz="600" b="1" dirty="0" smtClean="0"/>
                <a:t>ABIDJAN</a:t>
              </a:r>
              <a:endParaRPr lang="tr-TR" sz="600" b="1" dirty="0"/>
            </a:p>
          </p:txBody>
        </p:sp>
        <p:pic>
          <p:nvPicPr>
            <p:cNvPr id="5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1237" y="275803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9154" y="2670001"/>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3840200" y="2812295"/>
              <a:ext cx="312737" cy="140622"/>
            </a:xfrm>
            <a:prstGeom prst="rect">
              <a:avLst/>
            </a:prstGeom>
          </p:spPr>
          <p:txBody>
            <a:bodyPr wrap="none">
              <a:spAutoFit/>
            </a:bodyPr>
            <a:lstStyle/>
            <a:p>
              <a:r>
                <a:rPr lang="tr-TR" sz="600" b="1" dirty="0" smtClean="0"/>
                <a:t>DAKAR</a:t>
              </a:r>
              <a:endParaRPr lang="tr-TR" sz="600" b="1" dirty="0"/>
            </a:p>
          </p:txBody>
        </p:sp>
        <p:sp>
          <p:nvSpPr>
            <p:cNvPr id="62" name="Rectangle 61"/>
            <p:cNvSpPr/>
            <p:nvPr/>
          </p:nvSpPr>
          <p:spPr>
            <a:xfrm>
              <a:off x="3836018" y="2574146"/>
              <a:ext cx="437245" cy="140622"/>
            </a:xfrm>
            <a:prstGeom prst="rect">
              <a:avLst/>
            </a:prstGeom>
          </p:spPr>
          <p:txBody>
            <a:bodyPr wrap="none">
              <a:spAutoFit/>
            </a:bodyPr>
            <a:lstStyle/>
            <a:p>
              <a:r>
                <a:rPr lang="tr-TR" sz="600" b="1" dirty="0" smtClean="0"/>
                <a:t>NAUKCHETE</a:t>
              </a:r>
              <a:endParaRPr lang="tr-TR" sz="600" b="1" dirty="0"/>
            </a:p>
          </p:txBody>
        </p:sp>
        <p:pic>
          <p:nvPicPr>
            <p:cNvPr id="63"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55" y="2827982"/>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4142" y="2900129"/>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3260" y="282871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8326" y="282465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0142" y="281195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8613" y="286314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5493" y="3034890"/>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924" y="284267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527" y="311040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6760" y="278852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0594" y="272580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6486" y="275984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486" y="2745348"/>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p:cNvSpPr/>
            <p:nvPr/>
          </p:nvSpPr>
          <p:spPr>
            <a:xfrm>
              <a:off x="5022368" y="2649721"/>
              <a:ext cx="359122" cy="140622"/>
            </a:xfrm>
            <a:prstGeom prst="rect">
              <a:avLst/>
            </a:prstGeom>
          </p:spPr>
          <p:txBody>
            <a:bodyPr wrap="none">
              <a:spAutoFit/>
            </a:bodyPr>
            <a:lstStyle/>
            <a:p>
              <a:r>
                <a:rPr lang="tr-TR" sz="600" b="1" dirty="0" smtClean="0"/>
                <a:t>ASMARA</a:t>
              </a:r>
              <a:endParaRPr lang="tr-TR" sz="600" b="1" dirty="0"/>
            </a:p>
          </p:txBody>
        </p:sp>
        <p:pic>
          <p:nvPicPr>
            <p:cNvPr id="7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4684" y="2638830"/>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4594" y="249285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9545" y="254389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0709" y="250333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3022" y="2241548"/>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p:cNvSpPr/>
            <p:nvPr/>
          </p:nvSpPr>
          <p:spPr>
            <a:xfrm>
              <a:off x="3970941" y="2387836"/>
              <a:ext cx="467762" cy="140622"/>
            </a:xfrm>
            <a:prstGeom prst="rect">
              <a:avLst/>
            </a:prstGeom>
          </p:spPr>
          <p:txBody>
            <a:bodyPr wrap="none">
              <a:spAutoFit/>
            </a:bodyPr>
            <a:lstStyle/>
            <a:p>
              <a:r>
                <a:rPr lang="tr-TR" sz="600" b="1" dirty="0" smtClean="0"/>
                <a:t>CASABLANCA</a:t>
              </a:r>
              <a:endParaRPr lang="tr-TR" sz="600" b="1" dirty="0"/>
            </a:p>
          </p:txBody>
        </p:sp>
        <p:pic>
          <p:nvPicPr>
            <p:cNvPr id="8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2951" y="227893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5128" y="2434936"/>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p:cNvSpPr/>
            <p:nvPr/>
          </p:nvSpPr>
          <p:spPr>
            <a:xfrm>
              <a:off x="4247810" y="2327764"/>
              <a:ext cx="287102" cy="140622"/>
            </a:xfrm>
            <a:prstGeom prst="rect">
              <a:avLst/>
            </a:prstGeom>
          </p:spPr>
          <p:txBody>
            <a:bodyPr wrap="none">
              <a:spAutoFit/>
            </a:bodyPr>
            <a:lstStyle/>
            <a:p>
              <a:r>
                <a:rPr lang="tr-TR" sz="600" b="1" dirty="0" smtClean="0"/>
                <a:t>ORAN</a:t>
              </a:r>
              <a:endParaRPr lang="tr-TR" sz="600" b="1" dirty="0"/>
            </a:p>
          </p:txBody>
        </p:sp>
        <p:pic>
          <p:nvPicPr>
            <p:cNvPr id="8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809" y="234110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0821" y="217052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2573" y="205493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768" y="2032544"/>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p:cNvSpPr/>
            <p:nvPr/>
          </p:nvSpPr>
          <p:spPr>
            <a:xfrm>
              <a:off x="3908912" y="2176298"/>
              <a:ext cx="320061" cy="140622"/>
            </a:xfrm>
            <a:prstGeom prst="rect">
              <a:avLst/>
            </a:prstGeom>
          </p:spPr>
          <p:txBody>
            <a:bodyPr wrap="none">
              <a:spAutoFit/>
            </a:bodyPr>
            <a:lstStyle/>
            <a:p>
              <a:r>
                <a:rPr lang="tr-TR" sz="600" b="1" dirty="0" smtClean="0"/>
                <a:t>LISBON</a:t>
              </a:r>
              <a:endParaRPr lang="tr-TR" sz="600" b="1" dirty="0"/>
            </a:p>
          </p:txBody>
        </p:sp>
        <p:pic>
          <p:nvPicPr>
            <p:cNvPr id="9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9460" y="220264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7320" y="220399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4912" y="224373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3260" y="230640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3297" y="220264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7560" y="229734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6364" y="233473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1298" y="233715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6963" y="236240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4475" y="237328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0307" y="2527230"/>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101"/>
            <p:cNvSpPr/>
            <p:nvPr/>
          </p:nvSpPr>
          <p:spPr>
            <a:xfrm>
              <a:off x="4609414" y="2588452"/>
              <a:ext cx="301750" cy="140622"/>
            </a:xfrm>
            <a:prstGeom prst="rect">
              <a:avLst/>
            </a:prstGeom>
          </p:spPr>
          <p:txBody>
            <a:bodyPr wrap="none">
              <a:spAutoFit/>
            </a:bodyPr>
            <a:lstStyle/>
            <a:p>
              <a:r>
                <a:rPr lang="tr-TR" sz="600" b="1" dirty="0" smtClean="0"/>
                <a:t>SEBHA</a:t>
              </a:r>
              <a:endParaRPr lang="tr-TR" sz="600" b="1" dirty="0"/>
            </a:p>
          </p:txBody>
        </p:sp>
        <p:pic>
          <p:nvPicPr>
            <p:cNvPr id="10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9107" y="247685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7257" y="246251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7819" y="246838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4486" y="2449184"/>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6139" y="247685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1413" y="253285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5413" y="254625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4594" y="256076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3366" y="247337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4518" y="238194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4518" y="235533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3375" y="2351184"/>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254" y="232776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6531" y="241672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7400" y="223759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1377" y="224317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3010" y="2178163"/>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120" name="Rectangle 119"/>
            <p:cNvSpPr/>
            <p:nvPr/>
          </p:nvSpPr>
          <p:spPr>
            <a:xfrm>
              <a:off x="5642543" y="2299406"/>
              <a:ext cx="364005" cy="140622"/>
            </a:xfrm>
            <a:prstGeom prst="rect">
              <a:avLst/>
            </a:prstGeom>
          </p:spPr>
          <p:txBody>
            <a:bodyPr wrap="none">
              <a:spAutoFit/>
            </a:bodyPr>
            <a:lstStyle/>
            <a:p>
              <a:r>
                <a:rPr lang="tr-TR" sz="600" b="1" dirty="0" smtClean="0"/>
                <a:t>MASHAD</a:t>
              </a:r>
              <a:endParaRPr lang="tr-TR" sz="600" b="1" dirty="0"/>
            </a:p>
          </p:txBody>
        </p:sp>
        <p:sp>
          <p:nvSpPr>
            <p:cNvPr id="121" name="Rectangle 120"/>
            <p:cNvSpPr/>
            <p:nvPr/>
          </p:nvSpPr>
          <p:spPr>
            <a:xfrm>
              <a:off x="5638514" y="2614843"/>
              <a:ext cx="353018" cy="140622"/>
            </a:xfrm>
            <a:prstGeom prst="rect">
              <a:avLst/>
            </a:prstGeom>
          </p:spPr>
          <p:txBody>
            <a:bodyPr wrap="none">
              <a:spAutoFit/>
            </a:bodyPr>
            <a:lstStyle/>
            <a:p>
              <a:r>
                <a:rPr lang="tr-TR" sz="600" b="1" dirty="0" smtClean="0"/>
                <a:t>MUSCAT</a:t>
              </a:r>
              <a:endParaRPr lang="tr-TR" sz="600" b="1" dirty="0"/>
            </a:p>
          </p:txBody>
        </p:sp>
        <p:pic>
          <p:nvPicPr>
            <p:cNvPr id="12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5543" y="250292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0661" y="2644456"/>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24" name="Rectangle 123"/>
            <p:cNvSpPr/>
            <p:nvPr/>
          </p:nvSpPr>
          <p:spPr>
            <a:xfrm>
              <a:off x="5968151" y="2705453"/>
              <a:ext cx="365225" cy="140622"/>
            </a:xfrm>
            <a:prstGeom prst="rect">
              <a:avLst/>
            </a:prstGeom>
          </p:spPr>
          <p:txBody>
            <a:bodyPr wrap="none">
              <a:spAutoFit/>
            </a:bodyPr>
            <a:lstStyle/>
            <a:p>
              <a:r>
                <a:rPr lang="tr-TR" sz="600" b="1" dirty="0" smtClean="0"/>
                <a:t>MUMBAI</a:t>
              </a:r>
              <a:endParaRPr lang="tr-TR" sz="600" b="1" dirty="0"/>
            </a:p>
          </p:txBody>
        </p:sp>
        <p:pic>
          <p:nvPicPr>
            <p:cNvPr id="12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1111" y="293266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0554" y="3006272"/>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27" name="Rectangle 126"/>
            <p:cNvSpPr/>
            <p:nvPr/>
          </p:nvSpPr>
          <p:spPr>
            <a:xfrm>
              <a:off x="6040016" y="3063886"/>
              <a:ext cx="279778" cy="140622"/>
            </a:xfrm>
            <a:prstGeom prst="rect">
              <a:avLst/>
            </a:prstGeom>
          </p:spPr>
          <p:txBody>
            <a:bodyPr wrap="none">
              <a:spAutoFit/>
            </a:bodyPr>
            <a:lstStyle/>
            <a:p>
              <a:r>
                <a:rPr lang="tr-TR" sz="600" b="1" dirty="0" smtClean="0"/>
                <a:t>MALE</a:t>
              </a:r>
              <a:endParaRPr lang="tr-TR" sz="600" b="1" dirty="0"/>
            </a:p>
          </p:txBody>
        </p:sp>
        <p:pic>
          <p:nvPicPr>
            <p:cNvPr id="12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7827" y="2560769"/>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128"/>
            <p:cNvSpPr/>
            <p:nvPr/>
          </p:nvSpPr>
          <p:spPr>
            <a:xfrm>
              <a:off x="6384545" y="2621523"/>
              <a:ext cx="316398" cy="140622"/>
            </a:xfrm>
            <a:prstGeom prst="rect">
              <a:avLst/>
            </a:prstGeom>
          </p:spPr>
          <p:txBody>
            <a:bodyPr wrap="none">
              <a:spAutoFit/>
            </a:bodyPr>
            <a:lstStyle/>
            <a:p>
              <a:r>
                <a:rPr lang="tr-TR" sz="600" b="1" dirty="0" smtClean="0"/>
                <a:t>DHAKA</a:t>
              </a:r>
              <a:endParaRPr lang="tr-TR" sz="600" b="1" dirty="0"/>
            </a:p>
          </p:txBody>
        </p:sp>
        <p:pic>
          <p:nvPicPr>
            <p:cNvPr id="13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105" y="245100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0208" y="241114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3817" y="229734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5017" y="232321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2554" y="221491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553" y="217672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661" y="215164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4011" y="209535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3893" y="207409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8105" y="207231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9827" y="247877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024" y="1825527"/>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p:cNvSpPr/>
            <p:nvPr/>
          </p:nvSpPr>
          <p:spPr>
            <a:xfrm>
              <a:off x="6056151" y="1881327"/>
              <a:ext cx="343253" cy="140622"/>
            </a:xfrm>
            <a:prstGeom prst="rect">
              <a:avLst/>
            </a:prstGeom>
          </p:spPr>
          <p:txBody>
            <a:bodyPr wrap="none">
              <a:spAutoFit/>
            </a:bodyPr>
            <a:lstStyle/>
            <a:p>
              <a:r>
                <a:rPr lang="tr-TR" sz="600" b="1" dirty="0" smtClean="0"/>
                <a:t>ASTANA</a:t>
              </a:r>
              <a:endParaRPr lang="tr-TR" sz="600" b="1" dirty="0"/>
            </a:p>
          </p:txBody>
        </p:sp>
        <p:pic>
          <p:nvPicPr>
            <p:cNvPr id="14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594" y="199073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178" y="172843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45" name="Rectangle 144"/>
            <p:cNvSpPr/>
            <p:nvPr/>
          </p:nvSpPr>
          <p:spPr>
            <a:xfrm>
              <a:off x="5703944" y="1796505"/>
              <a:ext cx="240717" cy="140622"/>
            </a:xfrm>
            <a:prstGeom prst="rect">
              <a:avLst/>
            </a:prstGeom>
          </p:spPr>
          <p:txBody>
            <a:bodyPr wrap="none">
              <a:spAutoFit/>
            </a:bodyPr>
            <a:lstStyle/>
            <a:p>
              <a:r>
                <a:rPr lang="tr-TR" sz="600" b="1" dirty="0" smtClean="0"/>
                <a:t>UFA</a:t>
              </a:r>
              <a:endParaRPr lang="tr-TR" sz="600" b="1" dirty="0"/>
            </a:p>
          </p:txBody>
        </p:sp>
        <p:pic>
          <p:nvPicPr>
            <p:cNvPr id="14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549" y="164625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4045" y="1713929"/>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47"/>
            <p:cNvSpPr/>
            <p:nvPr/>
          </p:nvSpPr>
          <p:spPr>
            <a:xfrm>
              <a:off x="5805641" y="1547503"/>
              <a:ext cx="553209" cy="140622"/>
            </a:xfrm>
            <a:prstGeom prst="rect">
              <a:avLst/>
            </a:prstGeom>
          </p:spPr>
          <p:txBody>
            <a:bodyPr wrap="none">
              <a:spAutoFit/>
            </a:bodyPr>
            <a:lstStyle/>
            <a:p>
              <a:r>
                <a:rPr lang="tr-TR" sz="600" b="1" dirty="0" smtClean="0"/>
                <a:t>YEKATERINBURG</a:t>
              </a:r>
              <a:endParaRPr lang="tr-TR" sz="600" b="1" dirty="0"/>
            </a:p>
          </p:txBody>
        </p:sp>
        <p:pic>
          <p:nvPicPr>
            <p:cNvPr id="14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4303" y="1942674"/>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p:cNvSpPr/>
            <p:nvPr/>
          </p:nvSpPr>
          <p:spPr>
            <a:xfrm>
              <a:off x="5146241" y="1783658"/>
              <a:ext cx="382315" cy="140622"/>
            </a:xfrm>
            <a:prstGeom prst="rect">
              <a:avLst/>
            </a:prstGeom>
          </p:spPr>
          <p:txBody>
            <a:bodyPr wrap="none">
              <a:spAutoFit/>
            </a:bodyPr>
            <a:lstStyle/>
            <a:p>
              <a:r>
                <a:rPr lang="tr-TR" sz="600" b="1" dirty="0" smtClean="0"/>
                <a:t>MOSCOW</a:t>
              </a:r>
              <a:endParaRPr lang="tr-TR" sz="600" b="1" dirty="0"/>
            </a:p>
          </p:txBody>
        </p:sp>
        <p:pic>
          <p:nvPicPr>
            <p:cNvPr id="15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1641" y="194546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7257" y="192428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9327" y="190267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6144" y="195999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7118" y="192529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7547" y="190508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1575" y="211975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9556" y="207978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6728" y="216419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4049" y="217681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0563" y="215644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5575" y="214460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6144" y="215009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6513" y="219687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6513" y="224429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311" y="227360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4276" y="228995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1349" y="2298977"/>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2321" y="231059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7151" y="214460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5095" y="210171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3110" y="211616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6595" y="215869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1256" y="209535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8442" y="212928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1363" y="2175787"/>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4486" y="210445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9268" y="214107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421" y="216653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5041" y="207653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8852" y="212376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977" y="217321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9400" y="220399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5040" y="224580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8368" y="228581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7145" y="2293518"/>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4471" y="229167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4851" y="231961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4851" y="234115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0115" y="214337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4445" y="211294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6182" y="203468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1017" y="201063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7082" y="209668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0366" y="2173488"/>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9115" y="219080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1708" y="2008471"/>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6547" y="216483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2224" y="203796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5297" y="198171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4930" y="201664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9299" y="199559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4840" y="190832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5588" y="196071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5230" y="202653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6111" y="190267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2291" y="190267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3560" y="191630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6489" y="1948817"/>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4911" y="1978036"/>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6466" y="199913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3905" y="197335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9413" y="203116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8326" y="208447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8821" y="209937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024" y="208508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6380" y="218456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7052" y="1937127"/>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2129" y="184749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6428" y="1880873"/>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62" y="1837494"/>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9036" y="1766637"/>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9003" y="173875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0048" y="177521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9414" y="180748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7477" y="179650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358" y="182195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3361" y="189689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7571" y="186596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275" y="1924280"/>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3297" y="1871138"/>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6293" y="1852160"/>
              <a:ext cx="116076" cy="112331"/>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5936" y="1769728"/>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5588" y="184522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3673" y="161683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552" y="169589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9342" y="180910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7063" y="147014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8963" y="152594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928" y="149170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41" name="Rectangle 240"/>
            <p:cNvSpPr/>
            <p:nvPr/>
          </p:nvSpPr>
          <p:spPr>
            <a:xfrm>
              <a:off x="5002171" y="1365412"/>
              <a:ext cx="360342" cy="140622"/>
            </a:xfrm>
            <a:prstGeom prst="rect">
              <a:avLst/>
            </a:prstGeom>
          </p:spPr>
          <p:txBody>
            <a:bodyPr wrap="none">
              <a:spAutoFit/>
            </a:bodyPr>
            <a:lstStyle/>
            <a:p>
              <a:r>
                <a:rPr lang="tr-TR" sz="600" b="1" dirty="0" smtClean="0"/>
                <a:t>HELSINKI</a:t>
              </a:r>
              <a:endParaRPr lang="tr-TR" sz="600" b="1" dirty="0"/>
            </a:p>
          </p:txBody>
        </p:sp>
        <p:pic>
          <p:nvPicPr>
            <p:cNvPr id="24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4060" y="149170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6295" y="1622434"/>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7370" y="1430121"/>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9571" y="156201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7201" y="159490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0553" y="1640091"/>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48" name="Rectangle 247"/>
            <p:cNvSpPr/>
            <p:nvPr/>
          </p:nvSpPr>
          <p:spPr>
            <a:xfrm>
              <a:off x="4463609" y="1391169"/>
              <a:ext cx="271234" cy="140622"/>
            </a:xfrm>
            <a:prstGeom prst="rect">
              <a:avLst/>
            </a:prstGeom>
          </p:spPr>
          <p:txBody>
            <a:bodyPr wrap="none">
              <a:spAutoFit/>
            </a:bodyPr>
            <a:lstStyle/>
            <a:p>
              <a:r>
                <a:rPr lang="tr-TR" sz="600" b="1" dirty="0" smtClean="0"/>
                <a:t>OSLO</a:t>
              </a:r>
              <a:endParaRPr lang="tr-TR" sz="600" b="1" dirty="0"/>
            </a:p>
          </p:txBody>
        </p:sp>
        <p:pic>
          <p:nvPicPr>
            <p:cNvPr id="24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4045" y="1620900"/>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7128" y="172601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7550" y="1753024"/>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8756" y="1676699"/>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6768" y="1787342"/>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254" name="Rectangle 253"/>
            <p:cNvSpPr/>
            <p:nvPr/>
          </p:nvSpPr>
          <p:spPr>
            <a:xfrm>
              <a:off x="3912498" y="1778648"/>
              <a:ext cx="479969" cy="140622"/>
            </a:xfrm>
            <a:prstGeom prst="rect">
              <a:avLst/>
            </a:prstGeom>
          </p:spPr>
          <p:txBody>
            <a:bodyPr wrap="none">
              <a:spAutoFit/>
            </a:bodyPr>
            <a:lstStyle/>
            <a:p>
              <a:r>
                <a:rPr lang="tr-TR" sz="600" b="1" dirty="0" smtClean="0"/>
                <a:t>MANCHESTER</a:t>
              </a:r>
              <a:endParaRPr lang="tr-TR" sz="600" b="1" dirty="0"/>
            </a:p>
          </p:txBody>
        </p:sp>
        <p:pic>
          <p:nvPicPr>
            <p:cNvPr id="25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7124" y="1704616"/>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1330" y="1753522"/>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9525" y="173498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3426" y="1731542"/>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6043" y="2819695"/>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56" y="2900861"/>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4643" y="3040645"/>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3166" y="3062073"/>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2643" y="3248728"/>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64" name="Rectangle 263"/>
            <p:cNvSpPr/>
            <p:nvPr/>
          </p:nvSpPr>
          <p:spPr>
            <a:xfrm>
              <a:off x="6771773" y="3317584"/>
              <a:ext cx="360342" cy="140622"/>
            </a:xfrm>
            <a:prstGeom prst="rect">
              <a:avLst/>
            </a:prstGeom>
          </p:spPr>
          <p:txBody>
            <a:bodyPr wrap="none">
              <a:spAutoFit/>
            </a:bodyPr>
            <a:lstStyle/>
            <a:p>
              <a:r>
                <a:rPr lang="tr-TR" sz="600" b="1" dirty="0" smtClean="0"/>
                <a:t>JAKARTA</a:t>
              </a:r>
              <a:endParaRPr lang="tr-TR" sz="600" b="1" dirty="0"/>
            </a:p>
          </p:txBody>
        </p:sp>
        <p:sp>
          <p:nvSpPr>
            <p:cNvPr id="265" name="Rectangle 264"/>
            <p:cNvSpPr/>
            <p:nvPr/>
          </p:nvSpPr>
          <p:spPr>
            <a:xfrm>
              <a:off x="6668306" y="3134191"/>
              <a:ext cx="428701" cy="140622"/>
            </a:xfrm>
            <a:prstGeom prst="rect">
              <a:avLst/>
            </a:prstGeom>
          </p:spPr>
          <p:txBody>
            <a:bodyPr wrap="none">
              <a:spAutoFit/>
            </a:bodyPr>
            <a:lstStyle/>
            <a:p>
              <a:r>
                <a:rPr lang="tr-TR" sz="600" b="1" dirty="0" smtClean="0"/>
                <a:t>SINGAPORE</a:t>
              </a:r>
              <a:endParaRPr lang="tr-TR" sz="600" b="1" dirty="0"/>
            </a:p>
          </p:txBody>
        </p:sp>
        <p:sp>
          <p:nvSpPr>
            <p:cNvPr id="266" name="Rectangle 265"/>
            <p:cNvSpPr/>
            <p:nvPr/>
          </p:nvSpPr>
          <p:spPr>
            <a:xfrm>
              <a:off x="6650827" y="2949402"/>
              <a:ext cx="588609" cy="140622"/>
            </a:xfrm>
            <a:prstGeom prst="rect">
              <a:avLst/>
            </a:prstGeom>
          </p:spPr>
          <p:txBody>
            <a:bodyPr wrap="none">
              <a:spAutoFit/>
            </a:bodyPr>
            <a:lstStyle/>
            <a:p>
              <a:r>
                <a:rPr lang="tr-TR" sz="600" b="1" dirty="0" smtClean="0"/>
                <a:t>HO CHI MINH CITY</a:t>
              </a:r>
              <a:endParaRPr lang="tr-TR" sz="600" b="1" dirty="0"/>
            </a:p>
          </p:txBody>
        </p:sp>
        <p:pic>
          <p:nvPicPr>
            <p:cNvPr id="26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1559" y="2571917"/>
              <a:ext cx="122012" cy="129638"/>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4117" y="2542930"/>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69" name="Rectangle 268"/>
            <p:cNvSpPr/>
            <p:nvPr/>
          </p:nvSpPr>
          <p:spPr>
            <a:xfrm>
              <a:off x="6803182" y="2662608"/>
              <a:ext cx="454335" cy="140622"/>
            </a:xfrm>
            <a:prstGeom prst="rect">
              <a:avLst/>
            </a:prstGeom>
          </p:spPr>
          <p:txBody>
            <a:bodyPr wrap="none">
              <a:spAutoFit/>
            </a:bodyPr>
            <a:lstStyle/>
            <a:p>
              <a:r>
                <a:rPr lang="tr-TR" sz="600" b="1" dirty="0" smtClean="0"/>
                <a:t>HONG KONG</a:t>
              </a:r>
              <a:endParaRPr lang="tr-TR" sz="600" b="1" dirty="0"/>
            </a:p>
          </p:txBody>
        </p:sp>
        <p:pic>
          <p:nvPicPr>
            <p:cNvPr id="270"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6568" y="2351902"/>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271" name="Rectangle 270"/>
            <p:cNvSpPr/>
            <p:nvPr/>
          </p:nvSpPr>
          <p:spPr>
            <a:xfrm>
              <a:off x="7087525" y="2432611"/>
              <a:ext cx="405508" cy="140622"/>
            </a:xfrm>
            <a:prstGeom prst="rect">
              <a:avLst/>
            </a:prstGeom>
          </p:spPr>
          <p:txBody>
            <a:bodyPr wrap="none">
              <a:spAutoFit/>
            </a:bodyPr>
            <a:lstStyle/>
            <a:p>
              <a:r>
                <a:rPr lang="tr-TR" sz="600" b="1" dirty="0" smtClean="0"/>
                <a:t>SHANGHAI</a:t>
              </a:r>
              <a:endParaRPr lang="tr-TR" sz="600" b="1" dirty="0"/>
            </a:p>
          </p:txBody>
        </p:sp>
        <p:pic>
          <p:nvPicPr>
            <p:cNvPr id="27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8053" y="2261693"/>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7146" y="2187281"/>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274" name="Rectangle 273"/>
            <p:cNvSpPr/>
            <p:nvPr/>
          </p:nvSpPr>
          <p:spPr>
            <a:xfrm>
              <a:off x="7487084" y="2323337"/>
              <a:ext cx="310296" cy="140622"/>
            </a:xfrm>
            <a:prstGeom prst="rect">
              <a:avLst/>
            </a:prstGeom>
          </p:spPr>
          <p:txBody>
            <a:bodyPr wrap="none">
              <a:spAutoFit/>
            </a:bodyPr>
            <a:lstStyle/>
            <a:p>
              <a:r>
                <a:rPr lang="tr-TR" sz="600" b="1" dirty="0" smtClean="0"/>
                <a:t>OSAKA</a:t>
              </a:r>
              <a:endParaRPr lang="tr-TR" sz="600" b="1" dirty="0"/>
            </a:p>
          </p:txBody>
        </p:sp>
        <p:pic>
          <p:nvPicPr>
            <p:cNvPr id="275"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5366" y="2185873"/>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276" name="Rectangle 275"/>
            <p:cNvSpPr/>
            <p:nvPr/>
          </p:nvSpPr>
          <p:spPr>
            <a:xfrm>
              <a:off x="7240288" y="2261693"/>
              <a:ext cx="391454" cy="184666"/>
            </a:xfrm>
            <a:prstGeom prst="rect">
              <a:avLst/>
            </a:prstGeom>
          </p:spPr>
          <p:txBody>
            <a:bodyPr wrap="none">
              <a:spAutoFit/>
            </a:bodyPr>
            <a:lstStyle/>
            <a:p>
              <a:r>
                <a:rPr lang="tr-TR" sz="600" b="1" dirty="0" smtClean="0"/>
                <a:t>SEOUL</a:t>
              </a:r>
              <a:endParaRPr lang="tr-TR" sz="600" b="1" dirty="0"/>
            </a:p>
          </p:txBody>
        </p:sp>
        <p:pic>
          <p:nvPicPr>
            <p:cNvPr id="277" name="Picture 7" descr="C:\Users\APOLLON\Desktop\mav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2114" y="2107955"/>
              <a:ext cx="122012" cy="129638"/>
            </a:xfrm>
            <a:prstGeom prst="rect">
              <a:avLst/>
            </a:prstGeom>
            <a:noFill/>
            <a:extLst>
              <a:ext uri="{909E8E84-426E-40DD-AFC4-6F175D3DCCD1}">
                <a14:hiddenFill xmlns:a14="http://schemas.microsoft.com/office/drawing/2010/main">
                  <a:solidFill>
                    <a:srgbClr val="FFFFFF"/>
                  </a:solidFill>
                </a14:hiddenFill>
              </a:ext>
            </a:extLst>
          </p:spPr>
        </p:pic>
        <p:sp>
          <p:nvSpPr>
            <p:cNvPr id="278" name="Rectangle 277"/>
            <p:cNvSpPr/>
            <p:nvPr/>
          </p:nvSpPr>
          <p:spPr>
            <a:xfrm>
              <a:off x="7018545" y="2185295"/>
              <a:ext cx="329826" cy="140622"/>
            </a:xfrm>
            <a:prstGeom prst="rect">
              <a:avLst/>
            </a:prstGeom>
          </p:spPr>
          <p:txBody>
            <a:bodyPr wrap="none">
              <a:spAutoFit/>
            </a:bodyPr>
            <a:lstStyle/>
            <a:p>
              <a:r>
                <a:rPr lang="tr-TR" sz="600" b="1" dirty="0" smtClean="0"/>
                <a:t>BEIJING</a:t>
              </a:r>
              <a:endParaRPr lang="tr-TR" sz="600" b="1" dirty="0"/>
            </a:p>
          </p:txBody>
        </p:sp>
        <p:pic>
          <p:nvPicPr>
            <p:cNvPr id="279"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8622" y="1917181"/>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80" name="Rectangle 279"/>
            <p:cNvSpPr/>
            <p:nvPr/>
          </p:nvSpPr>
          <p:spPr>
            <a:xfrm>
              <a:off x="6754000" y="1969268"/>
              <a:ext cx="692818" cy="184666"/>
            </a:xfrm>
            <a:prstGeom prst="rect">
              <a:avLst/>
            </a:prstGeom>
          </p:spPr>
          <p:txBody>
            <a:bodyPr wrap="none">
              <a:spAutoFit/>
            </a:bodyPr>
            <a:lstStyle/>
            <a:p>
              <a:r>
                <a:rPr lang="tr-TR" sz="600" b="1" dirty="0" smtClean="0"/>
                <a:t>ULAAN BATAAR</a:t>
              </a:r>
              <a:endParaRPr lang="tr-TR" sz="600" b="1" dirty="0"/>
            </a:p>
          </p:txBody>
        </p:sp>
        <p:pic>
          <p:nvPicPr>
            <p:cNvPr id="28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1125" y="1707773"/>
              <a:ext cx="108000" cy="111600"/>
            </a:xfrm>
            <a:prstGeom prst="rect">
              <a:avLst/>
            </a:prstGeom>
            <a:noFill/>
            <a:extLst>
              <a:ext uri="{909E8E84-426E-40DD-AFC4-6F175D3DCCD1}">
                <a14:hiddenFill xmlns:a14="http://schemas.microsoft.com/office/drawing/2010/main">
                  <a:solidFill>
                    <a:srgbClr val="FFFFFF"/>
                  </a:solidFill>
                </a14:hiddenFill>
              </a:ext>
            </a:extLst>
          </p:spPr>
        </p:pic>
        <p:sp>
          <p:nvSpPr>
            <p:cNvPr id="282" name="Rectangle 281"/>
            <p:cNvSpPr/>
            <p:nvPr/>
          </p:nvSpPr>
          <p:spPr>
            <a:xfrm>
              <a:off x="4952820" y="3299007"/>
              <a:ext cx="301750" cy="140622"/>
            </a:xfrm>
            <a:prstGeom prst="rect">
              <a:avLst/>
            </a:prstGeom>
          </p:spPr>
          <p:txBody>
            <a:bodyPr wrap="none">
              <a:spAutoFit/>
            </a:bodyPr>
            <a:lstStyle/>
            <a:p>
              <a:r>
                <a:rPr lang="tr-TR" sz="600" b="1" dirty="0" smtClean="0"/>
                <a:t>KIGALI</a:t>
              </a:r>
              <a:endParaRPr lang="tr-TR" sz="600" b="1" dirty="0"/>
            </a:p>
          </p:txBody>
        </p:sp>
      </p:grpSp>
      <p:grpSp>
        <p:nvGrpSpPr>
          <p:cNvPr id="4" name="Group 3"/>
          <p:cNvGrpSpPr/>
          <p:nvPr/>
        </p:nvGrpSpPr>
        <p:grpSpPr>
          <a:xfrm>
            <a:off x="4319045" y="263461"/>
            <a:ext cx="2591789" cy="1164700"/>
            <a:chOff x="8707" y="3653589"/>
            <a:chExt cx="2591789" cy="1031109"/>
          </a:xfrm>
        </p:grpSpPr>
        <p:grpSp>
          <p:nvGrpSpPr>
            <p:cNvPr id="300" name="Group 299"/>
            <p:cNvGrpSpPr/>
            <p:nvPr/>
          </p:nvGrpSpPr>
          <p:grpSpPr>
            <a:xfrm>
              <a:off x="88275" y="3653589"/>
              <a:ext cx="2446434" cy="925170"/>
              <a:chOff x="156322" y="2307177"/>
              <a:chExt cx="2446434" cy="527079"/>
            </a:xfrm>
          </p:grpSpPr>
          <p:sp>
            <p:nvSpPr>
              <p:cNvPr id="301" name="Freeform 300"/>
              <p:cNvSpPr/>
              <p:nvPr/>
            </p:nvSpPr>
            <p:spPr>
              <a:xfrm>
                <a:off x="156322" y="2307177"/>
                <a:ext cx="2446434" cy="525929"/>
              </a:xfrm>
              <a:custGeom>
                <a:avLst/>
                <a:gdLst>
                  <a:gd name="connsiteX0" fmla="*/ 0 w 2127623"/>
                  <a:gd name="connsiteY0" fmla="*/ 83670 h 525929"/>
                  <a:gd name="connsiteX1" fmla="*/ 2121647 w 2127623"/>
                  <a:gd name="connsiteY1" fmla="*/ 0 h 525929"/>
                  <a:gd name="connsiteX2" fmla="*/ 2127623 w 2127623"/>
                  <a:gd name="connsiteY2" fmla="*/ 460188 h 525929"/>
                  <a:gd name="connsiteX3" fmla="*/ 233082 w 2127623"/>
                  <a:gd name="connsiteY3" fmla="*/ 525929 h 525929"/>
                  <a:gd name="connsiteX4" fmla="*/ 11953 w 2127623"/>
                  <a:gd name="connsiteY4" fmla="*/ 298823 h 525929"/>
                  <a:gd name="connsiteX5" fmla="*/ 0 w 2127623"/>
                  <a:gd name="connsiteY5" fmla="*/ 83670 h 52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7623" h="525929">
                    <a:moveTo>
                      <a:pt x="0" y="83670"/>
                    </a:moveTo>
                    <a:lnTo>
                      <a:pt x="2121647" y="0"/>
                    </a:lnTo>
                    <a:lnTo>
                      <a:pt x="2127623" y="460188"/>
                    </a:lnTo>
                    <a:lnTo>
                      <a:pt x="233082" y="525929"/>
                    </a:lnTo>
                    <a:lnTo>
                      <a:pt x="11953" y="298823"/>
                    </a:lnTo>
                    <a:lnTo>
                      <a:pt x="0" y="83670"/>
                    </a:lnTo>
                    <a:close/>
                  </a:path>
                </a:pathLst>
              </a:custGeom>
              <a:solidFill>
                <a:srgbClr val="FAB300"/>
              </a:solidFill>
              <a:ln>
                <a:noFill/>
              </a:ln>
              <a:effectLst>
                <a:outerShdw blurRad="50800" dist="50800" dir="660000" sx="97000" sy="97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Freeform 301"/>
              <p:cNvSpPr/>
              <p:nvPr/>
            </p:nvSpPr>
            <p:spPr>
              <a:xfrm>
                <a:off x="177706" y="2612408"/>
                <a:ext cx="253782" cy="221848"/>
              </a:xfrm>
              <a:custGeom>
                <a:avLst/>
                <a:gdLst>
                  <a:gd name="connsiteX0" fmla="*/ 0 w 256988"/>
                  <a:gd name="connsiteY0" fmla="*/ 0 h 227106"/>
                  <a:gd name="connsiteX1" fmla="*/ 256988 w 256988"/>
                  <a:gd name="connsiteY1" fmla="*/ 227106 h 227106"/>
                  <a:gd name="connsiteX2" fmla="*/ 203200 w 256988"/>
                  <a:gd name="connsiteY2" fmla="*/ 41835 h 227106"/>
                  <a:gd name="connsiteX3" fmla="*/ 0 w 256988"/>
                  <a:gd name="connsiteY3" fmla="*/ 0 h 227106"/>
                  <a:gd name="connsiteX0" fmla="*/ 0 w 226769"/>
                  <a:gd name="connsiteY0" fmla="*/ 0 h 196485"/>
                  <a:gd name="connsiteX1" fmla="*/ 226769 w 226769"/>
                  <a:gd name="connsiteY1" fmla="*/ 196485 h 196485"/>
                  <a:gd name="connsiteX2" fmla="*/ 203200 w 226769"/>
                  <a:gd name="connsiteY2" fmla="*/ 41835 h 196485"/>
                  <a:gd name="connsiteX3" fmla="*/ 0 w 226769"/>
                  <a:gd name="connsiteY3" fmla="*/ 0 h 196485"/>
                  <a:gd name="connsiteX0" fmla="*/ 0 w 253782"/>
                  <a:gd name="connsiteY0" fmla="*/ 0 h 221848"/>
                  <a:gd name="connsiteX1" fmla="*/ 253782 w 253782"/>
                  <a:gd name="connsiteY1" fmla="*/ 221848 h 221848"/>
                  <a:gd name="connsiteX2" fmla="*/ 203200 w 253782"/>
                  <a:gd name="connsiteY2" fmla="*/ 41835 h 221848"/>
                  <a:gd name="connsiteX3" fmla="*/ 0 w 253782"/>
                  <a:gd name="connsiteY3" fmla="*/ 0 h 221848"/>
                </a:gdLst>
                <a:ahLst/>
                <a:cxnLst>
                  <a:cxn ang="0">
                    <a:pos x="connsiteX0" y="connsiteY0"/>
                  </a:cxn>
                  <a:cxn ang="0">
                    <a:pos x="connsiteX1" y="connsiteY1"/>
                  </a:cxn>
                  <a:cxn ang="0">
                    <a:pos x="connsiteX2" y="connsiteY2"/>
                  </a:cxn>
                  <a:cxn ang="0">
                    <a:pos x="connsiteX3" y="connsiteY3"/>
                  </a:cxn>
                </a:cxnLst>
                <a:rect l="l" t="t" r="r" b="b"/>
                <a:pathLst>
                  <a:path w="253782" h="221848">
                    <a:moveTo>
                      <a:pt x="0" y="0"/>
                    </a:moveTo>
                    <a:lnTo>
                      <a:pt x="253782" y="221848"/>
                    </a:lnTo>
                    <a:lnTo>
                      <a:pt x="203200" y="41835"/>
                    </a:lnTo>
                    <a:lnTo>
                      <a:pt x="0" y="0"/>
                    </a:lnTo>
                    <a:close/>
                  </a:path>
                </a:pathLst>
              </a:custGeom>
              <a:solidFill>
                <a:srgbClr val="FFC333"/>
              </a:solidFill>
              <a:ln>
                <a:noFill/>
              </a:ln>
              <a:effectLst>
                <a:outerShdw blurRad="50800" dist="25400" dir="1860000" sx="82000" sy="82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3" name="Rectangle 292"/>
            <p:cNvSpPr/>
            <p:nvPr/>
          </p:nvSpPr>
          <p:spPr>
            <a:xfrm rot="21447448">
              <a:off x="8707" y="3669035"/>
              <a:ext cx="2591789" cy="1015663"/>
            </a:xfrm>
            <a:prstGeom prst="rect">
              <a:avLst/>
            </a:prstGeom>
          </p:spPr>
          <p:txBody>
            <a:bodyPr wrap="square">
              <a:spAutoFit/>
            </a:bodyPr>
            <a:lstStyle/>
            <a:p>
              <a:pPr algn="ctr" eaLnBrk="0" hangingPunct="0">
                <a:lnSpc>
                  <a:spcPts val="1800"/>
                </a:lnSpc>
                <a:defRPr/>
              </a:pPr>
              <a:r>
                <a:rPr lang="tr-TR" dirty="0" err="1"/>
                <a:t>Within</a:t>
              </a:r>
              <a:r>
                <a:rPr lang="tr-TR" dirty="0"/>
                <a:t> </a:t>
              </a:r>
              <a:r>
                <a:rPr lang="tr-TR" dirty="0" err="1">
                  <a:cs typeface="Arial" charset="0"/>
                </a:rPr>
                <a:t>narrow</a:t>
              </a:r>
              <a:r>
                <a:rPr lang="tr-TR" dirty="0">
                  <a:cs typeface="Arial" charset="0"/>
                </a:rPr>
                <a:t> body </a:t>
              </a:r>
              <a:r>
                <a:rPr lang="tr-TR" dirty="0" err="1" smtClean="0">
                  <a:cs typeface="Arial" charset="0"/>
                </a:rPr>
                <a:t>range</a:t>
              </a:r>
              <a:r>
                <a:rPr lang="tr-TR" dirty="0" smtClean="0">
                  <a:cs typeface="Arial" charset="0"/>
                </a:rPr>
                <a:t>:</a:t>
              </a:r>
              <a:endParaRPr lang="tr-TR" dirty="0">
                <a:cs typeface="Arial" charset="0"/>
              </a:endParaRPr>
            </a:p>
            <a:p>
              <a:pPr algn="ctr" eaLnBrk="0" hangingPunct="0">
                <a:lnSpc>
                  <a:spcPts val="1800"/>
                </a:lnSpc>
                <a:defRPr/>
              </a:pPr>
              <a:r>
                <a:rPr lang="tr-TR" dirty="0">
                  <a:cs typeface="Arial" charset="0"/>
                </a:rPr>
                <a:t>70% of </a:t>
              </a:r>
              <a:r>
                <a:rPr lang="tr-TR" dirty="0" err="1">
                  <a:cs typeface="Arial" charset="0"/>
                </a:rPr>
                <a:t>international</a:t>
              </a:r>
              <a:r>
                <a:rPr lang="tr-TR" dirty="0">
                  <a:cs typeface="Arial" charset="0"/>
                </a:rPr>
                <a:t> </a:t>
              </a:r>
              <a:r>
                <a:rPr lang="tr-TR" dirty="0" err="1">
                  <a:cs typeface="Arial" charset="0"/>
                </a:rPr>
                <a:t>destinations</a:t>
              </a:r>
              <a:r>
                <a:rPr lang="tr-TR" dirty="0">
                  <a:cs typeface="Arial" charset="0"/>
                </a:rPr>
                <a:t>,</a:t>
              </a:r>
            </a:p>
            <a:p>
              <a:pPr algn="ctr" eaLnBrk="0" hangingPunct="0">
                <a:lnSpc>
                  <a:spcPts val="1800"/>
                </a:lnSpc>
                <a:defRPr/>
              </a:pPr>
              <a:r>
                <a:rPr lang="tr-TR" dirty="0" err="1">
                  <a:cs typeface="Arial" charset="0"/>
                </a:rPr>
                <a:t>More</a:t>
              </a:r>
              <a:r>
                <a:rPr lang="tr-TR" dirty="0">
                  <a:cs typeface="Arial" charset="0"/>
                </a:rPr>
                <a:t> </a:t>
              </a:r>
              <a:r>
                <a:rPr lang="tr-TR" dirty="0" err="1">
                  <a:cs typeface="Arial" charset="0"/>
                </a:rPr>
                <a:t>than</a:t>
              </a:r>
              <a:r>
                <a:rPr lang="tr-TR" dirty="0">
                  <a:cs typeface="Arial" charset="0"/>
                </a:rPr>
                <a:t> </a:t>
              </a:r>
              <a:r>
                <a:rPr lang="tr-TR" sz="1800" b="1" dirty="0">
                  <a:cs typeface="Arial" charset="0"/>
                </a:rPr>
                <a:t>55</a:t>
              </a:r>
              <a:r>
                <a:rPr lang="tr-TR" dirty="0">
                  <a:cs typeface="Arial" charset="0"/>
                </a:rPr>
                <a:t> </a:t>
              </a:r>
              <a:r>
                <a:rPr lang="tr-TR" dirty="0" err="1">
                  <a:cs typeface="Arial" charset="0"/>
                </a:rPr>
                <a:t>countries</a:t>
              </a:r>
              <a:endParaRPr lang="tr-TR" dirty="0">
                <a:cs typeface="Arial" charset="0"/>
              </a:endParaRPr>
            </a:p>
          </p:txBody>
        </p:sp>
      </p:grpSp>
      <p:sp>
        <p:nvSpPr>
          <p:cNvPr id="1030" name="Title 1029"/>
          <p:cNvSpPr>
            <a:spLocks noGrp="1"/>
          </p:cNvSpPr>
          <p:nvPr>
            <p:ph type="title"/>
          </p:nvPr>
        </p:nvSpPr>
        <p:spPr/>
        <p:txBody>
          <a:bodyPr/>
          <a:lstStyle/>
          <a:p>
            <a:r>
              <a:rPr lang="tr-TR" dirty="0" err="1"/>
              <a:t>Geographical</a:t>
            </a:r>
            <a:r>
              <a:rPr lang="tr-TR" dirty="0"/>
              <a:t> Advantage</a:t>
            </a:r>
            <a:endParaRPr lang="en-GB" dirty="0"/>
          </a:p>
        </p:txBody>
      </p:sp>
      <p:grpSp>
        <p:nvGrpSpPr>
          <p:cNvPr id="2" name="Group 1"/>
          <p:cNvGrpSpPr/>
          <p:nvPr/>
        </p:nvGrpSpPr>
        <p:grpSpPr>
          <a:xfrm>
            <a:off x="5128450" y="3745303"/>
            <a:ext cx="491700" cy="200974"/>
            <a:chOff x="5128450" y="3745303"/>
            <a:chExt cx="491700" cy="200974"/>
          </a:xfrm>
        </p:grpSpPr>
        <p:sp>
          <p:nvSpPr>
            <p:cNvPr id="286" name="Rectangle 285"/>
            <p:cNvSpPr/>
            <p:nvPr/>
          </p:nvSpPr>
          <p:spPr>
            <a:xfrm>
              <a:off x="5140532" y="3761611"/>
              <a:ext cx="479618" cy="184666"/>
            </a:xfrm>
            <a:prstGeom prst="rect">
              <a:avLst/>
            </a:prstGeom>
          </p:spPr>
          <p:txBody>
            <a:bodyPr wrap="none">
              <a:spAutoFit/>
            </a:bodyPr>
            <a:lstStyle/>
            <a:p>
              <a:r>
                <a:rPr lang="tr-TR" sz="600" b="1" dirty="0" smtClean="0"/>
                <a:t>MAPUTO</a:t>
              </a:r>
              <a:endParaRPr lang="tr-TR" sz="600" b="1" dirty="0"/>
            </a:p>
          </p:txBody>
        </p:sp>
        <p:pic>
          <p:nvPicPr>
            <p:cNvPr id="287"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8450" y="3745303"/>
              <a:ext cx="116076" cy="1123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8" name="Group 287"/>
          <p:cNvGrpSpPr/>
          <p:nvPr/>
        </p:nvGrpSpPr>
        <p:grpSpPr>
          <a:xfrm>
            <a:off x="-25317" y="3435415"/>
            <a:ext cx="4204937" cy="1628854"/>
            <a:chOff x="-312241" y="3354487"/>
            <a:chExt cx="4582290" cy="1775028"/>
          </a:xfrm>
        </p:grpSpPr>
        <p:grpSp>
          <p:nvGrpSpPr>
            <p:cNvPr id="289" name="Group 288"/>
            <p:cNvGrpSpPr/>
            <p:nvPr/>
          </p:nvGrpSpPr>
          <p:grpSpPr>
            <a:xfrm>
              <a:off x="168096" y="3472656"/>
              <a:ext cx="4075292" cy="1584824"/>
              <a:chOff x="304800" y="877663"/>
              <a:chExt cx="8534400" cy="3738880"/>
            </a:xfrm>
          </p:grpSpPr>
          <p:sp>
            <p:nvSpPr>
              <p:cNvPr id="296" name="Rounded Rectangle 295"/>
              <p:cNvSpPr/>
              <p:nvPr/>
            </p:nvSpPr>
            <p:spPr>
              <a:xfrm>
                <a:off x="304800" y="877663"/>
                <a:ext cx="8534400" cy="3738880"/>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pic>
            <p:nvPicPr>
              <p:cNvPr id="297" name="Picture 29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1496" t="15111" b="8149"/>
              <a:stretch/>
            </p:blipFill>
            <p:spPr>
              <a:xfrm>
                <a:off x="304800" y="877663"/>
                <a:ext cx="8531960" cy="3738880"/>
              </a:xfrm>
              <a:prstGeom prst="roundRect">
                <a:avLst>
                  <a:gd name="adj" fmla="val 5522"/>
                </a:avLst>
              </a:prstGeom>
            </p:spPr>
          </p:pic>
        </p:grpSp>
        <p:grpSp>
          <p:nvGrpSpPr>
            <p:cNvPr id="290" name="Group 289"/>
            <p:cNvGrpSpPr/>
            <p:nvPr/>
          </p:nvGrpSpPr>
          <p:grpSpPr>
            <a:xfrm>
              <a:off x="-312241" y="3354487"/>
              <a:ext cx="4582290" cy="1775028"/>
              <a:chOff x="464777" y="4653137"/>
              <a:chExt cx="6867978" cy="2148057"/>
            </a:xfrm>
          </p:grpSpPr>
          <p:graphicFrame>
            <p:nvGraphicFramePr>
              <p:cNvPr id="291" name="Chart 290"/>
              <p:cNvGraphicFramePr>
                <a:graphicFrameLocks/>
              </p:cNvGraphicFramePr>
              <p:nvPr>
                <p:extLst/>
              </p:nvPr>
            </p:nvGraphicFramePr>
            <p:xfrm>
              <a:off x="464777" y="4653137"/>
              <a:ext cx="6377636" cy="2061765"/>
            </p:xfrm>
            <a:graphic>
              <a:graphicData uri="http://schemas.openxmlformats.org/drawingml/2006/chart">
                <c:chart xmlns:c="http://schemas.openxmlformats.org/drawingml/2006/chart" xmlns:r="http://schemas.openxmlformats.org/officeDocument/2006/relationships" r:id="rId8"/>
              </a:graphicData>
            </a:graphic>
          </p:graphicFrame>
          <p:sp>
            <p:nvSpPr>
              <p:cNvPr id="292" name="TextBox 291"/>
              <p:cNvSpPr txBox="1"/>
              <p:nvPr/>
            </p:nvSpPr>
            <p:spPr>
              <a:xfrm>
                <a:off x="1069180" y="4667518"/>
                <a:ext cx="502696" cy="1930734"/>
              </a:xfrm>
              <a:prstGeom prst="rect">
                <a:avLst/>
              </a:prstGeom>
              <a:noFill/>
            </p:spPr>
            <p:txBody>
              <a:bodyPr vert="vert270" wrap="square" rtlCol="0">
                <a:spAutoFit/>
              </a:bodyPr>
              <a:lstStyle/>
              <a:p>
                <a:r>
                  <a:rPr lang="tr-TR" sz="800" dirty="0" smtClean="0"/>
                  <a:t>CASK (</a:t>
                </a:r>
                <a:r>
                  <a:rPr lang="tr-TR" sz="800" dirty="0" err="1" smtClean="0"/>
                  <a:t>Cost</a:t>
                </a:r>
                <a:r>
                  <a:rPr lang="tr-TR" sz="800" dirty="0" smtClean="0"/>
                  <a:t> </a:t>
                </a:r>
                <a:r>
                  <a:rPr lang="tr-TR" sz="800" dirty="0" err="1" smtClean="0"/>
                  <a:t>per</a:t>
                </a:r>
                <a:r>
                  <a:rPr lang="tr-TR" sz="800" dirty="0" smtClean="0"/>
                  <a:t> </a:t>
                </a:r>
                <a:r>
                  <a:rPr lang="tr-TR" sz="800" dirty="0" err="1" smtClean="0"/>
                  <a:t>Avai</a:t>
                </a:r>
                <a:r>
                  <a:rPr lang="tr-TR" sz="800" dirty="0" smtClean="0"/>
                  <a:t>. </a:t>
                </a:r>
                <a:r>
                  <a:rPr lang="tr-TR" sz="800" dirty="0" err="1" smtClean="0"/>
                  <a:t>Seat</a:t>
                </a:r>
                <a:r>
                  <a:rPr lang="tr-TR" sz="800" dirty="0" smtClean="0"/>
                  <a:t> km)</a:t>
                </a:r>
                <a:endParaRPr lang="en-US" sz="800" dirty="0"/>
              </a:p>
            </p:txBody>
          </p:sp>
          <p:sp>
            <p:nvSpPr>
              <p:cNvPr id="294" name="TextBox 293"/>
              <p:cNvSpPr txBox="1"/>
              <p:nvPr/>
            </p:nvSpPr>
            <p:spPr>
              <a:xfrm>
                <a:off x="1843017" y="6395312"/>
                <a:ext cx="4942292" cy="405882"/>
              </a:xfrm>
              <a:prstGeom prst="rect">
                <a:avLst/>
              </a:prstGeom>
              <a:noFill/>
            </p:spPr>
            <p:txBody>
              <a:bodyPr wrap="square" rtlCol="0">
                <a:spAutoFit/>
              </a:bodyPr>
              <a:lstStyle/>
              <a:p>
                <a:r>
                  <a:rPr lang="tr-TR" sz="1400" dirty="0" smtClean="0"/>
                  <a:t>       </a:t>
                </a:r>
                <a:r>
                  <a:rPr lang="tr-TR" sz="900" dirty="0" smtClean="0"/>
                  <a:t>1      2      3      4      5      6      7      8      9      10      11      12           </a:t>
                </a:r>
                <a:endParaRPr lang="en-US" sz="1400" dirty="0"/>
              </a:p>
            </p:txBody>
          </p:sp>
          <p:sp>
            <p:nvSpPr>
              <p:cNvPr id="295" name="TextBox 294"/>
              <p:cNvSpPr txBox="1"/>
              <p:nvPr/>
            </p:nvSpPr>
            <p:spPr>
              <a:xfrm>
                <a:off x="6105902" y="6147541"/>
                <a:ext cx="1226853" cy="284118"/>
              </a:xfrm>
              <a:prstGeom prst="rect">
                <a:avLst/>
              </a:prstGeom>
              <a:noFill/>
            </p:spPr>
            <p:txBody>
              <a:bodyPr vert="horz" wrap="square" rtlCol="0">
                <a:spAutoFit/>
              </a:bodyPr>
              <a:lstStyle/>
              <a:p>
                <a:r>
                  <a:rPr lang="tr-TR" sz="800" dirty="0" smtClean="0"/>
                  <a:t>Flight Time</a:t>
                </a:r>
                <a:endParaRPr lang="en-US" sz="800" dirty="0"/>
              </a:p>
            </p:txBody>
          </p:sp>
        </p:grpSp>
      </p:grpSp>
      <p:grpSp>
        <p:nvGrpSpPr>
          <p:cNvPr id="298" name="Group 297"/>
          <p:cNvGrpSpPr/>
          <p:nvPr/>
        </p:nvGrpSpPr>
        <p:grpSpPr>
          <a:xfrm>
            <a:off x="5561189" y="3093542"/>
            <a:ext cx="3172646" cy="1904624"/>
            <a:chOff x="-205825" y="922134"/>
            <a:chExt cx="2833777" cy="1077991"/>
          </a:xfrm>
        </p:grpSpPr>
        <p:pic>
          <p:nvPicPr>
            <p:cNvPr id="299" name="Picture 2" descr="C:\Users\APOLLON\Desktop\_THY_GENEL_MUDUR_PRZ_EYLÜL14\png\a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825" y="922134"/>
              <a:ext cx="2833777" cy="1077991"/>
            </a:xfrm>
            <a:prstGeom prst="rect">
              <a:avLst/>
            </a:prstGeom>
            <a:noFill/>
            <a:extLst>
              <a:ext uri="{909E8E84-426E-40DD-AFC4-6F175D3DCCD1}">
                <a14:hiddenFill xmlns:a14="http://schemas.microsoft.com/office/drawing/2010/main">
                  <a:solidFill>
                    <a:srgbClr val="FFFFFF"/>
                  </a:solidFill>
                </a14:hiddenFill>
              </a:ext>
            </a:extLst>
          </p:spPr>
        </p:pic>
        <p:sp>
          <p:nvSpPr>
            <p:cNvPr id="303" name="Rectangle 302"/>
            <p:cNvSpPr/>
            <p:nvPr/>
          </p:nvSpPr>
          <p:spPr>
            <a:xfrm rot="21407866">
              <a:off x="-134722" y="1240878"/>
              <a:ext cx="2734573" cy="540011"/>
            </a:xfrm>
            <a:prstGeom prst="rect">
              <a:avLst/>
            </a:prstGeom>
          </p:spPr>
          <p:txBody>
            <a:bodyPr wrap="square">
              <a:spAutoFit/>
            </a:bodyPr>
            <a:lstStyle/>
            <a:p>
              <a:pPr algn="ctr"/>
              <a:r>
                <a:rPr lang="tr-TR" b="1" dirty="0" err="1">
                  <a:solidFill>
                    <a:schemeClr val="bg1"/>
                  </a:solidFill>
                </a:rPr>
                <a:t>Istanbul</a:t>
              </a:r>
              <a:r>
                <a:rPr lang="tr-TR" b="1" dirty="0">
                  <a:solidFill>
                    <a:schemeClr val="bg1"/>
                  </a:solidFill>
                </a:rPr>
                <a:t> is </a:t>
              </a:r>
              <a:r>
                <a:rPr lang="en-US" b="1" dirty="0">
                  <a:solidFill>
                    <a:schemeClr val="bg1"/>
                  </a:solidFill>
                </a:rPr>
                <a:t>in the middle of Europe</a:t>
              </a:r>
              <a:r>
                <a:rPr lang="tr-TR" b="1" dirty="0">
                  <a:solidFill>
                    <a:schemeClr val="bg1"/>
                  </a:solidFill>
                </a:rPr>
                <a:t>,</a:t>
              </a:r>
            </a:p>
            <a:p>
              <a:pPr algn="ctr"/>
              <a:r>
                <a:rPr lang="tr-TR" b="1" dirty="0">
                  <a:solidFill>
                    <a:schemeClr val="bg1"/>
                  </a:solidFill>
                </a:rPr>
                <a:t> </a:t>
              </a:r>
              <a:r>
                <a:rPr lang="en-US" b="1" dirty="0">
                  <a:solidFill>
                    <a:schemeClr val="bg1"/>
                  </a:solidFill>
                </a:rPr>
                <a:t> Middle East </a:t>
              </a:r>
              <a:r>
                <a:rPr lang="tr-TR" b="1" dirty="0" err="1">
                  <a:solidFill>
                    <a:schemeClr val="bg1"/>
                  </a:solidFill>
                </a:rPr>
                <a:t>and</a:t>
              </a:r>
              <a:r>
                <a:rPr lang="tr-TR" b="1" dirty="0">
                  <a:solidFill>
                    <a:schemeClr val="bg1"/>
                  </a:solidFill>
                </a:rPr>
                <a:t> </a:t>
              </a:r>
              <a:r>
                <a:rPr lang="tr-TR" b="1" dirty="0" err="1">
                  <a:solidFill>
                    <a:schemeClr val="bg1"/>
                  </a:solidFill>
                </a:rPr>
                <a:t>Asia</a:t>
              </a:r>
              <a:r>
                <a:rPr lang="tr-TR" b="1" dirty="0">
                  <a:solidFill>
                    <a:schemeClr val="bg1"/>
                  </a:solidFill>
                </a:rPr>
                <a:t> </a:t>
              </a:r>
              <a:r>
                <a:rPr lang="tr-TR" b="1" dirty="0" err="1">
                  <a:solidFill>
                    <a:schemeClr val="bg1"/>
                  </a:solidFill>
                </a:rPr>
                <a:t>regions</a:t>
              </a:r>
              <a:r>
                <a:rPr lang="tr-TR" b="1" dirty="0">
                  <a:solidFill>
                    <a:schemeClr val="bg1"/>
                  </a:solidFill>
                </a:rPr>
                <a:t> </a:t>
              </a:r>
              <a:r>
                <a:rPr lang="tr-TR" b="1" dirty="0" err="1">
                  <a:solidFill>
                    <a:schemeClr val="bg1"/>
                  </a:solidFill>
                </a:rPr>
                <a:t>with</a:t>
              </a:r>
              <a:r>
                <a:rPr lang="tr-TR" b="1" dirty="0">
                  <a:solidFill>
                    <a:schemeClr val="bg1"/>
                  </a:solidFill>
                </a:rPr>
                <a:t> </a:t>
              </a:r>
            </a:p>
            <a:p>
              <a:pPr algn="ctr"/>
              <a:r>
                <a:rPr lang="tr-TR" b="1" dirty="0" err="1">
                  <a:solidFill>
                    <a:schemeClr val="bg1"/>
                  </a:solidFill>
                </a:rPr>
                <a:t>high</a:t>
              </a:r>
              <a:r>
                <a:rPr lang="tr-TR" b="1" dirty="0">
                  <a:solidFill>
                    <a:schemeClr val="bg1"/>
                  </a:solidFill>
                </a:rPr>
                <a:t> </a:t>
              </a:r>
              <a:r>
                <a:rPr lang="tr-TR" b="1" dirty="0" err="1">
                  <a:solidFill>
                    <a:schemeClr val="bg1"/>
                  </a:solidFill>
                </a:rPr>
                <a:t>volume</a:t>
              </a:r>
              <a:r>
                <a:rPr lang="tr-TR" b="1" dirty="0">
                  <a:solidFill>
                    <a:schemeClr val="bg1"/>
                  </a:solidFill>
                </a:rPr>
                <a:t> of </a:t>
              </a:r>
              <a:r>
                <a:rPr lang="en-US" b="1" dirty="0">
                  <a:solidFill>
                    <a:schemeClr val="bg1"/>
                  </a:solidFill>
                </a:rPr>
                <a:t>traffic </a:t>
              </a:r>
              <a:r>
                <a:rPr lang="tr-TR" b="1" dirty="0" err="1">
                  <a:solidFill>
                    <a:schemeClr val="bg1"/>
                  </a:solidFill>
                </a:rPr>
                <a:t>and</a:t>
              </a:r>
              <a:r>
                <a:rPr lang="tr-TR" b="1" dirty="0">
                  <a:solidFill>
                    <a:schemeClr val="bg1"/>
                  </a:solidFill>
                </a:rPr>
                <a:t>  </a:t>
              </a:r>
              <a:r>
                <a:rPr lang="en-US" b="1" dirty="0">
                  <a:solidFill>
                    <a:schemeClr val="bg1"/>
                  </a:solidFill>
                </a:rPr>
                <a:t>growth rate</a:t>
              </a:r>
              <a:r>
                <a:rPr lang="tr-TR" b="1" dirty="0">
                  <a:solidFill>
                    <a:schemeClr val="bg1"/>
                  </a:solidFill>
                </a:rPr>
                <a:t>.</a:t>
              </a:r>
            </a:p>
          </p:txBody>
        </p:sp>
      </p:grpSp>
      <p:pic>
        <p:nvPicPr>
          <p:cNvPr id="304" name="Picture 2"/>
          <p:cNvPicPr>
            <a:picLocks noChangeAspect="1" noChangeArrowheads="1"/>
          </p:cNvPicPr>
          <p:nvPr/>
        </p:nvPicPr>
        <p:blipFill>
          <a:blip r:embed="rId10" cstate="print">
            <a:lum contrast="40000"/>
          </a:blip>
          <a:srcRect/>
          <a:stretch>
            <a:fillRect/>
          </a:stretch>
        </p:blipFill>
        <p:spPr bwMode="auto">
          <a:xfrm>
            <a:off x="7239436" y="209658"/>
            <a:ext cx="1749543" cy="17217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5" name="Group 4"/>
          <p:cNvGrpSpPr/>
          <p:nvPr/>
        </p:nvGrpSpPr>
        <p:grpSpPr>
          <a:xfrm>
            <a:off x="4687143" y="1718656"/>
            <a:ext cx="955401" cy="1095181"/>
            <a:chOff x="4687143" y="1718656"/>
            <a:chExt cx="955401" cy="1095181"/>
          </a:xfrm>
        </p:grpSpPr>
        <p:sp>
          <p:nvSpPr>
            <p:cNvPr id="6" name="Down Arrow 5"/>
            <p:cNvSpPr/>
            <p:nvPr/>
          </p:nvSpPr>
          <p:spPr>
            <a:xfrm>
              <a:off x="4809572" y="2150012"/>
              <a:ext cx="200237" cy="663825"/>
            </a:xfrm>
            <a:prstGeom prst="downArrow">
              <a:avLst/>
            </a:prstGeom>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7" name="Down Arrow 316"/>
            <p:cNvSpPr/>
            <p:nvPr/>
          </p:nvSpPr>
          <p:spPr>
            <a:xfrm>
              <a:off x="5247243" y="2160006"/>
              <a:ext cx="168525" cy="428650"/>
            </a:xfrm>
            <a:prstGeom prst="downArrow">
              <a:avLst/>
            </a:prstGeom>
            <a:scene3d>
              <a:camera prst="orthographicFront">
                <a:rot lat="0" lon="0" rev="3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8" name="Down Arrow 317"/>
            <p:cNvSpPr/>
            <p:nvPr/>
          </p:nvSpPr>
          <p:spPr>
            <a:xfrm>
              <a:off x="5494644" y="1718656"/>
              <a:ext cx="147900" cy="962784"/>
            </a:xfrm>
            <a:prstGeom prst="downArrow">
              <a:avLst/>
            </a:prstGeom>
            <a:scene3d>
              <a:camera prst="orthographicFront">
                <a:rot lat="0" lon="0" rev="5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9" name="Down Arrow 318"/>
            <p:cNvSpPr/>
            <p:nvPr/>
          </p:nvSpPr>
          <p:spPr>
            <a:xfrm>
              <a:off x="4687143" y="1730531"/>
              <a:ext cx="168525" cy="428650"/>
            </a:xfrm>
            <a:prstGeom prst="downArrow">
              <a:avLst/>
            </a:prstGeom>
            <a:solidFill>
              <a:srgbClr val="FFC000"/>
            </a:solidFill>
            <a:scene3d>
              <a:camera prst="orthographicFront">
                <a:rot lat="0" lon="0" rev="3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321" name="Group 320"/>
          <p:cNvGrpSpPr/>
          <p:nvPr/>
        </p:nvGrpSpPr>
        <p:grpSpPr>
          <a:xfrm rot="18987484">
            <a:off x="3997634" y="2332018"/>
            <a:ext cx="853242" cy="871297"/>
            <a:chOff x="200694" y="416727"/>
            <a:chExt cx="2014330" cy="2014330"/>
          </a:xfrm>
        </p:grpSpPr>
        <p:pic>
          <p:nvPicPr>
            <p:cNvPr id="322" name="Picture 321"/>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200694" y="416727"/>
              <a:ext cx="2014330" cy="2014330"/>
            </a:xfrm>
            <a:prstGeom prst="rect">
              <a:avLst/>
            </a:prstGeom>
            <a:noFill/>
            <a:ln>
              <a:noFill/>
            </a:ln>
          </p:spPr>
        </p:pic>
        <p:sp>
          <p:nvSpPr>
            <p:cNvPr id="323" name="Rectangle 322"/>
            <p:cNvSpPr/>
            <p:nvPr/>
          </p:nvSpPr>
          <p:spPr>
            <a:xfrm rot="2612516">
              <a:off x="479483" y="1157633"/>
              <a:ext cx="1219788" cy="618743"/>
            </a:xfrm>
            <a:prstGeom prst="rect">
              <a:avLst/>
            </a:prstGeom>
          </p:spPr>
          <p:txBody>
            <a:bodyPr wrap="square" lIns="68580" tIns="34290" rIns="68580" bIns="34290">
              <a:spAutoFit/>
            </a:bodyPr>
            <a:lstStyle/>
            <a:p>
              <a:pPr algn="ctr">
                <a:lnSpc>
                  <a:spcPts val="1500"/>
                </a:lnSpc>
              </a:pPr>
              <a:r>
                <a:rPr lang="tr-TR" sz="1600" b="1" dirty="0" smtClean="0"/>
                <a:t>%17</a:t>
              </a:r>
              <a:endParaRPr lang="tr-TR" sz="1000" b="1" dirty="0"/>
            </a:p>
          </p:txBody>
        </p:sp>
      </p:grpSp>
      <p:grpSp>
        <p:nvGrpSpPr>
          <p:cNvPr id="324" name="Group 323"/>
          <p:cNvGrpSpPr/>
          <p:nvPr/>
        </p:nvGrpSpPr>
        <p:grpSpPr>
          <a:xfrm rot="9681679">
            <a:off x="5435384" y="2330542"/>
            <a:ext cx="853242" cy="871297"/>
            <a:chOff x="200694" y="416727"/>
            <a:chExt cx="2014330" cy="2014330"/>
          </a:xfrm>
        </p:grpSpPr>
        <p:pic>
          <p:nvPicPr>
            <p:cNvPr id="325" name="Picture 324"/>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200694" y="416727"/>
              <a:ext cx="2014330" cy="2014330"/>
            </a:xfrm>
            <a:prstGeom prst="rect">
              <a:avLst/>
            </a:prstGeom>
            <a:noFill/>
            <a:ln>
              <a:noFill/>
            </a:ln>
          </p:spPr>
        </p:pic>
        <p:sp>
          <p:nvSpPr>
            <p:cNvPr id="326" name="Rectangle 325"/>
            <p:cNvSpPr/>
            <p:nvPr/>
          </p:nvSpPr>
          <p:spPr>
            <a:xfrm rot="11918321">
              <a:off x="540650" y="1065201"/>
              <a:ext cx="1219788" cy="618743"/>
            </a:xfrm>
            <a:prstGeom prst="rect">
              <a:avLst/>
            </a:prstGeom>
          </p:spPr>
          <p:txBody>
            <a:bodyPr wrap="square" lIns="68580" tIns="34290" rIns="68580" bIns="34290">
              <a:spAutoFit/>
            </a:bodyPr>
            <a:lstStyle/>
            <a:p>
              <a:pPr algn="ctr">
                <a:lnSpc>
                  <a:spcPts val="1500"/>
                </a:lnSpc>
              </a:pPr>
              <a:r>
                <a:rPr lang="tr-TR" sz="1600" b="1" dirty="0" smtClean="0"/>
                <a:t>%6</a:t>
              </a:r>
              <a:endParaRPr lang="tr-TR" sz="1000" b="1" dirty="0"/>
            </a:p>
          </p:txBody>
        </p:sp>
      </p:grpSp>
      <p:grpSp>
        <p:nvGrpSpPr>
          <p:cNvPr id="327" name="Group 326"/>
          <p:cNvGrpSpPr/>
          <p:nvPr/>
        </p:nvGrpSpPr>
        <p:grpSpPr>
          <a:xfrm rot="9681679">
            <a:off x="6037681" y="1960993"/>
            <a:ext cx="853242" cy="871297"/>
            <a:chOff x="200694" y="416727"/>
            <a:chExt cx="2014330" cy="2014330"/>
          </a:xfrm>
        </p:grpSpPr>
        <p:pic>
          <p:nvPicPr>
            <p:cNvPr id="328" name="Picture 327"/>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200694" y="416727"/>
              <a:ext cx="2014330" cy="2014330"/>
            </a:xfrm>
            <a:prstGeom prst="rect">
              <a:avLst/>
            </a:prstGeom>
            <a:noFill/>
            <a:ln>
              <a:noFill/>
            </a:ln>
          </p:spPr>
        </p:pic>
        <p:sp>
          <p:nvSpPr>
            <p:cNvPr id="329" name="Rectangle 328"/>
            <p:cNvSpPr/>
            <p:nvPr/>
          </p:nvSpPr>
          <p:spPr>
            <a:xfrm rot="11918321">
              <a:off x="540650" y="1065201"/>
              <a:ext cx="1219788" cy="618743"/>
            </a:xfrm>
            <a:prstGeom prst="rect">
              <a:avLst/>
            </a:prstGeom>
          </p:spPr>
          <p:txBody>
            <a:bodyPr wrap="square" lIns="68580" tIns="34290" rIns="68580" bIns="34290">
              <a:spAutoFit/>
            </a:bodyPr>
            <a:lstStyle/>
            <a:p>
              <a:pPr algn="ctr">
                <a:lnSpc>
                  <a:spcPts val="1500"/>
                </a:lnSpc>
              </a:pPr>
              <a:r>
                <a:rPr lang="tr-TR" sz="1600" b="1" dirty="0" smtClean="0"/>
                <a:t>%10</a:t>
              </a:r>
              <a:endParaRPr lang="tr-TR" sz="1000" b="1" dirty="0"/>
            </a:p>
          </p:txBody>
        </p:sp>
      </p:grpSp>
      <p:sp>
        <p:nvSpPr>
          <p:cNvPr id="283" name="TextBox 282"/>
          <p:cNvSpPr txBox="1"/>
          <p:nvPr/>
        </p:nvSpPr>
        <p:spPr>
          <a:xfrm>
            <a:off x="4997304" y="1591062"/>
            <a:ext cx="1066613" cy="430887"/>
          </a:xfrm>
          <a:prstGeom prst="rect">
            <a:avLst/>
          </a:prstGeom>
          <a:solidFill>
            <a:schemeClr val="accent4">
              <a:lumMod val="20000"/>
              <a:lumOff val="80000"/>
            </a:schemeClr>
          </a:solidFill>
        </p:spPr>
        <p:txBody>
          <a:bodyPr wrap="square" rtlCol="0">
            <a:spAutoFit/>
          </a:bodyPr>
          <a:lstStyle/>
          <a:p>
            <a:pPr algn="ctr"/>
            <a:r>
              <a:rPr lang="tr-TR" sz="1100" dirty="0" err="1" smtClean="0"/>
              <a:t>Detour</a:t>
            </a:r>
            <a:r>
              <a:rPr lang="tr-TR" sz="1100" dirty="0" smtClean="0"/>
              <a:t> </a:t>
            </a:r>
            <a:r>
              <a:rPr lang="tr-TR" sz="1100" dirty="0" err="1" smtClean="0"/>
              <a:t>advantage</a:t>
            </a:r>
            <a:endParaRPr lang="tr-TR" sz="1100" dirty="0"/>
          </a:p>
        </p:txBody>
      </p:sp>
      <p:grpSp>
        <p:nvGrpSpPr>
          <p:cNvPr id="284" name="Group 283"/>
          <p:cNvGrpSpPr/>
          <p:nvPr/>
        </p:nvGrpSpPr>
        <p:grpSpPr>
          <a:xfrm>
            <a:off x="7223638" y="2541309"/>
            <a:ext cx="108000" cy="350130"/>
            <a:chOff x="7223638" y="2541309"/>
            <a:chExt cx="108000" cy="350130"/>
          </a:xfrm>
        </p:grpSpPr>
        <p:pic>
          <p:nvPicPr>
            <p:cNvPr id="331"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3638" y="2541309"/>
              <a:ext cx="108000" cy="111600"/>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3638" y="2779839"/>
              <a:ext cx="108000" cy="11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320" name="Picture 5" descr="C:\Users\APOLLON\Desktop\kırmızı.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6382" y="2164749"/>
            <a:ext cx="108000" cy="1116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449663" y="2441748"/>
            <a:ext cx="434451" cy="184666"/>
            <a:chOff x="2449663" y="2441748"/>
            <a:chExt cx="434451" cy="184666"/>
          </a:xfrm>
        </p:grpSpPr>
        <p:sp>
          <p:nvSpPr>
            <p:cNvPr id="330" name="Rectangle 329"/>
            <p:cNvSpPr/>
            <p:nvPr/>
          </p:nvSpPr>
          <p:spPr>
            <a:xfrm>
              <a:off x="2476630" y="2441748"/>
              <a:ext cx="407484" cy="184666"/>
            </a:xfrm>
            <a:prstGeom prst="rect">
              <a:avLst/>
            </a:prstGeom>
          </p:spPr>
          <p:txBody>
            <a:bodyPr wrap="none">
              <a:spAutoFit/>
            </a:bodyPr>
            <a:lstStyle/>
            <a:p>
              <a:r>
                <a:rPr lang="tr-TR" sz="600" b="1" dirty="0" smtClean="0"/>
                <a:t>MIAMI</a:t>
              </a:r>
              <a:endParaRPr lang="tr-TR" sz="600" b="1" dirty="0"/>
            </a:p>
          </p:txBody>
        </p:sp>
        <p:pic>
          <p:nvPicPr>
            <p:cNvPr id="333"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9663" y="2485505"/>
              <a:ext cx="116076" cy="1123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4" name="Group 333"/>
          <p:cNvGrpSpPr/>
          <p:nvPr/>
        </p:nvGrpSpPr>
        <p:grpSpPr>
          <a:xfrm>
            <a:off x="5333644" y="3512298"/>
            <a:ext cx="723275" cy="204664"/>
            <a:chOff x="4919930" y="3741613"/>
            <a:chExt cx="723275" cy="204664"/>
          </a:xfrm>
        </p:grpSpPr>
        <p:sp>
          <p:nvSpPr>
            <p:cNvPr id="335" name="Rectangle 334"/>
            <p:cNvSpPr/>
            <p:nvPr/>
          </p:nvSpPr>
          <p:spPr>
            <a:xfrm>
              <a:off x="4919930" y="3761611"/>
              <a:ext cx="723275" cy="184666"/>
            </a:xfrm>
            <a:prstGeom prst="rect">
              <a:avLst/>
            </a:prstGeom>
          </p:spPr>
          <p:txBody>
            <a:bodyPr wrap="none">
              <a:spAutoFit/>
            </a:bodyPr>
            <a:lstStyle/>
            <a:p>
              <a:r>
                <a:rPr lang="tr-TR" sz="600" b="1" dirty="0"/>
                <a:t>ANTANANARIVO</a:t>
              </a:r>
            </a:p>
          </p:txBody>
        </p:sp>
        <p:pic>
          <p:nvPicPr>
            <p:cNvPr id="336"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848" y="3741613"/>
              <a:ext cx="116076" cy="1123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925346" y="2392219"/>
            <a:ext cx="511679" cy="246650"/>
            <a:chOff x="1925346" y="2392219"/>
            <a:chExt cx="511679" cy="246650"/>
          </a:xfrm>
        </p:grpSpPr>
        <p:sp>
          <p:nvSpPr>
            <p:cNvPr id="337" name="Rectangle 336"/>
            <p:cNvSpPr/>
            <p:nvPr/>
          </p:nvSpPr>
          <p:spPr>
            <a:xfrm>
              <a:off x="1925346" y="2454203"/>
              <a:ext cx="511679" cy="184666"/>
            </a:xfrm>
            <a:prstGeom prst="rect">
              <a:avLst/>
            </a:prstGeom>
          </p:spPr>
          <p:txBody>
            <a:bodyPr wrap="none">
              <a:spAutoFit/>
            </a:bodyPr>
            <a:lstStyle/>
            <a:p>
              <a:r>
                <a:rPr lang="tr-TR" sz="600" b="1" dirty="0" smtClean="0"/>
                <a:t>HOUSTON</a:t>
              </a:r>
              <a:endParaRPr lang="tr-TR" sz="600" b="1" dirty="0"/>
            </a:p>
          </p:txBody>
        </p:sp>
        <p:pic>
          <p:nvPicPr>
            <p:cNvPr id="338" name="Picture 5" descr="C:\Users\APOLLON\Desktop\kırmızı.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24725" y="2392219"/>
              <a:ext cx="108383" cy="1119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5" name="Group 284"/>
          <p:cNvGrpSpPr/>
          <p:nvPr/>
        </p:nvGrpSpPr>
        <p:grpSpPr>
          <a:xfrm>
            <a:off x="5049817" y="3862537"/>
            <a:ext cx="470406" cy="184666"/>
            <a:chOff x="5049817" y="3862537"/>
            <a:chExt cx="470406" cy="184666"/>
          </a:xfrm>
        </p:grpSpPr>
        <p:sp>
          <p:nvSpPr>
            <p:cNvPr id="339" name="Rectangle 338"/>
            <p:cNvSpPr/>
            <p:nvPr/>
          </p:nvSpPr>
          <p:spPr>
            <a:xfrm>
              <a:off x="5053429" y="3862537"/>
              <a:ext cx="466794" cy="184666"/>
            </a:xfrm>
            <a:prstGeom prst="rect">
              <a:avLst/>
            </a:prstGeom>
          </p:spPr>
          <p:txBody>
            <a:bodyPr wrap="none">
              <a:spAutoFit/>
            </a:bodyPr>
            <a:lstStyle/>
            <a:p>
              <a:r>
                <a:rPr lang="tr-TR" sz="600" b="1" dirty="0" smtClean="0"/>
                <a:t>DURBAN</a:t>
              </a:r>
              <a:endParaRPr lang="tr-TR" sz="600" b="1" dirty="0"/>
            </a:p>
          </p:txBody>
        </p:sp>
        <p:pic>
          <p:nvPicPr>
            <p:cNvPr id="340" name="Picture 6" descr="C:\Users\APOLLON\Desktop\sarı.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49817" y="3886721"/>
              <a:ext cx="116487" cy="1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1" name="Group 340"/>
          <p:cNvGrpSpPr/>
          <p:nvPr/>
        </p:nvGrpSpPr>
        <p:grpSpPr>
          <a:xfrm>
            <a:off x="6712675" y="2548619"/>
            <a:ext cx="402674" cy="249657"/>
            <a:chOff x="4942207" y="3741613"/>
            <a:chExt cx="402674" cy="249657"/>
          </a:xfrm>
        </p:grpSpPr>
        <p:sp>
          <p:nvSpPr>
            <p:cNvPr id="342" name="Rectangle 341"/>
            <p:cNvSpPr/>
            <p:nvPr/>
          </p:nvSpPr>
          <p:spPr>
            <a:xfrm>
              <a:off x="4942207" y="3806604"/>
              <a:ext cx="402674" cy="184666"/>
            </a:xfrm>
            <a:prstGeom prst="rect">
              <a:avLst/>
            </a:prstGeom>
          </p:spPr>
          <p:txBody>
            <a:bodyPr wrap="none">
              <a:spAutoFit/>
            </a:bodyPr>
            <a:lstStyle/>
            <a:p>
              <a:r>
                <a:rPr lang="tr-TR" sz="600" b="1" dirty="0" smtClean="0"/>
                <a:t>HANOI</a:t>
              </a:r>
              <a:endParaRPr lang="tr-TR" sz="600" b="1" dirty="0"/>
            </a:p>
          </p:txBody>
        </p:sp>
        <p:pic>
          <p:nvPicPr>
            <p:cNvPr id="343" name="Picture 6" descr="C:\Users\APOLLON\Desktop\sarı.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848" y="3741613"/>
              <a:ext cx="116076" cy="1123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91294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8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8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3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4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1033"/>
                                        </p:tgtEl>
                                        <p:attrNameLst>
                                          <p:attrName>style.visibility</p:attrName>
                                        </p:attrNameLst>
                                      </p:cBhvr>
                                      <p:to>
                                        <p:strVal val="visible"/>
                                      </p:to>
                                    </p:set>
                                    <p:animEffect transition="in" filter="fade">
                                      <p:cBhvr>
                                        <p:cTn id="26" dur="500"/>
                                        <p:tgtEl>
                                          <p:spTgt spid="1033"/>
                                        </p:tgtEl>
                                      </p:cBhvr>
                                    </p:animEffect>
                                  </p:childTnLst>
                                </p:cTn>
                              </p:par>
                              <p:par>
                                <p:cTn id="27" presetID="10" presetClass="entr" presetSubtype="0" fill="hold" nodeType="withEffect">
                                  <p:stCondLst>
                                    <p:cond delay="0"/>
                                  </p:stCondLst>
                                  <p:childTnLst>
                                    <p:set>
                                      <p:cBhvr>
                                        <p:cTn id="28" dur="1" fill="hold">
                                          <p:stCondLst>
                                            <p:cond delay="0"/>
                                          </p:stCondLst>
                                        </p:cTn>
                                        <p:tgtEl>
                                          <p:spTgt spid="320"/>
                                        </p:tgtEl>
                                        <p:attrNameLst>
                                          <p:attrName>style.visibility</p:attrName>
                                        </p:attrNameLst>
                                      </p:cBhvr>
                                      <p:to>
                                        <p:strVal val="visible"/>
                                      </p:to>
                                    </p:set>
                                    <p:animEffect transition="in" filter="fade">
                                      <p:cBhvr>
                                        <p:cTn id="29" dur="500"/>
                                        <p:tgtEl>
                                          <p:spTgt spid="32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14"/>
                                        </p:tgtEl>
                                        <p:attrNameLst>
                                          <p:attrName>style.visibility</p:attrName>
                                        </p:attrNameLst>
                                      </p:cBhvr>
                                      <p:to>
                                        <p:strVal val="visible"/>
                                      </p:to>
                                    </p:set>
                                    <p:anim calcmode="lin" valueType="num">
                                      <p:cBhvr>
                                        <p:cTn id="33" dur="500" fill="hold"/>
                                        <p:tgtEl>
                                          <p:spTgt spid="314"/>
                                        </p:tgtEl>
                                        <p:attrNameLst>
                                          <p:attrName>ppt_w</p:attrName>
                                        </p:attrNameLst>
                                      </p:cBhvr>
                                      <p:tavLst>
                                        <p:tav tm="0">
                                          <p:val>
                                            <p:fltVal val="0"/>
                                          </p:val>
                                        </p:tav>
                                        <p:tav tm="100000">
                                          <p:val>
                                            <p:strVal val="#ppt_w"/>
                                          </p:val>
                                        </p:tav>
                                      </p:tavLst>
                                    </p:anim>
                                    <p:anim calcmode="lin" valueType="num">
                                      <p:cBhvr>
                                        <p:cTn id="34" dur="500" fill="hold"/>
                                        <p:tgtEl>
                                          <p:spTgt spid="314"/>
                                        </p:tgtEl>
                                        <p:attrNameLst>
                                          <p:attrName>ppt_h</p:attrName>
                                        </p:attrNameLst>
                                      </p:cBhvr>
                                      <p:tavLst>
                                        <p:tav tm="0">
                                          <p:val>
                                            <p:fltVal val="0"/>
                                          </p:val>
                                        </p:tav>
                                        <p:tav tm="100000">
                                          <p:val>
                                            <p:strVal val="#ppt_h"/>
                                          </p:val>
                                        </p:tav>
                                      </p:tavLst>
                                    </p:anim>
                                    <p:animEffect transition="in" filter="fade">
                                      <p:cBhvr>
                                        <p:cTn id="35" dur="500"/>
                                        <p:tgtEl>
                                          <p:spTgt spid="314"/>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288"/>
                                        </p:tgtEl>
                                        <p:attrNameLst>
                                          <p:attrName>style.visibility</p:attrName>
                                        </p:attrNameLst>
                                      </p:cBhvr>
                                      <p:to>
                                        <p:strVal val="visible"/>
                                      </p:to>
                                    </p:set>
                                    <p:anim calcmode="lin" valueType="num">
                                      <p:cBhvr>
                                        <p:cTn id="43" dur="500" fill="hold"/>
                                        <p:tgtEl>
                                          <p:spTgt spid="288"/>
                                        </p:tgtEl>
                                        <p:attrNameLst>
                                          <p:attrName>ppt_w</p:attrName>
                                        </p:attrNameLst>
                                      </p:cBhvr>
                                      <p:tavLst>
                                        <p:tav tm="0">
                                          <p:val>
                                            <p:fltVal val="0"/>
                                          </p:val>
                                        </p:tav>
                                        <p:tav tm="100000">
                                          <p:val>
                                            <p:strVal val="#ppt_w"/>
                                          </p:val>
                                        </p:tav>
                                      </p:tavLst>
                                    </p:anim>
                                    <p:anim calcmode="lin" valueType="num">
                                      <p:cBhvr>
                                        <p:cTn id="44" dur="500" fill="hold"/>
                                        <p:tgtEl>
                                          <p:spTgt spid="288"/>
                                        </p:tgtEl>
                                        <p:attrNameLst>
                                          <p:attrName>ppt_h</p:attrName>
                                        </p:attrNameLst>
                                      </p:cBhvr>
                                      <p:tavLst>
                                        <p:tav tm="0">
                                          <p:val>
                                            <p:fltVal val="0"/>
                                          </p:val>
                                        </p:tav>
                                        <p:tav tm="100000">
                                          <p:val>
                                            <p:strVal val="#ppt_h"/>
                                          </p:val>
                                        </p:tav>
                                      </p:tavLst>
                                    </p:anim>
                                    <p:animEffect transition="in" filter="fade">
                                      <p:cBhvr>
                                        <p:cTn id="45" dur="500"/>
                                        <p:tgtEl>
                                          <p:spTgt spid="288"/>
                                        </p:tgtEl>
                                      </p:cBhvr>
                                    </p:animEffect>
                                  </p:childTnLst>
                                </p:cTn>
                              </p:par>
                              <p:par>
                                <p:cTn id="46" presetID="23" presetClass="entr" presetSubtype="32" fill="hold" nodeType="withEffect">
                                  <p:stCondLst>
                                    <p:cond delay="0"/>
                                  </p:stCondLst>
                                  <p:childTnLst>
                                    <p:set>
                                      <p:cBhvr>
                                        <p:cTn id="47" dur="1" fill="hold">
                                          <p:stCondLst>
                                            <p:cond delay="0"/>
                                          </p:stCondLst>
                                        </p:cTn>
                                        <p:tgtEl>
                                          <p:spTgt spid="298"/>
                                        </p:tgtEl>
                                        <p:attrNameLst>
                                          <p:attrName>style.visibility</p:attrName>
                                        </p:attrNameLst>
                                      </p:cBhvr>
                                      <p:to>
                                        <p:strVal val="visible"/>
                                      </p:to>
                                    </p:set>
                                    <p:anim calcmode="lin" valueType="num">
                                      <p:cBhvr>
                                        <p:cTn id="48" dur="500" fill="hold"/>
                                        <p:tgtEl>
                                          <p:spTgt spid="298"/>
                                        </p:tgtEl>
                                        <p:attrNameLst>
                                          <p:attrName>ppt_w</p:attrName>
                                        </p:attrNameLst>
                                      </p:cBhvr>
                                      <p:tavLst>
                                        <p:tav tm="0">
                                          <p:val>
                                            <p:strVal val="4*#ppt_w"/>
                                          </p:val>
                                        </p:tav>
                                        <p:tav tm="100000">
                                          <p:val>
                                            <p:strVal val="#ppt_w"/>
                                          </p:val>
                                        </p:tav>
                                      </p:tavLst>
                                    </p:anim>
                                    <p:anim calcmode="lin" valueType="num">
                                      <p:cBhvr>
                                        <p:cTn id="49" dur="500" fill="hold"/>
                                        <p:tgtEl>
                                          <p:spTgt spid="298"/>
                                        </p:tgtEl>
                                        <p:attrNameLst>
                                          <p:attrName>ppt_h</p:attrName>
                                        </p:attrNameLst>
                                      </p:cBhvr>
                                      <p:tavLst>
                                        <p:tav tm="0">
                                          <p:val>
                                            <p:strVal val="4*#ppt_h"/>
                                          </p:val>
                                        </p:tav>
                                        <p:tav tm="100000">
                                          <p:val>
                                            <p:strVal val="#ppt_h"/>
                                          </p:val>
                                        </p:tav>
                                      </p:tavLst>
                                    </p:anim>
                                  </p:childTnLst>
                                </p:cTn>
                              </p:par>
                              <p:par>
                                <p:cTn id="50" presetID="53" presetClass="entr" presetSubtype="16" fill="hold" nodeType="withEffect">
                                  <p:stCondLst>
                                    <p:cond delay="0"/>
                                  </p:stCondLst>
                                  <p:childTnLst>
                                    <p:set>
                                      <p:cBhvr>
                                        <p:cTn id="51" dur="1" fill="hold">
                                          <p:stCondLst>
                                            <p:cond delay="0"/>
                                          </p:stCondLst>
                                        </p:cTn>
                                        <p:tgtEl>
                                          <p:spTgt spid="304"/>
                                        </p:tgtEl>
                                        <p:attrNameLst>
                                          <p:attrName>style.visibility</p:attrName>
                                        </p:attrNameLst>
                                      </p:cBhvr>
                                      <p:to>
                                        <p:strVal val="visible"/>
                                      </p:to>
                                    </p:set>
                                    <p:anim calcmode="lin" valueType="num">
                                      <p:cBhvr>
                                        <p:cTn id="52" dur="500" fill="hold"/>
                                        <p:tgtEl>
                                          <p:spTgt spid="304"/>
                                        </p:tgtEl>
                                        <p:attrNameLst>
                                          <p:attrName>ppt_w</p:attrName>
                                        </p:attrNameLst>
                                      </p:cBhvr>
                                      <p:tavLst>
                                        <p:tav tm="0">
                                          <p:val>
                                            <p:fltVal val="0"/>
                                          </p:val>
                                        </p:tav>
                                        <p:tav tm="100000">
                                          <p:val>
                                            <p:strVal val="#ppt_w"/>
                                          </p:val>
                                        </p:tav>
                                      </p:tavLst>
                                    </p:anim>
                                    <p:anim calcmode="lin" valueType="num">
                                      <p:cBhvr>
                                        <p:cTn id="53" dur="500" fill="hold"/>
                                        <p:tgtEl>
                                          <p:spTgt spid="304"/>
                                        </p:tgtEl>
                                        <p:attrNameLst>
                                          <p:attrName>ppt_h</p:attrName>
                                        </p:attrNameLst>
                                      </p:cBhvr>
                                      <p:tavLst>
                                        <p:tav tm="0">
                                          <p:val>
                                            <p:fltVal val="0"/>
                                          </p:val>
                                        </p:tav>
                                        <p:tav tm="100000">
                                          <p:val>
                                            <p:strVal val="#ppt_h"/>
                                          </p:val>
                                        </p:tav>
                                      </p:tavLst>
                                    </p:anim>
                                    <p:animEffect transition="in" filter="fade">
                                      <p:cBhvr>
                                        <p:cTn id="54" dur="500"/>
                                        <p:tgtEl>
                                          <p:spTgt spid="304"/>
                                        </p:tgtEl>
                                      </p:cBhvr>
                                    </p:animEffect>
                                  </p:childTnLst>
                                </p:cTn>
                              </p:par>
                            </p:childTnLst>
                          </p:cTn>
                        </p:par>
                        <p:par>
                          <p:cTn id="55" fill="hold">
                            <p:stCondLst>
                              <p:cond delay="2000"/>
                            </p:stCondLst>
                            <p:childTnLst>
                              <p:par>
                                <p:cTn id="56" presetID="6" presetClass="entr" presetSubtype="16"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circle(in)">
                                      <p:cBhvr>
                                        <p:cTn id="58" dur="1200"/>
                                        <p:tgtEl>
                                          <p:spTgt spid="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83"/>
                                        </p:tgtEl>
                                        <p:attrNameLst>
                                          <p:attrName>style.visibility</p:attrName>
                                        </p:attrNameLst>
                                      </p:cBhvr>
                                      <p:to>
                                        <p:strVal val="visible"/>
                                      </p:to>
                                    </p:set>
                                    <p:animEffect transition="in" filter="barn(inVertical)">
                                      <p:cBhvr>
                                        <p:cTn id="61" dur="500"/>
                                        <p:tgtEl>
                                          <p:spTgt spid="283"/>
                                        </p:tgtEl>
                                      </p:cBhvr>
                                    </p:animEffect>
                                  </p:childTnLst>
                                </p:cTn>
                              </p:par>
                              <p:par>
                                <p:cTn id="62" presetID="23" presetClass="entr" presetSubtype="16" fill="hold" nodeType="withEffect">
                                  <p:stCondLst>
                                    <p:cond delay="0"/>
                                  </p:stCondLst>
                                  <p:childTnLst>
                                    <p:set>
                                      <p:cBhvr>
                                        <p:cTn id="63" dur="1" fill="hold">
                                          <p:stCondLst>
                                            <p:cond delay="0"/>
                                          </p:stCondLst>
                                        </p:cTn>
                                        <p:tgtEl>
                                          <p:spTgt spid="321"/>
                                        </p:tgtEl>
                                        <p:attrNameLst>
                                          <p:attrName>style.visibility</p:attrName>
                                        </p:attrNameLst>
                                      </p:cBhvr>
                                      <p:to>
                                        <p:strVal val="visible"/>
                                      </p:to>
                                    </p:set>
                                    <p:anim calcmode="lin" valueType="num">
                                      <p:cBhvr>
                                        <p:cTn id="64" dur="750" fill="hold"/>
                                        <p:tgtEl>
                                          <p:spTgt spid="321"/>
                                        </p:tgtEl>
                                        <p:attrNameLst>
                                          <p:attrName>ppt_w</p:attrName>
                                        </p:attrNameLst>
                                      </p:cBhvr>
                                      <p:tavLst>
                                        <p:tav tm="0">
                                          <p:val>
                                            <p:fltVal val="0"/>
                                          </p:val>
                                        </p:tav>
                                        <p:tav tm="100000">
                                          <p:val>
                                            <p:strVal val="#ppt_w"/>
                                          </p:val>
                                        </p:tav>
                                      </p:tavLst>
                                    </p:anim>
                                    <p:anim calcmode="lin" valueType="num">
                                      <p:cBhvr>
                                        <p:cTn id="65" dur="750" fill="hold"/>
                                        <p:tgtEl>
                                          <p:spTgt spid="321"/>
                                        </p:tgtEl>
                                        <p:attrNameLst>
                                          <p:attrName>ppt_h</p:attrName>
                                        </p:attrNameLst>
                                      </p:cBhvr>
                                      <p:tavLst>
                                        <p:tav tm="0">
                                          <p:val>
                                            <p:fltVal val="0"/>
                                          </p:val>
                                        </p:tav>
                                        <p:tav tm="100000">
                                          <p:val>
                                            <p:strVal val="#ppt_h"/>
                                          </p:val>
                                        </p:tav>
                                      </p:tavLst>
                                    </p:anim>
                                  </p:childTnLst>
                                </p:cTn>
                              </p:par>
                              <p:par>
                                <p:cTn id="66" presetID="23" presetClass="entr" presetSubtype="16" fill="hold" nodeType="withEffect">
                                  <p:stCondLst>
                                    <p:cond delay="0"/>
                                  </p:stCondLst>
                                  <p:childTnLst>
                                    <p:set>
                                      <p:cBhvr>
                                        <p:cTn id="67" dur="1" fill="hold">
                                          <p:stCondLst>
                                            <p:cond delay="0"/>
                                          </p:stCondLst>
                                        </p:cTn>
                                        <p:tgtEl>
                                          <p:spTgt spid="324"/>
                                        </p:tgtEl>
                                        <p:attrNameLst>
                                          <p:attrName>style.visibility</p:attrName>
                                        </p:attrNameLst>
                                      </p:cBhvr>
                                      <p:to>
                                        <p:strVal val="visible"/>
                                      </p:to>
                                    </p:set>
                                    <p:anim calcmode="lin" valueType="num">
                                      <p:cBhvr>
                                        <p:cTn id="68" dur="750" fill="hold"/>
                                        <p:tgtEl>
                                          <p:spTgt spid="324"/>
                                        </p:tgtEl>
                                        <p:attrNameLst>
                                          <p:attrName>ppt_w</p:attrName>
                                        </p:attrNameLst>
                                      </p:cBhvr>
                                      <p:tavLst>
                                        <p:tav tm="0">
                                          <p:val>
                                            <p:fltVal val="0"/>
                                          </p:val>
                                        </p:tav>
                                        <p:tav tm="100000">
                                          <p:val>
                                            <p:strVal val="#ppt_w"/>
                                          </p:val>
                                        </p:tav>
                                      </p:tavLst>
                                    </p:anim>
                                    <p:anim calcmode="lin" valueType="num">
                                      <p:cBhvr>
                                        <p:cTn id="69" dur="750" fill="hold"/>
                                        <p:tgtEl>
                                          <p:spTgt spid="324"/>
                                        </p:tgtEl>
                                        <p:attrNameLst>
                                          <p:attrName>ppt_h</p:attrName>
                                        </p:attrNameLst>
                                      </p:cBhvr>
                                      <p:tavLst>
                                        <p:tav tm="0">
                                          <p:val>
                                            <p:fltVal val="0"/>
                                          </p:val>
                                        </p:tav>
                                        <p:tav tm="100000">
                                          <p:val>
                                            <p:strVal val="#ppt_h"/>
                                          </p:val>
                                        </p:tav>
                                      </p:tavLst>
                                    </p:anim>
                                  </p:childTnLst>
                                </p:cTn>
                              </p:par>
                              <p:par>
                                <p:cTn id="70" presetID="23" presetClass="entr" presetSubtype="16" fill="hold" nodeType="withEffect">
                                  <p:stCondLst>
                                    <p:cond delay="0"/>
                                  </p:stCondLst>
                                  <p:childTnLst>
                                    <p:set>
                                      <p:cBhvr>
                                        <p:cTn id="71" dur="1" fill="hold">
                                          <p:stCondLst>
                                            <p:cond delay="0"/>
                                          </p:stCondLst>
                                        </p:cTn>
                                        <p:tgtEl>
                                          <p:spTgt spid="327"/>
                                        </p:tgtEl>
                                        <p:attrNameLst>
                                          <p:attrName>style.visibility</p:attrName>
                                        </p:attrNameLst>
                                      </p:cBhvr>
                                      <p:to>
                                        <p:strVal val="visible"/>
                                      </p:to>
                                    </p:set>
                                    <p:anim calcmode="lin" valueType="num">
                                      <p:cBhvr>
                                        <p:cTn id="72" dur="750" fill="hold"/>
                                        <p:tgtEl>
                                          <p:spTgt spid="327"/>
                                        </p:tgtEl>
                                        <p:attrNameLst>
                                          <p:attrName>ppt_w</p:attrName>
                                        </p:attrNameLst>
                                      </p:cBhvr>
                                      <p:tavLst>
                                        <p:tav tm="0">
                                          <p:val>
                                            <p:fltVal val="0"/>
                                          </p:val>
                                        </p:tav>
                                        <p:tav tm="100000">
                                          <p:val>
                                            <p:strVal val="#ppt_w"/>
                                          </p:val>
                                        </p:tav>
                                      </p:tavLst>
                                    </p:anim>
                                    <p:anim calcmode="lin" valueType="num">
                                      <p:cBhvr>
                                        <p:cTn id="73" dur="750" fill="hold"/>
                                        <p:tgtEl>
                                          <p:spTgt spid="3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animBg="1"/>
      <p:bldP spid="28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56"/>
            <a:ext cx="9144000" cy="5143500"/>
          </a:xfrm>
          <a:prstGeom prst="rect">
            <a:avLst/>
          </a:prstGeom>
        </p:spPr>
      </p:pic>
      <p:sp>
        <p:nvSpPr>
          <p:cNvPr id="2" name="Title 1"/>
          <p:cNvSpPr>
            <a:spLocks noGrp="1"/>
          </p:cNvSpPr>
          <p:nvPr>
            <p:ph type="title"/>
          </p:nvPr>
        </p:nvSpPr>
        <p:spPr/>
        <p:txBody>
          <a:bodyPr/>
          <a:lstStyle/>
          <a:p>
            <a:r>
              <a:rPr lang="tr-TR" dirty="0" smtClean="0"/>
              <a:t>3</a:t>
            </a:r>
            <a:r>
              <a:rPr lang="tr-TR" baseline="30000" dirty="0" smtClean="0"/>
              <a:t>rd</a:t>
            </a:r>
            <a:r>
              <a:rPr lang="tr-TR" dirty="0" smtClean="0"/>
              <a:t> </a:t>
            </a:r>
            <a:r>
              <a:rPr lang="tr-TR" dirty="0" err="1" smtClean="0"/>
              <a:t>Airport</a:t>
            </a:r>
            <a:r>
              <a:rPr lang="tr-TR" dirty="0" smtClean="0"/>
              <a:t> </a:t>
            </a:r>
            <a:r>
              <a:rPr lang="tr-TR" dirty="0" err="1"/>
              <a:t>I</a:t>
            </a:r>
            <a:r>
              <a:rPr lang="tr-TR" dirty="0" err="1" smtClean="0"/>
              <a:t>n</a:t>
            </a:r>
            <a:r>
              <a:rPr lang="tr-TR" dirty="0" smtClean="0"/>
              <a:t> </a:t>
            </a:r>
            <a:r>
              <a:rPr lang="tr-TR" dirty="0" err="1" smtClean="0"/>
              <a:t>Istanbul</a:t>
            </a:r>
            <a:endParaRPr lang="en-GB" dirty="0"/>
          </a:p>
        </p:txBody>
      </p:sp>
      <p:sp>
        <p:nvSpPr>
          <p:cNvPr id="140" name="Freeform 139"/>
          <p:cNvSpPr/>
          <p:nvPr/>
        </p:nvSpPr>
        <p:spPr>
          <a:xfrm>
            <a:off x="1467581" y="782083"/>
            <a:ext cx="5633466" cy="2099536"/>
          </a:xfrm>
          <a:custGeom>
            <a:avLst/>
            <a:gdLst>
              <a:gd name="connsiteX0" fmla="*/ 200025 w 5114925"/>
              <a:gd name="connsiteY0" fmla="*/ 0 h 3343275"/>
              <a:gd name="connsiteX1" fmla="*/ 0 w 5114925"/>
              <a:gd name="connsiteY1" fmla="*/ 171450 h 3343275"/>
              <a:gd name="connsiteX2" fmla="*/ 3733800 w 5114925"/>
              <a:gd name="connsiteY2" fmla="*/ 3343275 h 3343275"/>
              <a:gd name="connsiteX3" fmla="*/ 5114925 w 5114925"/>
              <a:gd name="connsiteY3" fmla="*/ 1390650 h 3343275"/>
              <a:gd name="connsiteX4" fmla="*/ 200025 w 5114925"/>
              <a:gd name="connsiteY4" fmla="*/ 0 h 3343275"/>
              <a:gd name="connsiteX0" fmla="*/ 162682 w 5077582"/>
              <a:gd name="connsiteY0" fmla="*/ 0 h 3343275"/>
              <a:gd name="connsiteX1" fmla="*/ 0 w 5077582"/>
              <a:gd name="connsiteY1" fmla="*/ 149045 h 3343275"/>
              <a:gd name="connsiteX2" fmla="*/ 3696457 w 5077582"/>
              <a:gd name="connsiteY2" fmla="*/ 3343275 h 3343275"/>
              <a:gd name="connsiteX3" fmla="*/ 5077582 w 5077582"/>
              <a:gd name="connsiteY3" fmla="*/ 1390650 h 3343275"/>
              <a:gd name="connsiteX4" fmla="*/ 162682 w 5077582"/>
              <a:gd name="connsiteY4" fmla="*/ 0 h 3343275"/>
              <a:gd name="connsiteX0" fmla="*/ 170150 w 5077582"/>
              <a:gd name="connsiteY0" fmla="*/ 0 h 3365681"/>
              <a:gd name="connsiteX1" fmla="*/ 0 w 5077582"/>
              <a:gd name="connsiteY1" fmla="*/ 171451 h 3365681"/>
              <a:gd name="connsiteX2" fmla="*/ 3696457 w 5077582"/>
              <a:gd name="connsiteY2" fmla="*/ 3365681 h 3365681"/>
              <a:gd name="connsiteX3" fmla="*/ 5077582 w 5077582"/>
              <a:gd name="connsiteY3" fmla="*/ 1413056 h 3365681"/>
              <a:gd name="connsiteX4" fmla="*/ 170150 w 5077582"/>
              <a:gd name="connsiteY4" fmla="*/ 0 h 3365681"/>
              <a:gd name="connsiteX0" fmla="*/ 192557 w 5099989"/>
              <a:gd name="connsiteY0" fmla="*/ 0 h 3365681"/>
              <a:gd name="connsiteX1" fmla="*/ 0 w 5099989"/>
              <a:gd name="connsiteY1" fmla="*/ 186389 h 3365681"/>
              <a:gd name="connsiteX2" fmla="*/ 3718864 w 5099989"/>
              <a:gd name="connsiteY2" fmla="*/ 3365681 h 3365681"/>
              <a:gd name="connsiteX3" fmla="*/ 5099989 w 5099989"/>
              <a:gd name="connsiteY3" fmla="*/ 1413056 h 3365681"/>
              <a:gd name="connsiteX4" fmla="*/ 192557 w 5099989"/>
              <a:gd name="connsiteY4" fmla="*/ 0 h 3365681"/>
              <a:gd name="connsiteX0" fmla="*/ 192557 w 6601555"/>
              <a:gd name="connsiteY0" fmla="*/ 235516 h 3601197"/>
              <a:gd name="connsiteX1" fmla="*/ 0 w 6601555"/>
              <a:gd name="connsiteY1" fmla="*/ 421905 h 3601197"/>
              <a:gd name="connsiteX2" fmla="*/ 3718864 w 6601555"/>
              <a:gd name="connsiteY2" fmla="*/ 3601197 h 3601197"/>
              <a:gd name="connsiteX3" fmla="*/ 6601555 w 6601555"/>
              <a:gd name="connsiteY3" fmla="*/ 0 h 3601197"/>
              <a:gd name="connsiteX4" fmla="*/ 192557 w 6601555"/>
              <a:gd name="connsiteY4" fmla="*/ 235516 h 3601197"/>
              <a:gd name="connsiteX0" fmla="*/ 192557 w 6601555"/>
              <a:gd name="connsiteY0" fmla="*/ 235516 h 2446147"/>
              <a:gd name="connsiteX1" fmla="*/ 0 w 6601555"/>
              <a:gd name="connsiteY1" fmla="*/ 421905 h 2446147"/>
              <a:gd name="connsiteX2" fmla="*/ 6553988 w 6601555"/>
              <a:gd name="connsiteY2" fmla="*/ 2446147 h 2446147"/>
              <a:gd name="connsiteX3" fmla="*/ 6601555 w 6601555"/>
              <a:gd name="connsiteY3" fmla="*/ 0 h 2446147"/>
              <a:gd name="connsiteX4" fmla="*/ 192557 w 6601555"/>
              <a:gd name="connsiteY4" fmla="*/ 235516 h 2446147"/>
              <a:gd name="connsiteX0" fmla="*/ 35050 w 6444048"/>
              <a:gd name="connsiteY0" fmla="*/ 235516 h 2446147"/>
              <a:gd name="connsiteX1" fmla="*/ 0 w 6444048"/>
              <a:gd name="connsiteY1" fmla="*/ 558411 h 2446147"/>
              <a:gd name="connsiteX2" fmla="*/ 6396481 w 6444048"/>
              <a:gd name="connsiteY2" fmla="*/ 2446147 h 2446147"/>
              <a:gd name="connsiteX3" fmla="*/ 6444048 w 6444048"/>
              <a:gd name="connsiteY3" fmla="*/ 0 h 2446147"/>
              <a:gd name="connsiteX4" fmla="*/ 35050 w 6444048"/>
              <a:gd name="connsiteY4" fmla="*/ 235516 h 2446147"/>
              <a:gd name="connsiteX0" fmla="*/ 66552 w 6444048"/>
              <a:gd name="connsiteY0" fmla="*/ 193514 h 2446147"/>
              <a:gd name="connsiteX1" fmla="*/ 0 w 6444048"/>
              <a:gd name="connsiteY1" fmla="*/ 558411 h 2446147"/>
              <a:gd name="connsiteX2" fmla="*/ 6396481 w 6444048"/>
              <a:gd name="connsiteY2" fmla="*/ 2446147 h 2446147"/>
              <a:gd name="connsiteX3" fmla="*/ 6444048 w 6444048"/>
              <a:gd name="connsiteY3" fmla="*/ 0 h 2446147"/>
              <a:gd name="connsiteX4" fmla="*/ 66552 w 6444048"/>
              <a:gd name="connsiteY4" fmla="*/ 193514 h 2446147"/>
              <a:gd name="connsiteX0" fmla="*/ 707079 w 7084575"/>
              <a:gd name="connsiteY0" fmla="*/ 193514 h 2446147"/>
              <a:gd name="connsiteX1" fmla="*/ 0 w 7084575"/>
              <a:gd name="connsiteY1" fmla="*/ 526910 h 2446147"/>
              <a:gd name="connsiteX2" fmla="*/ 7037008 w 7084575"/>
              <a:gd name="connsiteY2" fmla="*/ 2446147 h 2446147"/>
              <a:gd name="connsiteX3" fmla="*/ 7084575 w 7084575"/>
              <a:gd name="connsiteY3" fmla="*/ 0 h 2446147"/>
              <a:gd name="connsiteX4" fmla="*/ 707079 w 7084575"/>
              <a:gd name="connsiteY4" fmla="*/ 193514 h 2446147"/>
              <a:gd name="connsiteX0" fmla="*/ 56051 w 7084575"/>
              <a:gd name="connsiteY0" fmla="*/ 193514 h 2446147"/>
              <a:gd name="connsiteX1" fmla="*/ 0 w 7084575"/>
              <a:gd name="connsiteY1" fmla="*/ 526910 h 2446147"/>
              <a:gd name="connsiteX2" fmla="*/ 7037008 w 7084575"/>
              <a:gd name="connsiteY2" fmla="*/ 2446147 h 2446147"/>
              <a:gd name="connsiteX3" fmla="*/ 7084575 w 7084575"/>
              <a:gd name="connsiteY3" fmla="*/ 0 h 2446147"/>
              <a:gd name="connsiteX4" fmla="*/ 56051 w 7084575"/>
              <a:gd name="connsiteY4" fmla="*/ 193514 h 2446147"/>
              <a:gd name="connsiteX0" fmla="*/ 24549 w 7053073"/>
              <a:gd name="connsiteY0" fmla="*/ 193514 h 2446147"/>
              <a:gd name="connsiteX1" fmla="*/ 0 w 7053073"/>
              <a:gd name="connsiteY1" fmla="*/ 526910 h 2446147"/>
              <a:gd name="connsiteX2" fmla="*/ 7005506 w 7053073"/>
              <a:gd name="connsiteY2" fmla="*/ 2446147 h 2446147"/>
              <a:gd name="connsiteX3" fmla="*/ 7053073 w 7053073"/>
              <a:gd name="connsiteY3" fmla="*/ 0 h 2446147"/>
              <a:gd name="connsiteX4" fmla="*/ 24549 w 7053073"/>
              <a:gd name="connsiteY4" fmla="*/ 193514 h 2446147"/>
              <a:gd name="connsiteX0" fmla="*/ 24549 w 7005506"/>
              <a:gd name="connsiteY0" fmla="*/ 348177 h 2600810"/>
              <a:gd name="connsiteX1" fmla="*/ 0 w 7005506"/>
              <a:gd name="connsiteY1" fmla="*/ 681573 h 2600810"/>
              <a:gd name="connsiteX2" fmla="*/ 7005506 w 7005506"/>
              <a:gd name="connsiteY2" fmla="*/ 2600810 h 2600810"/>
              <a:gd name="connsiteX3" fmla="*/ 6533847 w 7005506"/>
              <a:gd name="connsiteY3" fmla="*/ 0 h 2600810"/>
              <a:gd name="connsiteX4" fmla="*/ 24549 w 7005506"/>
              <a:gd name="connsiteY4" fmla="*/ 348177 h 2600810"/>
              <a:gd name="connsiteX0" fmla="*/ 24549 w 6533847"/>
              <a:gd name="connsiteY0" fmla="*/ 348177 h 2435100"/>
              <a:gd name="connsiteX1" fmla="*/ 0 w 6533847"/>
              <a:gd name="connsiteY1" fmla="*/ 681573 h 2435100"/>
              <a:gd name="connsiteX2" fmla="*/ 6386854 w 6533847"/>
              <a:gd name="connsiteY2" fmla="*/ 2435100 h 2435100"/>
              <a:gd name="connsiteX3" fmla="*/ 6533847 w 6533847"/>
              <a:gd name="connsiteY3" fmla="*/ 0 h 2435100"/>
              <a:gd name="connsiteX4" fmla="*/ 24549 w 6533847"/>
              <a:gd name="connsiteY4" fmla="*/ 348177 h 24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847" h="2435100">
                <a:moveTo>
                  <a:pt x="24549" y="348177"/>
                </a:moveTo>
                <a:lnTo>
                  <a:pt x="0" y="681573"/>
                </a:lnTo>
                <a:lnTo>
                  <a:pt x="6386854" y="2435100"/>
                </a:lnTo>
                <a:lnTo>
                  <a:pt x="6533847" y="0"/>
                </a:lnTo>
                <a:lnTo>
                  <a:pt x="24549" y="348177"/>
                </a:lnTo>
                <a:close/>
              </a:path>
            </a:pathLst>
          </a:custGeom>
          <a:gradFill>
            <a:gsLst>
              <a:gs pos="15000">
                <a:schemeClr val="bg1"/>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3" name="Group 142"/>
          <p:cNvGrpSpPr/>
          <p:nvPr/>
        </p:nvGrpSpPr>
        <p:grpSpPr>
          <a:xfrm>
            <a:off x="1320403" y="1076780"/>
            <a:ext cx="417864" cy="314522"/>
            <a:chOff x="3266741" y="997320"/>
            <a:chExt cx="165993" cy="124941"/>
          </a:xfrm>
        </p:grpSpPr>
        <p:sp>
          <p:nvSpPr>
            <p:cNvPr id="141" name="Oval 140"/>
            <p:cNvSpPr/>
            <p:nvPr/>
          </p:nvSpPr>
          <p:spPr bwMode="gray">
            <a:xfrm>
              <a:off x="3266741" y="997320"/>
              <a:ext cx="165993" cy="124941"/>
            </a:xfrm>
            <a:prstGeom prst="ellipse">
              <a:avLst/>
            </a:prstGeom>
            <a:solidFill>
              <a:srgbClr val="D50707"/>
            </a:solidFill>
            <a:ln w="12700">
              <a:solidFill>
                <a:schemeClr val="bg1"/>
              </a:solidFill>
              <a:miter lim="800000"/>
              <a:headEnd/>
              <a:tailEnd/>
            </a:ln>
          </p:spPr>
          <p:txBody>
            <a:bodyPr lIns="0" tIns="0" rIns="0" bIns="0" anchor="ctr"/>
            <a:lstStyle/>
            <a:p>
              <a:pPr fontAlgn="base">
                <a:spcBef>
                  <a:spcPct val="0"/>
                </a:spcBef>
                <a:spcAft>
                  <a:spcPct val="0"/>
                </a:spcAft>
              </a:pPr>
              <a:endParaRPr lang="en-US" sz="2400" dirty="0">
                <a:solidFill>
                  <a:srgbClr val="FFFFFF"/>
                </a:solidFill>
                <a:latin typeface="Times New Roman" pitchFamily="18" charset="0"/>
                <a:cs typeface="Arial" pitchFamily="34" charset="0"/>
              </a:endParaRPr>
            </a:p>
          </p:txBody>
        </p:sp>
        <p:sp>
          <p:nvSpPr>
            <p:cNvPr id="142" name="Freeform 3974"/>
            <p:cNvSpPr>
              <a:spLocks/>
            </p:cNvSpPr>
            <p:nvPr/>
          </p:nvSpPr>
          <p:spPr bwMode="gray">
            <a:xfrm rot="8100000">
              <a:off x="3286144" y="1015556"/>
              <a:ext cx="127175" cy="88468"/>
            </a:xfrm>
            <a:custGeom>
              <a:avLst/>
              <a:gdLst>
                <a:gd name="T0" fmla="*/ 946150 w 6833"/>
                <a:gd name="T1" fmla="*/ 228477 h 5565"/>
                <a:gd name="T2" fmla="*/ 873593 w 6833"/>
                <a:gd name="T3" fmla="*/ 238911 h 5565"/>
                <a:gd name="T4" fmla="*/ 941165 w 6833"/>
                <a:gd name="T5" fmla="*/ 307183 h 5565"/>
                <a:gd name="T6" fmla="*/ 886609 w 6833"/>
                <a:gd name="T7" fmla="*/ 307183 h 5565"/>
                <a:gd name="T8" fmla="*/ 805744 w 6833"/>
                <a:gd name="T9" fmla="*/ 247044 h 5565"/>
                <a:gd name="T10" fmla="*/ 623243 w 6833"/>
                <a:gd name="T11" fmla="*/ 257971 h 5565"/>
                <a:gd name="T12" fmla="*/ 450851 w 6833"/>
                <a:gd name="T13" fmla="*/ 261914 h 5565"/>
                <a:gd name="T14" fmla="*/ 450851 w 6833"/>
                <a:gd name="T15" fmla="*/ 295927 h 5565"/>
                <a:gd name="T16" fmla="*/ 537393 w 6833"/>
                <a:gd name="T17" fmla="*/ 457200 h 5565"/>
                <a:gd name="T18" fmla="*/ 464559 w 6833"/>
                <a:gd name="T19" fmla="*/ 457200 h 5565"/>
                <a:gd name="T20" fmla="*/ 286628 w 6833"/>
                <a:gd name="T21" fmla="*/ 262489 h 5565"/>
                <a:gd name="T22" fmla="*/ 139991 w 6833"/>
                <a:gd name="T23" fmla="*/ 258382 h 5565"/>
                <a:gd name="T24" fmla="*/ 0 w 6833"/>
                <a:gd name="T25" fmla="*/ 228477 h 5565"/>
                <a:gd name="T26" fmla="*/ 139991 w 6833"/>
                <a:gd name="T27" fmla="*/ 198900 h 5565"/>
                <a:gd name="T28" fmla="*/ 286628 w 6833"/>
                <a:gd name="T29" fmla="*/ 194711 h 5565"/>
                <a:gd name="T30" fmla="*/ 464559 w 6833"/>
                <a:gd name="T31" fmla="*/ 0 h 5565"/>
                <a:gd name="T32" fmla="*/ 537393 w 6833"/>
                <a:gd name="T33" fmla="*/ 0 h 5565"/>
                <a:gd name="T34" fmla="*/ 450851 w 6833"/>
                <a:gd name="T35" fmla="*/ 161355 h 5565"/>
                <a:gd name="T36" fmla="*/ 450851 w 6833"/>
                <a:gd name="T37" fmla="*/ 195368 h 5565"/>
                <a:gd name="T38" fmla="*/ 623243 w 6833"/>
                <a:gd name="T39" fmla="*/ 199311 h 5565"/>
                <a:gd name="T40" fmla="*/ 805744 w 6833"/>
                <a:gd name="T41" fmla="*/ 210156 h 5565"/>
                <a:gd name="T42" fmla="*/ 886609 w 6833"/>
                <a:gd name="T43" fmla="*/ 150017 h 5565"/>
                <a:gd name="T44" fmla="*/ 941165 w 6833"/>
                <a:gd name="T45" fmla="*/ 150017 h 5565"/>
                <a:gd name="T46" fmla="*/ 873593 w 6833"/>
                <a:gd name="T47" fmla="*/ 218289 h 5565"/>
                <a:gd name="T48" fmla="*/ 946150 w 6833"/>
                <a:gd name="T49" fmla="*/ 228477 h 55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833" h="5565">
                  <a:moveTo>
                    <a:pt x="6833" y="2781"/>
                  </a:moveTo>
                  <a:lnTo>
                    <a:pt x="6309" y="2908"/>
                  </a:lnTo>
                  <a:lnTo>
                    <a:pt x="6797" y="3739"/>
                  </a:lnTo>
                  <a:lnTo>
                    <a:pt x="6403" y="3739"/>
                  </a:lnTo>
                  <a:lnTo>
                    <a:pt x="5819" y="3007"/>
                  </a:lnTo>
                  <a:cubicBezTo>
                    <a:pt x="5575" y="3025"/>
                    <a:pt x="4836" y="3109"/>
                    <a:pt x="4501" y="3140"/>
                  </a:cubicBezTo>
                  <a:cubicBezTo>
                    <a:pt x="4166" y="3167"/>
                    <a:pt x="3548" y="3188"/>
                    <a:pt x="3256" y="3188"/>
                  </a:cubicBezTo>
                  <a:lnTo>
                    <a:pt x="3256" y="3602"/>
                  </a:lnTo>
                  <a:lnTo>
                    <a:pt x="3881" y="5565"/>
                  </a:lnTo>
                  <a:lnTo>
                    <a:pt x="3355" y="5565"/>
                  </a:lnTo>
                  <a:lnTo>
                    <a:pt x="2070" y="3195"/>
                  </a:lnTo>
                  <a:cubicBezTo>
                    <a:pt x="2070" y="3195"/>
                    <a:pt x="1326" y="3195"/>
                    <a:pt x="1011" y="3145"/>
                  </a:cubicBezTo>
                  <a:cubicBezTo>
                    <a:pt x="719" y="3096"/>
                    <a:pt x="208" y="2931"/>
                    <a:pt x="0" y="2781"/>
                  </a:cubicBezTo>
                  <a:cubicBezTo>
                    <a:pt x="208" y="2634"/>
                    <a:pt x="719" y="2469"/>
                    <a:pt x="1011" y="2421"/>
                  </a:cubicBezTo>
                  <a:cubicBezTo>
                    <a:pt x="1326" y="2370"/>
                    <a:pt x="2070" y="2370"/>
                    <a:pt x="2070" y="2370"/>
                  </a:cubicBezTo>
                  <a:lnTo>
                    <a:pt x="3355" y="0"/>
                  </a:lnTo>
                  <a:lnTo>
                    <a:pt x="3881" y="0"/>
                  </a:lnTo>
                  <a:lnTo>
                    <a:pt x="3256" y="1964"/>
                  </a:lnTo>
                  <a:lnTo>
                    <a:pt x="3256" y="2378"/>
                  </a:lnTo>
                  <a:cubicBezTo>
                    <a:pt x="3548" y="2378"/>
                    <a:pt x="4166" y="2395"/>
                    <a:pt x="4501" y="2426"/>
                  </a:cubicBezTo>
                  <a:cubicBezTo>
                    <a:pt x="4836" y="2456"/>
                    <a:pt x="5575" y="2540"/>
                    <a:pt x="5819" y="2558"/>
                  </a:cubicBezTo>
                  <a:lnTo>
                    <a:pt x="6403" y="1826"/>
                  </a:lnTo>
                  <a:lnTo>
                    <a:pt x="6797" y="1826"/>
                  </a:lnTo>
                  <a:lnTo>
                    <a:pt x="6309" y="2657"/>
                  </a:lnTo>
                  <a:lnTo>
                    <a:pt x="6833" y="2781"/>
                  </a:lnTo>
                  <a:close/>
                </a:path>
              </a:pathLst>
            </a:custGeom>
            <a:solidFill>
              <a:schemeClr val="bg1"/>
            </a:solidFill>
            <a:ln>
              <a:noFill/>
            </a:ln>
          </p:spPr>
          <p:txBody>
            <a:bodyPr/>
            <a:lstStyle/>
            <a:p>
              <a:pPr fontAlgn="base">
                <a:spcBef>
                  <a:spcPct val="0"/>
                </a:spcBef>
                <a:spcAft>
                  <a:spcPct val="0"/>
                </a:spcAft>
              </a:pPr>
              <a:endParaRPr lang="en-US" sz="2400" dirty="0">
                <a:solidFill>
                  <a:srgbClr val="3C3C3C"/>
                </a:solidFill>
                <a:latin typeface="Times New Roman" pitchFamily="18" charset="0"/>
                <a:cs typeface="Arial" pitchFamily="34" charset="0"/>
              </a:endParaRPr>
            </a:p>
          </p:txBody>
        </p:sp>
      </p:grpSp>
      <p:pic>
        <p:nvPicPr>
          <p:cNvPr id="139" name="Picture 2" descr="C:\Users\d_camli\AppData\Local\Microsoft\Windows\Temporary Internet Files\Content.Outlook\Z98JHAQW\3-havalimani (2).jpg"/>
          <p:cNvPicPr>
            <a:picLocks noChangeAspect="1" noChangeArrowheads="1"/>
          </p:cNvPicPr>
          <p:nvPr/>
        </p:nvPicPr>
        <p:blipFill rotWithShape="1">
          <a:blip r:embed="rId4">
            <a:extLst>
              <a:ext uri="{28A0092B-C50C-407E-A947-70E740481C1C}">
                <a14:useLocalDpi xmlns:a14="http://schemas.microsoft.com/office/drawing/2010/main" val="0"/>
              </a:ext>
            </a:extLst>
          </a:blip>
          <a:srcRect l="17467" t="5058" r="8773" b="-247"/>
          <a:stretch/>
        </p:blipFill>
        <p:spPr bwMode="auto">
          <a:xfrm>
            <a:off x="5691693" y="800722"/>
            <a:ext cx="2075695" cy="2007058"/>
          </a:xfrm>
          <a:prstGeom prst="ellipse">
            <a:avLst/>
          </a:prstGeom>
          <a:noFill/>
          <a:ln w="28575">
            <a:solidFill>
              <a:srgbClr val="D70000"/>
            </a:solidFill>
          </a:ln>
          <a:extLst>
            <a:ext uri="{909E8E84-426E-40DD-AFC4-6F175D3DCCD1}">
              <a14:hiddenFill xmlns:a14="http://schemas.microsoft.com/office/drawing/2010/main">
                <a:solidFill>
                  <a:srgbClr val="FFFFFF"/>
                </a:solidFill>
              </a14:hiddenFill>
            </a:ext>
          </a:extLst>
        </p:spPr>
      </p:pic>
      <p:sp>
        <p:nvSpPr>
          <p:cNvPr id="151" name="TextBox 150"/>
          <p:cNvSpPr txBox="1"/>
          <p:nvPr/>
        </p:nvSpPr>
        <p:spPr bwMode="gray">
          <a:xfrm>
            <a:off x="1450872" y="779415"/>
            <a:ext cx="964431" cy="215444"/>
          </a:xfrm>
          <a:prstGeom prst="rect">
            <a:avLst/>
          </a:prstGeom>
          <a:noFill/>
        </p:spPr>
        <p:txBody>
          <a:bodyPr wrap="none" lIns="0" tIns="0" rIns="0" bIns="0" rtlCol="0">
            <a:spAutoFit/>
          </a:bodyPr>
          <a:lstStyle/>
          <a:p>
            <a:pPr algn="ctr" fontAlgn="base">
              <a:spcBef>
                <a:spcPct val="0"/>
              </a:spcBef>
              <a:spcAft>
                <a:spcPct val="0"/>
              </a:spcAft>
            </a:pPr>
            <a:r>
              <a:rPr lang="en-US" b="1" dirty="0">
                <a:solidFill>
                  <a:srgbClr val="3C3C3C"/>
                </a:solidFill>
                <a:cs typeface="Arial" pitchFamily="34" charset="0"/>
              </a:rPr>
              <a:t>Third </a:t>
            </a:r>
            <a:r>
              <a:rPr lang="en-US" b="1" dirty="0" smtClean="0">
                <a:solidFill>
                  <a:srgbClr val="3C3C3C"/>
                </a:solidFill>
                <a:cs typeface="Arial" pitchFamily="34" charset="0"/>
              </a:rPr>
              <a:t>Airport</a:t>
            </a:r>
            <a:endParaRPr lang="en-US" b="1" dirty="0">
              <a:solidFill>
                <a:srgbClr val="3C3C3C"/>
              </a:solidFill>
              <a:cs typeface="Arial" pitchFamily="34" charset="0"/>
            </a:endParaRPr>
          </a:p>
        </p:txBody>
      </p:sp>
      <p:sp>
        <p:nvSpPr>
          <p:cNvPr id="152" name="TextBox 151"/>
          <p:cNvSpPr txBox="1"/>
          <p:nvPr/>
        </p:nvSpPr>
        <p:spPr bwMode="gray">
          <a:xfrm>
            <a:off x="743046" y="4154000"/>
            <a:ext cx="1572546" cy="430887"/>
          </a:xfrm>
          <a:prstGeom prst="rect">
            <a:avLst/>
          </a:prstGeom>
          <a:noFill/>
        </p:spPr>
        <p:txBody>
          <a:bodyPr wrap="none" lIns="0" tIns="0" rIns="0" bIns="0" rtlCol="0">
            <a:spAutoFit/>
          </a:bodyPr>
          <a:lstStyle/>
          <a:p>
            <a:pPr algn="ctr" fontAlgn="base">
              <a:spcBef>
                <a:spcPct val="0"/>
              </a:spcBef>
              <a:spcAft>
                <a:spcPct val="0"/>
              </a:spcAft>
            </a:pPr>
            <a:r>
              <a:rPr lang="en-US" b="1" dirty="0">
                <a:solidFill>
                  <a:srgbClr val="3C3C3C"/>
                </a:solidFill>
                <a:cs typeface="Arial" pitchFamily="34" charset="0"/>
              </a:rPr>
              <a:t>Atatürk International</a:t>
            </a:r>
            <a:br>
              <a:rPr lang="en-US" b="1" dirty="0">
                <a:solidFill>
                  <a:srgbClr val="3C3C3C"/>
                </a:solidFill>
                <a:cs typeface="Arial" pitchFamily="34" charset="0"/>
              </a:rPr>
            </a:br>
            <a:r>
              <a:rPr lang="en-US" b="1" dirty="0">
                <a:solidFill>
                  <a:srgbClr val="3C3C3C"/>
                </a:solidFill>
                <a:cs typeface="Arial" pitchFamily="34" charset="0"/>
              </a:rPr>
              <a:t>Airport</a:t>
            </a:r>
          </a:p>
        </p:txBody>
      </p:sp>
      <p:sp>
        <p:nvSpPr>
          <p:cNvPr id="153" name="TextBox 152"/>
          <p:cNvSpPr txBox="1"/>
          <p:nvPr/>
        </p:nvSpPr>
        <p:spPr bwMode="gray">
          <a:xfrm>
            <a:off x="6290051" y="4869254"/>
            <a:ext cx="1092480" cy="215444"/>
          </a:xfrm>
          <a:prstGeom prst="rect">
            <a:avLst/>
          </a:prstGeom>
          <a:noFill/>
        </p:spPr>
        <p:txBody>
          <a:bodyPr wrap="none" lIns="0" tIns="0" rIns="0" bIns="0" rtlCol="0">
            <a:spAutoFit/>
          </a:bodyPr>
          <a:lstStyle/>
          <a:p>
            <a:pPr algn="ctr" fontAlgn="base">
              <a:spcBef>
                <a:spcPct val="0"/>
              </a:spcBef>
              <a:spcAft>
                <a:spcPct val="0"/>
              </a:spcAft>
            </a:pPr>
            <a:r>
              <a:rPr lang="tr-TR" b="1" dirty="0" smtClean="0">
                <a:solidFill>
                  <a:srgbClr val="3C3C3C"/>
                </a:solidFill>
                <a:cs typeface="Arial" pitchFamily="34" charset="0"/>
              </a:rPr>
              <a:t>Sabiha Gökçen</a:t>
            </a:r>
            <a:endParaRPr lang="en-US" b="1" dirty="0">
              <a:solidFill>
                <a:srgbClr val="3C3C3C"/>
              </a:solidFill>
              <a:cs typeface="Arial" pitchFamily="34" charset="0"/>
            </a:endParaRPr>
          </a:p>
        </p:txBody>
      </p:sp>
      <p:sp>
        <p:nvSpPr>
          <p:cNvPr id="155" name="TextBox 154"/>
          <p:cNvSpPr txBox="1"/>
          <p:nvPr/>
        </p:nvSpPr>
        <p:spPr bwMode="gray">
          <a:xfrm>
            <a:off x="8007915" y="1200119"/>
            <a:ext cx="681277" cy="215444"/>
          </a:xfrm>
          <a:prstGeom prst="rect">
            <a:avLst/>
          </a:prstGeom>
          <a:noFill/>
        </p:spPr>
        <p:txBody>
          <a:bodyPr wrap="none" lIns="0" tIns="0" rIns="0" bIns="0" rtlCol="0">
            <a:spAutoFit/>
          </a:bodyPr>
          <a:lstStyle/>
          <a:p>
            <a:pPr algn="ctr" fontAlgn="base">
              <a:spcBef>
                <a:spcPct val="0"/>
              </a:spcBef>
              <a:spcAft>
                <a:spcPct val="0"/>
              </a:spcAft>
            </a:pPr>
            <a:r>
              <a:rPr lang="en-US" dirty="0">
                <a:solidFill>
                  <a:srgbClr val="00B0F0"/>
                </a:solidFill>
                <a:cs typeface="Arial" pitchFamily="34" charset="0"/>
              </a:rPr>
              <a:t>Black Sea</a:t>
            </a:r>
          </a:p>
        </p:txBody>
      </p:sp>
      <p:pic>
        <p:nvPicPr>
          <p:cNvPr id="146" name="Picture 1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061" y="2114390"/>
            <a:ext cx="3793298" cy="1198644"/>
          </a:xfrm>
          <a:prstGeom prst="rect">
            <a:avLst/>
          </a:prstGeom>
        </p:spPr>
      </p:pic>
      <p:grpSp>
        <p:nvGrpSpPr>
          <p:cNvPr id="200" name="Group 199"/>
          <p:cNvGrpSpPr/>
          <p:nvPr/>
        </p:nvGrpSpPr>
        <p:grpSpPr>
          <a:xfrm>
            <a:off x="278060" y="1652871"/>
            <a:ext cx="2386231" cy="2008219"/>
            <a:chOff x="36134" y="1652871"/>
            <a:chExt cx="2386231" cy="2008219"/>
          </a:xfrm>
        </p:grpSpPr>
        <p:sp>
          <p:nvSpPr>
            <p:cNvPr id="172" name="Rounded Rectangle 171"/>
            <p:cNvSpPr/>
            <p:nvPr/>
          </p:nvSpPr>
          <p:spPr>
            <a:xfrm>
              <a:off x="138553" y="1667358"/>
              <a:ext cx="2210961" cy="1962188"/>
            </a:xfrm>
            <a:prstGeom prst="roundRect">
              <a:avLst>
                <a:gd name="adj" fmla="val 5782"/>
              </a:avLst>
            </a:prstGeom>
            <a:gradFill>
              <a:gsLst>
                <a:gs pos="66000">
                  <a:srgbClr val="FFFFFF">
                    <a:alpha val="85000"/>
                  </a:srgbClr>
                </a:gs>
                <a:gs pos="0">
                  <a:schemeClr val="bg1"/>
                </a:gs>
                <a:gs pos="100000">
                  <a:schemeClr val="bg1"/>
                </a:gs>
              </a:gsLst>
              <a:lin ang="5400000" scaled="0"/>
            </a:gradFill>
            <a:ln>
              <a:noFill/>
            </a:ln>
            <a:effectLst>
              <a:outerShdw blurRad="88900" dist="38100" dir="36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5" name="Picture 194"/>
            <p:cNvPicPr>
              <a:picLocks noChangeAspect="1"/>
            </p:cNvPicPr>
            <p:nvPr/>
          </p:nvPicPr>
          <p:blipFill rotWithShape="1">
            <a:blip r:embed="rId6">
              <a:extLst>
                <a:ext uri="{28A0092B-C50C-407E-A947-70E740481C1C}">
                  <a14:useLocalDpi xmlns:a14="http://schemas.microsoft.com/office/drawing/2010/main" val="0"/>
                </a:ext>
              </a:extLst>
            </a:blip>
            <a:srcRect l="-200" t="5134" r="61913" b="61816"/>
            <a:stretch/>
          </p:blipFill>
          <p:spPr>
            <a:xfrm>
              <a:off x="104173" y="1652871"/>
              <a:ext cx="2245921" cy="1090496"/>
            </a:xfrm>
            <a:prstGeom prst="roundRect">
              <a:avLst/>
            </a:prstGeom>
          </p:spPr>
        </p:pic>
        <p:sp>
          <p:nvSpPr>
            <p:cNvPr id="197" name="Round Same Side Corner Rectangle 196"/>
            <p:cNvSpPr/>
            <p:nvPr/>
          </p:nvSpPr>
          <p:spPr>
            <a:xfrm rot="10800000">
              <a:off x="132702" y="2866113"/>
              <a:ext cx="2216812" cy="765299"/>
            </a:xfrm>
            <a:prstGeom prst="round2SameRect">
              <a:avLst>
                <a:gd name="adj1" fmla="val 16667"/>
                <a:gd name="adj2" fmla="val 1162"/>
              </a:avLst>
            </a:prstGeom>
            <a:solidFill>
              <a:srgbClr val="FF5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TextBox 198"/>
            <p:cNvSpPr txBox="1"/>
            <p:nvPr/>
          </p:nvSpPr>
          <p:spPr>
            <a:xfrm>
              <a:off x="36134" y="2853177"/>
              <a:ext cx="2386231" cy="807913"/>
            </a:xfrm>
            <a:prstGeom prst="rect">
              <a:avLst/>
            </a:prstGeom>
            <a:noFill/>
            <a:effectLst/>
          </p:spPr>
          <p:txBody>
            <a:bodyPr wrap="none" rtlCol="0">
              <a:spAutoFit/>
            </a:bodyPr>
            <a:lstStyle/>
            <a:p>
              <a:pPr algn="ctr"/>
              <a:r>
                <a:rPr lang="tr-TR" sz="1800" b="1" noProof="1" smtClean="0">
                  <a:solidFill>
                    <a:schemeClr val="bg1"/>
                  </a:solidFill>
                  <a:effectLst>
                    <a:outerShdw blurRad="38100" dist="38100" dir="2700000" algn="tl">
                      <a:srgbClr val="000000">
                        <a:alpha val="43137"/>
                      </a:srgbClr>
                    </a:outerShdw>
                  </a:effectLst>
                </a:rPr>
                <a:t>150 million</a:t>
              </a:r>
            </a:p>
            <a:p>
              <a:pPr algn="ctr"/>
              <a:r>
                <a:rPr lang="tr-TR" sz="1800" b="1" noProof="1" smtClean="0">
                  <a:solidFill>
                    <a:schemeClr val="bg1"/>
                  </a:solidFill>
                  <a:effectLst>
                    <a:outerShdw blurRad="38100" dist="38100" dir="2700000" algn="tl">
                      <a:srgbClr val="000000">
                        <a:alpha val="43137"/>
                      </a:srgbClr>
                    </a:outerShdw>
                  </a:effectLst>
                </a:rPr>
                <a:t>PASSENGERS CAPACITY</a:t>
              </a:r>
            </a:p>
            <a:p>
              <a:pPr algn="ctr"/>
              <a:r>
                <a:rPr lang="tr-TR" sz="1100" noProof="1" smtClean="0">
                  <a:solidFill>
                    <a:schemeClr val="bg1"/>
                  </a:solidFill>
                  <a:effectLst>
                    <a:outerShdw blurRad="38100" dist="38100" dir="2700000" algn="tl">
                      <a:srgbClr val="000000">
                        <a:alpha val="43137"/>
                      </a:srgbClr>
                    </a:outerShdw>
                  </a:effectLst>
                </a:rPr>
                <a:t>(Phase4)</a:t>
              </a:r>
              <a:endParaRPr lang="en-GB" sz="1100" dirty="0">
                <a:solidFill>
                  <a:schemeClr val="bg1"/>
                </a:solidFill>
                <a:effectLst>
                  <a:outerShdw blurRad="38100" dist="38100" dir="2700000" algn="tl">
                    <a:srgbClr val="000000">
                      <a:alpha val="43137"/>
                    </a:srgbClr>
                  </a:outerShdw>
                </a:effectLst>
              </a:endParaRPr>
            </a:p>
          </p:txBody>
        </p:sp>
        <p:sp>
          <p:nvSpPr>
            <p:cNvPr id="188" name="TextBox 187"/>
            <p:cNvSpPr txBox="1"/>
            <p:nvPr/>
          </p:nvSpPr>
          <p:spPr>
            <a:xfrm>
              <a:off x="625141" y="1700853"/>
              <a:ext cx="1208215" cy="307777"/>
            </a:xfrm>
            <a:prstGeom prst="rect">
              <a:avLst/>
            </a:prstGeom>
            <a:noFill/>
          </p:spPr>
          <p:txBody>
            <a:bodyPr wrap="none" rtlCol="0">
              <a:spAutoFit/>
            </a:bodyPr>
            <a:lstStyle/>
            <a:p>
              <a:pPr algn="ctr"/>
              <a:r>
                <a:rPr lang="tr-TR" b="1" noProof="1" smtClean="0">
                  <a:solidFill>
                    <a:srgbClr val="19467E"/>
                  </a:solidFill>
                </a:rPr>
                <a:t>76.5 km</a:t>
              </a:r>
              <a:r>
                <a:rPr lang="tr-TR" b="1" baseline="30000" noProof="1" smtClean="0">
                  <a:solidFill>
                    <a:srgbClr val="19467E"/>
                  </a:solidFill>
                </a:rPr>
                <a:t>2 </a:t>
              </a:r>
              <a:r>
                <a:rPr lang="tr-TR" noProof="1" smtClean="0"/>
                <a:t>Area</a:t>
              </a:r>
              <a:endParaRPr lang="en-GB" dirty="0"/>
            </a:p>
          </p:txBody>
        </p:sp>
        <p:sp>
          <p:nvSpPr>
            <p:cNvPr id="190" name="TextBox 189"/>
            <p:cNvSpPr txBox="1"/>
            <p:nvPr/>
          </p:nvSpPr>
          <p:spPr>
            <a:xfrm>
              <a:off x="180083" y="1986681"/>
              <a:ext cx="2098331" cy="307777"/>
            </a:xfrm>
            <a:prstGeom prst="rect">
              <a:avLst/>
            </a:prstGeom>
            <a:noFill/>
          </p:spPr>
          <p:txBody>
            <a:bodyPr wrap="none" rtlCol="0">
              <a:spAutoFit/>
            </a:bodyPr>
            <a:lstStyle/>
            <a:p>
              <a:pPr algn="ctr"/>
              <a:r>
                <a:rPr lang="tr-TR" b="1" noProof="1" smtClean="0">
                  <a:solidFill>
                    <a:srgbClr val="19467E"/>
                  </a:solidFill>
                </a:rPr>
                <a:t>500</a:t>
              </a:r>
              <a:r>
                <a:rPr lang="tr-TR" b="1" noProof="1" smtClean="0"/>
                <a:t> </a:t>
              </a:r>
              <a:r>
                <a:rPr lang="tr-TR" noProof="1" smtClean="0"/>
                <a:t>Aircraft Park Positions</a:t>
              </a:r>
              <a:endParaRPr lang="en-GB" dirty="0"/>
            </a:p>
          </p:txBody>
        </p:sp>
        <p:sp>
          <p:nvSpPr>
            <p:cNvPr id="192" name="TextBox 191"/>
            <p:cNvSpPr txBox="1"/>
            <p:nvPr/>
          </p:nvSpPr>
          <p:spPr>
            <a:xfrm>
              <a:off x="748283" y="2272509"/>
              <a:ext cx="961930" cy="307777"/>
            </a:xfrm>
            <a:prstGeom prst="rect">
              <a:avLst/>
            </a:prstGeom>
            <a:noFill/>
          </p:spPr>
          <p:txBody>
            <a:bodyPr wrap="none" rtlCol="0">
              <a:spAutoFit/>
            </a:bodyPr>
            <a:lstStyle/>
            <a:p>
              <a:pPr algn="ctr"/>
              <a:r>
                <a:rPr lang="tr-TR" b="1" noProof="1" smtClean="0">
                  <a:solidFill>
                    <a:srgbClr val="19467E"/>
                  </a:solidFill>
                </a:rPr>
                <a:t>6</a:t>
              </a:r>
              <a:r>
                <a:rPr lang="tr-TR" b="1" noProof="1" smtClean="0"/>
                <a:t> </a:t>
              </a:r>
              <a:r>
                <a:rPr lang="tr-TR" noProof="1" smtClean="0"/>
                <a:t>Runways</a:t>
              </a:r>
              <a:endParaRPr lang="en-GB" dirty="0"/>
            </a:p>
          </p:txBody>
        </p:sp>
        <p:sp>
          <p:nvSpPr>
            <p:cNvPr id="193" name="TextBox 192"/>
            <p:cNvSpPr txBox="1"/>
            <p:nvPr/>
          </p:nvSpPr>
          <p:spPr>
            <a:xfrm>
              <a:off x="720102" y="2558337"/>
              <a:ext cx="1018292" cy="307777"/>
            </a:xfrm>
            <a:prstGeom prst="rect">
              <a:avLst/>
            </a:prstGeom>
            <a:noFill/>
          </p:spPr>
          <p:txBody>
            <a:bodyPr wrap="none" rtlCol="0">
              <a:spAutoFit/>
            </a:bodyPr>
            <a:lstStyle/>
            <a:p>
              <a:pPr algn="ctr"/>
              <a:r>
                <a:rPr lang="tr-TR" b="1" noProof="1" smtClean="0">
                  <a:solidFill>
                    <a:srgbClr val="19467E"/>
                  </a:solidFill>
                </a:rPr>
                <a:t>4</a:t>
              </a:r>
              <a:r>
                <a:rPr lang="tr-TR" b="1" noProof="1" smtClean="0"/>
                <a:t> </a:t>
              </a:r>
              <a:r>
                <a:rPr lang="tr-TR" noProof="1" smtClean="0"/>
                <a:t>Terminals</a:t>
              </a:r>
              <a:endParaRPr lang="en-GB" dirty="0"/>
            </a:p>
          </p:txBody>
        </p:sp>
      </p:grpSp>
      <p:grpSp>
        <p:nvGrpSpPr>
          <p:cNvPr id="236" name="Group 235"/>
          <p:cNvGrpSpPr/>
          <p:nvPr/>
        </p:nvGrpSpPr>
        <p:grpSpPr>
          <a:xfrm>
            <a:off x="3120854" y="2377023"/>
            <a:ext cx="2471128" cy="2426565"/>
            <a:chOff x="2937614" y="1276119"/>
            <a:chExt cx="2868638" cy="2816907"/>
          </a:xfrm>
        </p:grpSpPr>
        <p:grpSp>
          <p:nvGrpSpPr>
            <p:cNvPr id="235" name="Group 234"/>
            <p:cNvGrpSpPr/>
            <p:nvPr/>
          </p:nvGrpSpPr>
          <p:grpSpPr>
            <a:xfrm>
              <a:off x="2937614" y="1276119"/>
              <a:ext cx="2868638" cy="2816907"/>
              <a:chOff x="2937614" y="1276119"/>
              <a:chExt cx="2868638" cy="2816907"/>
            </a:xfrm>
          </p:grpSpPr>
          <p:sp>
            <p:nvSpPr>
              <p:cNvPr id="231" name="Chord 230"/>
              <p:cNvSpPr/>
              <p:nvPr/>
            </p:nvSpPr>
            <p:spPr>
              <a:xfrm rot="4500000">
                <a:off x="2963479" y="1250254"/>
                <a:ext cx="2816907" cy="2868638"/>
              </a:xfrm>
              <a:prstGeom prst="chord">
                <a:avLst>
                  <a:gd name="adj1" fmla="val 21025280"/>
                  <a:gd name="adj2" fmla="val 17350758"/>
                </a:avLst>
              </a:prstGeom>
              <a:gradFill>
                <a:gsLst>
                  <a:gs pos="0">
                    <a:srgbClr val="FF0000"/>
                  </a:gs>
                  <a:gs pos="100000">
                    <a:srgbClr val="C00000"/>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233" name="Chord 232"/>
              <p:cNvSpPr/>
              <p:nvPr/>
            </p:nvSpPr>
            <p:spPr>
              <a:xfrm rot="2212012">
                <a:off x="5133600" y="2572516"/>
                <a:ext cx="290771" cy="1454156"/>
              </a:xfrm>
              <a:custGeom>
                <a:avLst/>
                <a:gdLst>
                  <a:gd name="connsiteX0" fmla="*/ 286770 w 596281"/>
                  <a:gd name="connsiteY0" fmla="*/ 1525240 h 1525795"/>
                  <a:gd name="connsiteX1" fmla="*/ 21 w 596281"/>
                  <a:gd name="connsiteY1" fmla="*/ 772178 h 1525795"/>
                  <a:gd name="connsiteX2" fmla="*/ 240282 w 596281"/>
                  <a:gd name="connsiteY2" fmla="*/ 14503 h 1525795"/>
                  <a:gd name="connsiteX3" fmla="*/ 286770 w 596281"/>
                  <a:gd name="connsiteY3" fmla="*/ 1525240 h 1525795"/>
                  <a:gd name="connsiteX0" fmla="*/ 286769 w 286769"/>
                  <a:gd name="connsiteY0" fmla="*/ 1482160 h 1482160"/>
                  <a:gd name="connsiteX1" fmla="*/ 20 w 286769"/>
                  <a:gd name="connsiteY1" fmla="*/ 729098 h 1482160"/>
                  <a:gd name="connsiteX2" fmla="*/ 254567 w 286769"/>
                  <a:gd name="connsiteY2" fmla="*/ 0 h 1482160"/>
                  <a:gd name="connsiteX3" fmla="*/ 286769 w 286769"/>
                  <a:gd name="connsiteY3" fmla="*/ 1482160 h 1482160"/>
                  <a:gd name="connsiteX0" fmla="*/ 260484 w 260484"/>
                  <a:gd name="connsiteY0" fmla="*/ 1409006 h 1409006"/>
                  <a:gd name="connsiteX1" fmla="*/ 20 w 260484"/>
                  <a:gd name="connsiteY1" fmla="*/ 729098 h 1409006"/>
                  <a:gd name="connsiteX2" fmla="*/ 254567 w 260484"/>
                  <a:gd name="connsiteY2" fmla="*/ 0 h 1409006"/>
                  <a:gd name="connsiteX3" fmla="*/ 260484 w 260484"/>
                  <a:gd name="connsiteY3" fmla="*/ 1409006 h 1409006"/>
                  <a:gd name="connsiteX0" fmla="*/ 290771 w 290771"/>
                  <a:gd name="connsiteY0" fmla="*/ 1454156 h 1454156"/>
                  <a:gd name="connsiteX1" fmla="*/ 20 w 290771"/>
                  <a:gd name="connsiteY1" fmla="*/ 729098 h 1454156"/>
                  <a:gd name="connsiteX2" fmla="*/ 254567 w 290771"/>
                  <a:gd name="connsiteY2" fmla="*/ 0 h 1454156"/>
                  <a:gd name="connsiteX3" fmla="*/ 290771 w 290771"/>
                  <a:gd name="connsiteY3" fmla="*/ 1454156 h 1454156"/>
                </a:gdLst>
                <a:ahLst/>
                <a:cxnLst>
                  <a:cxn ang="0">
                    <a:pos x="connsiteX0" y="connsiteY0"/>
                  </a:cxn>
                  <a:cxn ang="0">
                    <a:pos x="connsiteX1" y="connsiteY1"/>
                  </a:cxn>
                  <a:cxn ang="0">
                    <a:pos x="connsiteX2" y="connsiteY2"/>
                  </a:cxn>
                  <a:cxn ang="0">
                    <a:pos x="connsiteX3" y="connsiteY3"/>
                  </a:cxn>
                </a:cxnLst>
                <a:rect l="l" t="t" r="r" b="b"/>
                <a:pathLst>
                  <a:path w="290771" h="1454156">
                    <a:moveTo>
                      <a:pt x="290771" y="1454156"/>
                    </a:moveTo>
                    <a:cubicBezTo>
                      <a:pt x="132056" y="1438656"/>
                      <a:pt x="1953" y="1135492"/>
                      <a:pt x="20" y="729098"/>
                    </a:cubicBezTo>
                    <a:cubicBezTo>
                      <a:pt x="-1728" y="361372"/>
                      <a:pt x="113581" y="71367"/>
                      <a:pt x="254567" y="0"/>
                    </a:cubicBezTo>
                    <a:cubicBezTo>
                      <a:pt x="270063" y="503579"/>
                      <a:pt x="275275" y="950577"/>
                      <a:pt x="290771" y="1454156"/>
                    </a:cubicBezTo>
                    <a:close/>
                  </a:path>
                </a:pathLst>
              </a:cu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sp>
          <p:nvSpPr>
            <p:cNvPr id="217" name="TextBox 216"/>
            <p:cNvSpPr txBox="1"/>
            <p:nvPr/>
          </p:nvSpPr>
          <p:spPr>
            <a:xfrm>
              <a:off x="3167894" y="1665786"/>
              <a:ext cx="2325321" cy="1959789"/>
            </a:xfrm>
            <a:prstGeom prst="rect">
              <a:avLst/>
            </a:prstGeom>
            <a:noFill/>
            <a:effectLst/>
          </p:spPr>
          <p:txBody>
            <a:bodyPr wrap="square" rtlCol="0">
              <a:spAutoFit/>
            </a:bodyPr>
            <a:lstStyle/>
            <a:p>
              <a:pPr algn="ctr">
                <a:lnSpc>
                  <a:spcPts val="2100"/>
                </a:lnSpc>
              </a:pPr>
              <a:r>
                <a:rPr lang="tr-TR" b="1" noProof="1">
                  <a:solidFill>
                    <a:schemeClr val="bg1"/>
                  </a:solidFill>
                </a:rPr>
                <a:t>A candidate </a:t>
              </a:r>
              <a:r>
                <a:rPr lang="tr-TR" b="1" noProof="1" smtClean="0">
                  <a:solidFill>
                    <a:schemeClr val="bg1"/>
                  </a:solidFill>
                </a:rPr>
                <a:t>for 3</a:t>
              </a:r>
              <a:r>
                <a:rPr lang="tr-TR" b="1" baseline="30000" noProof="1" smtClean="0">
                  <a:solidFill>
                    <a:schemeClr val="bg1"/>
                  </a:solidFill>
                </a:rPr>
                <a:t>rd</a:t>
              </a:r>
              <a:r>
                <a:rPr lang="tr-TR" b="1" noProof="1" smtClean="0">
                  <a:solidFill>
                    <a:schemeClr val="bg1"/>
                  </a:solidFill>
                </a:rPr>
                <a:t> Biggest</a:t>
              </a:r>
              <a:br>
                <a:rPr lang="tr-TR" b="1" noProof="1" smtClean="0">
                  <a:solidFill>
                    <a:schemeClr val="bg1"/>
                  </a:solidFill>
                </a:rPr>
              </a:br>
              <a:r>
                <a:rPr lang="tr-TR" b="1" noProof="1" smtClean="0">
                  <a:solidFill>
                    <a:schemeClr val="bg1"/>
                  </a:solidFill>
                </a:rPr>
                <a:t>(After </a:t>
              </a:r>
              <a:r>
                <a:rPr lang="tr-TR" b="1" noProof="1">
                  <a:solidFill>
                    <a:schemeClr val="bg1"/>
                  </a:solidFill>
                </a:rPr>
                <a:t>Phase 1) </a:t>
              </a:r>
              <a:r>
                <a:rPr lang="tr-TR" b="1" noProof="1" smtClean="0">
                  <a:solidFill>
                    <a:schemeClr val="bg1"/>
                  </a:solidFill>
                </a:rPr>
                <a:t/>
              </a:r>
              <a:br>
                <a:rPr lang="tr-TR" b="1" noProof="1" smtClean="0">
                  <a:solidFill>
                    <a:schemeClr val="bg1"/>
                  </a:solidFill>
                </a:rPr>
              </a:br>
              <a:r>
                <a:rPr lang="tr-TR" b="1" noProof="1" smtClean="0">
                  <a:solidFill>
                    <a:schemeClr val="bg1"/>
                  </a:solidFill>
                </a:rPr>
                <a:t>&amp; Biggest</a:t>
              </a:r>
              <a:br>
                <a:rPr lang="tr-TR" b="1" noProof="1" smtClean="0">
                  <a:solidFill>
                    <a:schemeClr val="bg1"/>
                  </a:solidFill>
                </a:rPr>
              </a:br>
              <a:r>
                <a:rPr lang="tr-TR" b="1" noProof="1" smtClean="0">
                  <a:solidFill>
                    <a:schemeClr val="bg1"/>
                  </a:solidFill>
                </a:rPr>
                <a:t>(After All Phases</a:t>
              </a:r>
              <a:r>
                <a:rPr lang="tr-TR" b="1" noProof="1">
                  <a:solidFill>
                    <a:schemeClr val="bg1"/>
                  </a:solidFill>
                </a:rPr>
                <a:t>) </a:t>
              </a:r>
              <a:r>
                <a:rPr lang="tr-TR" b="1" noProof="1" smtClean="0">
                  <a:solidFill>
                    <a:schemeClr val="bg1"/>
                  </a:solidFill>
                </a:rPr>
                <a:t/>
              </a:r>
              <a:br>
                <a:rPr lang="tr-TR" b="1" noProof="1" smtClean="0">
                  <a:solidFill>
                    <a:schemeClr val="bg1"/>
                  </a:solidFill>
                </a:rPr>
              </a:br>
              <a:r>
                <a:rPr lang="tr-TR" b="1" noProof="1" smtClean="0">
                  <a:solidFill>
                    <a:schemeClr val="bg1"/>
                  </a:solidFill>
                </a:rPr>
                <a:t>in the World</a:t>
              </a:r>
              <a:endParaRPr lang="en-US" b="1" noProof="1">
                <a:solidFill>
                  <a:schemeClr val="bg1"/>
                </a:solidFill>
              </a:endParaRPr>
            </a:p>
          </p:txBody>
        </p:sp>
      </p:grpSp>
    </p:spTree>
    <p:extLst>
      <p:ext uri="{BB962C8B-B14F-4D97-AF65-F5344CB8AC3E}">
        <p14:creationId xmlns:p14="http://schemas.microsoft.com/office/powerpoint/2010/main" val="34301032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fade">
                                      <p:cBhvr>
                                        <p:cTn id="10" dur="500"/>
                                        <p:tgtEl>
                                          <p:spTgt spid="1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5"/>
                                        </p:tgtEl>
                                        <p:attrNameLst>
                                          <p:attrName>style.visibility</p:attrName>
                                        </p:attrNameLst>
                                      </p:cBhvr>
                                      <p:to>
                                        <p:strVal val="visible"/>
                                      </p:to>
                                    </p:set>
                                    <p:animEffect transition="in" filter="fade">
                                      <p:cBhvr>
                                        <p:cTn id="13" dur="500"/>
                                        <p:tgtEl>
                                          <p:spTgt spid="1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1"/>
                                        </p:tgtEl>
                                        <p:attrNameLst>
                                          <p:attrName>style.visibility</p:attrName>
                                        </p:attrNameLst>
                                      </p:cBhvr>
                                      <p:to>
                                        <p:strVal val="visible"/>
                                      </p:to>
                                    </p:set>
                                    <p:animEffect transition="in" filter="fade">
                                      <p:cBhvr>
                                        <p:cTn id="16" dur="500"/>
                                        <p:tgtEl>
                                          <p:spTgt spid="151"/>
                                        </p:tgtEl>
                                      </p:cBhvr>
                                    </p:animEffect>
                                  </p:childTnLst>
                                </p:cTn>
                              </p:par>
                              <p:par>
                                <p:cTn id="17" presetID="10" presetClass="entr" presetSubtype="0" fill="hold" nodeType="with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par>
                                <p:cTn id="20" presetID="10" presetClass="entr" presetSubtype="0" fill="hold" nodeType="with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fade">
                                      <p:cBhvr>
                                        <p:cTn id="22" dur="500"/>
                                        <p:tgtEl>
                                          <p:spTgt spid="14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wipe(left)">
                                      <p:cBhvr>
                                        <p:cTn id="26" dur="500"/>
                                        <p:tgtEl>
                                          <p:spTgt spid="140"/>
                                        </p:tgtEl>
                                      </p:cBhvr>
                                    </p:animEffect>
                                  </p:childTnLst>
                                </p:cTn>
                              </p:par>
                              <p:par>
                                <p:cTn id="27" presetID="53" presetClass="entr" presetSubtype="16" fill="hold" nodeType="withEffect">
                                  <p:stCondLst>
                                    <p:cond delay="250"/>
                                  </p:stCondLst>
                                  <p:childTnLst>
                                    <p:set>
                                      <p:cBhvr>
                                        <p:cTn id="28" dur="1" fill="hold">
                                          <p:stCondLst>
                                            <p:cond delay="0"/>
                                          </p:stCondLst>
                                        </p:cTn>
                                        <p:tgtEl>
                                          <p:spTgt spid="139"/>
                                        </p:tgtEl>
                                        <p:attrNameLst>
                                          <p:attrName>style.visibility</p:attrName>
                                        </p:attrNameLst>
                                      </p:cBhvr>
                                      <p:to>
                                        <p:strVal val="visible"/>
                                      </p:to>
                                    </p:set>
                                    <p:anim calcmode="lin" valueType="num">
                                      <p:cBhvr>
                                        <p:cTn id="29" dur="500" fill="hold"/>
                                        <p:tgtEl>
                                          <p:spTgt spid="139"/>
                                        </p:tgtEl>
                                        <p:attrNameLst>
                                          <p:attrName>ppt_w</p:attrName>
                                        </p:attrNameLst>
                                      </p:cBhvr>
                                      <p:tavLst>
                                        <p:tav tm="0">
                                          <p:val>
                                            <p:fltVal val="0"/>
                                          </p:val>
                                        </p:tav>
                                        <p:tav tm="100000">
                                          <p:val>
                                            <p:strVal val="#ppt_w"/>
                                          </p:val>
                                        </p:tav>
                                      </p:tavLst>
                                    </p:anim>
                                    <p:anim calcmode="lin" valueType="num">
                                      <p:cBhvr>
                                        <p:cTn id="30" dur="500" fill="hold"/>
                                        <p:tgtEl>
                                          <p:spTgt spid="139"/>
                                        </p:tgtEl>
                                        <p:attrNameLst>
                                          <p:attrName>ppt_h</p:attrName>
                                        </p:attrNameLst>
                                      </p:cBhvr>
                                      <p:tavLst>
                                        <p:tav tm="0">
                                          <p:val>
                                            <p:fltVal val="0"/>
                                          </p:val>
                                        </p:tav>
                                        <p:tav tm="100000">
                                          <p:val>
                                            <p:strVal val="#ppt_h"/>
                                          </p:val>
                                        </p:tav>
                                      </p:tavLst>
                                    </p:anim>
                                    <p:animEffect transition="in" filter="fade">
                                      <p:cBhvr>
                                        <p:cTn id="31" dur="500"/>
                                        <p:tgtEl>
                                          <p:spTgt spid="139"/>
                                        </p:tgtEl>
                                      </p:cBhvr>
                                    </p:animEffect>
                                  </p:childTnLst>
                                </p:cTn>
                              </p:par>
                            </p:childTnLst>
                          </p:cTn>
                        </p:par>
                        <p:par>
                          <p:cTn id="32" fill="hold">
                            <p:stCondLst>
                              <p:cond delay="1250"/>
                            </p:stCondLst>
                            <p:childTnLst>
                              <p:par>
                                <p:cTn id="33" presetID="42" presetClass="entr" presetSubtype="0" fill="hold" nodeType="afterEffect">
                                  <p:stCondLst>
                                    <p:cond delay="0"/>
                                  </p:stCondLst>
                                  <p:childTnLst>
                                    <p:set>
                                      <p:cBhvr>
                                        <p:cTn id="34" dur="1" fill="hold">
                                          <p:stCondLst>
                                            <p:cond delay="0"/>
                                          </p:stCondLst>
                                        </p:cTn>
                                        <p:tgtEl>
                                          <p:spTgt spid="200"/>
                                        </p:tgtEl>
                                        <p:attrNameLst>
                                          <p:attrName>style.visibility</p:attrName>
                                        </p:attrNameLst>
                                      </p:cBhvr>
                                      <p:to>
                                        <p:strVal val="visible"/>
                                      </p:to>
                                    </p:set>
                                    <p:animEffect transition="in" filter="fade">
                                      <p:cBhvr>
                                        <p:cTn id="35" dur="750"/>
                                        <p:tgtEl>
                                          <p:spTgt spid="200"/>
                                        </p:tgtEl>
                                      </p:cBhvr>
                                    </p:animEffect>
                                    <p:anim calcmode="lin" valueType="num">
                                      <p:cBhvr>
                                        <p:cTn id="36" dur="750" fill="hold"/>
                                        <p:tgtEl>
                                          <p:spTgt spid="200"/>
                                        </p:tgtEl>
                                        <p:attrNameLst>
                                          <p:attrName>ppt_x</p:attrName>
                                        </p:attrNameLst>
                                      </p:cBhvr>
                                      <p:tavLst>
                                        <p:tav tm="0">
                                          <p:val>
                                            <p:strVal val="#ppt_x"/>
                                          </p:val>
                                        </p:tav>
                                        <p:tav tm="100000">
                                          <p:val>
                                            <p:strVal val="#ppt_x"/>
                                          </p:val>
                                        </p:tav>
                                      </p:tavLst>
                                    </p:anim>
                                    <p:anim calcmode="lin" valueType="num">
                                      <p:cBhvr>
                                        <p:cTn id="37" dur="750" fill="hold"/>
                                        <p:tgtEl>
                                          <p:spTgt spid="200"/>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46"/>
                                        </p:tgtEl>
                                        <p:attrNameLst>
                                          <p:attrName>style.visibility</p:attrName>
                                        </p:attrNameLst>
                                      </p:cBhvr>
                                      <p:to>
                                        <p:strVal val="visible"/>
                                      </p:to>
                                    </p:set>
                                    <p:anim calcmode="lin" valueType="num">
                                      <p:cBhvr>
                                        <p:cTn id="40" dur="750" fill="hold"/>
                                        <p:tgtEl>
                                          <p:spTgt spid="146"/>
                                        </p:tgtEl>
                                        <p:attrNameLst>
                                          <p:attrName>ppt_w</p:attrName>
                                        </p:attrNameLst>
                                      </p:cBhvr>
                                      <p:tavLst>
                                        <p:tav tm="0">
                                          <p:val>
                                            <p:fltVal val="0"/>
                                          </p:val>
                                        </p:tav>
                                        <p:tav tm="100000">
                                          <p:val>
                                            <p:strVal val="#ppt_w"/>
                                          </p:val>
                                        </p:tav>
                                      </p:tavLst>
                                    </p:anim>
                                    <p:anim calcmode="lin" valueType="num">
                                      <p:cBhvr>
                                        <p:cTn id="41" dur="750" fill="hold"/>
                                        <p:tgtEl>
                                          <p:spTgt spid="146"/>
                                        </p:tgtEl>
                                        <p:attrNameLst>
                                          <p:attrName>ppt_h</p:attrName>
                                        </p:attrNameLst>
                                      </p:cBhvr>
                                      <p:tavLst>
                                        <p:tav tm="0">
                                          <p:val>
                                            <p:fltVal val="0"/>
                                          </p:val>
                                        </p:tav>
                                        <p:tav tm="100000">
                                          <p:val>
                                            <p:strVal val="#ppt_h"/>
                                          </p:val>
                                        </p:tav>
                                      </p:tavLst>
                                    </p:anim>
                                    <p:animEffect transition="in" filter="fade">
                                      <p:cBhvr>
                                        <p:cTn id="42" dur="750"/>
                                        <p:tgtEl>
                                          <p:spTgt spid="146"/>
                                        </p:tgtEl>
                                      </p:cBhvr>
                                    </p:animEffect>
                                  </p:childTnLst>
                                </p:cTn>
                              </p:par>
                              <p:par>
                                <p:cTn id="43" presetID="42" presetClass="path" presetSubtype="0" accel="50000" decel="50000" fill="hold" nodeType="withEffect">
                                  <p:stCondLst>
                                    <p:cond delay="0"/>
                                  </p:stCondLst>
                                  <p:childTnLst>
                                    <p:animMotion origin="layout" path="M -0.11024 -0.04013 L -2.77778E-6 3.82716E-6 " pathEditMode="relative" rAng="0" ptsTypes="AA">
                                      <p:cBhvr>
                                        <p:cTn id="44" dur="750" fill="hold"/>
                                        <p:tgtEl>
                                          <p:spTgt spid="146"/>
                                        </p:tgtEl>
                                        <p:attrNameLst>
                                          <p:attrName>ppt_x</p:attrName>
                                          <p:attrName>ppt_y</p:attrName>
                                        </p:attrNameLst>
                                      </p:cBhvr>
                                      <p:rCtr x="5503" y="2006"/>
                                    </p:animMotion>
                                  </p:childTnLst>
                                </p:cTn>
                              </p:par>
                            </p:childTnLst>
                          </p:cTn>
                        </p:par>
                        <p:par>
                          <p:cTn id="45" fill="hold">
                            <p:stCondLst>
                              <p:cond delay="2000"/>
                            </p:stCondLst>
                            <p:childTnLst>
                              <p:par>
                                <p:cTn id="46" presetID="23" presetClass="entr" presetSubtype="32" fill="hold" nodeType="afterEffect">
                                  <p:stCondLst>
                                    <p:cond delay="250"/>
                                  </p:stCondLst>
                                  <p:childTnLst>
                                    <p:set>
                                      <p:cBhvr>
                                        <p:cTn id="47" dur="1" fill="hold">
                                          <p:stCondLst>
                                            <p:cond delay="0"/>
                                          </p:stCondLst>
                                        </p:cTn>
                                        <p:tgtEl>
                                          <p:spTgt spid="236"/>
                                        </p:tgtEl>
                                        <p:attrNameLst>
                                          <p:attrName>style.visibility</p:attrName>
                                        </p:attrNameLst>
                                      </p:cBhvr>
                                      <p:to>
                                        <p:strVal val="visible"/>
                                      </p:to>
                                    </p:set>
                                    <p:anim calcmode="lin" valueType="num">
                                      <p:cBhvr>
                                        <p:cTn id="48" dur="500" fill="hold"/>
                                        <p:tgtEl>
                                          <p:spTgt spid="236"/>
                                        </p:tgtEl>
                                        <p:attrNameLst>
                                          <p:attrName>ppt_w</p:attrName>
                                        </p:attrNameLst>
                                      </p:cBhvr>
                                      <p:tavLst>
                                        <p:tav tm="0">
                                          <p:val>
                                            <p:strVal val="4*#ppt_w"/>
                                          </p:val>
                                        </p:tav>
                                        <p:tav tm="100000">
                                          <p:val>
                                            <p:strVal val="#ppt_w"/>
                                          </p:val>
                                        </p:tav>
                                      </p:tavLst>
                                    </p:anim>
                                    <p:anim calcmode="lin" valueType="num">
                                      <p:cBhvr>
                                        <p:cTn id="49" dur="500" fill="hold"/>
                                        <p:tgtEl>
                                          <p:spTgt spid="236"/>
                                        </p:tgtEl>
                                        <p:attrNameLst>
                                          <p:attrName>ppt_h</p:attrName>
                                        </p:attrNameLst>
                                      </p:cBhvr>
                                      <p:tavLst>
                                        <p:tav tm="0">
                                          <p:val>
                                            <p:strVal val="4*#ppt_h"/>
                                          </p:val>
                                        </p:tav>
                                        <p:tav tm="100000">
                                          <p:val>
                                            <p:strVal val="#ppt_h"/>
                                          </p:val>
                                        </p:tav>
                                      </p:tavLst>
                                    </p:anim>
                                  </p:childTnLst>
                                </p:cTn>
                              </p:par>
                            </p:childTnLst>
                          </p:cTn>
                        </p:par>
                        <p:par>
                          <p:cTn id="50" fill="hold">
                            <p:stCondLst>
                              <p:cond delay="2750"/>
                            </p:stCondLst>
                            <p:childTnLst>
                              <p:par>
                                <p:cTn id="51" presetID="26" presetClass="emph" presetSubtype="0" fill="hold" nodeType="afterEffect">
                                  <p:stCondLst>
                                    <p:cond delay="250"/>
                                  </p:stCondLst>
                                  <p:childTnLst>
                                    <p:animEffect transition="out" filter="fade">
                                      <p:cBhvr>
                                        <p:cTn id="52" dur="500" tmFilter="0, 0; .2, .5; .8, .5; 1, 0"/>
                                        <p:tgtEl>
                                          <p:spTgt spid="236"/>
                                        </p:tgtEl>
                                      </p:cBhvr>
                                    </p:animEffect>
                                    <p:animScale>
                                      <p:cBhvr>
                                        <p:cTn id="53" dur="250" autoRev="1" fill="hold"/>
                                        <p:tgtEl>
                                          <p:spTgt spid="2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51" grpId="0"/>
      <p:bldP spid="152" grpId="0"/>
      <p:bldP spid="153" grpId="0"/>
      <p:bldP spid="15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tr-TR" dirty="0" err="1" smtClean="0"/>
              <a:t>Turkish</a:t>
            </a:r>
            <a:r>
              <a:rPr lang="tr-TR" dirty="0" smtClean="0"/>
              <a:t> </a:t>
            </a:r>
            <a:r>
              <a:rPr lang="tr-TR" dirty="0" err="1" smtClean="0"/>
              <a:t>Airlines</a:t>
            </a:r>
            <a:r>
              <a:rPr lang="tr-TR" dirty="0" smtClean="0"/>
              <a:t> </a:t>
            </a:r>
            <a:r>
              <a:rPr lang="tr-TR" dirty="0" err="1" smtClean="0"/>
              <a:t>In</a:t>
            </a:r>
            <a:r>
              <a:rPr lang="tr-TR" dirty="0" smtClean="0"/>
              <a:t> 2015</a:t>
            </a:r>
            <a:endParaRPr lang="tr-TR" dirty="0"/>
          </a:p>
        </p:txBody>
      </p:sp>
      <p:grpSp>
        <p:nvGrpSpPr>
          <p:cNvPr id="11" name="Group 10"/>
          <p:cNvGrpSpPr/>
          <p:nvPr/>
        </p:nvGrpSpPr>
        <p:grpSpPr>
          <a:xfrm>
            <a:off x="256647" y="1007164"/>
            <a:ext cx="2870841" cy="585971"/>
            <a:chOff x="342196" y="1961594"/>
            <a:chExt cx="3827788" cy="781295"/>
          </a:xfrm>
        </p:grpSpPr>
        <p:pic>
          <p:nvPicPr>
            <p:cNvPr id="62" name="Picture 61"/>
            <p:cNvPicPr>
              <a:picLocks noChangeAspect="1"/>
            </p:cNvPicPr>
            <p:nvPr/>
          </p:nvPicPr>
          <p:blipFill rotWithShape="1">
            <a:blip r:embed="rId3">
              <a:extLst>
                <a:ext uri="{28A0092B-C50C-407E-A947-70E740481C1C}">
                  <a14:useLocalDpi xmlns:a14="http://schemas.microsoft.com/office/drawing/2010/main" val="0"/>
                </a:ext>
              </a:extLst>
            </a:blip>
            <a:srcRect t="77805"/>
            <a:stretch/>
          </p:blipFill>
          <p:spPr>
            <a:xfrm rot="10800000">
              <a:off x="342196" y="1961594"/>
              <a:ext cx="3827788" cy="290999"/>
            </a:xfrm>
            <a:prstGeom prst="rect">
              <a:avLst/>
            </a:prstGeom>
          </p:spPr>
        </p:pic>
        <p:pic>
          <p:nvPicPr>
            <p:cNvPr id="63" name="Picture 62"/>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954302" y="2007405"/>
              <a:ext cx="2645444" cy="735484"/>
            </a:xfrm>
            <a:prstGeom prst="rect">
              <a:avLst/>
            </a:prstGeom>
          </p:spPr>
        </p:pic>
      </p:grpSp>
      <p:sp>
        <p:nvSpPr>
          <p:cNvPr id="64" name="Content Placeholder 9"/>
          <p:cNvSpPr>
            <a:spLocks noGrp="1"/>
          </p:cNvSpPr>
          <p:nvPr>
            <p:ph sz="half" idx="1"/>
          </p:nvPr>
        </p:nvSpPr>
        <p:spPr>
          <a:xfrm>
            <a:off x="493396" y="1115642"/>
            <a:ext cx="2451965" cy="367645"/>
          </a:xfrm>
        </p:spPr>
        <p:txBody>
          <a:bodyPr>
            <a:noAutofit/>
          </a:bodyPr>
          <a:lstStyle/>
          <a:p>
            <a:pPr algn="ctr"/>
            <a:r>
              <a:rPr lang="tr-TR" dirty="0" err="1" smtClean="0"/>
              <a:t>Fleet</a:t>
            </a:r>
            <a:endParaRPr lang="tr-TR" b="1" dirty="0" smtClean="0"/>
          </a:p>
        </p:txBody>
      </p:sp>
      <p:grpSp>
        <p:nvGrpSpPr>
          <p:cNvPr id="37" name="Group 36"/>
          <p:cNvGrpSpPr/>
          <p:nvPr/>
        </p:nvGrpSpPr>
        <p:grpSpPr>
          <a:xfrm>
            <a:off x="3186967" y="1007164"/>
            <a:ext cx="2864555" cy="585971"/>
            <a:chOff x="4249289" y="1961594"/>
            <a:chExt cx="3819407" cy="781295"/>
          </a:xfrm>
        </p:grpSpPr>
        <p:pic>
          <p:nvPicPr>
            <p:cNvPr id="73" name="Picture 72"/>
            <p:cNvPicPr>
              <a:picLocks noChangeAspect="1"/>
            </p:cNvPicPr>
            <p:nvPr/>
          </p:nvPicPr>
          <p:blipFill rotWithShape="1">
            <a:blip r:embed="rId3">
              <a:extLst>
                <a:ext uri="{28A0092B-C50C-407E-A947-70E740481C1C}">
                  <a14:useLocalDpi xmlns:a14="http://schemas.microsoft.com/office/drawing/2010/main" val="0"/>
                </a:ext>
              </a:extLst>
            </a:blip>
            <a:srcRect t="77805"/>
            <a:stretch/>
          </p:blipFill>
          <p:spPr>
            <a:xfrm rot="10800000">
              <a:off x="4249289" y="1961594"/>
              <a:ext cx="3819407" cy="290999"/>
            </a:xfrm>
            <a:prstGeom prst="rect">
              <a:avLst/>
            </a:prstGeom>
          </p:spPr>
        </p:pic>
        <p:pic>
          <p:nvPicPr>
            <p:cNvPr id="74" name="Picture 73"/>
            <p:cNvPicPr>
              <a:picLocks noChangeAspect="1"/>
            </p:cNvPicPr>
            <p:nvPr/>
          </p:nvPicPr>
          <p:blipFill>
            <a:blip r:embed="rId6">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853015" y="2007405"/>
              <a:ext cx="2645444" cy="735484"/>
            </a:xfrm>
            <a:prstGeom prst="rect">
              <a:avLst/>
            </a:prstGeom>
          </p:spPr>
        </p:pic>
      </p:grpSp>
      <p:grpSp>
        <p:nvGrpSpPr>
          <p:cNvPr id="38" name="Group 37"/>
          <p:cNvGrpSpPr/>
          <p:nvPr/>
        </p:nvGrpSpPr>
        <p:grpSpPr>
          <a:xfrm>
            <a:off x="6083848" y="1007164"/>
            <a:ext cx="2824097" cy="585971"/>
            <a:chOff x="8111796" y="1961594"/>
            <a:chExt cx="3765463" cy="781295"/>
          </a:xfrm>
        </p:grpSpPr>
        <p:pic>
          <p:nvPicPr>
            <p:cNvPr id="79" name="Picture 78"/>
            <p:cNvPicPr>
              <a:picLocks noChangeAspect="1"/>
            </p:cNvPicPr>
            <p:nvPr/>
          </p:nvPicPr>
          <p:blipFill rotWithShape="1">
            <a:blip r:embed="rId3">
              <a:extLst>
                <a:ext uri="{28A0092B-C50C-407E-A947-70E740481C1C}">
                  <a14:useLocalDpi xmlns:a14="http://schemas.microsoft.com/office/drawing/2010/main" val="0"/>
                </a:ext>
              </a:extLst>
            </a:blip>
            <a:srcRect t="77805"/>
            <a:stretch/>
          </p:blipFill>
          <p:spPr>
            <a:xfrm rot="10800000">
              <a:off x="8111796" y="1961594"/>
              <a:ext cx="3765463" cy="290999"/>
            </a:xfrm>
            <a:prstGeom prst="rect">
              <a:avLst/>
            </a:prstGeom>
          </p:spPr>
        </p:pic>
        <p:pic>
          <p:nvPicPr>
            <p:cNvPr id="80" name="Picture 79"/>
            <p:cNvPicPr>
              <a:picLocks noChangeAspect="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8661578" y="2007405"/>
              <a:ext cx="2645444" cy="735484"/>
            </a:xfrm>
            <a:prstGeom prst="rect">
              <a:avLst/>
            </a:prstGeom>
          </p:spPr>
        </p:pic>
      </p:grpSp>
      <p:pic>
        <p:nvPicPr>
          <p:cNvPr id="82" name="Picture 81"/>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t="77805"/>
          <a:stretch/>
        </p:blipFill>
        <p:spPr>
          <a:xfrm rot="16200000">
            <a:off x="2074613" y="2763850"/>
            <a:ext cx="2211054" cy="62244"/>
          </a:xfrm>
          <a:prstGeom prst="rect">
            <a:avLst/>
          </a:prstGeom>
        </p:spPr>
      </p:pic>
      <p:pic>
        <p:nvPicPr>
          <p:cNvPr id="84" name="Picture 83"/>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t="77805"/>
          <a:stretch/>
        </p:blipFill>
        <p:spPr>
          <a:xfrm rot="16200000">
            <a:off x="5009200" y="2790474"/>
            <a:ext cx="2211054" cy="62244"/>
          </a:xfrm>
          <a:prstGeom prst="rect">
            <a:avLst/>
          </a:prstGeom>
        </p:spPr>
      </p:pic>
      <p:sp>
        <p:nvSpPr>
          <p:cNvPr id="106" name="TextBox 105"/>
          <p:cNvSpPr txBox="1"/>
          <p:nvPr/>
        </p:nvSpPr>
        <p:spPr>
          <a:xfrm>
            <a:off x="1298952" y="1951059"/>
            <a:ext cx="827791" cy="530915"/>
          </a:xfrm>
          <a:prstGeom prst="rect">
            <a:avLst/>
          </a:prstGeom>
          <a:noFill/>
        </p:spPr>
        <p:txBody>
          <a:bodyPr wrap="none" lIns="68580" tIns="34290" rIns="68580" bIns="34290" rtlCol="0">
            <a:spAutoFit/>
          </a:bodyPr>
          <a:lstStyle/>
          <a:p>
            <a:r>
              <a:rPr lang="tr-TR" sz="3000" b="1" dirty="0" smtClean="0">
                <a:solidFill>
                  <a:schemeClr val="bg1"/>
                </a:solidFill>
              </a:rPr>
              <a:t>79.6</a:t>
            </a:r>
            <a:endParaRPr lang="tr-TR" sz="3000" b="1" dirty="0">
              <a:solidFill>
                <a:schemeClr val="bg1"/>
              </a:solidFill>
            </a:endParaRPr>
          </a:p>
        </p:txBody>
      </p:sp>
      <p:sp>
        <p:nvSpPr>
          <p:cNvPr id="114" name="Content Placeholder 9"/>
          <p:cNvSpPr txBox="1">
            <a:spLocks/>
          </p:cNvSpPr>
          <p:nvPr/>
        </p:nvSpPr>
        <p:spPr>
          <a:xfrm>
            <a:off x="3437639" y="1127517"/>
            <a:ext cx="2451965" cy="367645"/>
          </a:xfrm>
          <a:prstGeom prst="rect">
            <a:avLst/>
          </a:prstGeom>
        </p:spPr>
        <p:txBody>
          <a:bodyPr vert="horz" lIns="68580" tIns="34290" rIns="68580" bIns="34290" rtlCol="0">
            <a:noAutofit/>
          </a:bodyPr>
          <a:lstStyle>
            <a:lvl1pPr marL="179388" indent="-179388" algn="l" defTabSz="914400" rtl="0" eaLnBrk="1" latinLnBrk="0" hangingPunct="1">
              <a:lnSpc>
                <a:spcPct val="100000"/>
              </a:lnSpc>
              <a:spcBef>
                <a:spcPts val="1200"/>
              </a:spcBef>
              <a:buFont typeface="Arial" panose="020B0604020202020204" pitchFamily="34" charset="0"/>
              <a:buChar char="•"/>
              <a:defRPr sz="2800" kern="1200">
                <a:solidFill>
                  <a:schemeClr val="tx1"/>
                </a:solidFill>
                <a:latin typeface="+mn-lt"/>
                <a:ea typeface="+mn-ea"/>
                <a:cs typeface="+mn-cs"/>
              </a:defRPr>
            </a:lvl1pPr>
            <a:lvl2pPr marL="536575"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4863"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500" b="1" dirty="0" err="1" smtClean="0"/>
              <a:t>Passenger</a:t>
            </a:r>
            <a:endParaRPr lang="tr-TR" sz="1500" dirty="0"/>
          </a:p>
        </p:txBody>
      </p:sp>
      <p:sp>
        <p:nvSpPr>
          <p:cNvPr id="115" name="Content Placeholder 9"/>
          <p:cNvSpPr txBox="1">
            <a:spLocks/>
          </p:cNvSpPr>
          <p:nvPr/>
        </p:nvSpPr>
        <p:spPr>
          <a:xfrm>
            <a:off x="6277034" y="1115646"/>
            <a:ext cx="2451965" cy="367645"/>
          </a:xfrm>
          <a:prstGeom prst="rect">
            <a:avLst/>
          </a:prstGeom>
        </p:spPr>
        <p:txBody>
          <a:bodyPr vert="horz" lIns="68580" tIns="34290" rIns="68580" bIns="34290" rtlCol="0">
            <a:noAutofit/>
          </a:bodyPr>
          <a:lstStyle>
            <a:lvl1pPr marL="179388" indent="-179388" algn="l" defTabSz="914400" rtl="0" eaLnBrk="1" latinLnBrk="0" hangingPunct="1">
              <a:lnSpc>
                <a:spcPct val="100000"/>
              </a:lnSpc>
              <a:spcBef>
                <a:spcPts val="1200"/>
              </a:spcBef>
              <a:buFont typeface="Arial" panose="020B0604020202020204" pitchFamily="34" charset="0"/>
              <a:buChar char="•"/>
              <a:defRPr sz="2800" kern="1200">
                <a:solidFill>
                  <a:schemeClr val="tx1"/>
                </a:solidFill>
                <a:latin typeface="+mn-lt"/>
                <a:ea typeface="+mn-ea"/>
                <a:cs typeface="+mn-cs"/>
              </a:defRPr>
            </a:lvl1pPr>
            <a:lvl2pPr marL="536575"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804863"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500" b="1" dirty="0" err="1" smtClean="0"/>
              <a:t>Capacity</a:t>
            </a:r>
            <a:endParaRPr lang="tr-TR" sz="1500" dirty="0"/>
          </a:p>
        </p:txBody>
      </p:sp>
      <p:grpSp>
        <p:nvGrpSpPr>
          <p:cNvPr id="10" name="Group 9"/>
          <p:cNvGrpSpPr/>
          <p:nvPr/>
        </p:nvGrpSpPr>
        <p:grpSpPr>
          <a:xfrm>
            <a:off x="129892" y="1545635"/>
            <a:ext cx="2935164" cy="1152848"/>
            <a:chOff x="129892" y="1545635"/>
            <a:chExt cx="2935164" cy="1152848"/>
          </a:xfrm>
        </p:grpSpPr>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18681"/>
            <a:stretch/>
          </p:blipFill>
          <p:spPr>
            <a:xfrm>
              <a:off x="1249967" y="1545635"/>
              <a:ext cx="1815089" cy="1051163"/>
            </a:xfrm>
            <a:prstGeom prst="rect">
              <a:avLst/>
            </a:prstGeom>
            <a:ln>
              <a:noFill/>
            </a:ln>
            <a:effectLst>
              <a:softEdge rad="112500"/>
            </a:effectLst>
          </p:spPr>
        </p:pic>
        <p:grpSp>
          <p:nvGrpSpPr>
            <p:cNvPr id="4" name="Group 3"/>
            <p:cNvGrpSpPr/>
            <p:nvPr/>
          </p:nvGrpSpPr>
          <p:grpSpPr>
            <a:xfrm>
              <a:off x="129892" y="2135673"/>
              <a:ext cx="1952852" cy="562810"/>
              <a:chOff x="1233271" y="1922385"/>
              <a:chExt cx="2081718" cy="1147864"/>
            </a:xfrm>
          </p:grpSpPr>
          <p:pic>
            <p:nvPicPr>
              <p:cNvPr id="60" name="Picture 163" descr="C:\Users\admin\Desktop\New folder (3)\New folder\Untitled-1_0019_Layer-18.png"/>
              <p:cNvPicPr>
                <a:picLocks noChangeAspect="1" noChangeArrowheads="1"/>
              </p:cNvPicPr>
              <p:nvPr/>
            </p:nvPicPr>
            <p:blipFill rotWithShape="1">
              <a:blip r:embed="rId10">
                <a:duotone>
                  <a:schemeClr val="accent2">
                    <a:shade val="45000"/>
                    <a:satMod val="135000"/>
                  </a:schemeClr>
                  <a:prstClr val="white"/>
                </a:duotone>
                <a:extLst>
                  <a:ext uri="{28A0092B-C50C-407E-A947-70E740481C1C}">
                    <a14:useLocalDpi xmlns:a14="http://schemas.microsoft.com/office/drawing/2010/main" val="0"/>
                  </a:ext>
                </a:extLst>
              </a:blip>
              <a:srcRect l="77234" t="41608" b="36075"/>
              <a:stretch/>
            </p:blipFill>
            <p:spPr bwMode="auto">
              <a:xfrm>
                <a:off x="1233271" y="1922385"/>
                <a:ext cx="2081718" cy="1147864"/>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a:xfrm>
                <a:off x="1378197" y="2078402"/>
                <a:ext cx="1520066" cy="816034"/>
              </a:xfrm>
              <a:prstGeom prst="rect">
                <a:avLst/>
              </a:prstGeom>
            </p:spPr>
            <p:txBody>
              <a:bodyPr wrap="none">
                <a:spAutoFit/>
              </a:bodyPr>
              <a:lstStyle/>
              <a:p>
                <a:pPr algn="ctr"/>
                <a:r>
                  <a:rPr lang="tr-TR" sz="2000" b="1" dirty="0" smtClean="0">
                    <a:solidFill>
                      <a:schemeClr val="bg1"/>
                    </a:solidFill>
                  </a:rPr>
                  <a:t>299 Aircraft</a:t>
                </a:r>
                <a:endParaRPr lang="tr-TR" sz="1600" b="1" dirty="0">
                  <a:solidFill>
                    <a:schemeClr val="bg1"/>
                  </a:solidFill>
                </a:endParaRPr>
              </a:p>
            </p:txBody>
          </p:sp>
        </p:grpSp>
      </p:grpSp>
      <p:graphicFrame>
        <p:nvGraphicFramePr>
          <p:cNvPr id="5" name="Chart 4"/>
          <p:cNvGraphicFramePr/>
          <p:nvPr>
            <p:extLst>
              <p:ext uri="{D42A27DB-BD31-4B8C-83A1-F6EECF244321}">
                <p14:modId xmlns:p14="http://schemas.microsoft.com/office/powerpoint/2010/main" val="3266294543"/>
              </p:ext>
            </p:extLst>
          </p:nvPr>
        </p:nvGraphicFramePr>
        <p:xfrm>
          <a:off x="240938" y="2943113"/>
          <a:ext cx="2970323" cy="1688264"/>
        </p:xfrm>
        <a:graphic>
          <a:graphicData uri="http://schemas.openxmlformats.org/drawingml/2006/chart">
            <c:chart xmlns:c="http://schemas.openxmlformats.org/drawingml/2006/chart" xmlns:r="http://schemas.openxmlformats.org/officeDocument/2006/relationships" r:id="rId11"/>
          </a:graphicData>
        </a:graphic>
      </p:graphicFrame>
      <p:grpSp>
        <p:nvGrpSpPr>
          <p:cNvPr id="67" name="Group 66"/>
          <p:cNvGrpSpPr/>
          <p:nvPr/>
        </p:nvGrpSpPr>
        <p:grpSpPr>
          <a:xfrm>
            <a:off x="3687195" y="1878257"/>
            <a:ext cx="1952852" cy="562810"/>
            <a:chOff x="1017906" y="1922385"/>
            <a:chExt cx="2081718" cy="1147864"/>
          </a:xfrm>
        </p:grpSpPr>
        <p:pic>
          <p:nvPicPr>
            <p:cNvPr id="68" name="Picture 163" descr="C:\Users\admin\Desktop\New folder (3)\New folder\Untitled-1_0019_Layer-18.png"/>
            <p:cNvPicPr>
              <a:picLocks noChangeAspect="1" noChangeArrowheads="1"/>
            </p:cNvPicPr>
            <p:nvPr/>
          </p:nvPicPr>
          <p:blipFill rotWithShape="1">
            <a:blip r:embed="rId10">
              <a:duotone>
                <a:prstClr val="black"/>
                <a:schemeClr val="tx2">
                  <a:lumMod val="75000"/>
                  <a:tint val="45000"/>
                  <a:satMod val="400000"/>
                </a:schemeClr>
              </a:duotone>
              <a:extLst>
                <a:ext uri="{28A0092B-C50C-407E-A947-70E740481C1C}">
                  <a14:useLocalDpi xmlns:a14="http://schemas.microsoft.com/office/drawing/2010/main" val="0"/>
                </a:ext>
              </a:extLst>
            </a:blip>
            <a:srcRect l="77234" t="41608" b="36075"/>
            <a:stretch/>
          </p:blipFill>
          <p:spPr bwMode="auto">
            <a:xfrm>
              <a:off x="1017906" y="1922385"/>
              <a:ext cx="2081718" cy="1147864"/>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p:cNvSpPr/>
            <p:nvPr/>
          </p:nvSpPr>
          <p:spPr>
            <a:xfrm>
              <a:off x="1373382" y="2078402"/>
              <a:ext cx="1529703" cy="816034"/>
            </a:xfrm>
            <a:prstGeom prst="rect">
              <a:avLst/>
            </a:prstGeom>
          </p:spPr>
          <p:txBody>
            <a:bodyPr wrap="none">
              <a:spAutoFit/>
            </a:bodyPr>
            <a:lstStyle/>
            <a:p>
              <a:pPr algn="ctr"/>
              <a:r>
                <a:rPr lang="tr-TR" sz="2000" b="1" dirty="0" smtClean="0">
                  <a:solidFill>
                    <a:schemeClr val="bg1"/>
                  </a:solidFill>
                </a:rPr>
                <a:t>61.7 </a:t>
              </a:r>
              <a:r>
                <a:rPr lang="tr-TR" sz="2000" b="1" dirty="0" err="1" smtClean="0">
                  <a:solidFill>
                    <a:schemeClr val="bg1"/>
                  </a:solidFill>
                </a:rPr>
                <a:t>million</a:t>
              </a:r>
              <a:endParaRPr lang="tr-TR" sz="1600" b="1" dirty="0">
                <a:solidFill>
                  <a:schemeClr val="bg1"/>
                </a:solidFill>
              </a:endParaRPr>
            </a:p>
          </p:txBody>
        </p:sp>
      </p:grpSp>
      <p:pic>
        <p:nvPicPr>
          <p:cNvPr id="1026" name="Picture 2" descr="http://static.guim.co.uk/sys-images/Guardian/Pix/pictures/2008/07/28/kirsty460x27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37639" y="2642700"/>
            <a:ext cx="2571406" cy="1542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6" name="Chart 5"/>
          <p:cNvGraphicFramePr/>
          <p:nvPr>
            <p:extLst>
              <p:ext uri="{D42A27DB-BD31-4B8C-83A1-F6EECF244321}">
                <p14:modId xmlns:p14="http://schemas.microsoft.com/office/powerpoint/2010/main" val="4188452751"/>
              </p:ext>
            </p:extLst>
          </p:nvPr>
        </p:nvGraphicFramePr>
        <p:xfrm>
          <a:off x="6145849" y="2705626"/>
          <a:ext cx="2998151" cy="1905267"/>
        </p:xfrm>
        <a:graphic>
          <a:graphicData uri="http://schemas.openxmlformats.org/drawingml/2006/chart">
            <c:chart xmlns:c="http://schemas.openxmlformats.org/drawingml/2006/chart" xmlns:r="http://schemas.openxmlformats.org/officeDocument/2006/relationships" r:id="rId13"/>
          </a:graphicData>
        </a:graphic>
      </p:graphicFrame>
      <p:grpSp>
        <p:nvGrpSpPr>
          <p:cNvPr id="72" name="Group 71"/>
          <p:cNvGrpSpPr/>
          <p:nvPr/>
        </p:nvGrpSpPr>
        <p:grpSpPr>
          <a:xfrm>
            <a:off x="6862232" y="1874087"/>
            <a:ext cx="1270635" cy="813577"/>
            <a:chOff x="4875470" y="5339328"/>
            <a:chExt cx="1367588" cy="1584898"/>
          </a:xfrm>
        </p:grpSpPr>
        <p:sp>
          <p:nvSpPr>
            <p:cNvPr id="75" name="Rectangle 74"/>
            <p:cNvSpPr/>
            <p:nvPr/>
          </p:nvSpPr>
          <p:spPr>
            <a:xfrm>
              <a:off x="4875470" y="5339328"/>
              <a:ext cx="1367588" cy="158489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p>
          </p:txBody>
        </p:sp>
        <p:sp>
          <p:nvSpPr>
            <p:cNvPr id="76" name="TextBox 75"/>
            <p:cNvSpPr txBox="1"/>
            <p:nvPr/>
          </p:nvSpPr>
          <p:spPr>
            <a:xfrm>
              <a:off x="5134224" y="6159168"/>
              <a:ext cx="970098" cy="727225"/>
            </a:xfrm>
            <a:prstGeom prst="rect">
              <a:avLst/>
            </a:prstGeom>
            <a:noFill/>
          </p:spPr>
          <p:txBody>
            <a:bodyPr wrap="square" rtlCol="0">
              <a:spAutoFit/>
            </a:bodyPr>
            <a:lstStyle/>
            <a:p>
              <a:pPr>
                <a:lnSpc>
                  <a:spcPts val="1875"/>
                </a:lnSpc>
              </a:pPr>
              <a:r>
                <a:rPr lang="tr-TR" sz="2900" b="1" dirty="0" smtClean="0">
                  <a:solidFill>
                    <a:schemeClr val="bg1"/>
                  </a:solidFill>
                </a:rPr>
                <a:t>%15</a:t>
              </a:r>
              <a:endParaRPr lang="tr-TR" sz="2000" dirty="0">
                <a:solidFill>
                  <a:schemeClr val="bg1"/>
                </a:solidFill>
              </a:endParaRPr>
            </a:p>
          </p:txBody>
        </p:sp>
        <p:sp>
          <p:nvSpPr>
            <p:cNvPr id="77" name="Down Arrow 76"/>
            <p:cNvSpPr/>
            <p:nvPr/>
          </p:nvSpPr>
          <p:spPr>
            <a:xfrm rot="10800000">
              <a:off x="5384426" y="5405116"/>
              <a:ext cx="424070" cy="576525"/>
            </a:xfrm>
            <a:prstGeom prst="downArrow">
              <a:avLst>
                <a:gd name="adj1" fmla="val 50000"/>
                <a:gd name="adj2" fmla="val 59756"/>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8144244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xEl>
                                              <p:pRg st="0" end="0"/>
                                            </p:txEl>
                                          </p:spTgt>
                                        </p:tgtEl>
                                        <p:attrNameLst>
                                          <p:attrName>style.visibility</p:attrName>
                                        </p:attrNameLst>
                                      </p:cBhvr>
                                      <p:to>
                                        <p:strVal val="visible"/>
                                      </p:to>
                                    </p:set>
                                    <p:animEffect transition="in" filter="fade">
                                      <p:cBhvr>
                                        <p:cTn id="10" dur="500"/>
                                        <p:tgtEl>
                                          <p:spTgt spid="6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fade">
                                      <p:cBhvr>
                                        <p:cTn id="20" dur="500"/>
                                        <p:tgtEl>
                                          <p:spTgt spid="106"/>
                                        </p:tgtEl>
                                      </p:cBhvr>
                                    </p:animEffect>
                                  </p:childTnLst>
                                </p:cTn>
                              </p:par>
                              <p:par>
                                <p:cTn id="21" presetID="16" presetClass="entr" presetSubtype="42"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barn(outHorizontal)">
                                      <p:cBhvr>
                                        <p:cTn id="23" dur="500"/>
                                        <p:tgtEl>
                                          <p:spTgt spid="82"/>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4">
                                            <p:txEl>
                                              <p:pRg st="0" end="0"/>
                                            </p:txEl>
                                          </p:spTgt>
                                        </p:tgtEl>
                                        <p:attrNameLst>
                                          <p:attrName>style.visibility</p:attrName>
                                        </p:attrNameLst>
                                      </p:cBhvr>
                                      <p:to>
                                        <p:strVal val="visible"/>
                                      </p:to>
                                    </p:set>
                                    <p:animEffect transition="in" filter="fade">
                                      <p:cBhvr>
                                        <p:cTn id="30" dur="500"/>
                                        <p:tgtEl>
                                          <p:spTgt spid="114">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500"/>
                                        <p:tgtEl>
                                          <p:spTgt spid="67"/>
                                        </p:tgtEl>
                                      </p:cBhvr>
                                    </p:animEffect>
                                  </p:childTnLst>
                                </p:cTn>
                              </p:par>
                              <p:par>
                                <p:cTn id="34" presetID="2" presetClass="entr" presetSubtype="4"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500" fill="hold"/>
                                        <p:tgtEl>
                                          <p:spTgt spid="1026"/>
                                        </p:tgtEl>
                                        <p:attrNameLst>
                                          <p:attrName>ppt_x</p:attrName>
                                        </p:attrNameLst>
                                      </p:cBhvr>
                                      <p:tavLst>
                                        <p:tav tm="0">
                                          <p:val>
                                            <p:strVal val="#ppt_x"/>
                                          </p:val>
                                        </p:tav>
                                        <p:tav tm="100000">
                                          <p:val>
                                            <p:strVal val="#ppt_x"/>
                                          </p:val>
                                        </p:tav>
                                      </p:tavLst>
                                    </p:anim>
                                    <p:anim calcmode="lin" valueType="num">
                                      <p:cBhvr additive="base">
                                        <p:cTn id="37" dur="500" fill="hold"/>
                                        <p:tgtEl>
                                          <p:spTgt spid="1026"/>
                                        </p:tgtEl>
                                        <p:attrNameLst>
                                          <p:attrName>ppt_y</p:attrName>
                                        </p:attrNameLst>
                                      </p:cBhvr>
                                      <p:tavLst>
                                        <p:tav tm="0">
                                          <p:val>
                                            <p:strVal val="1+#ppt_h/2"/>
                                          </p:val>
                                        </p:tav>
                                        <p:tav tm="100000">
                                          <p:val>
                                            <p:strVal val="#ppt_y"/>
                                          </p:val>
                                        </p:tav>
                                      </p:tavLst>
                                    </p:anim>
                                  </p:childTnLst>
                                </p:cTn>
                              </p:par>
                              <p:par>
                                <p:cTn id="38" presetID="16" presetClass="entr" presetSubtype="42" fill="hold"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barn(outHorizontal)">
                                      <p:cBhvr>
                                        <p:cTn id="40" dur="500"/>
                                        <p:tgtEl>
                                          <p:spTgt spid="84"/>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500"/>
                                        <p:tgtEl>
                                          <p:spTgt spid="3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5">
                                            <p:txEl>
                                              <p:pRg st="0" end="0"/>
                                            </p:txEl>
                                          </p:spTgt>
                                        </p:tgtEl>
                                        <p:attrNameLst>
                                          <p:attrName>style.visibility</p:attrName>
                                        </p:attrNameLst>
                                      </p:cBhvr>
                                      <p:to>
                                        <p:strVal val="visible"/>
                                      </p:to>
                                    </p:set>
                                    <p:animEffect transition="in" filter="fade">
                                      <p:cBhvr>
                                        <p:cTn id="47" dur="500"/>
                                        <p:tgtEl>
                                          <p:spTgt spid="115">
                                            <p:txEl>
                                              <p:pRg st="0" end="0"/>
                                            </p:txEl>
                                          </p:spTgt>
                                        </p:tgtEl>
                                      </p:cBhvr>
                                    </p:animEffect>
                                  </p:childTnLst>
                                </p:cTn>
                              </p:par>
                              <p:par>
                                <p:cTn id="48" presetID="42"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anim calcmode="lin" valueType="num">
                                      <p:cBhvr>
                                        <p:cTn id="51" dur="500" fill="hold"/>
                                        <p:tgtEl>
                                          <p:spTgt spid="72"/>
                                        </p:tgtEl>
                                        <p:attrNameLst>
                                          <p:attrName>ppt_x</p:attrName>
                                        </p:attrNameLst>
                                      </p:cBhvr>
                                      <p:tavLst>
                                        <p:tav tm="0">
                                          <p:val>
                                            <p:strVal val="#ppt_x"/>
                                          </p:val>
                                        </p:tav>
                                        <p:tav tm="100000">
                                          <p:val>
                                            <p:strVal val="#ppt_x"/>
                                          </p:val>
                                        </p:tav>
                                      </p:tavLst>
                                    </p:anim>
                                    <p:anim calcmode="lin" valueType="num">
                                      <p:cBhvr>
                                        <p:cTn id="52" dur="500" fill="hold"/>
                                        <p:tgtEl>
                                          <p:spTgt spid="72"/>
                                        </p:tgtEl>
                                        <p:attrNameLst>
                                          <p:attrName>ppt_y</p:attrName>
                                        </p:attrNameLst>
                                      </p:cBhvr>
                                      <p:tavLst>
                                        <p:tav tm="0">
                                          <p:val>
                                            <p:strVal val="#ppt_y+.1"/>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106" grpId="0"/>
      <p:bldP spid="114" grpId="0" build="p"/>
      <p:bldP spid="115" grpId="0" build="p"/>
      <p:bldGraphic spid="5" grpId="0">
        <p:bldAsOne/>
      </p:bldGraphic>
      <p:bldGraphic spid="6"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OS\Desktop\Picture2 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5" y="314495"/>
            <a:ext cx="9264650" cy="4827588"/>
          </a:xfrm>
          <a:prstGeom prst="rect">
            <a:avLst/>
          </a:prstGeom>
          <a:noFill/>
          <a:extLst>
            <a:ext uri="{909E8E84-426E-40DD-AFC4-6F175D3DCCD1}">
              <a14:hiddenFill xmlns:a14="http://schemas.microsoft.com/office/drawing/2010/main">
                <a:solidFill>
                  <a:srgbClr val="FFFFFF"/>
                </a:solidFill>
              </a14:hiddenFill>
            </a:ext>
          </a:extLst>
        </p:spPr>
      </p:pic>
      <p:pic>
        <p:nvPicPr>
          <p:cNvPr id="1169" name="Picture 145" descr="C:\Users\admin\Desktop\New folder (3)\New folder\Untitled-1_0000_Layer-13.png"/>
          <p:cNvPicPr>
            <a:picLocks noChangeAspect="1" noChangeArrowheads="1"/>
          </p:cNvPicPr>
          <p:nvPr/>
        </p:nvPicPr>
        <p:blipFill rotWithShape="1">
          <a:blip r:embed="rId4">
            <a:extLst>
              <a:ext uri="{28A0092B-C50C-407E-A947-70E740481C1C}">
                <a14:useLocalDpi xmlns:a14="http://schemas.microsoft.com/office/drawing/2010/main" val="0"/>
              </a:ext>
            </a:extLst>
          </a:blip>
          <a:srcRect l="43404" t="69598" r="40958"/>
          <a:stretch/>
        </p:blipFill>
        <p:spPr bwMode="auto">
          <a:xfrm>
            <a:off x="3998069" y="3512847"/>
            <a:ext cx="1429966" cy="1563721"/>
          </a:xfrm>
          <a:prstGeom prst="rect">
            <a:avLst/>
          </a:prstGeom>
          <a:noFill/>
          <a:extLst>
            <a:ext uri="{909E8E84-426E-40DD-AFC4-6F175D3DCCD1}">
              <a14:hiddenFill xmlns:a14="http://schemas.microsoft.com/office/drawing/2010/main">
                <a:solidFill>
                  <a:srgbClr val="FFFFFF"/>
                </a:solidFill>
              </a14:hiddenFill>
            </a:ext>
          </a:extLst>
        </p:spPr>
      </p:pic>
      <p:pic>
        <p:nvPicPr>
          <p:cNvPr id="1177" name="Picture 153" descr="C:\Users\admin\Desktop\New folder (3)\New folder\Untitled-1_0009_Ellipse-1-copy.png"/>
          <p:cNvPicPr>
            <a:picLocks noChangeAspect="1" noChangeArrowheads="1"/>
          </p:cNvPicPr>
          <p:nvPr/>
        </p:nvPicPr>
        <p:blipFill rotWithShape="1">
          <a:blip r:embed="rId5">
            <a:extLst>
              <a:ext uri="{28A0092B-C50C-407E-A947-70E740481C1C}">
                <a14:useLocalDpi xmlns:a14="http://schemas.microsoft.com/office/drawing/2010/main" val="0"/>
              </a:ext>
            </a:extLst>
          </a:blip>
          <a:srcRect l="67447" t="12604" r="30851" b="26052"/>
          <a:stretch/>
        </p:blipFill>
        <p:spPr bwMode="auto">
          <a:xfrm>
            <a:off x="6173557" y="1055705"/>
            <a:ext cx="155642" cy="2427723"/>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C:\Users\admin\Desktop\New folder (3)\New folder\Untitled-1_0010_Ellipse-1.png"/>
          <p:cNvPicPr>
            <a:picLocks noChangeAspect="1" noChangeArrowheads="1"/>
          </p:cNvPicPr>
          <p:nvPr/>
        </p:nvPicPr>
        <p:blipFill rotWithShape="1">
          <a:blip r:embed="rId6">
            <a:extLst>
              <a:ext uri="{28A0092B-C50C-407E-A947-70E740481C1C}">
                <a14:useLocalDpi xmlns:a14="http://schemas.microsoft.com/office/drawing/2010/main" val="0"/>
              </a:ext>
            </a:extLst>
          </a:blip>
          <a:srcRect l="33192" t="13924" r="64042" b="26052"/>
          <a:stretch/>
        </p:blipFill>
        <p:spPr bwMode="auto">
          <a:xfrm>
            <a:off x="3041252" y="1123636"/>
            <a:ext cx="252917" cy="2375455"/>
          </a:xfrm>
          <a:prstGeom prst="rect">
            <a:avLst/>
          </a:prstGeom>
          <a:noFill/>
          <a:extLst>
            <a:ext uri="{909E8E84-426E-40DD-AFC4-6F175D3DCCD1}">
              <a14:hiddenFill xmlns:a14="http://schemas.microsoft.com/office/drawing/2010/main">
                <a:solidFill>
                  <a:srgbClr val="FFFFFF"/>
                </a:solidFill>
              </a14:hiddenFill>
            </a:ext>
          </a:extLst>
        </p:spPr>
      </p:pic>
      <p:pic>
        <p:nvPicPr>
          <p:cNvPr id="1188" name="Picture 164" descr="C:\Users\admin\Desktop\New folder (3)\New folder\Untitled-1_0020_Layer-19.png"/>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46276" t="46997" r="32554" b="40237"/>
          <a:stretch/>
        </p:blipFill>
        <p:spPr bwMode="auto">
          <a:xfrm>
            <a:off x="4231533" y="2199623"/>
            <a:ext cx="1935804" cy="656617"/>
          </a:xfrm>
          <a:prstGeom prst="rect">
            <a:avLst/>
          </a:prstGeom>
          <a:noFill/>
          <a:extLst>
            <a:ext uri="{909E8E84-426E-40DD-AFC4-6F175D3DCCD1}">
              <a14:hiddenFill xmlns:a14="http://schemas.microsoft.com/office/drawing/2010/main">
                <a:solidFill>
                  <a:srgbClr val="FFFFFF"/>
                </a:solidFill>
              </a14:hiddenFill>
            </a:ext>
          </a:extLst>
        </p:spPr>
      </p:pic>
      <p:pic>
        <p:nvPicPr>
          <p:cNvPr id="1187" name="Picture 163" descr="C:\Users\admin\Desktop\New folder (3)\New folder\Untitled-1_0019_Layer-18.png"/>
          <p:cNvPicPr>
            <a:picLocks noChangeAspect="1" noChangeArrowheads="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l="77234" t="41608" b="36075"/>
          <a:stretch/>
        </p:blipFill>
        <p:spPr bwMode="auto">
          <a:xfrm>
            <a:off x="7062281" y="1922385"/>
            <a:ext cx="2081718" cy="1147864"/>
          </a:xfrm>
          <a:prstGeom prst="rect">
            <a:avLst/>
          </a:prstGeom>
          <a:noFill/>
          <a:extLst>
            <a:ext uri="{909E8E84-426E-40DD-AFC4-6F175D3DCCD1}">
              <a14:hiddenFill xmlns:a14="http://schemas.microsoft.com/office/drawing/2010/main">
                <a:solidFill>
                  <a:srgbClr val="FFFFFF"/>
                </a:solidFill>
              </a14:hiddenFill>
            </a:ext>
          </a:extLst>
        </p:spPr>
      </p:pic>
      <p:pic>
        <p:nvPicPr>
          <p:cNvPr id="1194" name="Picture 170" descr="C:\Users\admin\Desktop\New folder (3)\New folder\Untitled-1_0026_Layer-23.png"/>
          <p:cNvPicPr>
            <a:picLocks noChangeAspect="1" noChangeArrowheads="1"/>
          </p:cNvPicPr>
          <p:nvPr/>
        </p:nvPicPr>
        <p:blipFill rotWithShape="1">
          <a:blip r:embed="rId9">
            <a:extLst>
              <a:ext uri="{28A0092B-C50C-407E-A947-70E740481C1C}">
                <a14:useLocalDpi xmlns:a14="http://schemas.microsoft.com/office/drawing/2010/main" val="0"/>
              </a:ext>
            </a:extLst>
          </a:blip>
          <a:srcRect t="10348" b="85141"/>
          <a:stretch/>
        </p:blipFill>
        <p:spPr bwMode="auto">
          <a:xfrm>
            <a:off x="0" y="532263"/>
            <a:ext cx="9143999" cy="232012"/>
          </a:xfrm>
          <a:prstGeom prst="rect">
            <a:avLst/>
          </a:prstGeom>
          <a:noFill/>
          <a:extLst>
            <a:ext uri="{909E8E84-426E-40DD-AFC4-6F175D3DCCD1}">
              <a14:hiddenFill xmlns:a14="http://schemas.microsoft.com/office/drawing/2010/main">
                <a:solidFill>
                  <a:srgbClr val="FFFFFF"/>
                </a:solidFill>
              </a14:hiddenFill>
            </a:ext>
          </a:extLst>
        </p:spPr>
      </p:pic>
      <p:pic>
        <p:nvPicPr>
          <p:cNvPr id="1183" name="Picture 159" descr="C:\Users\admin\Desktop\New folder (3)\New folder\Untitled-1_0015_Layer-22.png"/>
          <p:cNvPicPr>
            <a:picLocks noChangeAspect="1" noChangeArrowheads="1"/>
          </p:cNvPicPr>
          <p:nvPr/>
        </p:nvPicPr>
        <p:blipFill rotWithShape="1">
          <a:blip r:embed="rId10">
            <a:extLst>
              <a:ext uri="{28A0092B-C50C-407E-A947-70E740481C1C}">
                <a14:useLocalDpi xmlns:a14="http://schemas.microsoft.com/office/drawing/2010/main" val="0"/>
              </a:ext>
            </a:extLst>
          </a:blip>
          <a:srcRect l="67447" t="31962" r="11383" b="30402"/>
          <a:stretch/>
        </p:blipFill>
        <p:spPr bwMode="auto">
          <a:xfrm>
            <a:off x="6167337" y="1426273"/>
            <a:ext cx="1935803" cy="1935805"/>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C:\Users\admin\Desktop\New folder (3)\New folder\Untitled-1_0014_Layer-15.png"/>
          <p:cNvPicPr>
            <a:picLocks noChangeAspect="1" noChangeArrowheads="1"/>
          </p:cNvPicPr>
          <p:nvPr/>
        </p:nvPicPr>
        <p:blipFill rotWithShape="1">
          <a:blip r:embed="rId11">
            <a:extLst>
              <a:ext uri="{28A0092B-C50C-407E-A947-70E740481C1C}">
                <a14:useLocalDpi xmlns:a14="http://schemas.microsoft.com/office/drawing/2010/main" val="0"/>
              </a:ext>
            </a:extLst>
          </a:blip>
          <a:srcRect l="34362" t="31962" r="46064" b="30402"/>
          <a:stretch/>
        </p:blipFill>
        <p:spPr bwMode="auto">
          <a:xfrm>
            <a:off x="3142035" y="1426273"/>
            <a:ext cx="1789888" cy="193580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66111" y="717052"/>
            <a:ext cx="2864554" cy="585972"/>
            <a:chOff x="266111" y="717052"/>
            <a:chExt cx="2864554" cy="585972"/>
          </a:xfrm>
        </p:grpSpPr>
        <p:pic>
          <p:nvPicPr>
            <p:cNvPr id="228" name="Picture 227"/>
            <p:cNvPicPr>
              <a:picLocks noChangeAspect="1"/>
            </p:cNvPicPr>
            <p:nvPr/>
          </p:nvPicPr>
          <p:blipFill rotWithShape="1">
            <a:blip r:embed="rId12">
              <a:extLst>
                <a:ext uri="{28A0092B-C50C-407E-A947-70E740481C1C}">
                  <a14:useLocalDpi xmlns:a14="http://schemas.microsoft.com/office/drawing/2010/main" val="0"/>
                </a:ext>
              </a:extLst>
            </a:blip>
            <a:srcRect t="77805"/>
            <a:stretch/>
          </p:blipFill>
          <p:spPr>
            <a:xfrm rot="10800000">
              <a:off x="266111" y="717052"/>
              <a:ext cx="2864554" cy="218249"/>
            </a:xfrm>
            <a:prstGeom prst="rect">
              <a:avLst/>
            </a:prstGeom>
          </p:spPr>
        </p:pic>
        <p:pic>
          <p:nvPicPr>
            <p:cNvPr id="208" name="Picture 20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2999" y="751411"/>
              <a:ext cx="1984082" cy="551613"/>
            </a:xfrm>
            <a:prstGeom prst="rect">
              <a:avLst/>
            </a:prstGeom>
          </p:spPr>
        </p:pic>
        <p:sp>
          <p:nvSpPr>
            <p:cNvPr id="17" name="Rectangle 16"/>
            <p:cNvSpPr/>
            <p:nvPr/>
          </p:nvSpPr>
          <p:spPr>
            <a:xfrm>
              <a:off x="1108955" y="806720"/>
              <a:ext cx="1039259" cy="338554"/>
            </a:xfrm>
            <a:prstGeom prst="rect">
              <a:avLst/>
            </a:prstGeom>
          </p:spPr>
          <p:txBody>
            <a:bodyPr wrap="none">
              <a:spAutoFit/>
            </a:bodyPr>
            <a:lstStyle/>
            <a:p>
              <a:r>
                <a:rPr lang="tr-TR" sz="1600" b="1" dirty="0" smtClean="0"/>
                <a:t>Passenger</a:t>
              </a:r>
              <a:endParaRPr lang="tr-TR" sz="1600" dirty="0"/>
            </a:p>
          </p:txBody>
        </p:sp>
      </p:grpSp>
      <p:grpSp>
        <p:nvGrpSpPr>
          <p:cNvPr id="5" name="Group 4"/>
          <p:cNvGrpSpPr/>
          <p:nvPr/>
        </p:nvGrpSpPr>
        <p:grpSpPr>
          <a:xfrm>
            <a:off x="3261316" y="717053"/>
            <a:ext cx="2864554" cy="585971"/>
            <a:chOff x="3261316" y="717053"/>
            <a:chExt cx="2864554" cy="585971"/>
          </a:xfrm>
        </p:grpSpPr>
        <p:pic>
          <p:nvPicPr>
            <p:cNvPr id="207" name="Picture 206"/>
            <p:cNvPicPr>
              <a:picLocks noChangeAspect="1"/>
            </p:cNvPicPr>
            <p:nvPr/>
          </p:nvPicPr>
          <p:blipFill rotWithShape="1">
            <a:blip r:embed="rId12">
              <a:extLst>
                <a:ext uri="{28A0092B-C50C-407E-A947-70E740481C1C}">
                  <a14:useLocalDpi xmlns:a14="http://schemas.microsoft.com/office/drawing/2010/main" val="0"/>
                </a:ext>
              </a:extLst>
            </a:blip>
            <a:srcRect t="77805"/>
            <a:stretch/>
          </p:blipFill>
          <p:spPr>
            <a:xfrm rot="10800000">
              <a:off x="3261316" y="717053"/>
              <a:ext cx="2864554" cy="218249"/>
            </a:xfrm>
            <a:prstGeom prst="rect">
              <a:avLst/>
            </a:prstGeom>
          </p:spPr>
        </p:pic>
        <p:grpSp>
          <p:nvGrpSpPr>
            <p:cNvPr id="4" name="Group 3"/>
            <p:cNvGrpSpPr/>
            <p:nvPr/>
          </p:nvGrpSpPr>
          <p:grpSpPr>
            <a:xfrm>
              <a:off x="3701553" y="751411"/>
              <a:ext cx="1984082" cy="551613"/>
              <a:chOff x="3701553" y="751411"/>
              <a:chExt cx="1984082" cy="551613"/>
            </a:xfrm>
          </p:grpSpPr>
          <p:pic>
            <p:nvPicPr>
              <p:cNvPr id="209" name="Picture 20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01553" y="751411"/>
                <a:ext cx="1984082" cy="551613"/>
              </a:xfrm>
              <a:prstGeom prst="rect">
                <a:avLst/>
              </a:prstGeom>
            </p:spPr>
          </p:pic>
          <p:sp>
            <p:nvSpPr>
              <p:cNvPr id="19" name="Rectangle 18"/>
              <p:cNvSpPr/>
              <p:nvPr/>
            </p:nvSpPr>
            <p:spPr>
              <a:xfrm>
                <a:off x="4280177" y="802652"/>
                <a:ext cx="920893" cy="338554"/>
              </a:xfrm>
              <a:prstGeom prst="rect">
                <a:avLst/>
              </a:prstGeom>
            </p:spPr>
            <p:txBody>
              <a:bodyPr wrap="none">
                <a:spAutoFit/>
              </a:bodyPr>
              <a:lstStyle/>
              <a:p>
                <a:r>
                  <a:rPr lang="tr-TR" sz="1600" b="1" dirty="0" smtClean="0"/>
                  <a:t>Revenue</a:t>
                </a:r>
                <a:endParaRPr lang="tr-TR" sz="1600" b="1" dirty="0"/>
              </a:p>
            </p:txBody>
          </p:sp>
        </p:grpSp>
      </p:grpSp>
      <p:pic>
        <p:nvPicPr>
          <p:cNvPr id="1189" name="Picture 165" descr="C:\Users\admin\Desktop\New folder (3)\New folder\Untitled-1_0021_Layer-20.png"/>
          <p:cNvPicPr>
            <a:picLocks noChangeAspect="1" noChangeArrowheads="1"/>
          </p:cNvPicPr>
          <p:nvPr/>
        </p:nvPicPr>
        <p:blipFill rotWithShape="1">
          <a:blip r:embed="rId14">
            <a:duotone>
              <a:schemeClr val="accent3">
                <a:shade val="45000"/>
                <a:satMod val="135000"/>
              </a:schemeClr>
              <a:prstClr val="white"/>
            </a:duotone>
            <a:extLst>
              <a:ext uri="{28A0092B-C50C-407E-A947-70E740481C1C}">
                <a14:useLocalDpi xmlns:a14="http://schemas.microsoft.com/office/drawing/2010/main" val="0"/>
              </a:ext>
            </a:extLst>
          </a:blip>
          <a:srcRect l="12341" t="41608" r="65637" b="47612"/>
          <a:stretch/>
        </p:blipFill>
        <p:spPr bwMode="auto">
          <a:xfrm>
            <a:off x="1147864" y="1890161"/>
            <a:ext cx="2013626" cy="55447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828799" y="1979008"/>
            <a:ext cx="1143262" cy="338554"/>
          </a:xfrm>
          <a:prstGeom prst="rect">
            <a:avLst/>
          </a:prstGeom>
        </p:spPr>
        <p:txBody>
          <a:bodyPr wrap="none">
            <a:spAutoFit/>
          </a:bodyPr>
          <a:lstStyle/>
          <a:p>
            <a:r>
              <a:rPr lang="tr-TR" sz="1600" b="1" dirty="0" smtClean="0">
                <a:solidFill>
                  <a:schemeClr val="bg1"/>
                </a:solidFill>
              </a:rPr>
              <a:t>120 Million</a:t>
            </a:r>
            <a:endParaRPr lang="tr-TR" sz="1600" dirty="0"/>
          </a:p>
        </p:txBody>
      </p:sp>
      <p:grpSp>
        <p:nvGrpSpPr>
          <p:cNvPr id="6" name="Group 5"/>
          <p:cNvGrpSpPr/>
          <p:nvPr/>
        </p:nvGrpSpPr>
        <p:grpSpPr>
          <a:xfrm>
            <a:off x="6271789" y="717052"/>
            <a:ext cx="2864555" cy="585972"/>
            <a:chOff x="6271789" y="717052"/>
            <a:chExt cx="2864555" cy="585972"/>
          </a:xfrm>
        </p:grpSpPr>
        <p:pic>
          <p:nvPicPr>
            <p:cNvPr id="227" name="Picture 226"/>
            <p:cNvPicPr>
              <a:picLocks noChangeAspect="1"/>
            </p:cNvPicPr>
            <p:nvPr/>
          </p:nvPicPr>
          <p:blipFill rotWithShape="1">
            <a:blip r:embed="rId12">
              <a:extLst>
                <a:ext uri="{28A0092B-C50C-407E-A947-70E740481C1C}">
                  <a14:useLocalDpi xmlns:a14="http://schemas.microsoft.com/office/drawing/2010/main" val="0"/>
                </a:ext>
              </a:extLst>
            </a:blip>
            <a:srcRect t="77805"/>
            <a:stretch/>
          </p:blipFill>
          <p:spPr>
            <a:xfrm rot="10800000">
              <a:off x="6271789" y="717052"/>
              <a:ext cx="2864555" cy="218249"/>
            </a:xfrm>
            <a:prstGeom prst="rect">
              <a:avLst/>
            </a:prstGeom>
          </p:spPr>
        </p:pic>
        <p:pic>
          <p:nvPicPr>
            <p:cNvPr id="210" name="Picture 20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07218" y="751411"/>
              <a:ext cx="1984082" cy="551613"/>
            </a:xfrm>
            <a:prstGeom prst="rect">
              <a:avLst/>
            </a:prstGeom>
          </p:spPr>
        </p:pic>
        <p:sp>
          <p:nvSpPr>
            <p:cNvPr id="20" name="Rectangle 19"/>
            <p:cNvSpPr/>
            <p:nvPr/>
          </p:nvSpPr>
          <p:spPr>
            <a:xfrm>
              <a:off x="7420639" y="808313"/>
              <a:ext cx="598754" cy="338554"/>
            </a:xfrm>
            <a:prstGeom prst="rect">
              <a:avLst/>
            </a:prstGeom>
          </p:spPr>
          <p:txBody>
            <a:bodyPr wrap="none">
              <a:spAutoFit/>
            </a:bodyPr>
            <a:lstStyle/>
            <a:p>
              <a:r>
                <a:rPr lang="tr-TR" sz="1600" b="1" dirty="0" smtClean="0"/>
                <a:t>Fleet</a:t>
              </a:r>
              <a:endParaRPr lang="tr-TR" sz="1600" b="1" dirty="0"/>
            </a:p>
          </p:txBody>
        </p:sp>
      </p:grpSp>
      <p:pic>
        <p:nvPicPr>
          <p:cNvPr id="218" name="Picture 217"/>
          <p:cNvPicPr>
            <a:picLocks noChangeAspect="1"/>
          </p:cNvPicPr>
          <p:nvPr/>
        </p:nvPicPr>
        <p:blipFill rotWithShape="1">
          <a:blip r:embed="rId15">
            <a:extLst>
              <a:ext uri="{28A0092B-C50C-407E-A947-70E740481C1C}">
                <a14:useLocalDpi xmlns:a14="http://schemas.microsoft.com/office/drawing/2010/main" val="0"/>
              </a:ext>
            </a:extLst>
          </a:blip>
          <a:srcRect l="12135" t="42747" r="52472" b="33683"/>
          <a:stretch/>
        </p:blipFill>
        <p:spPr>
          <a:xfrm>
            <a:off x="1319707" y="4050466"/>
            <a:ext cx="2939293" cy="1101068"/>
          </a:xfrm>
          <a:prstGeom prst="rect">
            <a:avLst/>
          </a:prstGeom>
        </p:spPr>
      </p:pic>
      <p:sp>
        <p:nvSpPr>
          <p:cNvPr id="220" name="Rectangle 219"/>
          <p:cNvSpPr/>
          <p:nvPr/>
        </p:nvSpPr>
        <p:spPr>
          <a:xfrm>
            <a:off x="4791365" y="2327040"/>
            <a:ext cx="1383712" cy="338554"/>
          </a:xfrm>
          <a:prstGeom prst="rect">
            <a:avLst/>
          </a:prstGeom>
        </p:spPr>
        <p:txBody>
          <a:bodyPr wrap="none">
            <a:spAutoFit/>
          </a:bodyPr>
          <a:lstStyle/>
          <a:p>
            <a:r>
              <a:rPr lang="tr-TR" sz="1600" b="1" dirty="0" smtClean="0">
                <a:solidFill>
                  <a:schemeClr val="bg1"/>
                </a:solidFill>
              </a:rPr>
              <a:t>24 </a:t>
            </a:r>
            <a:r>
              <a:rPr lang="tr-TR" sz="1600" b="1" dirty="0" err="1" smtClean="0">
                <a:solidFill>
                  <a:schemeClr val="bg1"/>
                </a:solidFill>
              </a:rPr>
              <a:t>Billion</a:t>
            </a:r>
            <a:r>
              <a:rPr lang="tr-TR" sz="1600" b="1" dirty="0" smtClean="0">
                <a:solidFill>
                  <a:schemeClr val="bg1"/>
                </a:solidFill>
              </a:rPr>
              <a:t> USD</a:t>
            </a:r>
            <a:endParaRPr lang="tr-TR" sz="1600" b="1" dirty="0">
              <a:solidFill>
                <a:schemeClr val="bg1"/>
              </a:solidFill>
            </a:endParaRPr>
          </a:p>
        </p:txBody>
      </p:sp>
      <p:sp>
        <p:nvSpPr>
          <p:cNvPr id="221" name="Rectangle 220"/>
          <p:cNvSpPr/>
          <p:nvPr/>
        </p:nvSpPr>
        <p:spPr>
          <a:xfrm>
            <a:off x="7892237" y="2051885"/>
            <a:ext cx="1154290" cy="1138773"/>
          </a:xfrm>
          <a:prstGeom prst="rect">
            <a:avLst/>
          </a:prstGeom>
        </p:spPr>
        <p:txBody>
          <a:bodyPr wrap="none">
            <a:spAutoFit/>
          </a:bodyPr>
          <a:lstStyle/>
          <a:p>
            <a:pPr algn="ctr"/>
            <a:r>
              <a:rPr lang="tr-TR" sz="1600" b="1" dirty="0">
                <a:solidFill>
                  <a:schemeClr val="bg1"/>
                </a:solidFill>
              </a:rPr>
              <a:t>More than </a:t>
            </a:r>
          </a:p>
          <a:p>
            <a:pPr algn="ctr"/>
            <a:r>
              <a:rPr lang="tr-TR" sz="2000" b="1" dirty="0">
                <a:solidFill>
                  <a:schemeClr val="bg1"/>
                </a:solidFill>
              </a:rPr>
              <a:t>450</a:t>
            </a:r>
            <a:r>
              <a:rPr lang="tr-TR" sz="1600" b="1" dirty="0">
                <a:solidFill>
                  <a:schemeClr val="bg1"/>
                </a:solidFill>
              </a:rPr>
              <a:t> </a:t>
            </a:r>
          </a:p>
          <a:p>
            <a:pPr algn="ctr"/>
            <a:r>
              <a:rPr lang="tr-TR" sz="1600" b="1" dirty="0">
                <a:solidFill>
                  <a:schemeClr val="bg1"/>
                </a:solidFill>
              </a:rPr>
              <a:t>aircraft</a:t>
            </a:r>
          </a:p>
          <a:p>
            <a:endParaRPr lang="tr-TR" sz="1600" b="1" dirty="0">
              <a:solidFill>
                <a:schemeClr val="bg1"/>
              </a:solidFill>
            </a:endParaRPr>
          </a:p>
        </p:txBody>
      </p:sp>
      <p:sp>
        <p:nvSpPr>
          <p:cNvPr id="226" name="Rectangle 225"/>
          <p:cNvSpPr/>
          <p:nvPr/>
        </p:nvSpPr>
        <p:spPr>
          <a:xfrm>
            <a:off x="223676" y="166118"/>
            <a:ext cx="3071803" cy="424732"/>
          </a:xfrm>
          <a:prstGeom prst="rect">
            <a:avLst/>
          </a:prstGeom>
        </p:spPr>
        <p:txBody>
          <a:bodyPr vert="horz" lIns="68580" tIns="34290" rIns="68580" bIns="34290" rtlCol="0" anchor="ctr">
            <a:normAutofit/>
          </a:bodyPr>
          <a:lstStyle/>
          <a:p>
            <a:pPr>
              <a:lnSpc>
                <a:spcPct val="90000"/>
              </a:lnSpc>
              <a:spcBef>
                <a:spcPct val="0"/>
              </a:spcBef>
            </a:pPr>
            <a:r>
              <a:rPr lang="tr-TR" sz="2300" b="1" dirty="0">
                <a:ea typeface="+mj-ea"/>
                <a:cs typeface="+mj-cs"/>
              </a:rPr>
              <a:t>Turkish Airlines in 2023</a:t>
            </a:r>
          </a:p>
        </p:txBody>
      </p:sp>
      <p:pic>
        <p:nvPicPr>
          <p:cNvPr id="1184" name="Picture 160" descr="C:\Users\admin\Desktop\New folder (3)\New folder\Untitled-1_0016_Layer-21.png"/>
          <p:cNvPicPr>
            <a:picLocks noChangeAspect="1" noChangeArrowheads="1"/>
          </p:cNvPicPr>
          <p:nvPr/>
        </p:nvPicPr>
        <p:blipFill rotWithShape="1">
          <a:blip r:embed="rId16">
            <a:extLst>
              <a:ext uri="{28A0092B-C50C-407E-A947-70E740481C1C}">
                <a14:useLocalDpi xmlns:a14="http://schemas.microsoft.com/office/drawing/2010/main" val="0"/>
              </a:ext>
            </a:extLst>
          </a:blip>
          <a:srcRect t="31962" r="79787" b="30402"/>
          <a:stretch/>
        </p:blipFill>
        <p:spPr bwMode="auto">
          <a:xfrm>
            <a:off x="170128" y="1426273"/>
            <a:ext cx="1848255" cy="1935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29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184"/>
                                        </p:tgtEl>
                                        <p:attrNameLst>
                                          <p:attrName>style.visibility</p:attrName>
                                        </p:attrNameLst>
                                      </p:cBhvr>
                                      <p:to>
                                        <p:strVal val="visible"/>
                                      </p:to>
                                    </p:set>
                                    <p:anim calcmode="lin" valueType="num">
                                      <p:cBhvr>
                                        <p:cTn id="10" dur="500" fill="hold"/>
                                        <p:tgtEl>
                                          <p:spTgt spid="1184"/>
                                        </p:tgtEl>
                                        <p:attrNameLst>
                                          <p:attrName>ppt_w</p:attrName>
                                        </p:attrNameLst>
                                      </p:cBhvr>
                                      <p:tavLst>
                                        <p:tav tm="0">
                                          <p:val>
                                            <p:fltVal val="0"/>
                                          </p:val>
                                        </p:tav>
                                        <p:tav tm="100000">
                                          <p:val>
                                            <p:strVal val="#ppt_w"/>
                                          </p:val>
                                        </p:tav>
                                      </p:tavLst>
                                    </p:anim>
                                    <p:anim calcmode="lin" valueType="num">
                                      <p:cBhvr>
                                        <p:cTn id="11" dur="500" fill="hold"/>
                                        <p:tgtEl>
                                          <p:spTgt spid="1184"/>
                                        </p:tgtEl>
                                        <p:attrNameLst>
                                          <p:attrName>ppt_h</p:attrName>
                                        </p:attrNameLst>
                                      </p:cBhvr>
                                      <p:tavLst>
                                        <p:tav tm="0">
                                          <p:val>
                                            <p:fltVal val="0"/>
                                          </p:val>
                                        </p:tav>
                                        <p:tav tm="100000">
                                          <p:val>
                                            <p:strVal val="#ppt_h"/>
                                          </p:val>
                                        </p:tav>
                                      </p:tavLst>
                                    </p:anim>
                                    <p:animEffect transition="in" filter="fade">
                                      <p:cBhvr>
                                        <p:cTn id="12" dur="500"/>
                                        <p:tgtEl>
                                          <p:spTgt spid="1184"/>
                                        </p:tgtEl>
                                      </p:cBhvr>
                                    </p:animEffect>
                                  </p:childTnLst>
                                </p:cTn>
                              </p:par>
                              <p:par>
                                <p:cTn id="13" presetID="22" presetClass="entr" presetSubtype="8" fill="hold" nodeType="withEffect">
                                  <p:stCondLst>
                                    <p:cond delay="0"/>
                                  </p:stCondLst>
                                  <p:childTnLst>
                                    <p:set>
                                      <p:cBhvr>
                                        <p:cTn id="14" dur="1" fill="hold">
                                          <p:stCondLst>
                                            <p:cond delay="0"/>
                                          </p:stCondLst>
                                        </p:cTn>
                                        <p:tgtEl>
                                          <p:spTgt spid="1189"/>
                                        </p:tgtEl>
                                        <p:attrNameLst>
                                          <p:attrName>style.visibility</p:attrName>
                                        </p:attrNameLst>
                                      </p:cBhvr>
                                      <p:to>
                                        <p:strVal val="visible"/>
                                      </p:to>
                                    </p:set>
                                    <p:animEffect transition="in" filter="wipe(left)">
                                      <p:cBhvr>
                                        <p:cTn id="15" dur="500"/>
                                        <p:tgtEl>
                                          <p:spTgt spid="118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16" presetClass="entr" presetSubtype="42" fill="hold" nodeType="afterEffect">
                                  <p:stCondLst>
                                    <p:cond delay="0"/>
                                  </p:stCondLst>
                                  <p:childTnLst>
                                    <p:set>
                                      <p:cBhvr>
                                        <p:cTn id="23" dur="1" fill="hold">
                                          <p:stCondLst>
                                            <p:cond delay="0"/>
                                          </p:stCondLst>
                                        </p:cTn>
                                        <p:tgtEl>
                                          <p:spTgt spid="1178"/>
                                        </p:tgtEl>
                                        <p:attrNameLst>
                                          <p:attrName>style.visibility</p:attrName>
                                        </p:attrNameLst>
                                      </p:cBhvr>
                                      <p:to>
                                        <p:strVal val="visible"/>
                                      </p:to>
                                    </p:set>
                                    <p:animEffect transition="in" filter="barn(outHorizontal)">
                                      <p:cBhvr>
                                        <p:cTn id="24" dur="500"/>
                                        <p:tgtEl>
                                          <p:spTgt spid="1178"/>
                                        </p:tgtEl>
                                      </p:cBhvr>
                                    </p:animEffect>
                                  </p:childTnLst>
                                </p:cTn>
                              </p:par>
                              <p:par>
                                <p:cTn id="25" presetID="22" presetClass="entr" presetSubtype="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par>
                                <p:cTn id="28" presetID="53" presetClass="entr" presetSubtype="16" fill="hold" nodeType="withEffect">
                                  <p:stCondLst>
                                    <p:cond delay="0"/>
                                  </p:stCondLst>
                                  <p:childTnLst>
                                    <p:set>
                                      <p:cBhvr>
                                        <p:cTn id="29" dur="1" fill="hold">
                                          <p:stCondLst>
                                            <p:cond delay="0"/>
                                          </p:stCondLst>
                                        </p:cTn>
                                        <p:tgtEl>
                                          <p:spTgt spid="1182"/>
                                        </p:tgtEl>
                                        <p:attrNameLst>
                                          <p:attrName>style.visibility</p:attrName>
                                        </p:attrNameLst>
                                      </p:cBhvr>
                                      <p:to>
                                        <p:strVal val="visible"/>
                                      </p:to>
                                    </p:set>
                                    <p:anim calcmode="lin" valueType="num">
                                      <p:cBhvr>
                                        <p:cTn id="30" dur="500" fill="hold"/>
                                        <p:tgtEl>
                                          <p:spTgt spid="1182"/>
                                        </p:tgtEl>
                                        <p:attrNameLst>
                                          <p:attrName>ppt_w</p:attrName>
                                        </p:attrNameLst>
                                      </p:cBhvr>
                                      <p:tavLst>
                                        <p:tav tm="0">
                                          <p:val>
                                            <p:fltVal val="0"/>
                                          </p:val>
                                        </p:tav>
                                        <p:tav tm="100000">
                                          <p:val>
                                            <p:strVal val="#ppt_w"/>
                                          </p:val>
                                        </p:tav>
                                      </p:tavLst>
                                    </p:anim>
                                    <p:anim calcmode="lin" valueType="num">
                                      <p:cBhvr>
                                        <p:cTn id="31" dur="500" fill="hold"/>
                                        <p:tgtEl>
                                          <p:spTgt spid="1182"/>
                                        </p:tgtEl>
                                        <p:attrNameLst>
                                          <p:attrName>ppt_h</p:attrName>
                                        </p:attrNameLst>
                                      </p:cBhvr>
                                      <p:tavLst>
                                        <p:tav tm="0">
                                          <p:val>
                                            <p:fltVal val="0"/>
                                          </p:val>
                                        </p:tav>
                                        <p:tav tm="100000">
                                          <p:val>
                                            <p:strVal val="#ppt_h"/>
                                          </p:val>
                                        </p:tav>
                                      </p:tavLst>
                                    </p:anim>
                                    <p:animEffect transition="in" filter="fade">
                                      <p:cBhvr>
                                        <p:cTn id="32" dur="500"/>
                                        <p:tgtEl>
                                          <p:spTgt spid="1182"/>
                                        </p:tgtEl>
                                      </p:cBhvr>
                                    </p:animEffect>
                                  </p:childTnLst>
                                </p:cTn>
                              </p:par>
                              <p:par>
                                <p:cTn id="33" presetID="22" presetClass="entr" presetSubtype="8" fill="hold" nodeType="withEffect">
                                  <p:stCondLst>
                                    <p:cond delay="0"/>
                                  </p:stCondLst>
                                  <p:childTnLst>
                                    <p:set>
                                      <p:cBhvr>
                                        <p:cTn id="34" dur="1" fill="hold">
                                          <p:stCondLst>
                                            <p:cond delay="0"/>
                                          </p:stCondLst>
                                        </p:cTn>
                                        <p:tgtEl>
                                          <p:spTgt spid="1188"/>
                                        </p:tgtEl>
                                        <p:attrNameLst>
                                          <p:attrName>style.visibility</p:attrName>
                                        </p:attrNameLst>
                                      </p:cBhvr>
                                      <p:to>
                                        <p:strVal val="visible"/>
                                      </p:to>
                                    </p:set>
                                    <p:animEffect transition="in" filter="wipe(left)">
                                      <p:cBhvr>
                                        <p:cTn id="35" dur="500"/>
                                        <p:tgtEl>
                                          <p:spTgt spid="118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20"/>
                                        </p:tgtEl>
                                        <p:attrNameLst>
                                          <p:attrName>style.visibility</p:attrName>
                                        </p:attrNameLst>
                                      </p:cBhvr>
                                      <p:to>
                                        <p:strVal val="visible"/>
                                      </p:to>
                                    </p:set>
                                    <p:anim calcmode="lin" valueType="num">
                                      <p:cBhvr>
                                        <p:cTn id="38" dur="500" fill="hold"/>
                                        <p:tgtEl>
                                          <p:spTgt spid="220"/>
                                        </p:tgtEl>
                                        <p:attrNameLst>
                                          <p:attrName>ppt_w</p:attrName>
                                        </p:attrNameLst>
                                      </p:cBhvr>
                                      <p:tavLst>
                                        <p:tav tm="0">
                                          <p:val>
                                            <p:fltVal val="0"/>
                                          </p:val>
                                        </p:tav>
                                        <p:tav tm="100000">
                                          <p:val>
                                            <p:strVal val="#ppt_w"/>
                                          </p:val>
                                        </p:tav>
                                      </p:tavLst>
                                    </p:anim>
                                    <p:anim calcmode="lin" valueType="num">
                                      <p:cBhvr>
                                        <p:cTn id="39" dur="500" fill="hold"/>
                                        <p:tgtEl>
                                          <p:spTgt spid="220"/>
                                        </p:tgtEl>
                                        <p:attrNameLst>
                                          <p:attrName>ppt_h</p:attrName>
                                        </p:attrNameLst>
                                      </p:cBhvr>
                                      <p:tavLst>
                                        <p:tav tm="0">
                                          <p:val>
                                            <p:fltVal val="0"/>
                                          </p:val>
                                        </p:tav>
                                        <p:tav tm="100000">
                                          <p:val>
                                            <p:strVal val="#ppt_h"/>
                                          </p:val>
                                        </p:tav>
                                      </p:tavLst>
                                    </p:anim>
                                    <p:animEffect transition="in" filter="fade">
                                      <p:cBhvr>
                                        <p:cTn id="40" dur="500"/>
                                        <p:tgtEl>
                                          <p:spTgt spid="220"/>
                                        </p:tgtEl>
                                      </p:cBhvr>
                                    </p:animEffect>
                                  </p:childTnLst>
                                </p:cTn>
                              </p:par>
                            </p:childTnLst>
                          </p:cTn>
                        </p:par>
                        <p:par>
                          <p:cTn id="41" fill="hold">
                            <p:stCondLst>
                              <p:cond delay="1000"/>
                            </p:stCondLst>
                            <p:childTnLst>
                              <p:par>
                                <p:cTn id="42" presetID="16" presetClass="entr" presetSubtype="42" fill="hold" nodeType="afterEffect">
                                  <p:stCondLst>
                                    <p:cond delay="0"/>
                                  </p:stCondLst>
                                  <p:childTnLst>
                                    <p:set>
                                      <p:cBhvr>
                                        <p:cTn id="43" dur="1" fill="hold">
                                          <p:stCondLst>
                                            <p:cond delay="0"/>
                                          </p:stCondLst>
                                        </p:cTn>
                                        <p:tgtEl>
                                          <p:spTgt spid="1177"/>
                                        </p:tgtEl>
                                        <p:attrNameLst>
                                          <p:attrName>style.visibility</p:attrName>
                                        </p:attrNameLst>
                                      </p:cBhvr>
                                      <p:to>
                                        <p:strVal val="visible"/>
                                      </p:to>
                                    </p:set>
                                    <p:animEffect transition="in" filter="barn(outHorizontal)">
                                      <p:cBhvr>
                                        <p:cTn id="44" dur="500"/>
                                        <p:tgtEl>
                                          <p:spTgt spid="1177"/>
                                        </p:tgtEl>
                                      </p:cBhvr>
                                    </p:animEffect>
                                  </p:childTnLst>
                                </p:cTn>
                              </p:par>
                              <p:par>
                                <p:cTn id="45" presetID="22" presetClass="entr" presetSubtype="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up)">
                                      <p:cBhvr>
                                        <p:cTn id="47" dur="500"/>
                                        <p:tgtEl>
                                          <p:spTgt spid="6"/>
                                        </p:tgtEl>
                                      </p:cBhvr>
                                    </p:animEffect>
                                  </p:childTnLst>
                                </p:cTn>
                              </p:par>
                              <p:par>
                                <p:cTn id="48" presetID="53" presetClass="entr" presetSubtype="16" fill="hold" nodeType="withEffect">
                                  <p:stCondLst>
                                    <p:cond delay="0"/>
                                  </p:stCondLst>
                                  <p:childTnLst>
                                    <p:set>
                                      <p:cBhvr>
                                        <p:cTn id="49" dur="1" fill="hold">
                                          <p:stCondLst>
                                            <p:cond delay="0"/>
                                          </p:stCondLst>
                                        </p:cTn>
                                        <p:tgtEl>
                                          <p:spTgt spid="1183"/>
                                        </p:tgtEl>
                                        <p:attrNameLst>
                                          <p:attrName>style.visibility</p:attrName>
                                        </p:attrNameLst>
                                      </p:cBhvr>
                                      <p:to>
                                        <p:strVal val="visible"/>
                                      </p:to>
                                    </p:set>
                                    <p:anim calcmode="lin" valueType="num">
                                      <p:cBhvr>
                                        <p:cTn id="50" dur="500" fill="hold"/>
                                        <p:tgtEl>
                                          <p:spTgt spid="1183"/>
                                        </p:tgtEl>
                                        <p:attrNameLst>
                                          <p:attrName>ppt_w</p:attrName>
                                        </p:attrNameLst>
                                      </p:cBhvr>
                                      <p:tavLst>
                                        <p:tav tm="0">
                                          <p:val>
                                            <p:fltVal val="0"/>
                                          </p:val>
                                        </p:tav>
                                        <p:tav tm="100000">
                                          <p:val>
                                            <p:strVal val="#ppt_w"/>
                                          </p:val>
                                        </p:tav>
                                      </p:tavLst>
                                    </p:anim>
                                    <p:anim calcmode="lin" valueType="num">
                                      <p:cBhvr>
                                        <p:cTn id="51" dur="500" fill="hold"/>
                                        <p:tgtEl>
                                          <p:spTgt spid="1183"/>
                                        </p:tgtEl>
                                        <p:attrNameLst>
                                          <p:attrName>ppt_h</p:attrName>
                                        </p:attrNameLst>
                                      </p:cBhvr>
                                      <p:tavLst>
                                        <p:tav tm="0">
                                          <p:val>
                                            <p:fltVal val="0"/>
                                          </p:val>
                                        </p:tav>
                                        <p:tav tm="100000">
                                          <p:val>
                                            <p:strVal val="#ppt_h"/>
                                          </p:val>
                                        </p:tav>
                                      </p:tavLst>
                                    </p:anim>
                                    <p:animEffect transition="in" filter="fade">
                                      <p:cBhvr>
                                        <p:cTn id="52" dur="500"/>
                                        <p:tgtEl>
                                          <p:spTgt spid="1183"/>
                                        </p:tgtEl>
                                      </p:cBhvr>
                                    </p:animEffect>
                                  </p:childTnLst>
                                </p:cTn>
                              </p:par>
                              <p:par>
                                <p:cTn id="53" presetID="22" presetClass="entr" presetSubtype="8" fill="hold" nodeType="withEffect">
                                  <p:stCondLst>
                                    <p:cond delay="0"/>
                                  </p:stCondLst>
                                  <p:childTnLst>
                                    <p:set>
                                      <p:cBhvr>
                                        <p:cTn id="54" dur="1" fill="hold">
                                          <p:stCondLst>
                                            <p:cond delay="0"/>
                                          </p:stCondLst>
                                        </p:cTn>
                                        <p:tgtEl>
                                          <p:spTgt spid="1187"/>
                                        </p:tgtEl>
                                        <p:attrNameLst>
                                          <p:attrName>style.visibility</p:attrName>
                                        </p:attrNameLst>
                                      </p:cBhvr>
                                      <p:to>
                                        <p:strVal val="visible"/>
                                      </p:to>
                                    </p:set>
                                    <p:animEffect transition="in" filter="wipe(left)">
                                      <p:cBhvr>
                                        <p:cTn id="55" dur="500"/>
                                        <p:tgtEl>
                                          <p:spTgt spid="1187"/>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21"/>
                                        </p:tgtEl>
                                        <p:attrNameLst>
                                          <p:attrName>style.visibility</p:attrName>
                                        </p:attrNameLst>
                                      </p:cBhvr>
                                      <p:to>
                                        <p:strVal val="visible"/>
                                      </p:to>
                                    </p:set>
                                    <p:anim calcmode="lin" valueType="num">
                                      <p:cBhvr>
                                        <p:cTn id="58" dur="500" fill="hold"/>
                                        <p:tgtEl>
                                          <p:spTgt spid="221"/>
                                        </p:tgtEl>
                                        <p:attrNameLst>
                                          <p:attrName>ppt_w</p:attrName>
                                        </p:attrNameLst>
                                      </p:cBhvr>
                                      <p:tavLst>
                                        <p:tav tm="0">
                                          <p:val>
                                            <p:fltVal val="0"/>
                                          </p:val>
                                        </p:tav>
                                        <p:tav tm="100000">
                                          <p:val>
                                            <p:strVal val="#ppt_w"/>
                                          </p:val>
                                        </p:tav>
                                      </p:tavLst>
                                    </p:anim>
                                    <p:anim calcmode="lin" valueType="num">
                                      <p:cBhvr>
                                        <p:cTn id="59" dur="500" fill="hold"/>
                                        <p:tgtEl>
                                          <p:spTgt spid="221"/>
                                        </p:tgtEl>
                                        <p:attrNameLst>
                                          <p:attrName>ppt_h</p:attrName>
                                        </p:attrNameLst>
                                      </p:cBhvr>
                                      <p:tavLst>
                                        <p:tav tm="0">
                                          <p:val>
                                            <p:fltVal val="0"/>
                                          </p:val>
                                        </p:tav>
                                        <p:tav tm="100000">
                                          <p:val>
                                            <p:strVal val="#ppt_h"/>
                                          </p:val>
                                        </p:tav>
                                      </p:tavLst>
                                    </p:anim>
                                    <p:animEffect transition="in" filter="fade">
                                      <p:cBhvr>
                                        <p:cTn id="60" dur="500"/>
                                        <p:tgtEl>
                                          <p:spTgt spid="221"/>
                                        </p:tgtEl>
                                      </p:cBhvr>
                                    </p:animEffect>
                                  </p:childTnLst>
                                </p:cTn>
                              </p:par>
                            </p:childTnLst>
                          </p:cTn>
                        </p:par>
                        <p:par>
                          <p:cTn id="61" fill="hold">
                            <p:stCondLst>
                              <p:cond delay="1500"/>
                            </p:stCondLst>
                            <p:childTnLst>
                              <p:par>
                                <p:cTn id="62" presetID="53" presetClass="entr" presetSubtype="16" fill="hold" nodeType="afterEffect">
                                  <p:stCondLst>
                                    <p:cond delay="0"/>
                                  </p:stCondLst>
                                  <p:childTnLst>
                                    <p:set>
                                      <p:cBhvr>
                                        <p:cTn id="63" dur="1" fill="hold">
                                          <p:stCondLst>
                                            <p:cond delay="0"/>
                                          </p:stCondLst>
                                        </p:cTn>
                                        <p:tgtEl>
                                          <p:spTgt spid="218"/>
                                        </p:tgtEl>
                                        <p:attrNameLst>
                                          <p:attrName>style.visibility</p:attrName>
                                        </p:attrNameLst>
                                      </p:cBhvr>
                                      <p:to>
                                        <p:strVal val="visible"/>
                                      </p:to>
                                    </p:set>
                                    <p:anim calcmode="lin" valueType="num">
                                      <p:cBhvr>
                                        <p:cTn id="64" dur="500" fill="hold"/>
                                        <p:tgtEl>
                                          <p:spTgt spid="218"/>
                                        </p:tgtEl>
                                        <p:attrNameLst>
                                          <p:attrName>ppt_w</p:attrName>
                                        </p:attrNameLst>
                                      </p:cBhvr>
                                      <p:tavLst>
                                        <p:tav tm="0">
                                          <p:val>
                                            <p:fltVal val="0"/>
                                          </p:val>
                                        </p:tav>
                                        <p:tav tm="100000">
                                          <p:val>
                                            <p:strVal val="#ppt_w"/>
                                          </p:val>
                                        </p:tav>
                                      </p:tavLst>
                                    </p:anim>
                                    <p:anim calcmode="lin" valueType="num">
                                      <p:cBhvr>
                                        <p:cTn id="65" dur="500" fill="hold"/>
                                        <p:tgtEl>
                                          <p:spTgt spid="218"/>
                                        </p:tgtEl>
                                        <p:attrNameLst>
                                          <p:attrName>ppt_h</p:attrName>
                                        </p:attrNameLst>
                                      </p:cBhvr>
                                      <p:tavLst>
                                        <p:tav tm="0">
                                          <p:val>
                                            <p:fltVal val="0"/>
                                          </p:val>
                                        </p:tav>
                                        <p:tav tm="100000">
                                          <p:val>
                                            <p:strVal val="#ppt_h"/>
                                          </p:val>
                                        </p:tav>
                                      </p:tavLst>
                                    </p:anim>
                                    <p:animEffect transition="in" filter="fade">
                                      <p:cBhvr>
                                        <p:cTn id="66" dur="500"/>
                                        <p:tgtEl>
                                          <p:spTgt spid="218"/>
                                        </p:tgtEl>
                                      </p:cBhvr>
                                    </p:animEffect>
                                  </p:childTnLst>
                                </p:cTn>
                              </p:par>
                              <p:par>
                                <p:cTn id="67" presetID="53" presetClass="entr" presetSubtype="16" fill="hold" nodeType="withEffect">
                                  <p:stCondLst>
                                    <p:cond delay="0"/>
                                  </p:stCondLst>
                                  <p:childTnLst>
                                    <p:set>
                                      <p:cBhvr>
                                        <p:cTn id="68" dur="1" fill="hold">
                                          <p:stCondLst>
                                            <p:cond delay="0"/>
                                          </p:stCondLst>
                                        </p:cTn>
                                        <p:tgtEl>
                                          <p:spTgt spid="1169"/>
                                        </p:tgtEl>
                                        <p:attrNameLst>
                                          <p:attrName>style.visibility</p:attrName>
                                        </p:attrNameLst>
                                      </p:cBhvr>
                                      <p:to>
                                        <p:strVal val="visible"/>
                                      </p:to>
                                    </p:set>
                                    <p:anim calcmode="lin" valueType="num">
                                      <p:cBhvr>
                                        <p:cTn id="69" dur="500" fill="hold"/>
                                        <p:tgtEl>
                                          <p:spTgt spid="1169"/>
                                        </p:tgtEl>
                                        <p:attrNameLst>
                                          <p:attrName>ppt_w</p:attrName>
                                        </p:attrNameLst>
                                      </p:cBhvr>
                                      <p:tavLst>
                                        <p:tav tm="0">
                                          <p:val>
                                            <p:fltVal val="0"/>
                                          </p:val>
                                        </p:tav>
                                        <p:tav tm="100000">
                                          <p:val>
                                            <p:strVal val="#ppt_w"/>
                                          </p:val>
                                        </p:tav>
                                      </p:tavLst>
                                    </p:anim>
                                    <p:anim calcmode="lin" valueType="num">
                                      <p:cBhvr>
                                        <p:cTn id="70" dur="500" fill="hold"/>
                                        <p:tgtEl>
                                          <p:spTgt spid="1169"/>
                                        </p:tgtEl>
                                        <p:attrNameLst>
                                          <p:attrName>ppt_h</p:attrName>
                                        </p:attrNameLst>
                                      </p:cBhvr>
                                      <p:tavLst>
                                        <p:tav tm="0">
                                          <p:val>
                                            <p:fltVal val="0"/>
                                          </p:val>
                                        </p:tav>
                                        <p:tav tm="100000">
                                          <p:val>
                                            <p:strVal val="#ppt_h"/>
                                          </p:val>
                                        </p:tav>
                                      </p:tavLst>
                                    </p:anim>
                                    <p:animEffect transition="in" filter="fade">
                                      <p:cBhvr>
                                        <p:cTn id="71" dur="500"/>
                                        <p:tgtEl>
                                          <p:spTgt spid="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0" grpId="0"/>
      <p:bldP spid="2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365" y="145221"/>
            <a:ext cx="5340350" cy="461665"/>
          </a:xfrm>
          <a:noFill/>
        </p:spPr>
        <p:txBody>
          <a:bodyPr vert="horz" wrap="square" lIns="91440" tIns="45720" rIns="91440" bIns="45720" rtlCol="0" anchor="ctr">
            <a:spAutoFit/>
          </a:bodyPr>
          <a:lstStyle/>
          <a:p>
            <a:pPr defTabSz="914400">
              <a:spcBef>
                <a:spcPct val="0"/>
              </a:spcBef>
            </a:pPr>
            <a:r>
              <a:rPr lang="tr-TR" sz="2400" dirty="0" err="1" smtClean="0">
                <a:latin typeface="+mn-lt"/>
                <a:cs typeface="+mn-cs"/>
              </a:rPr>
              <a:t>Disclaimer</a:t>
            </a:r>
            <a:endParaRPr lang="tr-TR" sz="2400" dirty="0">
              <a:latin typeface="+mn-lt"/>
              <a:cs typeface="+mn-cs"/>
            </a:endParaRPr>
          </a:p>
        </p:txBody>
      </p:sp>
      <p:sp>
        <p:nvSpPr>
          <p:cNvPr id="4" name="Rectangle 11"/>
          <p:cNvSpPr>
            <a:spLocks noChangeArrowheads="1"/>
          </p:cNvSpPr>
          <p:nvPr/>
        </p:nvSpPr>
        <p:spPr bwMode="auto">
          <a:xfrm>
            <a:off x="166255" y="594713"/>
            <a:ext cx="8823365" cy="4339650"/>
          </a:xfrm>
          <a:prstGeom prst="rect">
            <a:avLst/>
          </a:prstGeom>
          <a:noFill/>
          <a:ln w="9525">
            <a:noFill/>
            <a:miter lim="800000"/>
            <a:headEnd/>
            <a:tailEnd/>
          </a:ln>
        </p:spPr>
        <p:txBody>
          <a:bodyPr wrap="square">
            <a:spAutoFit/>
          </a:bodyPr>
          <a:lstStyle/>
          <a:p>
            <a:pPr algn="just"/>
            <a:r>
              <a:rPr lang="tr-TR" sz="900" dirty="0">
                <a:cs typeface="Arial" pitchFamily="34" charset="0"/>
              </a:rPr>
              <a:t>Türk Hava Yolları A.O. (the “Incorporation” or ‘’Turkish Airlines’’) has prepared this presentation for the sole purpose of providing information about its business, operations, operational and financial results. The information in this presentation is subject to updating, revision and amendment.  This presentation is not, and does not support to be comprehensive and to contain all information related to Turkish Airlines. </a:t>
            </a:r>
          </a:p>
          <a:p>
            <a:pPr algn="just"/>
            <a:endParaRPr lang="tr-TR" sz="600" dirty="0">
              <a:cs typeface="Arial" pitchFamily="34" charset="0"/>
            </a:endParaRPr>
          </a:p>
          <a:p>
            <a:pPr algn="just"/>
            <a:r>
              <a:rPr lang="en-GB" sz="900" dirty="0">
                <a:cs typeface="Arial" pitchFamily="34" charset="0"/>
              </a:rPr>
              <a:t>This presentation does not constitute or form part of any offer or invitation to sell or issue, or any solicitation of any offer to purchase or subscribe for, any securities of Turkish Airlines nor any of its subsidiaries or their respective affiliates nor should it or any part of it or the fact of its distribution form the basis of, or be relied on in connection with, any contract or investment decision in relation thereto. This presentation is not intended for distribution to, or use by, any person or entity in any jurisdiction or country where such distribution would be contrary to law or regulation. The information contained in this presentation has not been subject to any independent audit or review and may contain forward-looking statements, estimates and projections. Statements herein, other than statements of historical fact, regarding future events or prospects, are forward-looking statements. Although Turkish Airlines believes that the estimates and projections reflected in the forward-looking statements are reasonable, they may prove materially incorrect, and actual results may materially differ. As a result, you should not rely on these forward-looking statements.  Turkish Airlines undertakes no obligation to update or revise any forward-looking statements, whether as a result of new information, future events or otherwise, except to the extent required by law. Any forward-looking statement in this presentation speaks only as of the date on which it is made, and Turkish Airlines undertakes no obligation to update any forward-looking statement to reflect events or circumstances after the date on which the statement is made or to reflect the occurrence of unanticipated events, except to the extent required by law. </a:t>
            </a:r>
            <a:endParaRPr lang="tr-TR" sz="900" dirty="0">
              <a:cs typeface="Arial" pitchFamily="34" charset="0"/>
            </a:endParaRPr>
          </a:p>
          <a:p>
            <a:pPr algn="just"/>
            <a:endParaRPr lang="tr-TR" sz="600" dirty="0">
              <a:cs typeface="Arial" pitchFamily="34" charset="0"/>
            </a:endParaRPr>
          </a:p>
          <a:p>
            <a:pPr algn="just"/>
            <a:r>
              <a:rPr lang="en-GB" sz="900" dirty="0">
                <a:cs typeface="Arial" pitchFamily="34" charset="0"/>
              </a:rPr>
              <a:t>Industry, market and competitive data and certain industry forecasts used in this presentation were obtained from internal research, market research, publicly available information and industry publications and other market commentaries. Industry publications generally state that the information contained therein has been obtained from sources believed to be reliable at the relevant time, but that the accuracy and completeness of such information is not guaranteed. Similarly, internal research, market research, industry publications and other publicly available information, while believed to be reliable, have not been independently verified, and Turkish Airlines does not make any representation as to the completeness or accuracy of such information. </a:t>
            </a:r>
            <a:endParaRPr lang="tr-TR" sz="900" dirty="0">
              <a:cs typeface="Arial" pitchFamily="34" charset="0"/>
            </a:endParaRPr>
          </a:p>
          <a:p>
            <a:pPr algn="just"/>
            <a:endParaRPr lang="tr-TR" sz="600" dirty="0">
              <a:cs typeface="Arial" pitchFamily="34" charset="0"/>
            </a:endParaRPr>
          </a:p>
          <a:p>
            <a:pPr algn="just"/>
            <a:r>
              <a:rPr lang="tr-TR" sz="900" dirty="0">
                <a:cs typeface="Arial" pitchFamily="34" charset="0"/>
              </a:rPr>
              <a:t>No representation, warranty or undertaking, expressed or implied, is or will be made by Turkish Airlines or its shareholders, affiliates, advisors or representatives or any other person as to, and no reliance should be placed on, the fairness, accuracy, completeness or correctness of the information or the opinions contained in this presentation (or whether any information has been omitted from this presentation). Turkish Airlines, to the extent permitted by law, and each of its respective directors, officers, employees, affiliates, advisors or representatives disclaims all liability whatsoever (in negligence or otherwise) for any loss however arising, directly or indirectly, from any use of this presentation or its contents or otherwise arising in connection with this presentation. </a:t>
            </a:r>
          </a:p>
          <a:p>
            <a:pPr algn="just"/>
            <a:endParaRPr lang="tr-TR" sz="600" dirty="0">
              <a:cs typeface="Arial" pitchFamily="34" charset="0"/>
            </a:endParaRPr>
          </a:p>
          <a:p>
            <a:pPr algn="just"/>
            <a:r>
              <a:rPr lang="en-GB" sz="900" dirty="0">
                <a:cs typeface="Arial" pitchFamily="34" charset="0"/>
              </a:rPr>
              <a:t>This presentation should not be construed as financial, legal, tax, accounting, investment or other advice or a recommendation with respect to any investment. Under no circumstances is this information and material to be construed as a prospectus, supplement, offering memorandum or advertisement, and neither any part of this presentation nor any information or statement contained herein shall form the basis of or be relied upon in connection with any contract, commitment or investment decision. </a:t>
            </a:r>
            <a:endParaRPr lang="tr-TR" sz="900" dirty="0">
              <a:cs typeface="Arial" pitchFamily="34" charset="0"/>
            </a:endParaRPr>
          </a:p>
          <a:p>
            <a:pPr algn="just"/>
            <a:endParaRPr lang="tr-TR" sz="600" dirty="0">
              <a:cs typeface="Arial" pitchFamily="34" charset="0"/>
            </a:endParaRPr>
          </a:p>
          <a:p>
            <a:pPr algn="just"/>
            <a:r>
              <a:rPr lang="tr-TR" sz="900" dirty="0">
                <a:cs typeface="Arial" pitchFamily="34" charset="0"/>
              </a:rPr>
              <a:t>By reading this presentation or attending or listening to any relevant meeting, conference call or webcast organized by the Company, you agree to be bound by the above provisions.</a:t>
            </a:r>
          </a:p>
        </p:txBody>
      </p:sp>
    </p:spTree>
    <p:extLst>
      <p:ext uri="{BB962C8B-B14F-4D97-AF65-F5344CB8AC3E}">
        <p14:creationId xmlns:p14="http://schemas.microsoft.com/office/powerpoint/2010/main" val="2704515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5305" y="877663"/>
            <a:ext cx="8534400" cy="3738880"/>
          </a:xfrm>
          <a:prstGeom prst="roundRect">
            <a:avLst>
              <a:gd name="adj" fmla="val 4854"/>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tr-TR"/>
          </a:p>
        </p:txBody>
      </p:sp>
      <p:sp>
        <p:nvSpPr>
          <p:cNvPr id="2" name="Title 1"/>
          <p:cNvSpPr>
            <a:spLocks noGrp="1"/>
          </p:cNvSpPr>
          <p:nvPr>
            <p:ph type="title"/>
          </p:nvPr>
        </p:nvSpPr>
        <p:spPr/>
        <p:txBody>
          <a:bodyPr/>
          <a:lstStyle/>
          <a:p>
            <a:r>
              <a:rPr lang="tr-TR" sz="2000" dirty="0"/>
              <a:t>International </a:t>
            </a:r>
            <a:r>
              <a:rPr lang="tr-TR" sz="2000" dirty="0" err="1"/>
              <a:t>Passenger</a:t>
            </a:r>
            <a:r>
              <a:rPr lang="tr-TR" sz="2000" dirty="0"/>
              <a:t> </a:t>
            </a:r>
            <a:r>
              <a:rPr lang="tr-TR" sz="2000" dirty="0" err="1" smtClean="0"/>
              <a:t>Growth</a:t>
            </a:r>
            <a:endParaRPr lang="tr-TR" dirty="0"/>
          </a:p>
        </p:txBody>
      </p:sp>
      <p:sp>
        <p:nvSpPr>
          <p:cNvPr id="6" name="TextBox 5"/>
          <p:cNvSpPr txBox="1"/>
          <p:nvPr/>
        </p:nvSpPr>
        <p:spPr>
          <a:xfrm>
            <a:off x="220826" y="4802961"/>
            <a:ext cx="6303065" cy="312906"/>
          </a:xfrm>
          <a:prstGeom prst="rect">
            <a:avLst/>
          </a:prstGeom>
          <a:noFill/>
        </p:spPr>
        <p:txBody>
          <a:bodyPr wrap="square" lIns="68580" tIns="34290" rIns="68580" bIns="34290" rtlCol="0">
            <a:spAutoFit/>
          </a:bodyPr>
          <a:lstStyle/>
          <a:p>
            <a:pPr>
              <a:lnSpc>
                <a:spcPts val="1875"/>
              </a:lnSpc>
            </a:pPr>
            <a:r>
              <a:rPr lang="en-US" sz="900" i="1" dirty="0">
                <a:solidFill>
                  <a:srgbClr val="505050"/>
                </a:solidFill>
              </a:rPr>
              <a:t>Source: ACI 2012-2031 Traffic </a:t>
            </a:r>
            <a:r>
              <a:rPr lang="en-US" sz="900" i="1" dirty="0" smtClean="0">
                <a:solidFill>
                  <a:srgbClr val="505050"/>
                </a:solidFill>
              </a:rPr>
              <a:t>Forecast</a:t>
            </a:r>
            <a:r>
              <a:rPr lang="tr-TR" sz="900" i="1" dirty="0" smtClean="0">
                <a:solidFill>
                  <a:srgbClr val="505050"/>
                </a:solidFill>
              </a:rPr>
              <a:t>, ACI 2013 </a:t>
            </a:r>
            <a:r>
              <a:rPr lang="tr-TR" sz="900" i="1" dirty="0" err="1" smtClean="0">
                <a:solidFill>
                  <a:srgbClr val="505050"/>
                </a:solidFill>
              </a:rPr>
              <a:t>year</a:t>
            </a:r>
            <a:r>
              <a:rPr lang="tr-TR" sz="900" i="1" dirty="0" smtClean="0">
                <a:solidFill>
                  <a:srgbClr val="505050"/>
                </a:solidFill>
              </a:rPr>
              <a:t> </a:t>
            </a:r>
            <a:r>
              <a:rPr lang="tr-TR" sz="900" i="1" dirty="0" err="1" smtClean="0">
                <a:solidFill>
                  <a:srgbClr val="505050"/>
                </a:solidFill>
              </a:rPr>
              <a:t>end</a:t>
            </a:r>
            <a:r>
              <a:rPr lang="tr-TR" sz="900" i="1" dirty="0" smtClean="0">
                <a:solidFill>
                  <a:srgbClr val="505050"/>
                </a:solidFill>
              </a:rPr>
              <a:t> </a:t>
            </a:r>
            <a:r>
              <a:rPr lang="tr-TR" sz="900" i="1" dirty="0" err="1" smtClean="0">
                <a:solidFill>
                  <a:srgbClr val="505050"/>
                </a:solidFill>
              </a:rPr>
              <a:t>report</a:t>
            </a:r>
            <a:r>
              <a:rPr lang="tr-TR" sz="900" i="1" dirty="0" smtClean="0">
                <a:solidFill>
                  <a:srgbClr val="505050"/>
                </a:solidFill>
              </a:rPr>
              <a:t>, </a:t>
            </a:r>
            <a:r>
              <a:rPr lang="tr-TR" sz="900" i="1" dirty="0" err="1" smtClean="0">
                <a:solidFill>
                  <a:srgbClr val="505050"/>
                </a:solidFill>
              </a:rPr>
              <a:t>internal</a:t>
            </a:r>
            <a:r>
              <a:rPr lang="tr-TR" sz="900" i="1" dirty="0" smtClean="0">
                <a:solidFill>
                  <a:srgbClr val="505050"/>
                </a:solidFill>
              </a:rPr>
              <a:t> </a:t>
            </a:r>
            <a:r>
              <a:rPr lang="tr-TR" sz="900" i="1" dirty="0" err="1" smtClean="0">
                <a:solidFill>
                  <a:srgbClr val="505050"/>
                </a:solidFill>
              </a:rPr>
              <a:t>analysis</a:t>
            </a:r>
            <a:r>
              <a:rPr lang="tr-TR" sz="900" i="1" dirty="0" smtClean="0">
                <a:solidFill>
                  <a:srgbClr val="505050"/>
                </a:solidFill>
              </a:rPr>
              <a:t>  </a:t>
            </a:r>
            <a:endParaRPr lang="en-US" sz="900" i="1" dirty="0">
              <a:solidFill>
                <a:srgbClr val="505050"/>
              </a:solidFill>
            </a:endParaRPr>
          </a:p>
        </p:txBody>
      </p:sp>
      <p:grpSp>
        <p:nvGrpSpPr>
          <p:cNvPr id="12" name="Group 11"/>
          <p:cNvGrpSpPr/>
          <p:nvPr/>
        </p:nvGrpSpPr>
        <p:grpSpPr>
          <a:xfrm rot="10800000">
            <a:off x="2139607" y="884355"/>
            <a:ext cx="4864787" cy="338037"/>
            <a:chOff x="2235391" y="4320496"/>
            <a:chExt cx="4392682" cy="305232"/>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5984" t="48928" b="-7142"/>
            <a:stretch/>
          </p:blipFill>
          <p:spPr>
            <a:xfrm rot="10800000">
              <a:off x="2235391" y="4320496"/>
              <a:ext cx="1970935" cy="305232"/>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69" t="48930" r="7844" b="-2157"/>
            <a:stretch/>
          </p:blipFill>
          <p:spPr>
            <a:xfrm rot="10800000">
              <a:off x="3782461" y="4346643"/>
              <a:ext cx="2845612" cy="279085"/>
            </a:xfrm>
            <a:prstGeom prst="rect">
              <a:avLst/>
            </a:prstGeom>
          </p:spPr>
        </p:pic>
      </p:grpSp>
      <p:sp>
        <p:nvSpPr>
          <p:cNvPr id="11" name="TextBox 10"/>
          <p:cNvSpPr txBox="1"/>
          <p:nvPr/>
        </p:nvSpPr>
        <p:spPr>
          <a:xfrm>
            <a:off x="2172609" y="853042"/>
            <a:ext cx="4479792" cy="307777"/>
          </a:xfrm>
          <a:prstGeom prst="rect">
            <a:avLst/>
          </a:prstGeom>
          <a:noFill/>
        </p:spPr>
        <p:txBody>
          <a:bodyPr wrap="square" rtlCol="0">
            <a:spAutoFit/>
          </a:bodyPr>
          <a:lstStyle/>
          <a:p>
            <a:pPr algn="ctr"/>
            <a:r>
              <a:rPr lang="tr-TR" b="1" dirty="0" err="1"/>
              <a:t>Regional</a:t>
            </a:r>
            <a:r>
              <a:rPr lang="tr-TR" b="1" dirty="0"/>
              <a:t> International </a:t>
            </a:r>
            <a:r>
              <a:rPr lang="tr-TR" b="1" dirty="0" err="1"/>
              <a:t>Passenger</a:t>
            </a:r>
            <a:r>
              <a:rPr lang="tr-TR" b="1" dirty="0"/>
              <a:t> </a:t>
            </a:r>
            <a:r>
              <a:rPr lang="tr-TR" b="1" dirty="0" err="1"/>
              <a:t>Growth</a:t>
            </a:r>
            <a:r>
              <a:rPr lang="tr-TR" b="1" dirty="0"/>
              <a:t> (</a:t>
            </a:r>
            <a:r>
              <a:rPr lang="tr-TR" b="1" dirty="0" smtClean="0"/>
              <a:t>2013 </a:t>
            </a:r>
            <a:r>
              <a:rPr lang="tr-TR" b="1" dirty="0"/>
              <a:t>- </a:t>
            </a:r>
            <a:r>
              <a:rPr lang="tr-TR" b="1" dirty="0" smtClean="0"/>
              <a:t>2033)</a:t>
            </a:r>
            <a:endParaRPr lang="en-US" b="1" dirty="0"/>
          </a:p>
        </p:txBody>
      </p:sp>
      <p:sp>
        <p:nvSpPr>
          <p:cNvPr id="16" name="TextBox 15"/>
          <p:cNvSpPr txBox="1"/>
          <p:nvPr/>
        </p:nvSpPr>
        <p:spPr>
          <a:xfrm>
            <a:off x="218665" y="4596518"/>
            <a:ext cx="6303065" cy="312906"/>
          </a:xfrm>
          <a:prstGeom prst="rect">
            <a:avLst/>
          </a:prstGeom>
          <a:noFill/>
        </p:spPr>
        <p:txBody>
          <a:bodyPr wrap="square" lIns="68580" tIns="34290" rIns="68580" bIns="34290" rtlCol="0">
            <a:spAutoFit/>
          </a:bodyPr>
          <a:lstStyle/>
          <a:p>
            <a:pPr>
              <a:lnSpc>
                <a:spcPts val="1875"/>
              </a:lnSpc>
            </a:pPr>
            <a:r>
              <a:rPr lang="en-US" sz="900" i="1" dirty="0">
                <a:solidFill>
                  <a:srgbClr val="505050"/>
                </a:solidFill>
              </a:rPr>
              <a:t>*The diameter of spheres show extra passenger number in </a:t>
            </a:r>
            <a:r>
              <a:rPr lang="en-US" sz="900" i="1" dirty="0" smtClean="0">
                <a:solidFill>
                  <a:srgbClr val="505050"/>
                </a:solidFill>
              </a:rPr>
              <a:t>203</a:t>
            </a:r>
            <a:r>
              <a:rPr lang="tr-TR" sz="900" i="1" dirty="0" smtClean="0">
                <a:solidFill>
                  <a:srgbClr val="505050"/>
                </a:solidFill>
              </a:rPr>
              <a:t>3</a:t>
            </a:r>
            <a:r>
              <a:rPr lang="en-US" sz="900" i="1" dirty="0" smtClean="0">
                <a:solidFill>
                  <a:srgbClr val="505050"/>
                </a:solidFill>
              </a:rPr>
              <a:t> </a:t>
            </a:r>
            <a:r>
              <a:rPr lang="en-US" sz="900" i="1" dirty="0">
                <a:solidFill>
                  <a:srgbClr val="505050"/>
                </a:solidFill>
              </a:rPr>
              <a:t>compared to </a:t>
            </a:r>
            <a:r>
              <a:rPr lang="en-US" sz="900" i="1" dirty="0" smtClean="0">
                <a:solidFill>
                  <a:srgbClr val="505050"/>
                </a:solidFill>
              </a:rPr>
              <a:t>201</a:t>
            </a:r>
            <a:r>
              <a:rPr lang="tr-TR" sz="900" i="1" dirty="0" smtClean="0">
                <a:solidFill>
                  <a:srgbClr val="505050"/>
                </a:solidFill>
              </a:rPr>
              <a:t>3</a:t>
            </a:r>
            <a:endParaRPr lang="en-US" sz="900" i="1" dirty="0">
              <a:solidFill>
                <a:srgbClr val="505050"/>
              </a:solidFill>
            </a:endParaRPr>
          </a:p>
        </p:txBody>
      </p:sp>
      <p:grpSp>
        <p:nvGrpSpPr>
          <p:cNvPr id="9" name="Group 8"/>
          <p:cNvGrpSpPr/>
          <p:nvPr/>
        </p:nvGrpSpPr>
        <p:grpSpPr>
          <a:xfrm>
            <a:off x="1194061" y="1004901"/>
            <a:ext cx="7342845" cy="3826764"/>
            <a:chOff x="1225960" y="1004901"/>
            <a:chExt cx="7342845" cy="3826764"/>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280160" y="1004901"/>
              <a:ext cx="6803136" cy="3826764"/>
            </a:xfrm>
            <a:prstGeom prst="rect">
              <a:avLst/>
            </a:prstGeom>
          </p:spPr>
        </p:pic>
        <p:grpSp>
          <p:nvGrpSpPr>
            <p:cNvPr id="8" name="Group 7"/>
            <p:cNvGrpSpPr/>
            <p:nvPr/>
          </p:nvGrpSpPr>
          <p:grpSpPr>
            <a:xfrm>
              <a:off x="1225960" y="1368321"/>
              <a:ext cx="7342845" cy="2812977"/>
              <a:chOff x="-554978" y="2791717"/>
              <a:chExt cx="7135806" cy="2529146"/>
            </a:xfrm>
          </p:grpSpPr>
          <p:sp>
            <p:nvSpPr>
              <p:cNvPr id="20" name="Rectangle 19"/>
              <p:cNvSpPr/>
              <p:nvPr/>
            </p:nvSpPr>
            <p:spPr>
              <a:xfrm>
                <a:off x="2985026" y="2809801"/>
                <a:ext cx="3595802" cy="2511062"/>
              </a:xfrm>
              <a:prstGeom prst="rect">
                <a:avLst/>
              </a:prstGeom>
              <a:solidFill>
                <a:srgbClr val="D9D9D9">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tr-TR"/>
              </a:p>
            </p:txBody>
          </p:sp>
          <p:sp>
            <p:nvSpPr>
              <p:cNvPr id="17" name="Rectangle 16"/>
              <p:cNvSpPr/>
              <p:nvPr/>
            </p:nvSpPr>
            <p:spPr>
              <a:xfrm>
                <a:off x="-554978" y="2791717"/>
                <a:ext cx="7122024" cy="1699190"/>
              </a:xfrm>
              <a:prstGeom prst="rect">
                <a:avLst/>
              </a:prstGeom>
              <a:solidFill>
                <a:srgbClr val="D9D9D9">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tr-TR"/>
              </a:p>
            </p:txBody>
          </p:sp>
        </p:grpSp>
      </p:grpSp>
      <p:graphicFrame>
        <p:nvGraphicFramePr>
          <p:cNvPr id="4" name="Chart 3"/>
          <p:cNvGraphicFramePr/>
          <p:nvPr>
            <p:extLst>
              <p:ext uri="{D42A27DB-BD31-4B8C-83A1-F6EECF244321}">
                <p14:modId xmlns:p14="http://schemas.microsoft.com/office/powerpoint/2010/main" val="4137818471"/>
              </p:ext>
            </p:extLst>
          </p:nvPr>
        </p:nvGraphicFramePr>
        <p:xfrm>
          <a:off x="217961" y="1136698"/>
          <a:ext cx="8389088" cy="3563169"/>
        </p:xfrm>
        <a:graphic>
          <a:graphicData uri="http://schemas.openxmlformats.org/drawingml/2006/chart">
            <c:chart xmlns:c="http://schemas.openxmlformats.org/drawingml/2006/chart" xmlns:r="http://schemas.openxmlformats.org/officeDocument/2006/relationships" r:id="rId6"/>
          </a:graphicData>
        </a:graphic>
      </p:graphicFrame>
      <p:grpSp>
        <p:nvGrpSpPr>
          <p:cNvPr id="26" name="Group 25"/>
          <p:cNvGrpSpPr/>
          <p:nvPr/>
        </p:nvGrpSpPr>
        <p:grpSpPr>
          <a:xfrm>
            <a:off x="877959" y="2497830"/>
            <a:ext cx="2356170" cy="1211640"/>
            <a:chOff x="962874" y="2096352"/>
            <a:chExt cx="2356170" cy="1211640"/>
          </a:xfrm>
        </p:grpSpPr>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874" y="2096352"/>
              <a:ext cx="2322730" cy="1211640"/>
            </a:xfrm>
            <a:prstGeom prst="rect">
              <a:avLst/>
            </a:prstGeom>
            <a:noFill/>
            <a:ln>
              <a:noFill/>
            </a:ln>
            <a:effectLst>
              <a:outerShdw blurRad="508000" dist="38100" dir="13500000" algn="br" rotWithShape="0">
                <a:prstClr val="black">
                  <a:alpha val="40000"/>
                </a:prstClr>
              </a:outerShdw>
            </a:effectLst>
          </p:spPr>
        </p:pic>
        <p:sp>
          <p:nvSpPr>
            <p:cNvPr id="22" name="TextBox 21"/>
            <p:cNvSpPr txBox="1"/>
            <p:nvPr/>
          </p:nvSpPr>
          <p:spPr>
            <a:xfrm rot="20845200">
              <a:off x="996769" y="2306522"/>
              <a:ext cx="2322275" cy="523218"/>
            </a:xfrm>
            <a:prstGeom prst="rect">
              <a:avLst/>
            </a:prstGeom>
            <a:noFill/>
          </p:spPr>
          <p:txBody>
            <a:bodyPr wrap="square" lIns="91438" tIns="45719" rIns="91438" bIns="45719" rtlCol="0">
              <a:spAutoFit/>
            </a:bodyPr>
            <a:lstStyle>
              <a:defPPr>
                <a:defRPr lang="en-US"/>
              </a:defPPr>
              <a:lvl1pPr>
                <a:defRPr sz="1300" b="1">
                  <a:solidFill>
                    <a:schemeClr val="bg1"/>
                  </a:solidFill>
                  <a:effectLst>
                    <a:outerShdw blurRad="38100" dist="38100" dir="2700000" algn="tl">
                      <a:srgbClr val="000000">
                        <a:alpha val="43137"/>
                      </a:srgbClr>
                    </a:outerShdw>
                  </a:effectLst>
                </a:defRPr>
              </a:lvl1pPr>
            </a:lstStyle>
            <a:p>
              <a:r>
                <a:rPr lang="en-US" sz="1400" dirty="0"/>
                <a:t>Europe will still be the driver of  international traffic</a:t>
              </a:r>
            </a:p>
          </p:txBody>
        </p:sp>
      </p:grpSp>
      <p:grpSp>
        <p:nvGrpSpPr>
          <p:cNvPr id="27" name="Group 26"/>
          <p:cNvGrpSpPr/>
          <p:nvPr/>
        </p:nvGrpSpPr>
        <p:grpSpPr>
          <a:xfrm>
            <a:off x="6659361" y="1222392"/>
            <a:ext cx="2322730" cy="1211640"/>
            <a:chOff x="6302074" y="1345235"/>
            <a:chExt cx="2322730" cy="1211640"/>
          </a:xfrm>
        </p:grpSpPr>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02074" y="1345235"/>
              <a:ext cx="2322730" cy="1211640"/>
            </a:xfrm>
            <a:prstGeom prst="rect">
              <a:avLst/>
            </a:prstGeom>
            <a:noFill/>
            <a:ln>
              <a:noFill/>
            </a:ln>
            <a:effectLst>
              <a:outerShdw blurRad="508000" dist="38100" dir="13500000" algn="br" rotWithShape="0">
                <a:prstClr val="black">
                  <a:alpha val="40000"/>
                </a:prstClr>
              </a:outerShdw>
            </a:effectLst>
          </p:spPr>
        </p:pic>
        <p:sp>
          <p:nvSpPr>
            <p:cNvPr id="24" name="Rectangle 23"/>
            <p:cNvSpPr/>
            <p:nvPr/>
          </p:nvSpPr>
          <p:spPr>
            <a:xfrm rot="779791">
              <a:off x="6305266" y="1574310"/>
              <a:ext cx="2255813" cy="523218"/>
            </a:xfrm>
            <a:prstGeom prst="rect">
              <a:avLst/>
            </a:prstGeom>
            <a:noFill/>
          </p:spPr>
          <p:txBody>
            <a:bodyPr wrap="square" lIns="91438" tIns="45719" rIns="91438" bIns="45719" rtlCol="0">
              <a:spAutoFit/>
            </a:bodyPr>
            <a:lstStyle/>
            <a:p>
              <a:pPr algn="r"/>
              <a:r>
                <a:rPr lang="en-US" b="1" dirty="0">
                  <a:solidFill>
                    <a:schemeClr val="bg1"/>
                  </a:solidFill>
                  <a:effectLst>
                    <a:outerShdw blurRad="38100" dist="38100" dir="2700000" algn="tl">
                      <a:srgbClr val="000000">
                        <a:alpha val="43137"/>
                      </a:srgbClr>
                    </a:outerShdw>
                  </a:effectLst>
                </a:rPr>
                <a:t>Asia &amp; </a:t>
              </a:r>
              <a:r>
                <a:rPr lang="en-US" b="1" dirty="0" err="1" smtClean="0">
                  <a:solidFill>
                    <a:schemeClr val="bg1"/>
                  </a:solidFill>
                  <a:effectLst>
                    <a:outerShdw blurRad="38100" dist="38100" dir="2700000" algn="tl">
                      <a:srgbClr val="000000">
                        <a:alpha val="43137"/>
                      </a:srgbClr>
                    </a:outerShdw>
                  </a:effectLst>
                </a:rPr>
                <a:t>Pasific</a:t>
              </a:r>
              <a:r>
                <a:rPr lang="tr-TR" b="1" dirty="0" smtClean="0">
                  <a:solidFill>
                    <a:schemeClr val="bg1"/>
                  </a:solidFill>
                  <a:effectLst>
                    <a:outerShdw blurRad="38100" dist="38100" dir="2700000" algn="tl">
                      <a:srgbClr val="000000">
                        <a:alpha val="43137"/>
                      </a:srgbClr>
                    </a:outerShdw>
                  </a:effectLst>
                </a:rPr>
                <a:t> &amp; </a:t>
              </a:r>
              <a:r>
                <a:rPr lang="tr-TR" b="1" dirty="0" err="1" smtClean="0">
                  <a:solidFill>
                    <a:schemeClr val="bg1"/>
                  </a:solidFill>
                  <a:effectLst>
                    <a:outerShdw blurRad="38100" dist="38100" dir="2700000" algn="tl">
                      <a:srgbClr val="000000">
                        <a:alpha val="43137"/>
                      </a:srgbClr>
                    </a:outerShdw>
                  </a:effectLst>
                </a:rPr>
                <a:t>Middle</a:t>
              </a:r>
              <a:r>
                <a:rPr lang="tr-TR" b="1" dirty="0">
                  <a:solidFill>
                    <a:schemeClr val="bg1"/>
                  </a:solidFill>
                  <a:effectLst>
                    <a:outerShdw blurRad="38100" dist="38100" dir="2700000" algn="tl">
                      <a:srgbClr val="000000">
                        <a:alpha val="43137"/>
                      </a:srgbClr>
                    </a:outerShdw>
                  </a:effectLst>
                </a:rPr>
                <a:t> </a:t>
              </a:r>
              <a:r>
                <a:rPr lang="tr-TR" b="1" dirty="0" smtClean="0">
                  <a:solidFill>
                    <a:schemeClr val="bg1"/>
                  </a:solidFill>
                  <a:effectLst>
                    <a:outerShdw blurRad="38100" dist="38100" dir="2700000" algn="tl">
                      <a:srgbClr val="000000">
                        <a:alpha val="43137"/>
                      </a:srgbClr>
                    </a:outerShdw>
                  </a:effectLst>
                </a:rPr>
                <a:t>East</a:t>
              </a:r>
              <a:r>
                <a:rPr lang="en-US" b="1" dirty="0" smtClean="0">
                  <a:solidFill>
                    <a:schemeClr val="bg1"/>
                  </a:solidFill>
                  <a:effectLst>
                    <a:outerShdw blurRad="38100" dist="38100" dir="2700000" algn="tl">
                      <a:srgbClr val="000000">
                        <a:alpha val="43137"/>
                      </a:srgbClr>
                    </a:outerShdw>
                  </a:effectLst>
                </a:rPr>
                <a:t>  </a:t>
              </a:r>
              <a:r>
                <a:rPr lang="tr-TR" b="1" dirty="0" smtClean="0">
                  <a:solidFill>
                    <a:schemeClr val="bg1"/>
                  </a:solidFill>
                  <a:effectLst>
                    <a:outerShdw blurRad="38100" dist="38100" dir="2700000" algn="tl">
                      <a:srgbClr val="000000">
                        <a:alpha val="43137"/>
                      </a:srgbClr>
                    </a:outerShdw>
                  </a:effectLst>
                </a:rPr>
                <a:t>is </a:t>
              </a:r>
              <a:r>
                <a:rPr lang="en-US" b="1" dirty="0" smtClean="0">
                  <a:solidFill>
                    <a:schemeClr val="bg1"/>
                  </a:solidFill>
                  <a:effectLst>
                    <a:outerShdw blurRad="38100" dist="38100" dir="2700000" algn="tl">
                      <a:srgbClr val="000000">
                        <a:alpha val="43137"/>
                      </a:srgbClr>
                    </a:outerShdw>
                  </a:effectLst>
                </a:rPr>
                <a:t>expected </a:t>
              </a:r>
              <a:r>
                <a:rPr lang="en-US" b="1" dirty="0">
                  <a:solidFill>
                    <a:schemeClr val="bg1"/>
                  </a:solidFill>
                  <a:effectLst>
                    <a:outerShdw blurRad="38100" dist="38100" dir="2700000" algn="tl">
                      <a:srgbClr val="000000">
                        <a:alpha val="43137"/>
                      </a:srgbClr>
                    </a:outerShdw>
                  </a:effectLst>
                </a:rPr>
                <a:t>to grow faster</a:t>
              </a:r>
            </a:p>
          </p:txBody>
        </p:sp>
      </p:grpSp>
    </p:spTree>
    <p:extLst>
      <p:ext uri="{BB962C8B-B14F-4D97-AF65-F5344CB8AC3E}">
        <p14:creationId xmlns:p14="http://schemas.microsoft.com/office/powerpoint/2010/main" val="7011595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anim calcmode="lin" valueType="num">
                                      <p:cBhvr>
                                        <p:cTn id="23" dur="750" fill="hold"/>
                                        <p:tgtEl>
                                          <p:spTgt spid="12"/>
                                        </p:tgtEl>
                                        <p:attrNameLst>
                                          <p:attrName>ppt_x</p:attrName>
                                        </p:attrNameLst>
                                      </p:cBhvr>
                                      <p:tavLst>
                                        <p:tav tm="0">
                                          <p:val>
                                            <p:strVal val="#ppt_x"/>
                                          </p:val>
                                        </p:tav>
                                        <p:tav tm="100000">
                                          <p:val>
                                            <p:strVal val="#ppt_x"/>
                                          </p:val>
                                        </p:tav>
                                      </p:tavLst>
                                    </p:anim>
                                    <p:anim calcmode="lin" valueType="num">
                                      <p:cBhvr>
                                        <p:cTn id="24" dur="75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anim calcmode="lin" valueType="num">
                                      <p:cBhvr>
                                        <p:cTn id="28" dur="750" fill="hold"/>
                                        <p:tgtEl>
                                          <p:spTgt spid="11"/>
                                        </p:tgtEl>
                                        <p:attrNameLst>
                                          <p:attrName>ppt_x</p:attrName>
                                        </p:attrNameLst>
                                      </p:cBhvr>
                                      <p:tavLst>
                                        <p:tav tm="0">
                                          <p:val>
                                            <p:strVal val="#ppt_x"/>
                                          </p:val>
                                        </p:tav>
                                        <p:tav tm="100000">
                                          <p:val>
                                            <p:strVal val="#ppt_x"/>
                                          </p:val>
                                        </p:tav>
                                      </p:tavLst>
                                    </p:anim>
                                    <p:anim calcmode="lin" valueType="num">
                                      <p:cBhvr>
                                        <p:cTn id="29" dur="75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750"/>
                                        <p:tgtEl>
                                          <p:spTgt spid="26"/>
                                        </p:tgtEl>
                                      </p:cBhvr>
                                    </p:animEffect>
                                  </p:childTnLst>
                                </p:cTn>
                              </p:par>
                            </p:childTnLst>
                          </p:cTn>
                        </p:par>
                        <p:par>
                          <p:cTn id="44" fill="hold">
                            <p:stCondLst>
                              <p:cond delay="1750"/>
                            </p:stCondLst>
                            <p:childTnLst>
                              <p:par>
                                <p:cTn id="45" presetID="22" presetClass="entr" presetSubtype="2"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right)">
                                      <p:cBhvr>
                                        <p:cTn id="4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1" grpId="0"/>
      <p:bldP spid="16" grpId="0"/>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010"/>
          <a:stretch/>
        </p:blipFill>
        <p:spPr>
          <a:xfrm>
            <a:off x="-149629" y="0"/>
            <a:ext cx="9301445" cy="2688609"/>
          </a:xfrm>
          <a:prstGeom prst="rect">
            <a:avLst/>
          </a:prstGeom>
          <a:noFill/>
          <a:ln>
            <a:noFill/>
          </a:ln>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73147"/>
            <a:ext cx="8991600" cy="4357688"/>
          </a:xfrm>
          <a:prstGeom prst="rect">
            <a:avLst/>
          </a:prstGeom>
        </p:spPr>
      </p:pic>
      <p:sp>
        <p:nvSpPr>
          <p:cNvPr id="2" name="Title 1"/>
          <p:cNvSpPr>
            <a:spLocks noGrp="1"/>
          </p:cNvSpPr>
          <p:nvPr>
            <p:ph type="title"/>
          </p:nvPr>
        </p:nvSpPr>
        <p:spPr/>
        <p:txBody>
          <a:bodyPr/>
          <a:lstStyle/>
          <a:p>
            <a:r>
              <a:rPr lang="tr-TR" dirty="0" smtClean="0"/>
              <a:t>  </a:t>
            </a:r>
            <a:endParaRPr lang="tr-TR" dirty="0"/>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301037" y="1336462"/>
            <a:ext cx="842963" cy="1028700"/>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7672254" y="2292544"/>
            <a:ext cx="1035844" cy="1085850"/>
          </a:xfrm>
          <a:prstGeom prst="rect">
            <a:avLst/>
          </a:prstGeom>
        </p:spPr>
      </p:pic>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917408" y="2216484"/>
            <a:ext cx="714375" cy="1092994"/>
          </a:xfrm>
          <a:prstGeom prst="rect">
            <a:avLst/>
          </a:prstGeom>
        </p:spPr>
      </p:pic>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1" y="2866007"/>
            <a:ext cx="878681" cy="1450181"/>
          </a:xfrm>
          <a:prstGeom prst="rect">
            <a:avLst/>
          </a:prstGeom>
        </p:spPr>
      </p:pic>
      <p:pic>
        <p:nvPicPr>
          <p:cNvPr id="19" name="Picture 18"/>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91005" y="1853366"/>
            <a:ext cx="778669" cy="957263"/>
          </a:xfrm>
          <a:prstGeom prst="rect">
            <a:avLst/>
          </a:prstGeom>
        </p:spPr>
      </p:pic>
      <p:pic>
        <p:nvPicPr>
          <p:cNvPr id="20" name="Picture 19"/>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a:off x="6858248" y="1971675"/>
            <a:ext cx="778669" cy="857250"/>
          </a:xfrm>
          <a:prstGeom prst="rect">
            <a:avLst/>
          </a:prstGeom>
        </p:spPr>
      </p:pic>
      <p:pic>
        <p:nvPicPr>
          <p:cNvPr id="21" name="Picture 20"/>
          <p:cNvPicPr>
            <a:picLocks noChangeAspect="1"/>
          </p:cNvPicPr>
          <p:nvPr/>
        </p:nvPicPr>
        <p:blipFill>
          <a:blip r:embed="rId18">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tretch>
            <a:fillRect/>
          </a:stretch>
        </p:blipFill>
        <p:spPr>
          <a:xfrm>
            <a:off x="7288024" y="3397632"/>
            <a:ext cx="800100" cy="778669"/>
          </a:xfrm>
          <a:prstGeom prst="rect">
            <a:avLst/>
          </a:prstGeom>
        </p:spPr>
      </p:pic>
      <p:pic>
        <p:nvPicPr>
          <p:cNvPr id="22" name="Picture 21"/>
          <p:cNvPicPr>
            <a:picLocks noChangeAspect="1"/>
          </p:cNvPicPr>
          <p:nvPr/>
        </p:nvPicPr>
        <p:blipFill>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tretch>
            <a:fillRect/>
          </a:stretch>
        </p:blipFill>
        <p:spPr>
          <a:xfrm>
            <a:off x="1683195" y="2919837"/>
            <a:ext cx="1321594" cy="885825"/>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b="4145"/>
          <a:stretch/>
        </p:blipFill>
        <p:spPr>
          <a:xfrm>
            <a:off x="0" y="122776"/>
            <a:ext cx="9144001" cy="4177081"/>
          </a:xfrm>
          <a:prstGeom prst="rect">
            <a:avLst/>
          </a:prstGeom>
        </p:spPr>
      </p:pic>
      <p:pic>
        <p:nvPicPr>
          <p:cNvPr id="14" name="Picture 13"/>
          <p:cNvPicPr>
            <a:picLocks noChangeAspect="1"/>
          </p:cNvPicPr>
          <p:nvPr/>
        </p:nvPicPr>
        <p:blipFill>
          <a:blip r:embed="rId22">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tretch>
            <a:fillRect/>
          </a:stretch>
        </p:blipFill>
        <p:spPr>
          <a:xfrm>
            <a:off x="2510027" y="1607585"/>
            <a:ext cx="657225" cy="1264444"/>
          </a:xfrm>
          <a:prstGeom prst="rect">
            <a:avLst/>
          </a:prstGeom>
        </p:spPr>
      </p:pic>
      <p:pic>
        <p:nvPicPr>
          <p:cNvPr id="16" name="Picture 15"/>
          <p:cNvPicPr>
            <a:picLocks noChangeAspect="1"/>
          </p:cNvPicPr>
          <p:nvPr/>
        </p:nvPicPr>
        <p:blipFill>
          <a:blip r:embed="rId24">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tretch>
            <a:fillRect/>
          </a:stretch>
        </p:blipFill>
        <p:spPr>
          <a:xfrm>
            <a:off x="6073113" y="2189554"/>
            <a:ext cx="792956" cy="1085850"/>
          </a:xfrm>
          <a:prstGeom prst="rect">
            <a:avLst/>
          </a:prstGeom>
        </p:spPr>
      </p:pic>
      <p:pic>
        <p:nvPicPr>
          <p:cNvPr id="23" name="Picture 2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380282" y="2763386"/>
            <a:ext cx="1564481" cy="692944"/>
          </a:xfrm>
          <a:prstGeom prst="rect">
            <a:avLst/>
          </a:prstGeom>
        </p:spPr>
      </p:pic>
      <p:pic>
        <p:nvPicPr>
          <p:cNvPr id="27" name="Picture 2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81580" y="2478882"/>
            <a:ext cx="5743575" cy="2664619"/>
          </a:xfrm>
          <a:prstGeom prst="rect">
            <a:avLst/>
          </a:prstGeom>
        </p:spPr>
      </p:pic>
      <p:pic>
        <p:nvPicPr>
          <p:cNvPr id="9" name="Picture 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816539" y="301982"/>
            <a:ext cx="3510922" cy="4172625"/>
          </a:xfrm>
          <a:prstGeom prst="rect">
            <a:avLst/>
          </a:prstGeom>
        </p:spPr>
      </p:pic>
      <p:pic>
        <p:nvPicPr>
          <p:cNvPr id="15" name="Picture 1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68901" y="2416638"/>
            <a:ext cx="5629275" cy="1778794"/>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4360460"/>
            <a:ext cx="9144000" cy="783040"/>
          </a:xfrm>
          <a:prstGeom prst="rect">
            <a:avLst/>
          </a:prstGeom>
        </p:spPr>
      </p:pic>
      <p:pic>
        <p:nvPicPr>
          <p:cNvPr id="30" name="Picture 2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429560" y="4743450"/>
            <a:ext cx="3471863" cy="357188"/>
          </a:xfrm>
          <a:prstGeom prst="rect">
            <a:avLst/>
          </a:prstGeom>
        </p:spPr>
      </p:pic>
      <p:sp>
        <p:nvSpPr>
          <p:cNvPr id="25" name="Title 1"/>
          <p:cNvSpPr txBox="1">
            <a:spLocks/>
          </p:cNvSpPr>
          <p:nvPr/>
        </p:nvSpPr>
        <p:spPr>
          <a:xfrm>
            <a:off x="191072" y="4406596"/>
            <a:ext cx="4572786" cy="784672"/>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2300" b="1" kern="1200">
                <a:solidFill>
                  <a:schemeClr val="tx1"/>
                </a:solidFill>
                <a:latin typeface="+mn-lt"/>
                <a:ea typeface="+mj-ea"/>
                <a:cs typeface="+mj-cs"/>
              </a:defRPr>
            </a:lvl1pPr>
          </a:lstStyle>
          <a:p>
            <a:pPr>
              <a:tabLst>
                <a:tab pos="457200" algn="l"/>
              </a:tabLst>
            </a:pPr>
            <a:r>
              <a:rPr lang="tr-TR" sz="3200" i="1" dirty="0" smtClean="0"/>
              <a:t>THANK YOU</a:t>
            </a:r>
            <a:endParaRPr lang="tr-TR" sz="3200" i="1" dirty="0"/>
          </a:p>
        </p:txBody>
      </p:sp>
    </p:spTree>
    <p:extLst>
      <p:ext uri="{BB962C8B-B14F-4D97-AF65-F5344CB8AC3E}">
        <p14:creationId xmlns:p14="http://schemas.microsoft.com/office/powerpoint/2010/main" val="34878801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par>
                          <p:cTn id="13" fill="hold">
                            <p:stCondLst>
                              <p:cond delay="1500"/>
                            </p:stCondLst>
                            <p:childTnLst>
                              <p:par>
                                <p:cTn id="14" presetID="22" presetClass="entr" presetSubtype="1"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par>
                                <p:cTn id="22" presetID="42" presetClass="path" presetSubtype="0" accel="50000" decel="50000" fill="hold" nodeType="withEffect">
                                  <p:stCondLst>
                                    <p:cond delay="0"/>
                                  </p:stCondLst>
                                  <p:childTnLst>
                                    <p:animMotion origin="layout" path="M -0.11024 -0.04013 L -3.61111E-6 1.60494E-6 " pathEditMode="relative" rAng="0" ptsTypes="AA">
                                      <p:cBhvr>
                                        <p:cTn id="23" dur="1000" fill="hold"/>
                                        <p:tgtEl>
                                          <p:spTgt spid="15"/>
                                        </p:tgtEl>
                                        <p:attrNameLst>
                                          <p:attrName>ppt_x</p:attrName>
                                          <p:attrName>ppt_y</p:attrName>
                                        </p:attrNameLst>
                                      </p:cBhvr>
                                      <p:rCtr x="5503" y="2006"/>
                                    </p:animMotion>
                                  </p:childTnLst>
                                </p:cTn>
                              </p:par>
                              <p:par>
                                <p:cTn id="24" presetID="2" presetClass="entr" presetSubtype="4" fill="hold" nodeType="with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 calcmode="lin" valueType="num">
                                      <p:cBhvr additive="base">
                                        <p:cTn id="2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0"/>
                                        <p:tgtEl>
                                          <p:spTgt spid="14"/>
                                        </p:tgtEl>
                                      </p:cBhvr>
                                    </p:animEffect>
                                  </p:childTnLst>
                                </p:cTn>
                              </p:par>
                              <p:par>
                                <p:cTn id="32" presetID="10" presetClass="entr" presetSubtype="0" fill="hold" nodeType="withEffect">
                                  <p:stCondLst>
                                    <p:cond delay="125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250"/>
                                        <p:tgtEl>
                                          <p:spTgt spid="17"/>
                                        </p:tgtEl>
                                      </p:cBhvr>
                                    </p:animEffect>
                                  </p:childTnLst>
                                </p:cTn>
                              </p:par>
                              <p:par>
                                <p:cTn id="35" presetID="10" presetClass="entr" presetSubtype="0" fill="hold" nodeType="withEffect">
                                  <p:stCondLst>
                                    <p:cond delay="25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25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0"/>
                                        <p:tgtEl>
                                          <p:spTgt spid="22"/>
                                        </p:tgtEl>
                                      </p:cBhvr>
                                    </p:animEffect>
                                  </p:childTnLst>
                                </p:cTn>
                              </p:par>
                              <p:par>
                                <p:cTn id="41" presetID="10" presetClass="entr" presetSubtype="0" fill="hold" nodeType="withEffect">
                                  <p:stCondLst>
                                    <p:cond delay="5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000"/>
                                        <p:tgtEl>
                                          <p:spTgt spid="18"/>
                                        </p:tgtEl>
                                      </p:cBhvr>
                                    </p:animEffect>
                                  </p:childTnLst>
                                </p:cTn>
                              </p:par>
                              <p:par>
                                <p:cTn id="44" presetID="10" presetClass="entr" presetSubtype="0" fill="hold"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500"/>
                                        <p:tgtEl>
                                          <p:spTgt spid="11"/>
                                        </p:tgtEl>
                                      </p:cBhvr>
                                    </p:animEffect>
                                  </p:childTnLst>
                                </p:cTn>
                              </p:par>
                              <p:par>
                                <p:cTn id="47" presetID="10" presetClass="entr" presetSubtype="0" fill="hold" nodeType="withEffect">
                                  <p:stCondLst>
                                    <p:cond delay="1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250"/>
                                        <p:tgtEl>
                                          <p:spTgt spid="12"/>
                                        </p:tgtEl>
                                      </p:cBhvr>
                                    </p:animEffect>
                                  </p:childTnLst>
                                </p:cTn>
                              </p:par>
                              <p:par>
                                <p:cTn id="50" presetID="10" presetClass="entr" presetSubtype="0" fill="hold" nodeType="withEffect">
                                  <p:stCondLst>
                                    <p:cond delay="150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childTnLst>
                                </p:cTn>
                              </p:par>
                              <p:par>
                                <p:cTn id="53" presetID="10" presetClass="entr" presetSubtype="0" fill="hold" nodeType="withEffect">
                                  <p:stCondLst>
                                    <p:cond delay="5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000"/>
                                        <p:tgtEl>
                                          <p:spTgt spid="20"/>
                                        </p:tgtEl>
                                      </p:cBhvr>
                                    </p:animEffect>
                                  </p:childTnLst>
                                </p:cTn>
                              </p:par>
                              <p:par>
                                <p:cTn id="56" presetID="10" presetClass="entr" presetSubtype="0" fill="hold" nodeType="withEffect">
                                  <p:stCondLst>
                                    <p:cond delay="100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18723"/>
          <a:stretch/>
        </p:blipFill>
        <p:spPr>
          <a:xfrm>
            <a:off x="0" y="645459"/>
            <a:ext cx="9143999" cy="4180460"/>
          </a:xfrm>
          <a:prstGeom prst="rect">
            <a:avLst/>
          </a:prstGeom>
          <a:noFill/>
          <a:ln>
            <a:noFill/>
          </a:ln>
        </p:spPr>
      </p:pic>
      <p:sp>
        <p:nvSpPr>
          <p:cNvPr id="40" name="Rectangle 39"/>
          <p:cNvSpPr/>
          <p:nvPr/>
        </p:nvSpPr>
        <p:spPr>
          <a:xfrm>
            <a:off x="1" y="3469021"/>
            <a:ext cx="9942393" cy="981780"/>
          </a:xfrm>
          <a:prstGeom prst="rect">
            <a:avLst/>
          </a:prstGeom>
          <a:gradFill>
            <a:gsLst>
              <a:gs pos="0">
                <a:schemeClr val="accent1">
                  <a:lumMod val="5000"/>
                  <a:lumOff val="95000"/>
                  <a:alpha val="0"/>
                </a:schemeClr>
              </a:gs>
              <a:gs pos="100000">
                <a:srgbClr val="D70000">
                  <a:alpha val="3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0" y="1288386"/>
            <a:ext cx="9304933" cy="1635396"/>
          </a:xfrm>
          <a:prstGeom prst="rect">
            <a:avLst/>
          </a:prstGeom>
          <a:gradFill>
            <a:gsLst>
              <a:gs pos="0">
                <a:schemeClr val="accent1">
                  <a:lumMod val="5000"/>
                  <a:lumOff val="95000"/>
                  <a:alpha val="0"/>
                </a:schemeClr>
              </a:gs>
              <a:gs pos="100000">
                <a:srgbClr val="19467E">
                  <a:alpha val="2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p:cNvPicPr>
            <a:picLocks noChangeAspect="1"/>
          </p:cNvPicPr>
          <p:nvPr/>
        </p:nvPicPr>
        <p:blipFill rotWithShape="1">
          <a:blip r:embed="rId4">
            <a:extLst>
              <a:ext uri="{28A0092B-C50C-407E-A947-70E740481C1C}">
                <a14:useLocalDpi xmlns:a14="http://schemas.microsoft.com/office/drawing/2010/main" val="0"/>
              </a:ext>
            </a:extLst>
          </a:blip>
          <a:srcRect b="31634"/>
          <a:stretch/>
        </p:blipFill>
        <p:spPr>
          <a:xfrm>
            <a:off x="739444" y="973120"/>
            <a:ext cx="3003297" cy="2113116"/>
          </a:xfrm>
          <a:prstGeom prst="rect">
            <a:avLst/>
          </a:prstGeom>
        </p:spPr>
      </p:pic>
      <p:sp>
        <p:nvSpPr>
          <p:cNvPr id="30" name="Rectangle 29"/>
          <p:cNvSpPr/>
          <p:nvPr/>
        </p:nvSpPr>
        <p:spPr>
          <a:xfrm>
            <a:off x="819472" y="1162677"/>
            <a:ext cx="2843241" cy="1095172"/>
          </a:xfrm>
          <a:prstGeom prst="rect">
            <a:avLst/>
          </a:prstGeom>
        </p:spPr>
        <p:txBody>
          <a:bodyPr wrap="square" lIns="68580" tIns="34290" rIns="68580" bIns="34290">
            <a:spAutoFit/>
          </a:bodyPr>
          <a:lstStyle/>
          <a:p>
            <a:pPr algn="ctr" defTabSz="700088">
              <a:lnSpc>
                <a:spcPts val="3975"/>
              </a:lnSpc>
              <a:spcBef>
                <a:spcPct val="0"/>
              </a:spcBef>
            </a:pPr>
            <a:r>
              <a:rPr lang="tr-TR" sz="2100" b="1" dirty="0"/>
              <a:t>58 million jobs</a:t>
            </a:r>
          </a:p>
          <a:p>
            <a:pPr algn="ctr" defTabSz="700088">
              <a:lnSpc>
                <a:spcPts val="3975"/>
              </a:lnSpc>
              <a:spcBef>
                <a:spcPct val="0"/>
              </a:spcBef>
            </a:pPr>
            <a:r>
              <a:rPr lang="tr-TR" sz="2100" b="1" dirty="0"/>
              <a:t>2.4 trillion USD GDP</a:t>
            </a:r>
            <a:endParaRPr lang="tr-TR" sz="2400" b="1" dirty="0"/>
          </a:p>
        </p:txBody>
      </p:sp>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455" y="3469020"/>
            <a:ext cx="3009275" cy="981781"/>
          </a:xfrm>
          <a:prstGeom prst="rect">
            <a:avLst/>
          </a:prstGeom>
        </p:spPr>
      </p:pic>
      <p:sp>
        <p:nvSpPr>
          <p:cNvPr id="2" name="Title 1"/>
          <p:cNvSpPr>
            <a:spLocks noGrp="1"/>
          </p:cNvSpPr>
          <p:nvPr>
            <p:ph type="title"/>
          </p:nvPr>
        </p:nvSpPr>
        <p:spPr/>
        <p:txBody>
          <a:bodyPr/>
          <a:lstStyle/>
          <a:p>
            <a:r>
              <a:rPr lang="tr-TR" dirty="0" err="1" smtClean="0"/>
              <a:t>Economic</a:t>
            </a:r>
            <a:r>
              <a:rPr lang="tr-TR" dirty="0" smtClean="0"/>
              <a:t> </a:t>
            </a:r>
            <a:r>
              <a:rPr lang="tr-TR" dirty="0" err="1" smtClean="0"/>
              <a:t>Benefits</a:t>
            </a:r>
            <a:r>
              <a:rPr lang="tr-TR" dirty="0" smtClean="0"/>
              <a:t> Of </a:t>
            </a:r>
            <a:r>
              <a:rPr lang="tr-TR" dirty="0" err="1" smtClean="0"/>
              <a:t>Aviaiton</a:t>
            </a:r>
            <a:endParaRPr lang="tr-TR" dirty="0"/>
          </a:p>
        </p:txBody>
      </p:sp>
      <p:pic>
        <p:nvPicPr>
          <p:cNvPr id="75" name="Picture 74"/>
          <p:cNvPicPr>
            <a:picLocks noChangeAspect="1"/>
          </p:cNvPicPr>
          <p:nvPr/>
        </p:nvPicPr>
        <p:blipFill rotWithShape="1">
          <a:blip r:embed="rId6">
            <a:extLst>
              <a:ext uri="{28A0092B-C50C-407E-A947-70E740481C1C}">
                <a14:useLocalDpi xmlns:a14="http://schemas.microsoft.com/office/drawing/2010/main" val="0"/>
              </a:ext>
            </a:extLst>
          </a:blip>
          <a:srcRect t="77805"/>
          <a:stretch/>
        </p:blipFill>
        <p:spPr>
          <a:xfrm rot="10800000">
            <a:off x="773052" y="1177415"/>
            <a:ext cx="2936082" cy="218250"/>
          </a:xfrm>
          <a:prstGeom prst="rect">
            <a:avLst/>
          </a:prstGeom>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5781" y="826428"/>
            <a:ext cx="2110624" cy="470368"/>
          </a:xfrm>
          <a:prstGeom prst="rect">
            <a:avLst/>
          </a:prstGeom>
        </p:spPr>
      </p:pic>
      <p:sp>
        <p:nvSpPr>
          <p:cNvPr id="79" name="Content Placeholder 2"/>
          <p:cNvSpPr>
            <a:spLocks noGrp="1"/>
          </p:cNvSpPr>
          <p:nvPr>
            <p:ph sz="half" idx="1"/>
          </p:nvPr>
        </p:nvSpPr>
        <p:spPr>
          <a:xfrm>
            <a:off x="1618189" y="870015"/>
            <a:ext cx="1245809" cy="299314"/>
          </a:xfrm>
        </p:spPr>
        <p:txBody>
          <a:bodyPr/>
          <a:lstStyle/>
          <a:p>
            <a:pPr algn="ctr"/>
            <a:r>
              <a:rPr lang="tr-TR" sz="1800" dirty="0" err="1" smtClean="0"/>
              <a:t>Today</a:t>
            </a:r>
            <a:r>
              <a:rPr lang="tr-TR" sz="1800" dirty="0" smtClean="0"/>
              <a:t> </a:t>
            </a:r>
            <a:endParaRPr lang="tr-TR" sz="1800" dirty="0"/>
          </a:p>
        </p:txBody>
      </p:sp>
      <p:sp>
        <p:nvSpPr>
          <p:cNvPr id="86" name="Rounded Rectangle 4"/>
          <p:cNvSpPr/>
          <p:nvPr/>
        </p:nvSpPr>
        <p:spPr>
          <a:xfrm>
            <a:off x="800377" y="2392147"/>
            <a:ext cx="2885798" cy="4481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60008" rIns="60008" bIns="60008" numCol="1" spcCol="953" anchor="ctr" anchorCtr="0">
            <a:noAutofit/>
          </a:bodyPr>
          <a:lstStyle/>
          <a:p>
            <a:pPr algn="ctr"/>
            <a:r>
              <a:rPr lang="en-US" sz="2400" b="1" dirty="0">
                <a:solidFill>
                  <a:srgbClr val="C00000"/>
                </a:solidFill>
              </a:rPr>
              <a:t>3.4% </a:t>
            </a:r>
            <a:r>
              <a:rPr lang="en-US" sz="1800" b="1" dirty="0">
                <a:solidFill>
                  <a:srgbClr val="C00000"/>
                </a:solidFill>
              </a:rPr>
              <a:t>of </a:t>
            </a:r>
            <a:r>
              <a:rPr lang="tr-TR" sz="1800" b="1" dirty="0">
                <a:solidFill>
                  <a:srgbClr val="C00000"/>
                </a:solidFill>
              </a:rPr>
              <a:t>W</a:t>
            </a:r>
            <a:r>
              <a:rPr lang="en-US" sz="1800" b="1" dirty="0" err="1">
                <a:solidFill>
                  <a:srgbClr val="C00000"/>
                </a:solidFill>
              </a:rPr>
              <a:t>orld</a:t>
            </a:r>
            <a:r>
              <a:rPr lang="en-US" sz="1800" b="1" dirty="0">
                <a:solidFill>
                  <a:srgbClr val="C00000"/>
                </a:solidFill>
              </a:rPr>
              <a:t> GDP </a:t>
            </a:r>
            <a:endParaRPr lang="en-US" sz="2100" b="1" dirty="0">
              <a:solidFill>
                <a:srgbClr val="C00000"/>
              </a:solidFill>
            </a:endParaRPr>
          </a:p>
        </p:txBody>
      </p:sp>
      <p:sp>
        <p:nvSpPr>
          <p:cNvPr id="87" name="Rounded Rectangle 4"/>
          <p:cNvSpPr/>
          <p:nvPr/>
        </p:nvSpPr>
        <p:spPr>
          <a:xfrm>
            <a:off x="735806" y="3717789"/>
            <a:ext cx="3000375" cy="4481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60008" rIns="60008" bIns="60008" numCol="1" spcCol="953" anchor="ctr" anchorCtr="0">
            <a:noAutofit/>
          </a:bodyPr>
          <a:lstStyle/>
          <a:p>
            <a:pPr algn="ctr"/>
            <a:r>
              <a:rPr lang="tr-TR" sz="3600" b="1" dirty="0" smtClean="0">
                <a:solidFill>
                  <a:schemeClr val="bg1"/>
                </a:solidFill>
                <a:effectLst>
                  <a:outerShdw blurRad="38100" dist="38100" dir="2700000" algn="tl">
                    <a:srgbClr val="000000">
                      <a:alpha val="43137"/>
                    </a:srgbClr>
                  </a:outerShdw>
                </a:effectLst>
              </a:rPr>
              <a:t>5.9</a:t>
            </a:r>
            <a:r>
              <a:rPr lang="en-US" sz="3600" b="1" dirty="0" smtClean="0">
                <a:solidFill>
                  <a:schemeClr val="bg1"/>
                </a:solidFill>
                <a:effectLst>
                  <a:outerShdw blurRad="38100" dist="38100" dir="2700000" algn="tl">
                    <a:srgbClr val="000000">
                      <a:alpha val="43137"/>
                    </a:srgbClr>
                  </a:outerShdw>
                </a:effectLst>
              </a:rPr>
              <a:t>% </a:t>
            </a:r>
            <a:r>
              <a:rPr lang="en-US" sz="2100" b="1" dirty="0">
                <a:solidFill>
                  <a:schemeClr val="bg1"/>
                </a:solidFill>
                <a:effectLst>
                  <a:outerShdw blurRad="38100" dist="38100" dir="2700000" algn="tl">
                    <a:srgbClr val="000000">
                      <a:alpha val="43137"/>
                    </a:srgbClr>
                  </a:outerShdw>
                </a:effectLst>
              </a:rPr>
              <a:t>of Turkey GDP</a:t>
            </a:r>
          </a:p>
        </p:txBody>
      </p:sp>
      <p:pic>
        <p:nvPicPr>
          <p:cNvPr id="88" name="Picture 87"/>
          <p:cNvPicPr>
            <a:picLocks noChangeAspect="1"/>
          </p:cNvPicPr>
          <p:nvPr/>
        </p:nvPicPr>
        <p:blipFill rotWithShape="1">
          <a:blip r:embed="rId4">
            <a:extLst>
              <a:ext uri="{28A0092B-C50C-407E-A947-70E740481C1C}">
                <a14:useLocalDpi xmlns:a14="http://schemas.microsoft.com/office/drawing/2010/main" val="0"/>
              </a:ext>
            </a:extLst>
          </a:blip>
          <a:srcRect b="31865"/>
          <a:stretch/>
        </p:blipFill>
        <p:spPr>
          <a:xfrm>
            <a:off x="5204288" y="980263"/>
            <a:ext cx="3003297" cy="2105973"/>
          </a:xfrm>
          <a:prstGeom prst="rect">
            <a:avLst/>
          </a:prstGeom>
        </p:spPr>
      </p:pic>
      <p:sp>
        <p:nvSpPr>
          <p:cNvPr id="89" name="Rectangle 88"/>
          <p:cNvSpPr/>
          <p:nvPr/>
        </p:nvSpPr>
        <p:spPr>
          <a:xfrm>
            <a:off x="5284316" y="1162677"/>
            <a:ext cx="2843241" cy="1095172"/>
          </a:xfrm>
          <a:prstGeom prst="rect">
            <a:avLst/>
          </a:prstGeom>
        </p:spPr>
        <p:txBody>
          <a:bodyPr wrap="square" lIns="68580" tIns="34290" rIns="68580" bIns="34290">
            <a:spAutoFit/>
          </a:bodyPr>
          <a:lstStyle/>
          <a:p>
            <a:pPr algn="ctr" defTabSz="700088">
              <a:lnSpc>
                <a:spcPts val="3975"/>
              </a:lnSpc>
              <a:spcBef>
                <a:spcPct val="0"/>
              </a:spcBef>
            </a:pPr>
            <a:r>
              <a:rPr lang="tr-TR" sz="2100" b="1" dirty="0"/>
              <a:t>105 million jobs</a:t>
            </a:r>
          </a:p>
          <a:p>
            <a:pPr algn="ctr" defTabSz="700088">
              <a:lnSpc>
                <a:spcPts val="3975"/>
              </a:lnSpc>
              <a:spcBef>
                <a:spcPct val="0"/>
              </a:spcBef>
            </a:pPr>
            <a:r>
              <a:rPr lang="tr-TR" sz="2100" b="1" dirty="0"/>
              <a:t>6 trillion USD GDP</a:t>
            </a:r>
            <a:endParaRPr lang="tr-TR" sz="2400" b="1" dirty="0"/>
          </a:p>
        </p:txBody>
      </p:sp>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299" y="3469021"/>
            <a:ext cx="3009275" cy="996240"/>
          </a:xfrm>
          <a:prstGeom prst="rect">
            <a:avLst/>
          </a:prstGeom>
        </p:spPr>
      </p:pic>
      <p:pic>
        <p:nvPicPr>
          <p:cNvPr id="91" name="Picture 90"/>
          <p:cNvPicPr>
            <a:picLocks noChangeAspect="1"/>
          </p:cNvPicPr>
          <p:nvPr/>
        </p:nvPicPr>
        <p:blipFill rotWithShape="1">
          <a:blip r:embed="rId6">
            <a:extLst>
              <a:ext uri="{28A0092B-C50C-407E-A947-70E740481C1C}">
                <a14:useLocalDpi xmlns:a14="http://schemas.microsoft.com/office/drawing/2010/main" val="0"/>
              </a:ext>
            </a:extLst>
          </a:blip>
          <a:srcRect t="77805"/>
          <a:stretch/>
        </p:blipFill>
        <p:spPr>
          <a:xfrm rot="10800000">
            <a:off x="5237896" y="1184559"/>
            <a:ext cx="2936082" cy="218250"/>
          </a:xfrm>
          <a:prstGeom prst="rect">
            <a:avLst/>
          </a:prstGeom>
        </p:spPr>
      </p:pic>
      <p:pic>
        <p:nvPicPr>
          <p:cNvPr id="92" name="Picture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0625" y="833572"/>
            <a:ext cx="2110624" cy="470368"/>
          </a:xfrm>
          <a:prstGeom prst="rect">
            <a:avLst/>
          </a:prstGeom>
        </p:spPr>
      </p:pic>
      <p:sp>
        <p:nvSpPr>
          <p:cNvPr id="93" name="Content Placeholder 2"/>
          <p:cNvSpPr>
            <a:spLocks noGrp="1"/>
          </p:cNvSpPr>
          <p:nvPr>
            <p:ph sz="half" idx="1"/>
          </p:nvPr>
        </p:nvSpPr>
        <p:spPr>
          <a:xfrm>
            <a:off x="6083032" y="877159"/>
            <a:ext cx="1245809" cy="299314"/>
          </a:xfrm>
        </p:spPr>
        <p:txBody>
          <a:bodyPr/>
          <a:lstStyle/>
          <a:p>
            <a:pPr algn="ctr"/>
            <a:r>
              <a:rPr lang="tr-TR" sz="1800" dirty="0" err="1" smtClean="0"/>
              <a:t>In</a:t>
            </a:r>
            <a:r>
              <a:rPr lang="tr-TR" sz="1800" dirty="0" smtClean="0"/>
              <a:t> 20 </a:t>
            </a:r>
            <a:r>
              <a:rPr lang="tr-TR" sz="1800" dirty="0" err="1" smtClean="0"/>
              <a:t>Years</a:t>
            </a:r>
            <a:endParaRPr lang="tr-TR" sz="1800" dirty="0"/>
          </a:p>
        </p:txBody>
      </p:sp>
      <p:sp>
        <p:nvSpPr>
          <p:cNvPr id="94" name="Rounded Rectangle 4"/>
          <p:cNvSpPr/>
          <p:nvPr/>
        </p:nvSpPr>
        <p:spPr>
          <a:xfrm>
            <a:off x="5265221" y="2399290"/>
            <a:ext cx="2885798" cy="4481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60008" rIns="60008" bIns="60008" numCol="1" spcCol="953" anchor="ctr" anchorCtr="0">
            <a:noAutofit/>
          </a:bodyPr>
          <a:lstStyle/>
          <a:p>
            <a:pPr algn="ctr"/>
            <a:r>
              <a:rPr lang="en-US" sz="2400" b="1" dirty="0">
                <a:solidFill>
                  <a:srgbClr val="C00000"/>
                </a:solidFill>
              </a:rPr>
              <a:t>4</a:t>
            </a:r>
            <a:r>
              <a:rPr lang="tr-TR" sz="2400" b="1" dirty="0">
                <a:solidFill>
                  <a:srgbClr val="C00000"/>
                </a:solidFill>
              </a:rPr>
              <a:t>.1</a:t>
            </a:r>
            <a:r>
              <a:rPr lang="en-US" sz="2400" b="1" dirty="0">
                <a:solidFill>
                  <a:srgbClr val="C00000"/>
                </a:solidFill>
              </a:rPr>
              <a:t>% </a:t>
            </a:r>
            <a:r>
              <a:rPr lang="en-US" sz="1800" b="1" dirty="0">
                <a:solidFill>
                  <a:srgbClr val="C00000"/>
                </a:solidFill>
              </a:rPr>
              <a:t>of </a:t>
            </a:r>
            <a:r>
              <a:rPr lang="tr-TR" sz="1800" b="1" dirty="0">
                <a:solidFill>
                  <a:srgbClr val="C00000"/>
                </a:solidFill>
              </a:rPr>
              <a:t>W</a:t>
            </a:r>
            <a:r>
              <a:rPr lang="en-US" sz="1800" b="1" dirty="0" err="1">
                <a:solidFill>
                  <a:srgbClr val="C00000"/>
                </a:solidFill>
              </a:rPr>
              <a:t>orld</a:t>
            </a:r>
            <a:r>
              <a:rPr lang="en-US" sz="1800" b="1" dirty="0">
                <a:solidFill>
                  <a:srgbClr val="C00000"/>
                </a:solidFill>
              </a:rPr>
              <a:t> GDP </a:t>
            </a:r>
          </a:p>
        </p:txBody>
      </p:sp>
      <p:sp>
        <p:nvSpPr>
          <p:cNvPr id="95" name="Rounded Rectangle 4"/>
          <p:cNvSpPr/>
          <p:nvPr/>
        </p:nvSpPr>
        <p:spPr>
          <a:xfrm>
            <a:off x="5200650" y="3704952"/>
            <a:ext cx="3000375" cy="4481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60008" rIns="60008" bIns="60008" numCol="1" spcCol="953" anchor="ctr" anchorCtr="0">
            <a:noAutofit/>
          </a:bodyPr>
          <a:lstStyle/>
          <a:p>
            <a:pPr algn="ctr"/>
            <a:r>
              <a:rPr lang="tr-TR" sz="3600" b="1" dirty="0" smtClean="0">
                <a:solidFill>
                  <a:schemeClr val="bg1"/>
                </a:solidFill>
                <a:effectLst>
                  <a:outerShdw blurRad="38100" dist="38100" dir="2700000" algn="tl">
                    <a:srgbClr val="000000">
                      <a:alpha val="43137"/>
                    </a:srgbClr>
                  </a:outerShdw>
                </a:effectLst>
              </a:rPr>
              <a:t>7</a:t>
            </a:r>
            <a:r>
              <a:rPr lang="en-US" sz="3600" b="1" dirty="0" smtClean="0">
                <a:solidFill>
                  <a:schemeClr val="bg1"/>
                </a:solidFill>
                <a:effectLst>
                  <a:outerShdw blurRad="38100" dist="38100" dir="2700000" algn="tl">
                    <a:srgbClr val="000000">
                      <a:alpha val="43137"/>
                    </a:srgbClr>
                  </a:outerShdw>
                </a:effectLst>
              </a:rPr>
              <a:t>% </a:t>
            </a:r>
            <a:r>
              <a:rPr lang="en-US" sz="2100" b="1" dirty="0">
                <a:solidFill>
                  <a:schemeClr val="bg1"/>
                </a:solidFill>
                <a:effectLst>
                  <a:outerShdw blurRad="38100" dist="38100" dir="2700000" algn="tl">
                    <a:srgbClr val="000000">
                      <a:alpha val="43137"/>
                    </a:srgbClr>
                  </a:outerShdw>
                </a:effectLst>
              </a:rPr>
              <a:t>of Turkey GDP</a:t>
            </a:r>
          </a:p>
        </p:txBody>
      </p:sp>
      <p:cxnSp>
        <p:nvCxnSpPr>
          <p:cNvPr id="36" name="Straight Connector 35"/>
          <p:cNvCxnSpPr/>
          <p:nvPr/>
        </p:nvCxnSpPr>
        <p:spPr>
          <a:xfrm>
            <a:off x="800100" y="2150269"/>
            <a:ext cx="2864644" cy="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272088" y="2150269"/>
            <a:ext cx="2864644" cy="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126727" y="957407"/>
            <a:ext cx="2146559" cy="950120"/>
            <a:chOff x="4168970" y="1822463"/>
            <a:chExt cx="2862078" cy="1266826"/>
          </a:xfrm>
        </p:grpSpPr>
        <p:pic>
          <p:nvPicPr>
            <p:cNvPr id="98" name="Picture 9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752">
              <a:off x="4168970" y="1822463"/>
              <a:ext cx="2862078" cy="1266826"/>
            </a:xfrm>
            <a:prstGeom prst="rect">
              <a:avLst/>
            </a:prstGeom>
          </p:spPr>
        </p:pic>
        <p:sp>
          <p:nvSpPr>
            <p:cNvPr id="99" name="Rounded Rectangle 4"/>
            <p:cNvSpPr/>
            <p:nvPr/>
          </p:nvSpPr>
          <p:spPr>
            <a:xfrm rot="21363251">
              <a:off x="4791509" y="2134388"/>
              <a:ext cx="1551842" cy="675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tr-TR" sz="2400" b="1" dirty="0">
                  <a:solidFill>
                    <a:schemeClr val="bg1"/>
                  </a:solidFill>
                  <a:effectLst>
                    <a:outerShdw blurRad="38100" dist="38100" dir="2700000" algn="tl">
                      <a:srgbClr val="000000">
                        <a:alpha val="43137"/>
                      </a:srgbClr>
                    </a:outerShdw>
                  </a:effectLst>
                </a:rPr>
                <a:t>X1.8</a:t>
              </a:r>
              <a:endParaRPr lang="en-US" sz="2400" b="1" dirty="0">
                <a:solidFill>
                  <a:schemeClr val="bg1"/>
                </a:solidFill>
                <a:effectLst>
                  <a:outerShdw blurRad="38100" dist="38100" dir="2700000" algn="tl">
                    <a:srgbClr val="000000">
                      <a:alpha val="43137"/>
                    </a:srgbClr>
                  </a:outerShdw>
                </a:effectLst>
              </a:endParaRPr>
            </a:p>
          </p:txBody>
        </p:sp>
      </p:grpSp>
      <p:grpSp>
        <p:nvGrpSpPr>
          <p:cNvPr id="6" name="Group 5"/>
          <p:cNvGrpSpPr/>
          <p:nvPr/>
        </p:nvGrpSpPr>
        <p:grpSpPr>
          <a:xfrm>
            <a:off x="3325647" y="1509606"/>
            <a:ext cx="2384281" cy="950120"/>
            <a:chOff x="4434196" y="2558728"/>
            <a:chExt cx="3179041" cy="1266826"/>
          </a:xfrm>
        </p:grpSpPr>
        <p:pic>
          <p:nvPicPr>
            <p:cNvPr id="100" name="Picture 9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752">
              <a:off x="4434196" y="2558728"/>
              <a:ext cx="3179041" cy="1266826"/>
            </a:xfrm>
            <a:prstGeom prst="rect">
              <a:avLst/>
            </a:prstGeom>
          </p:spPr>
        </p:pic>
        <p:sp>
          <p:nvSpPr>
            <p:cNvPr id="101" name="Rounded Rectangle 4"/>
            <p:cNvSpPr/>
            <p:nvPr/>
          </p:nvSpPr>
          <p:spPr>
            <a:xfrm>
              <a:off x="5172509" y="2905913"/>
              <a:ext cx="1551842" cy="675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tr-TR" sz="2400" b="1" dirty="0">
                  <a:solidFill>
                    <a:schemeClr val="bg1"/>
                  </a:solidFill>
                  <a:effectLst>
                    <a:outerShdw blurRad="38100" dist="38100" dir="2700000" algn="tl">
                      <a:srgbClr val="000000">
                        <a:alpha val="43137"/>
                      </a:srgbClr>
                    </a:outerShdw>
                  </a:effectLst>
                </a:rPr>
                <a:t>X2.5</a:t>
              </a:r>
              <a:endParaRPr lang="en-US" sz="2400" b="1" dirty="0">
                <a:solidFill>
                  <a:schemeClr val="bg1"/>
                </a:solidFill>
                <a:effectLst>
                  <a:outerShdw blurRad="38100" dist="38100" dir="2700000" algn="tl">
                    <a:srgbClr val="000000">
                      <a:alpha val="43137"/>
                    </a:srgbClr>
                  </a:outerShdw>
                </a:effectLst>
              </a:endParaRPr>
            </a:p>
          </p:txBody>
        </p:sp>
      </p:grpSp>
      <p:sp>
        <p:nvSpPr>
          <p:cNvPr id="31" name="TextBox 30"/>
          <p:cNvSpPr txBox="1"/>
          <p:nvPr/>
        </p:nvSpPr>
        <p:spPr>
          <a:xfrm>
            <a:off x="29753" y="4774153"/>
            <a:ext cx="6029851" cy="312906"/>
          </a:xfrm>
          <a:prstGeom prst="rect">
            <a:avLst/>
          </a:prstGeom>
          <a:noFill/>
        </p:spPr>
        <p:txBody>
          <a:bodyPr wrap="square" lIns="68580" tIns="34290" rIns="68580" bIns="34290" rtlCol="0">
            <a:spAutoFit/>
          </a:bodyPr>
          <a:lstStyle/>
          <a:p>
            <a:pPr>
              <a:lnSpc>
                <a:spcPts val="1875"/>
              </a:lnSpc>
            </a:pPr>
            <a:r>
              <a:rPr lang="tr-TR" sz="900" i="1" dirty="0">
                <a:solidFill>
                  <a:srgbClr val="505050"/>
                </a:solidFill>
              </a:rPr>
              <a:t>Source: </a:t>
            </a:r>
            <a:r>
              <a:rPr lang="en-US" sz="900" i="1" dirty="0" smtClean="0">
                <a:solidFill>
                  <a:srgbClr val="505050"/>
                </a:solidFill>
              </a:rPr>
              <a:t>ATAG</a:t>
            </a:r>
            <a:r>
              <a:rPr lang="en-US" sz="900" i="1" dirty="0">
                <a:solidFill>
                  <a:srgbClr val="505050"/>
                </a:solidFill>
              </a:rPr>
              <a:t>, *Total (direct, indirect, induced) </a:t>
            </a:r>
            <a:r>
              <a:rPr lang="en-US" sz="900" i="1" dirty="0" smtClean="0">
                <a:solidFill>
                  <a:srgbClr val="505050"/>
                </a:solidFill>
              </a:rPr>
              <a:t>effect</a:t>
            </a:r>
            <a:r>
              <a:rPr lang="tr-TR" sz="900" i="1" dirty="0" smtClean="0">
                <a:solidFill>
                  <a:srgbClr val="505050"/>
                </a:solidFill>
              </a:rPr>
              <a:t>, </a:t>
            </a:r>
            <a:r>
              <a:rPr lang="tr-TR" sz="900" i="1" dirty="0" err="1" smtClean="0">
                <a:solidFill>
                  <a:srgbClr val="505050"/>
                </a:solidFill>
              </a:rPr>
              <a:t>Turkey</a:t>
            </a:r>
            <a:r>
              <a:rPr lang="tr-TR" sz="900" i="1" dirty="0" smtClean="0">
                <a:solidFill>
                  <a:srgbClr val="505050"/>
                </a:solidFill>
              </a:rPr>
              <a:t> GDP </a:t>
            </a:r>
            <a:r>
              <a:rPr lang="tr-TR" sz="900" i="1" dirty="0" err="1" smtClean="0">
                <a:solidFill>
                  <a:srgbClr val="505050"/>
                </a:solidFill>
              </a:rPr>
              <a:t>percentages</a:t>
            </a:r>
            <a:r>
              <a:rPr lang="tr-TR" sz="900" i="1" dirty="0" smtClean="0">
                <a:solidFill>
                  <a:srgbClr val="505050"/>
                </a:solidFill>
              </a:rPr>
              <a:t> </a:t>
            </a:r>
            <a:r>
              <a:rPr lang="tr-TR" sz="900" i="1" dirty="0" err="1" smtClean="0">
                <a:solidFill>
                  <a:srgbClr val="505050"/>
                </a:solidFill>
              </a:rPr>
              <a:t>are</a:t>
            </a:r>
            <a:r>
              <a:rPr lang="tr-TR" sz="900" i="1" dirty="0" smtClean="0">
                <a:solidFill>
                  <a:srgbClr val="505050"/>
                </a:solidFill>
              </a:rPr>
              <a:t> </a:t>
            </a:r>
            <a:r>
              <a:rPr lang="tr-TR" sz="900" i="1" dirty="0" err="1" smtClean="0">
                <a:solidFill>
                  <a:srgbClr val="505050"/>
                </a:solidFill>
              </a:rPr>
              <a:t>forecasted</a:t>
            </a:r>
            <a:r>
              <a:rPr lang="tr-TR" sz="900" i="1" dirty="0" smtClean="0">
                <a:solidFill>
                  <a:srgbClr val="505050"/>
                </a:solidFill>
              </a:rPr>
              <a:t>.</a:t>
            </a:r>
            <a:r>
              <a:rPr lang="en-US" sz="900" i="1" dirty="0" smtClean="0">
                <a:solidFill>
                  <a:srgbClr val="505050"/>
                </a:solidFill>
              </a:rPr>
              <a:t> </a:t>
            </a:r>
            <a:r>
              <a:rPr lang="tr-TR" sz="900" i="1" dirty="0" err="1" smtClean="0">
                <a:solidFill>
                  <a:srgbClr val="505050"/>
                </a:solidFill>
              </a:rPr>
              <a:t>Today</a:t>
            </a:r>
            <a:r>
              <a:rPr lang="tr-TR" sz="900" i="1" dirty="0" smtClean="0">
                <a:solidFill>
                  <a:srgbClr val="505050"/>
                </a:solidFill>
              </a:rPr>
              <a:t> </a:t>
            </a:r>
            <a:r>
              <a:rPr lang="tr-TR" sz="900" i="1" dirty="0" err="1" smtClean="0">
                <a:solidFill>
                  <a:srgbClr val="505050"/>
                </a:solidFill>
              </a:rPr>
              <a:t>values</a:t>
            </a:r>
            <a:r>
              <a:rPr lang="tr-TR" sz="900" i="1" dirty="0" smtClean="0">
                <a:solidFill>
                  <a:srgbClr val="505050"/>
                </a:solidFill>
              </a:rPr>
              <a:t> </a:t>
            </a:r>
            <a:r>
              <a:rPr lang="tr-TR" sz="900" i="1" dirty="0" err="1" smtClean="0">
                <a:solidFill>
                  <a:srgbClr val="505050"/>
                </a:solidFill>
              </a:rPr>
              <a:t>are</a:t>
            </a:r>
            <a:r>
              <a:rPr lang="tr-TR" sz="900" i="1" dirty="0" smtClean="0">
                <a:solidFill>
                  <a:srgbClr val="505050"/>
                </a:solidFill>
              </a:rPr>
              <a:t> 2012 </a:t>
            </a:r>
            <a:r>
              <a:rPr lang="tr-TR" sz="900" i="1" dirty="0" err="1" smtClean="0">
                <a:solidFill>
                  <a:srgbClr val="505050"/>
                </a:solidFill>
              </a:rPr>
              <a:t>values</a:t>
            </a:r>
            <a:r>
              <a:rPr lang="tr-TR" sz="900" i="1" dirty="0" smtClean="0">
                <a:solidFill>
                  <a:srgbClr val="505050"/>
                </a:solidFill>
              </a:rPr>
              <a:t>.</a:t>
            </a:r>
          </a:p>
        </p:txBody>
      </p:sp>
      <p:sp>
        <p:nvSpPr>
          <p:cNvPr id="47" name="Content Placeholder 2"/>
          <p:cNvSpPr>
            <a:spLocks noGrp="1"/>
          </p:cNvSpPr>
          <p:nvPr>
            <p:ph sz="half" idx="1"/>
          </p:nvPr>
        </p:nvSpPr>
        <p:spPr>
          <a:xfrm rot="16200000">
            <a:off x="-294951" y="1835707"/>
            <a:ext cx="1245809" cy="299314"/>
          </a:xfrm>
        </p:spPr>
        <p:txBody>
          <a:bodyPr/>
          <a:lstStyle/>
          <a:p>
            <a:pPr algn="ctr"/>
            <a:r>
              <a:rPr lang="tr-TR" sz="1800" dirty="0" smtClean="0"/>
              <a:t>WORLD</a:t>
            </a:r>
            <a:endParaRPr lang="tr-TR" sz="1800" dirty="0"/>
          </a:p>
        </p:txBody>
      </p:sp>
      <p:sp>
        <p:nvSpPr>
          <p:cNvPr id="48" name="Content Placeholder 2"/>
          <p:cNvSpPr>
            <a:spLocks noGrp="1"/>
          </p:cNvSpPr>
          <p:nvPr>
            <p:ph sz="half" idx="1"/>
          </p:nvPr>
        </p:nvSpPr>
        <p:spPr>
          <a:xfrm rot="16200000">
            <a:off x="-293736" y="3823659"/>
            <a:ext cx="1245809" cy="299314"/>
          </a:xfrm>
        </p:spPr>
        <p:txBody>
          <a:bodyPr/>
          <a:lstStyle/>
          <a:p>
            <a:pPr algn="ctr"/>
            <a:r>
              <a:rPr lang="tr-TR" sz="1800" dirty="0" smtClean="0"/>
              <a:t>TURKEY</a:t>
            </a:r>
            <a:endParaRPr lang="tr-TR" sz="1800" dirty="0"/>
          </a:p>
        </p:txBody>
      </p:sp>
    </p:spTree>
    <p:extLst>
      <p:ext uri="{BB962C8B-B14F-4D97-AF65-F5344CB8AC3E}">
        <p14:creationId xmlns:p14="http://schemas.microsoft.com/office/powerpoint/2010/main" val="23371509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animEffect transition="in" filter="fade">
                                      <p:cBhvr>
                                        <p:cTn id="11" dur="750"/>
                                        <p:tgtEl>
                                          <p:spTgt spid="47">
                                            <p:txEl>
                                              <p:pRg st="0" end="0"/>
                                            </p:txEl>
                                          </p:spTgt>
                                        </p:tgtEl>
                                      </p:cBhvr>
                                    </p:animEffect>
                                    <p:anim calcmode="lin" valueType="num">
                                      <p:cBhvr>
                                        <p:cTn id="12" dur="75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47">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750"/>
                                        <p:tgtEl>
                                          <p:spTgt spid="82"/>
                                        </p:tgtEl>
                                      </p:cBhvr>
                                    </p:animEffect>
                                    <p:anim calcmode="lin" valueType="num">
                                      <p:cBhvr>
                                        <p:cTn id="17" dur="750" fill="hold"/>
                                        <p:tgtEl>
                                          <p:spTgt spid="82"/>
                                        </p:tgtEl>
                                        <p:attrNameLst>
                                          <p:attrName>ppt_x</p:attrName>
                                        </p:attrNameLst>
                                      </p:cBhvr>
                                      <p:tavLst>
                                        <p:tav tm="0">
                                          <p:val>
                                            <p:strVal val="#ppt_x"/>
                                          </p:val>
                                        </p:tav>
                                        <p:tav tm="100000">
                                          <p:val>
                                            <p:strVal val="#ppt_x"/>
                                          </p:val>
                                        </p:tav>
                                      </p:tavLst>
                                    </p:anim>
                                    <p:anim calcmode="lin" valueType="num">
                                      <p:cBhvr>
                                        <p:cTn id="18" dur="750" fill="hold"/>
                                        <p:tgtEl>
                                          <p:spTgt spid="8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ppt_x</p:attrName>
                                        </p:attrNameLst>
                                      </p:cBhvr>
                                      <p:tavLst>
                                        <p:tav tm="0">
                                          <p:val>
                                            <p:strVal val="#ppt_x"/>
                                          </p:val>
                                        </p:tav>
                                        <p:tav tm="100000">
                                          <p:val>
                                            <p:strVal val="#ppt_x"/>
                                          </p:val>
                                        </p:tav>
                                      </p:tavLst>
                                    </p:anim>
                                    <p:anim calcmode="lin" valueType="num">
                                      <p:cBhvr>
                                        <p:cTn id="23" dur="750" fill="hold"/>
                                        <p:tgtEl>
                                          <p:spTgt spid="3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50"/>
                                        <p:tgtEl>
                                          <p:spTgt spid="75"/>
                                        </p:tgtEl>
                                      </p:cBhvr>
                                    </p:animEffect>
                                    <p:anim calcmode="lin" valueType="num">
                                      <p:cBhvr>
                                        <p:cTn id="27" dur="750" fill="hold"/>
                                        <p:tgtEl>
                                          <p:spTgt spid="75"/>
                                        </p:tgtEl>
                                        <p:attrNameLst>
                                          <p:attrName>ppt_x</p:attrName>
                                        </p:attrNameLst>
                                      </p:cBhvr>
                                      <p:tavLst>
                                        <p:tav tm="0">
                                          <p:val>
                                            <p:strVal val="#ppt_x"/>
                                          </p:val>
                                        </p:tav>
                                        <p:tav tm="100000">
                                          <p:val>
                                            <p:strVal val="#ppt_x"/>
                                          </p:val>
                                        </p:tav>
                                      </p:tavLst>
                                    </p:anim>
                                    <p:anim calcmode="lin" valueType="num">
                                      <p:cBhvr>
                                        <p:cTn id="28" dur="750" fill="hold"/>
                                        <p:tgtEl>
                                          <p:spTgt spid="7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750"/>
                                        <p:tgtEl>
                                          <p:spTgt spid="76"/>
                                        </p:tgtEl>
                                      </p:cBhvr>
                                    </p:animEffect>
                                    <p:anim calcmode="lin" valueType="num">
                                      <p:cBhvr>
                                        <p:cTn id="32" dur="750" fill="hold"/>
                                        <p:tgtEl>
                                          <p:spTgt spid="76"/>
                                        </p:tgtEl>
                                        <p:attrNameLst>
                                          <p:attrName>ppt_x</p:attrName>
                                        </p:attrNameLst>
                                      </p:cBhvr>
                                      <p:tavLst>
                                        <p:tav tm="0">
                                          <p:val>
                                            <p:strVal val="#ppt_x"/>
                                          </p:val>
                                        </p:tav>
                                        <p:tav tm="100000">
                                          <p:val>
                                            <p:strVal val="#ppt_x"/>
                                          </p:val>
                                        </p:tav>
                                      </p:tavLst>
                                    </p:anim>
                                    <p:anim calcmode="lin" valueType="num">
                                      <p:cBhvr>
                                        <p:cTn id="33" dur="750" fill="hold"/>
                                        <p:tgtEl>
                                          <p:spTgt spid="7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9">
                                            <p:txEl>
                                              <p:pRg st="0" end="0"/>
                                            </p:txEl>
                                          </p:spTgt>
                                        </p:tgtEl>
                                        <p:attrNameLst>
                                          <p:attrName>style.visibility</p:attrName>
                                        </p:attrNameLst>
                                      </p:cBhvr>
                                      <p:to>
                                        <p:strVal val="visible"/>
                                      </p:to>
                                    </p:set>
                                    <p:animEffect transition="in" filter="fade">
                                      <p:cBhvr>
                                        <p:cTn id="36" dur="750"/>
                                        <p:tgtEl>
                                          <p:spTgt spid="79">
                                            <p:txEl>
                                              <p:pRg st="0" end="0"/>
                                            </p:txEl>
                                          </p:spTgt>
                                        </p:tgtEl>
                                      </p:cBhvr>
                                    </p:animEffect>
                                    <p:anim calcmode="lin" valueType="num">
                                      <p:cBhvr>
                                        <p:cTn id="37" dur="750" fill="hold"/>
                                        <p:tgtEl>
                                          <p:spTgt spid="79">
                                            <p:txEl>
                                              <p:pRg st="0" end="0"/>
                                            </p:txEl>
                                          </p:spTgt>
                                        </p:tgtEl>
                                        <p:attrNameLst>
                                          <p:attrName>ppt_x</p:attrName>
                                        </p:attrNameLst>
                                      </p:cBhvr>
                                      <p:tavLst>
                                        <p:tav tm="0">
                                          <p:val>
                                            <p:strVal val="#ppt_x"/>
                                          </p:val>
                                        </p:tav>
                                        <p:tav tm="100000">
                                          <p:val>
                                            <p:strVal val="#ppt_x"/>
                                          </p:val>
                                        </p:tav>
                                      </p:tavLst>
                                    </p:anim>
                                    <p:anim calcmode="lin" valueType="num">
                                      <p:cBhvr>
                                        <p:cTn id="38" dur="750" fill="hold"/>
                                        <p:tgtEl>
                                          <p:spTgt spid="79">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750"/>
                                        <p:tgtEl>
                                          <p:spTgt spid="86"/>
                                        </p:tgtEl>
                                      </p:cBhvr>
                                    </p:animEffect>
                                    <p:anim calcmode="lin" valueType="num">
                                      <p:cBhvr>
                                        <p:cTn id="42" dur="750" fill="hold"/>
                                        <p:tgtEl>
                                          <p:spTgt spid="86"/>
                                        </p:tgtEl>
                                        <p:attrNameLst>
                                          <p:attrName>ppt_x</p:attrName>
                                        </p:attrNameLst>
                                      </p:cBhvr>
                                      <p:tavLst>
                                        <p:tav tm="0">
                                          <p:val>
                                            <p:strVal val="#ppt_x"/>
                                          </p:val>
                                        </p:tav>
                                        <p:tav tm="100000">
                                          <p:val>
                                            <p:strVal val="#ppt_x"/>
                                          </p:val>
                                        </p:tav>
                                      </p:tavLst>
                                    </p:anim>
                                    <p:anim calcmode="lin" valueType="num">
                                      <p:cBhvr>
                                        <p:cTn id="43" dur="750" fill="hold"/>
                                        <p:tgtEl>
                                          <p:spTgt spid="86"/>
                                        </p:tgtEl>
                                        <p:attrNameLst>
                                          <p:attrName>ppt_y</p:attrName>
                                        </p:attrNameLst>
                                      </p:cBhvr>
                                      <p:tavLst>
                                        <p:tav tm="0">
                                          <p:val>
                                            <p:strVal val="#ppt_y+.1"/>
                                          </p:val>
                                        </p:tav>
                                        <p:tav tm="100000">
                                          <p:val>
                                            <p:strVal val="#ppt_y"/>
                                          </p:val>
                                        </p:tav>
                                      </p:tavLst>
                                    </p:anim>
                                  </p:childTnLst>
                                </p:cTn>
                              </p:par>
                            </p:childTnLst>
                          </p:cTn>
                        </p:par>
                        <p:par>
                          <p:cTn id="44" fill="hold">
                            <p:stCondLst>
                              <p:cond delay="750"/>
                            </p:stCondLst>
                            <p:childTnLst>
                              <p:par>
                                <p:cTn id="45" presetID="42"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750"/>
                                        <p:tgtEl>
                                          <p:spTgt spid="5"/>
                                        </p:tgtEl>
                                      </p:cBhvr>
                                    </p:animEffect>
                                    <p:anim calcmode="lin" valueType="num">
                                      <p:cBhvr>
                                        <p:cTn id="48" dur="750" fill="hold"/>
                                        <p:tgtEl>
                                          <p:spTgt spid="5"/>
                                        </p:tgtEl>
                                        <p:attrNameLst>
                                          <p:attrName>ppt_x</p:attrName>
                                        </p:attrNameLst>
                                      </p:cBhvr>
                                      <p:tavLst>
                                        <p:tav tm="0">
                                          <p:val>
                                            <p:strVal val="#ppt_x"/>
                                          </p:val>
                                        </p:tav>
                                        <p:tav tm="100000">
                                          <p:val>
                                            <p:strVal val="#ppt_x"/>
                                          </p:val>
                                        </p:tav>
                                      </p:tavLst>
                                    </p:anim>
                                    <p:anim calcmode="lin" valueType="num">
                                      <p:cBhvr>
                                        <p:cTn id="49" dur="75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750"/>
                                        <p:tgtEl>
                                          <p:spTgt spid="6"/>
                                        </p:tgtEl>
                                      </p:cBhvr>
                                    </p:animEffect>
                                    <p:anim calcmode="lin" valueType="num">
                                      <p:cBhvr>
                                        <p:cTn id="53" dur="750" fill="hold"/>
                                        <p:tgtEl>
                                          <p:spTgt spid="6"/>
                                        </p:tgtEl>
                                        <p:attrNameLst>
                                          <p:attrName>ppt_x</p:attrName>
                                        </p:attrNameLst>
                                      </p:cBhvr>
                                      <p:tavLst>
                                        <p:tav tm="0">
                                          <p:val>
                                            <p:strVal val="#ppt_x"/>
                                          </p:val>
                                        </p:tav>
                                        <p:tav tm="100000">
                                          <p:val>
                                            <p:strVal val="#ppt_x"/>
                                          </p:val>
                                        </p:tav>
                                      </p:tavLst>
                                    </p:anim>
                                    <p:anim calcmode="lin" valueType="num">
                                      <p:cBhvr>
                                        <p:cTn id="54" dur="750" fill="hold"/>
                                        <p:tgtEl>
                                          <p:spTgt spid="6"/>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42" presetClass="entr" presetSubtype="0"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fade">
                                      <p:cBhvr>
                                        <p:cTn id="58" dur="750"/>
                                        <p:tgtEl>
                                          <p:spTgt spid="88"/>
                                        </p:tgtEl>
                                      </p:cBhvr>
                                    </p:animEffect>
                                    <p:anim calcmode="lin" valueType="num">
                                      <p:cBhvr>
                                        <p:cTn id="59" dur="750" fill="hold"/>
                                        <p:tgtEl>
                                          <p:spTgt spid="88"/>
                                        </p:tgtEl>
                                        <p:attrNameLst>
                                          <p:attrName>ppt_x</p:attrName>
                                        </p:attrNameLst>
                                      </p:cBhvr>
                                      <p:tavLst>
                                        <p:tav tm="0">
                                          <p:val>
                                            <p:strVal val="#ppt_x"/>
                                          </p:val>
                                        </p:tav>
                                        <p:tav tm="100000">
                                          <p:val>
                                            <p:strVal val="#ppt_x"/>
                                          </p:val>
                                        </p:tav>
                                      </p:tavLst>
                                    </p:anim>
                                    <p:anim calcmode="lin" valueType="num">
                                      <p:cBhvr>
                                        <p:cTn id="60" dur="750" fill="hold"/>
                                        <p:tgtEl>
                                          <p:spTgt spid="8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750"/>
                                        <p:tgtEl>
                                          <p:spTgt spid="89"/>
                                        </p:tgtEl>
                                      </p:cBhvr>
                                    </p:animEffect>
                                    <p:anim calcmode="lin" valueType="num">
                                      <p:cBhvr>
                                        <p:cTn id="64" dur="750" fill="hold"/>
                                        <p:tgtEl>
                                          <p:spTgt spid="89"/>
                                        </p:tgtEl>
                                        <p:attrNameLst>
                                          <p:attrName>ppt_x</p:attrName>
                                        </p:attrNameLst>
                                      </p:cBhvr>
                                      <p:tavLst>
                                        <p:tav tm="0">
                                          <p:val>
                                            <p:strVal val="#ppt_x"/>
                                          </p:val>
                                        </p:tav>
                                        <p:tav tm="100000">
                                          <p:val>
                                            <p:strVal val="#ppt_x"/>
                                          </p:val>
                                        </p:tav>
                                      </p:tavLst>
                                    </p:anim>
                                    <p:anim calcmode="lin" valueType="num">
                                      <p:cBhvr>
                                        <p:cTn id="65" dur="750" fill="hold"/>
                                        <p:tgtEl>
                                          <p:spTgt spid="8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fade">
                                      <p:cBhvr>
                                        <p:cTn id="68" dur="750"/>
                                        <p:tgtEl>
                                          <p:spTgt spid="91"/>
                                        </p:tgtEl>
                                      </p:cBhvr>
                                    </p:animEffect>
                                    <p:anim calcmode="lin" valueType="num">
                                      <p:cBhvr>
                                        <p:cTn id="69" dur="750" fill="hold"/>
                                        <p:tgtEl>
                                          <p:spTgt spid="91"/>
                                        </p:tgtEl>
                                        <p:attrNameLst>
                                          <p:attrName>ppt_x</p:attrName>
                                        </p:attrNameLst>
                                      </p:cBhvr>
                                      <p:tavLst>
                                        <p:tav tm="0">
                                          <p:val>
                                            <p:strVal val="#ppt_x"/>
                                          </p:val>
                                        </p:tav>
                                        <p:tav tm="100000">
                                          <p:val>
                                            <p:strVal val="#ppt_x"/>
                                          </p:val>
                                        </p:tav>
                                      </p:tavLst>
                                    </p:anim>
                                    <p:anim calcmode="lin" valueType="num">
                                      <p:cBhvr>
                                        <p:cTn id="70" dur="750" fill="hold"/>
                                        <p:tgtEl>
                                          <p:spTgt spid="91"/>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92"/>
                                        </p:tgtEl>
                                        <p:attrNameLst>
                                          <p:attrName>style.visibility</p:attrName>
                                        </p:attrNameLst>
                                      </p:cBhvr>
                                      <p:to>
                                        <p:strVal val="visible"/>
                                      </p:to>
                                    </p:set>
                                    <p:animEffect transition="in" filter="fade">
                                      <p:cBhvr>
                                        <p:cTn id="73" dur="750"/>
                                        <p:tgtEl>
                                          <p:spTgt spid="92"/>
                                        </p:tgtEl>
                                      </p:cBhvr>
                                    </p:animEffect>
                                    <p:anim calcmode="lin" valueType="num">
                                      <p:cBhvr>
                                        <p:cTn id="74" dur="750" fill="hold"/>
                                        <p:tgtEl>
                                          <p:spTgt spid="92"/>
                                        </p:tgtEl>
                                        <p:attrNameLst>
                                          <p:attrName>ppt_x</p:attrName>
                                        </p:attrNameLst>
                                      </p:cBhvr>
                                      <p:tavLst>
                                        <p:tav tm="0">
                                          <p:val>
                                            <p:strVal val="#ppt_x"/>
                                          </p:val>
                                        </p:tav>
                                        <p:tav tm="100000">
                                          <p:val>
                                            <p:strVal val="#ppt_x"/>
                                          </p:val>
                                        </p:tav>
                                      </p:tavLst>
                                    </p:anim>
                                    <p:anim calcmode="lin" valueType="num">
                                      <p:cBhvr>
                                        <p:cTn id="75" dur="750" fill="hold"/>
                                        <p:tgtEl>
                                          <p:spTgt spid="9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93">
                                            <p:txEl>
                                              <p:pRg st="0" end="0"/>
                                            </p:txEl>
                                          </p:spTgt>
                                        </p:tgtEl>
                                        <p:attrNameLst>
                                          <p:attrName>style.visibility</p:attrName>
                                        </p:attrNameLst>
                                      </p:cBhvr>
                                      <p:to>
                                        <p:strVal val="visible"/>
                                      </p:to>
                                    </p:set>
                                    <p:animEffect transition="in" filter="fade">
                                      <p:cBhvr>
                                        <p:cTn id="78" dur="750"/>
                                        <p:tgtEl>
                                          <p:spTgt spid="93">
                                            <p:txEl>
                                              <p:pRg st="0" end="0"/>
                                            </p:txEl>
                                          </p:spTgt>
                                        </p:tgtEl>
                                      </p:cBhvr>
                                    </p:animEffect>
                                    <p:anim calcmode="lin" valueType="num">
                                      <p:cBhvr>
                                        <p:cTn id="79" dur="750" fill="hold"/>
                                        <p:tgtEl>
                                          <p:spTgt spid="93">
                                            <p:txEl>
                                              <p:pRg st="0" end="0"/>
                                            </p:txEl>
                                          </p:spTgt>
                                        </p:tgtEl>
                                        <p:attrNameLst>
                                          <p:attrName>ppt_x</p:attrName>
                                        </p:attrNameLst>
                                      </p:cBhvr>
                                      <p:tavLst>
                                        <p:tav tm="0">
                                          <p:val>
                                            <p:strVal val="#ppt_x"/>
                                          </p:val>
                                        </p:tav>
                                        <p:tav tm="100000">
                                          <p:val>
                                            <p:strVal val="#ppt_x"/>
                                          </p:val>
                                        </p:tav>
                                      </p:tavLst>
                                    </p:anim>
                                    <p:anim calcmode="lin" valueType="num">
                                      <p:cBhvr>
                                        <p:cTn id="80" dur="750" fill="hold"/>
                                        <p:tgtEl>
                                          <p:spTgt spid="93">
                                            <p:txEl>
                                              <p:pRg st="0" end="0"/>
                                            </p:tx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fade">
                                      <p:cBhvr>
                                        <p:cTn id="83" dur="750"/>
                                        <p:tgtEl>
                                          <p:spTgt spid="94"/>
                                        </p:tgtEl>
                                      </p:cBhvr>
                                    </p:animEffect>
                                    <p:anim calcmode="lin" valueType="num">
                                      <p:cBhvr>
                                        <p:cTn id="84" dur="750" fill="hold"/>
                                        <p:tgtEl>
                                          <p:spTgt spid="94"/>
                                        </p:tgtEl>
                                        <p:attrNameLst>
                                          <p:attrName>ppt_x</p:attrName>
                                        </p:attrNameLst>
                                      </p:cBhvr>
                                      <p:tavLst>
                                        <p:tav tm="0">
                                          <p:val>
                                            <p:strVal val="#ppt_x"/>
                                          </p:val>
                                        </p:tav>
                                        <p:tav tm="100000">
                                          <p:val>
                                            <p:strVal val="#ppt_x"/>
                                          </p:val>
                                        </p:tav>
                                      </p:tavLst>
                                    </p:anim>
                                    <p:anim calcmode="lin" valueType="num">
                                      <p:cBhvr>
                                        <p:cTn id="85" dur="750" fill="hold"/>
                                        <p:tgtEl>
                                          <p:spTgt spid="94"/>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750"/>
                                        <p:tgtEl>
                                          <p:spTgt spid="36"/>
                                        </p:tgtEl>
                                      </p:cBhvr>
                                    </p:animEffect>
                                    <p:anim calcmode="lin" valueType="num">
                                      <p:cBhvr>
                                        <p:cTn id="89" dur="750" fill="hold"/>
                                        <p:tgtEl>
                                          <p:spTgt spid="36"/>
                                        </p:tgtEl>
                                        <p:attrNameLst>
                                          <p:attrName>ppt_x</p:attrName>
                                        </p:attrNameLst>
                                      </p:cBhvr>
                                      <p:tavLst>
                                        <p:tav tm="0">
                                          <p:val>
                                            <p:strVal val="#ppt_x"/>
                                          </p:val>
                                        </p:tav>
                                        <p:tav tm="100000">
                                          <p:val>
                                            <p:strVal val="#ppt_x"/>
                                          </p:val>
                                        </p:tav>
                                      </p:tavLst>
                                    </p:anim>
                                    <p:anim calcmode="lin" valueType="num">
                                      <p:cBhvr>
                                        <p:cTn id="90" dur="750" fill="hold"/>
                                        <p:tgtEl>
                                          <p:spTgt spid="36"/>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97"/>
                                        </p:tgtEl>
                                        <p:attrNameLst>
                                          <p:attrName>style.visibility</p:attrName>
                                        </p:attrNameLst>
                                      </p:cBhvr>
                                      <p:to>
                                        <p:strVal val="visible"/>
                                      </p:to>
                                    </p:set>
                                    <p:animEffect transition="in" filter="fade">
                                      <p:cBhvr>
                                        <p:cTn id="93" dur="750"/>
                                        <p:tgtEl>
                                          <p:spTgt spid="97"/>
                                        </p:tgtEl>
                                      </p:cBhvr>
                                    </p:animEffect>
                                    <p:anim calcmode="lin" valueType="num">
                                      <p:cBhvr>
                                        <p:cTn id="94" dur="750" fill="hold"/>
                                        <p:tgtEl>
                                          <p:spTgt spid="97"/>
                                        </p:tgtEl>
                                        <p:attrNameLst>
                                          <p:attrName>ppt_x</p:attrName>
                                        </p:attrNameLst>
                                      </p:cBhvr>
                                      <p:tavLst>
                                        <p:tav tm="0">
                                          <p:val>
                                            <p:strVal val="#ppt_x"/>
                                          </p:val>
                                        </p:tav>
                                        <p:tav tm="100000">
                                          <p:val>
                                            <p:strVal val="#ppt_x"/>
                                          </p:val>
                                        </p:tav>
                                      </p:tavLst>
                                    </p:anim>
                                    <p:anim calcmode="lin" valueType="num">
                                      <p:cBhvr>
                                        <p:cTn id="95" dur="750" fill="hold"/>
                                        <p:tgtEl>
                                          <p:spTgt spid="97"/>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48">
                                            <p:txEl>
                                              <p:pRg st="0" end="0"/>
                                            </p:txEl>
                                          </p:spTgt>
                                        </p:tgtEl>
                                        <p:attrNameLst>
                                          <p:attrName>style.visibility</p:attrName>
                                        </p:attrNameLst>
                                      </p:cBhvr>
                                      <p:to>
                                        <p:strVal val="visible"/>
                                      </p:to>
                                    </p:set>
                                    <p:animEffect transition="in" filter="fade">
                                      <p:cBhvr>
                                        <p:cTn id="98" dur="750"/>
                                        <p:tgtEl>
                                          <p:spTgt spid="48">
                                            <p:txEl>
                                              <p:pRg st="0" end="0"/>
                                            </p:txEl>
                                          </p:spTgt>
                                        </p:tgtEl>
                                      </p:cBhvr>
                                    </p:animEffect>
                                    <p:anim calcmode="lin" valueType="num">
                                      <p:cBhvr>
                                        <p:cTn id="99" dur="75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100" dur="750" fill="hold"/>
                                        <p:tgtEl>
                                          <p:spTgt spid="48">
                                            <p:txEl>
                                              <p:pRg st="0" end="0"/>
                                            </p:txEl>
                                          </p:spTgt>
                                        </p:tgtEl>
                                        <p:attrNameLst>
                                          <p:attrName>ppt_y</p:attrName>
                                        </p:attrNameLst>
                                      </p:cBhvr>
                                      <p:tavLst>
                                        <p:tav tm="0">
                                          <p:val>
                                            <p:strVal val="#ppt_y+.1"/>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0-#ppt_w/2"/>
                                          </p:val>
                                        </p:tav>
                                        <p:tav tm="100000">
                                          <p:val>
                                            <p:strVal val="#ppt_x"/>
                                          </p:val>
                                        </p:tav>
                                      </p:tavLst>
                                    </p:anim>
                                    <p:anim calcmode="lin" valueType="num">
                                      <p:cBhvr additive="base">
                                        <p:cTn id="104" dur="500" fill="hold"/>
                                        <p:tgtEl>
                                          <p:spTgt spid="40"/>
                                        </p:tgtEl>
                                        <p:attrNameLst>
                                          <p:attrName>ppt_y</p:attrName>
                                        </p:attrNameLst>
                                      </p:cBhvr>
                                      <p:tavLst>
                                        <p:tav tm="0">
                                          <p:val>
                                            <p:strVal val="#ppt_y"/>
                                          </p:val>
                                        </p:tav>
                                        <p:tav tm="100000">
                                          <p:val>
                                            <p:strVal val="#ppt_y"/>
                                          </p:val>
                                        </p:tav>
                                      </p:tavLst>
                                    </p:anim>
                                  </p:childTnLst>
                                </p:cTn>
                              </p:par>
                            </p:childTnLst>
                          </p:cTn>
                        </p:par>
                        <p:par>
                          <p:cTn id="105" fill="hold">
                            <p:stCondLst>
                              <p:cond delay="2250"/>
                            </p:stCondLst>
                            <p:childTnLst>
                              <p:par>
                                <p:cTn id="106" presetID="42" presetClass="entr" presetSubtype="0" fill="hold" nodeType="afterEffect">
                                  <p:stCondLst>
                                    <p:cond delay="0"/>
                                  </p:stCondLst>
                                  <p:childTnLst>
                                    <p:set>
                                      <p:cBhvr>
                                        <p:cTn id="107" dur="1" fill="hold">
                                          <p:stCondLst>
                                            <p:cond delay="0"/>
                                          </p:stCondLst>
                                        </p:cTn>
                                        <p:tgtEl>
                                          <p:spTgt spid="84"/>
                                        </p:tgtEl>
                                        <p:attrNameLst>
                                          <p:attrName>style.visibility</p:attrName>
                                        </p:attrNameLst>
                                      </p:cBhvr>
                                      <p:to>
                                        <p:strVal val="visible"/>
                                      </p:to>
                                    </p:set>
                                    <p:animEffect transition="in" filter="fade">
                                      <p:cBhvr>
                                        <p:cTn id="108" dur="750"/>
                                        <p:tgtEl>
                                          <p:spTgt spid="84"/>
                                        </p:tgtEl>
                                      </p:cBhvr>
                                    </p:animEffect>
                                    <p:anim calcmode="lin" valueType="num">
                                      <p:cBhvr>
                                        <p:cTn id="109" dur="750" fill="hold"/>
                                        <p:tgtEl>
                                          <p:spTgt spid="84"/>
                                        </p:tgtEl>
                                        <p:attrNameLst>
                                          <p:attrName>ppt_x</p:attrName>
                                        </p:attrNameLst>
                                      </p:cBhvr>
                                      <p:tavLst>
                                        <p:tav tm="0">
                                          <p:val>
                                            <p:strVal val="#ppt_x"/>
                                          </p:val>
                                        </p:tav>
                                        <p:tav tm="100000">
                                          <p:val>
                                            <p:strVal val="#ppt_x"/>
                                          </p:val>
                                        </p:tav>
                                      </p:tavLst>
                                    </p:anim>
                                    <p:anim calcmode="lin" valueType="num">
                                      <p:cBhvr>
                                        <p:cTn id="110" dur="750" fill="hold"/>
                                        <p:tgtEl>
                                          <p:spTgt spid="84"/>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87"/>
                                        </p:tgtEl>
                                        <p:attrNameLst>
                                          <p:attrName>style.visibility</p:attrName>
                                        </p:attrNameLst>
                                      </p:cBhvr>
                                      <p:to>
                                        <p:strVal val="visible"/>
                                      </p:to>
                                    </p:set>
                                    <p:animEffect transition="in" filter="fade">
                                      <p:cBhvr>
                                        <p:cTn id="113" dur="750"/>
                                        <p:tgtEl>
                                          <p:spTgt spid="87"/>
                                        </p:tgtEl>
                                      </p:cBhvr>
                                    </p:animEffect>
                                    <p:anim calcmode="lin" valueType="num">
                                      <p:cBhvr>
                                        <p:cTn id="114" dur="750" fill="hold"/>
                                        <p:tgtEl>
                                          <p:spTgt spid="87"/>
                                        </p:tgtEl>
                                        <p:attrNameLst>
                                          <p:attrName>ppt_x</p:attrName>
                                        </p:attrNameLst>
                                      </p:cBhvr>
                                      <p:tavLst>
                                        <p:tav tm="0">
                                          <p:val>
                                            <p:strVal val="#ppt_x"/>
                                          </p:val>
                                        </p:tav>
                                        <p:tav tm="100000">
                                          <p:val>
                                            <p:strVal val="#ppt_x"/>
                                          </p:val>
                                        </p:tav>
                                      </p:tavLst>
                                    </p:anim>
                                    <p:anim calcmode="lin" valueType="num">
                                      <p:cBhvr>
                                        <p:cTn id="115" dur="750" fill="hold"/>
                                        <p:tgtEl>
                                          <p:spTgt spid="87"/>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90"/>
                                        </p:tgtEl>
                                        <p:attrNameLst>
                                          <p:attrName>style.visibility</p:attrName>
                                        </p:attrNameLst>
                                      </p:cBhvr>
                                      <p:to>
                                        <p:strVal val="visible"/>
                                      </p:to>
                                    </p:set>
                                    <p:animEffect transition="in" filter="fade">
                                      <p:cBhvr>
                                        <p:cTn id="118" dur="750"/>
                                        <p:tgtEl>
                                          <p:spTgt spid="90"/>
                                        </p:tgtEl>
                                      </p:cBhvr>
                                    </p:animEffect>
                                    <p:anim calcmode="lin" valueType="num">
                                      <p:cBhvr>
                                        <p:cTn id="119" dur="750" fill="hold"/>
                                        <p:tgtEl>
                                          <p:spTgt spid="90"/>
                                        </p:tgtEl>
                                        <p:attrNameLst>
                                          <p:attrName>ppt_x</p:attrName>
                                        </p:attrNameLst>
                                      </p:cBhvr>
                                      <p:tavLst>
                                        <p:tav tm="0">
                                          <p:val>
                                            <p:strVal val="#ppt_x"/>
                                          </p:val>
                                        </p:tav>
                                        <p:tav tm="100000">
                                          <p:val>
                                            <p:strVal val="#ppt_x"/>
                                          </p:val>
                                        </p:tav>
                                      </p:tavLst>
                                    </p:anim>
                                    <p:anim calcmode="lin" valueType="num">
                                      <p:cBhvr>
                                        <p:cTn id="120" dur="750" fill="hold"/>
                                        <p:tgtEl>
                                          <p:spTgt spid="90"/>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95"/>
                                        </p:tgtEl>
                                        <p:attrNameLst>
                                          <p:attrName>style.visibility</p:attrName>
                                        </p:attrNameLst>
                                      </p:cBhvr>
                                      <p:to>
                                        <p:strVal val="visible"/>
                                      </p:to>
                                    </p:set>
                                    <p:animEffect transition="in" filter="fade">
                                      <p:cBhvr>
                                        <p:cTn id="123" dur="750"/>
                                        <p:tgtEl>
                                          <p:spTgt spid="95"/>
                                        </p:tgtEl>
                                      </p:cBhvr>
                                    </p:animEffect>
                                    <p:anim calcmode="lin" valueType="num">
                                      <p:cBhvr>
                                        <p:cTn id="124" dur="750" fill="hold"/>
                                        <p:tgtEl>
                                          <p:spTgt spid="95"/>
                                        </p:tgtEl>
                                        <p:attrNameLst>
                                          <p:attrName>ppt_x</p:attrName>
                                        </p:attrNameLst>
                                      </p:cBhvr>
                                      <p:tavLst>
                                        <p:tav tm="0">
                                          <p:val>
                                            <p:strVal val="#ppt_x"/>
                                          </p:val>
                                        </p:tav>
                                        <p:tav tm="100000">
                                          <p:val>
                                            <p:strVal val="#ppt_x"/>
                                          </p:val>
                                        </p:tav>
                                      </p:tavLst>
                                    </p:anim>
                                    <p:anim calcmode="lin" valueType="num">
                                      <p:cBhvr>
                                        <p:cTn id="125" dur="75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30" grpId="0"/>
      <p:bldP spid="79" grpId="0" build="p"/>
      <p:bldP spid="86" grpId="0"/>
      <p:bldP spid="87" grpId="0"/>
      <p:bldP spid="89" grpId="0"/>
      <p:bldP spid="93" grpId="0" build="p"/>
      <p:bldP spid="94" grpId="0"/>
      <p:bldP spid="95" grpId="0"/>
      <p:bldP spid="47" grpId="0" build="p"/>
      <p:bldP spid="4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18499"/>
          <a:stretch/>
        </p:blipFill>
        <p:spPr>
          <a:xfrm>
            <a:off x="0" y="611793"/>
            <a:ext cx="9143999" cy="4191982"/>
          </a:xfrm>
          <a:prstGeom prst="rect">
            <a:avLst/>
          </a:prstGeom>
          <a:noFill/>
          <a:ln>
            <a:noFill/>
          </a:ln>
        </p:spPr>
      </p:pic>
      <p:sp>
        <p:nvSpPr>
          <p:cNvPr id="4" name="Title 3"/>
          <p:cNvSpPr>
            <a:spLocks noGrp="1"/>
          </p:cNvSpPr>
          <p:nvPr>
            <p:ph type="title"/>
          </p:nvPr>
        </p:nvSpPr>
        <p:spPr/>
        <p:txBody>
          <a:bodyPr/>
          <a:lstStyle/>
          <a:p>
            <a:r>
              <a:rPr lang="tr-TR" dirty="0"/>
              <a:t>Impact Of Connectivity</a:t>
            </a:r>
          </a:p>
        </p:txBody>
      </p:sp>
      <p:sp>
        <p:nvSpPr>
          <p:cNvPr id="5" name="Content Placeholder 4"/>
          <p:cNvSpPr>
            <a:spLocks noGrp="1"/>
          </p:cNvSpPr>
          <p:nvPr>
            <p:ph sz="half" idx="1"/>
          </p:nvPr>
        </p:nvSpPr>
        <p:spPr/>
        <p:txBody>
          <a:bodyPr vert="horz" lIns="68580" tIns="34290" rIns="68580" bIns="34290" rtlCol="0">
            <a:noAutofit/>
          </a:bodyPr>
          <a:lstStyle/>
          <a:p>
            <a:r>
              <a:rPr lang="en-US" dirty="0"/>
              <a:t>Connectivity can boost the productivity and growth of economies</a:t>
            </a:r>
            <a:endParaRPr lang="tr-TR" dirty="0"/>
          </a:p>
        </p:txBody>
      </p:sp>
      <p:grpSp>
        <p:nvGrpSpPr>
          <p:cNvPr id="25" name="Group 24"/>
          <p:cNvGrpSpPr/>
          <p:nvPr/>
        </p:nvGrpSpPr>
        <p:grpSpPr>
          <a:xfrm>
            <a:off x="644378" y="1088890"/>
            <a:ext cx="1977352" cy="1183525"/>
            <a:chOff x="234732" y="1176671"/>
            <a:chExt cx="1977352" cy="1183525"/>
          </a:xfrm>
        </p:grpSpPr>
        <p:pic>
          <p:nvPicPr>
            <p:cNvPr id="10" name="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34732" y="1176671"/>
              <a:ext cx="1977352" cy="1183525"/>
            </a:xfrm>
            <a:prstGeom prst="rect">
              <a:avLst/>
            </a:prstGeom>
          </p:spPr>
        </p:pic>
        <p:sp>
          <p:nvSpPr>
            <p:cNvPr id="11" name="TextBox 10"/>
            <p:cNvSpPr txBox="1"/>
            <p:nvPr/>
          </p:nvSpPr>
          <p:spPr>
            <a:xfrm>
              <a:off x="516004" y="1359158"/>
              <a:ext cx="1378634" cy="784195"/>
            </a:xfrm>
            <a:prstGeom prst="rect">
              <a:avLst/>
            </a:prstGeom>
            <a:noFill/>
            <a:ln>
              <a:noFill/>
            </a:ln>
            <a:effectLst>
              <a:innerShdw dir="7800000">
                <a:prstClr val="black">
                  <a:alpha val="34000"/>
                </a:prstClr>
              </a:innerShdw>
            </a:effectLst>
          </p:spPr>
          <p:txBody>
            <a:bodyPr wrap="square" rtlCol="0">
              <a:noAutofit/>
            </a:bodyPr>
            <a:lstStyle/>
            <a:p>
              <a:r>
                <a:rPr lang="tr-TR" b="1" dirty="0" smtClean="0">
                  <a:solidFill>
                    <a:schemeClr val="bg1"/>
                  </a:solidFill>
                  <a:effectLst>
                    <a:outerShdw blurRad="38100" dist="38100" dir="2700000" algn="tl">
                      <a:srgbClr val="000000">
                        <a:alpha val="43137"/>
                      </a:srgbClr>
                    </a:outerShdw>
                  </a:effectLst>
                </a:rPr>
                <a:t>Connectivity</a:t>
              </a:r>
            </a:p>
            <a:p>
              <a:r>
                <a:rPr lang="tr-TR" b="1" dirty="0" smtClean="0">
                  <a:solidFill>
                    <a:schemeClr val="bg1"/>
                  </a:solidFill>
                  <a:effectLst>
                    <a:outerShdw blurRad="38100" dist="38100" dir="2700000" algn="tl">
                      <a:srgbClr val="000000">
                        <a:alpha val="43137"/>
                      </a:srgbClr>
                    </a:outerShdw>
                  </a:effectLst>
                </a:rPr>
                <a:t>&amp; Network </a:t>
              </a:r>
              <a:r>
                <a:rPr lang="tr-TR" b="1" dirty="0">
                  <a:solidFill>
                    <a:schemeClr val="bg1"/>
                  </a:solidFill>
                  <a:effectLst>
                    <a:outerShdw blurRad="38100" dist="38100" dir="2700000" algn="tl">
                      <a:srgbClr val="000000">
                        <a:alpha val="43137"/>
                      </a:srgbClr>
                    </a:outerShdw>
                  </a:effectLst>
                </a:rPr>
                <a:t>development</a:t>
              </a:r>
            </a:p>
          </p:txBody>
        </p:sp>
      </p:grpSp>
      <p:sp>
        <p:nvSpPr>
          <p:cNvPr id="2" name="Rectangle 1"/>
          <p:cNvSpPr/>
          <p:nvPr/>
        </p:nvSpPr>
        <p:spPr>
          <a:xfrm>
            <a:off x="-1" y="1624393"/>
            <a:ext cx="9144000" cy="3179382"/>
          </a:xfrm>
          <a:prstGeom prst="rect">
            <a:avLst/>
          </a:prstGeom>
          <a:gradFill>
            <a:gsLst>
              <a:gs pos="0">
                <a:srgbClr val="D2F2ED">
                  <a:alpha val="72000"/>
                </a:srgbClr>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TextBox 23"/>
          <p:cNvSpPr txBox="1"/>
          <p:nvPr/>
        </p:nvSpPr>
        <p:spPr>
          <a:xfrm>
            <a:off x="318049" y="4916613"/>
            <a:ext cx="5190297" cy="219291"/>
          </a:xfrm>
          <a:prstGeom prst="rect">
            <a:avLst/>
          </a:prstGeom>
          <a:noFill/>
        </p:spPr>
        <p:txBody>
          <a:bodyPr wrap="square" rtlCol="0">
            <a:spAutoFit/>
          </a:bodyPr>
          <a:lstStyle>
            <a:defPPr>
              <a:defRPr lang="en-US"/>
            </a:defPPr>
            <a:lvl1pPr>
              <a:defRPr sz="1050" b="1"/>
            </a:lvl1pPr>
          </a:lstStyle>
          <a:p>
            <a:r>
              <a:rPr lang="en-US" sz="825" b="0" dirty="0"/>
              <a:t>Source: </a:t>
            </a:r>
            <a:r>
              <a:rPr lang="tr-TR" sz="825" b="0" dirty="0" smtClean="0"/>
              <a:t>IATA </a:t>
            </a:r>
            <a:r>
              <a:rPr lang="tr-TR" sz="825" b="0" dirty="0" err="1"/>
              <a:t>economic</a:t>
            </a:r>
            <a:r>
              <a:rPr lang="tr-TR" sz="825" b="0" dirty="0"/>
              <a:t> </a:t>
            </a:r>
            <a:r>
              <a:rPr lang="tr-TR" sz="825" b="0" dirty="0" err="1"/>
              <a:t>performance</a:t>
            </a:r>
            <a:r>
              <a:rPr lang="tr-TR" sz="825" b="0" dirty="0"/>
              <a:t> 2014</a:t>
            </a:r>
          </a:p>
        </p:txBody>
      </p:sp>
      <p:grpSp>
        <p:nvGrpSpPr>
          <p:cNvPr id="37" name="Group 36"/>
          <p:cNvGrpSpPr/>
          <p:nvPr/>
        </p:nvGrpSpPr>
        <p:grpSpPr>
          <a:xfrm>
            <a:off x="347324" y="2201876"/>
            <a:ext cx="3902821" cy="2597383"/>
            <a:chOff x="288789" y="2384792"/>
            <a:chExt cx="3902821" cy="2274995"/>
          </a:xfrm>
        </p:grpSpPr>
        <p:grpSp>
          <p:nvGrpSpPr>
            <p:cNvPr id="17" name="Group 16"/>
            <p:cNvGrpSpPr/>
            <p:nvPr/>
          </p:nvGrpSpPr>
          <p:grpSpPr>
            <a:xfrm>
              <a:off x="288789" y="2611531"/>
              <a:ext cx="3902821" cy="2048256"/>
              <a:chOff x="424065" y="2771773"/>
              <a:chExt cx="5350153" cy="3686176"/>
            </a:xfrm>
          </p:grpSpPr>
          <p:sp>
            <p:nvSpPr>
              <p:cNvPr id="18" name="Rounded Rectangle 17"/>
              <p:cNvSpPr/>
              <p:nvPr/>
            </p:nvSpPr>
            <p:spPr>
              <a:xfrm rot="10800000">
                <a:off x="424065" y="2771773"/>
                <a:ext cx="5350153" cy="3686176"/>
              </a:xfrm>
              <a:prstGeom prst="roundRect">
                <a:avLst>
                  <a:gd name="adj" fmla="val 5346"/>
                </a:avLst>
              </a:prstGeom>
              <a:gradFill>
                <a:gsLst>
                  <a:gs pos="79147">
                    <a:srgbClr val="FFFFFF"/>
                  </a:gs>
                  <a:gs pos="99583">
                    <a:schemeClr val="bg1"/>
                  </a:gs>
                  <a:gs pos="0">
                    <a:schemeClr val="bg1">
                      <a:lumMod val="65000"/>
                    </a:schemeClr>
                  </a:gs>
                  <a:gs pos="49000">
                    <a:schemeClr val="bg1">
                      <a:alpha val="0"/>
                      <a:lumMod val="0"/>
                      <a:lumOff val="100000"/>
                    </a:schemeClr>
                  </a:gs>
                </a:gsLst>
                <a:lin ang="27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dirty="0"/>
              </a:p>
            </p:txBody>
          </p:sp>
          <p:sp>
            <p:nvSpPr>
              <p:cNvPr id="19" name="Rounded Rectangle 18"/>
              <p:cNvSpPr/>
              <p:nvPr/>
            </p:nvSpPr>
            <p:spPr>
              <a:xfrm>
                <a:off x="522202" y="2874915"/>
                <a:ext cx="5135648" cy="3459210"/>
              </a:xfrm>
              <a:prstGeom prst="roundRect">
                <a:avLst>
                  <a:gd name="adj" fmla="val 5346"/>
                </a:avLst>
              </a:prstGeom>
              <a:gradFill flip="none" rotWithShape="1">
                <a:gsLst>
                  <a:gs pos="0">
                    <a:schemeClr val="bg1">
                      <a:lumMod val="75000"/>
                    </a:schemeClr>
                  </a:gs>
                  <a:gs pos="74000">
                    <a:schemeClr val="bg1"/>
                  </a:gs>
                  <a:gs pos="41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a:p>
            </p:txBody>
          </p:sp>
        </p:grpSp>
        <p:pic>
          <p:nvPicPr>
            <p:cNvPr id="36" name="Picture 35"/>
            <p:cNvPicPr>
              <a:picLocks noChangeAspect="1"/>
            </p:cNvPicPr>
            <p:nvPr/>
          </p:nvPicPr>
          <p:blipFill rotWithShape="1">
            <a:blip r:embed="rId5">
              <a:extLst>
                <a:ext uri="{28A0092B-C50C-407E-A947-70E740481C1C}">
                  <a14:useLocalDpi xmlns:a14="http://schemas.microsoft.com/office/drawing/2010/main" val="0"/>
                </a:ext>
              </a:extLst>
            </a:blip>
            <a:srcRect t="48928"/>
            <a:stretch/>
          </p:blipFill>
          <p:spPr>
            <a:xfrm>
              <a:off x="669803" y="2667326"/>
              <a:ext cx="2974977" cy="258759"/>
            </a:xfrm>
            <a:prstGeom prst="rect">
              <a:avLst/>
            </a:prstGeom>
          </p:spPr>
        </p:pic>
        <p:graphicFrame>
          <p:nvGraphicFramePr>
            <p:cNvPr id="21" name="Chart 20"/>
            <p:cNvGraphicFramePr/>
            <p:nvPr>
              <p:extLst>
                <p:ext uri="{D42A27DB-BD31-4B8C-83A1-F6EECF244321}">
                  <p14:modId xmlns:p14="http://schemas.microsoft.com/office/powerpoint/2010/main" val="1056644351"/>
                </p:ext>
              </p:extLst>
            </p:nvPr>
          </p:nvGraphicFramePr>
          <p:xfrm>
            <a:off x="574419" y="2384792"/>
            <a:ext cx="3328039" cy="2202927"/>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62" name="Group 61"/>
          <p:cNvGrpSpPr/>
          <p:nvPr/>
        </p:nvGrpSpPr>
        <p:grpSpPr>
          <a:xfrm>
            <a:off x="141434" y="2386725"/>
            <a:ext cx="1310837" cy="1300136"/>
            <a:chOff x="5303629" y="43890"/>
            <a:chExt cx="1615215" cy="1602029"/>
          </a:xfrm>
        </p:grpSpPr>
        <p:sp>
          <p:nvSpPr>
            <p:cNvPr id="59" name="Chord 58"/>
            <p:cNvSpPr/>
            <p:nvPr/>
          </p:nvSpPr>
          <p:spPr>
            <a:xfrm rot="4500000">
              <a:off x="5333234" y="29463"/>
              <a:ext cx="1571183" cy="1600037"/>
            </a:xfrm>
            <a:prstGeom prst="chord">
              <a:avLst>
                <a:gd name="adj1" fmla="val 21025280"/>
                <a:gd name="adj2" fmla="val 17350758"/>
              </a:avLst>
            </a:prstGeom>
            <a:gradFill>
              <a:gsLst>
                <a:gs pos="0">
                  <a:srgbClr val="D2F2ED"/>
                </a:gs>
                <a:gs pos="100000">
                  <a:srgbClr val="53CEBA"/>
                </a:gs>
              </a:gsLst>
              <a:lin ang="10200000" scaled="0"/>
            </a:gradFill>
            <a:ln>
              <a:noFill/>
            </a:ln>
            <a:effectLst>
              <a:outerShdw blurRad="127000" dist="63500" dir="4800000" sx="101000" sy="101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grpSp>
          <p:nvGrpSpPr>
            <p:cNvPr id="61" name="Group 60"/>
            <p:cNvGrpSpPr/>
            <p:nvPr/>
          </p:nvGrpSpPr>
          <p:grpSpPr>
            <a:xfrm>
              <a:off x="5303629" y="288049"/>
              <a:ext cx="1558010" cy="1357870"/>
              <a:chOff x="5303629" y="288049"/>
              <a:chExt cx="1558010" cy="1357870"/>
            </a:xfrm>
          </p:grpSpPr>
          <p:sp>
            <p:nvSpPr>
              <p:cNvPr id="60" name="Chord 59"/>
              <p:cNvSpPr/>
              <p:nvPr/>
            </p:nvSpPr>
            <p:spPr>
              <a:xfrm rot="2212012">
                <a:off x="6529052" y="794878"/>
                <a:ext cx="332587" cy="851041"/>
              </a:xfrm>
              <a:prstGeom prst="chord">
                <a:avLst>
                  <a:gd name="adj1" fmla="val 5451270"/>
                  <a:gd name="adj2" fmla="val 15934756"/>
                </a:avLst>
              </a:prstGeom>
              <a:gradFill>
                <a:gsLst>
                  <a:gs pos="0">
                    <a:schemeClr val="bg1">
                      <a:lumMod val="95000"/>
                    </a:schemeClr>
                  </a:gs>
                  <a:gs pos="100000">
                    <a:schemeClr val="bg1"/>
                  </a:gs>
                </a:gsLst>
                <a:lin ang="54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100"/>
              </a:p>
            </p:txBody>
          </p:sp>
          <p:sp>
            <p:nvSpPr>
              <p:cNvPr id="23" name="TextBox 22"/>
              <p:cNvSpPr txBox="1"/>
              <p:nvPr/>
            </p:nvSpPr>
            <p:spPr>
              <a:xfrm>
                <a:off x="5303629" y="288049"/>
                <a:ext cx="1473386" cy="822280"/>
              </a:xfrm>
              <a:prstGeom prst="rect">
                <a:avLst/>
              </a:prstGeom>
              <a:noFill/>
              <a:ln>
                <a:noFill/>
              </a:ln>
            </p:spPr>
            <p:txBody>
              <a:bodyPr wrap="square" rtlCol="0">
                <a:spAutoFit/>
              </a:bodyPr>
              <a:lstStyle/>
              <a:p>
                <a:pPr algn="ctr"/>
                <a:r>
                  <a:rPr lang="en-US" b="1" dirty="0" smtClean="0"/>
                  <a:t>Today,</a:t>
                </a:r>
                <a:endParaRPr lang="tr-TR" b="1" dirty="0" smtClean="0"/>
              </a:p>
              <a:p>
                <a:pPr algn="ctr"/>
                <a:r>
                  <a:rPr lang="en-US" b="1" dirty="0" smtClean="0"/>
                  <a:t>we are</a:t>
                </a:r>
                <a:r>
                  <a:rPr lang="tr-TR" b="1" dirty="0" smtClean="0"/>
                  <a:t> </a:t>
                </a:r>
                <a:r>
                  <a:rPr lang="en-US" b="1" dirty="0" smtClean="0"/>
                  <a:t>more connected</a:t>
                </a:r>
                <a:endParaRPr lang="en-US" b="1" dirty="0"/>
              </a:p>
            </p:txBody>
          </p:sp>
        </p:grpSp>
      </p:grpSp>
      <p:pic>
        <p:nvPicPr>
          <p:cNvPr id="1027" name="Picture 3" descr="C:\Users\APOLLON\Desktop\dd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0154" y="972922"/>
            <a:ext cx="1951845" cy="13490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130905" y="1378760"/>
            <a:ext cx="804673" cy="574401"/>
          </a:xfrm>
          <a:prstGeom prst="rect">
            <a:avLst/>
          </a:prstGeom>
          <a:noFill/>
          <a:ln>
            <a:noFill/>
          </a:ln>
          <a:effectLst>
            <a:innerShdw dir="7800000">
              <a:prstClr val="black">
                <a:alpha val="34000"/>
              </a:prstClr>
            </a:innerShdw>
          </a:effectLst>
        </p:spPr>
        <p:txBody>
          <a:bodyPr wrap="square" rtlCol="0">
            <a:noAutofit/>
          </a:bodyPr>
          <a:lstStyle/>
          <a:p>
            <a:pPr lvl="0"/>
            <a:r>
              <a:rPr lang="tr-TR" b="1" dirty="0">
                <a:solidFill>
                  <a:schemeClr val="bg1"/>
                </a:solidFill>
                <a:effectLst>
                  <a:outerShdw blurRad="38100" dist="38100" dir="2700000" algn="tl">
                    <a:srgbClr val="000000">
                      <a:alpha val="43137"/>
                    </a:srgbClr>
                  </a:outerShdw>
                </a:effectLst>
              </a:rPr>
              <a:t>Widens markets</a:t>
            </a:r>
          </a:p>
        </p:txBody>
      </p:sp>
      <p:pic>
        <p:nvPicPr>
          <p:cNvPr id="50" name="Picture 3" descr="C:\Users\APOLLON\Desktop\dd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6944" y="974309"/>
            <a:ext cx="1951845" cy="13490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828264" y="1278747"/>
            <a:ext cx="1357384" cy="806088"/>
          </a:xfrm>
          <a:prstGeom prst="rect">
            <a:avLst/>
          </a:prstGeom>
          <a:noFill/>
          <a:ln>
            <a:noFill/>
          </a:ln>
          <a:effectLst>
            <a:innerShdw dir="7800000">
              <a:prstClr val="black">
                <a:alpha val="34000"/>
              </a:prstClr>
            </a:innerShdw>
          </a:effectLst>
        </p:spPr>
        <p:txBody>
          <a:bodyPr wrap="square" rtlCol="0">
            <a:noAutofit/>
          </a:bodyPr>
          <a:lstStyle/>
          <a:p>
            <a:pPr lvl="0"/>
            <a:r>
              <a:rPr lang="tr-TR" b="1" dirty="0">
                <a:solidFill>
                  <a:schemeClr val="bg1"/>
                </a:solidFill>
                <a:effectLst>
                  <a:outerShdw blurRad="38100" dist="38100" dir="2700000" algn="tl">
                    <a:srgbClr val="000000">
                      <a:alpha val="43137"/>
                    </a:srgbClr>
                  </a:outerShdw>
                </a:effectLst>
              </a:rPr>
              <a:t>Improves efficiency &amp; productivity</a:t>
            </a:r>
          </a:p>
        </p:txBody>
      </p:sp>
      <p:pic>
        <p:nvPicPr>
          <p:cNvPr id="56" name="Picture 3" descr="C:\Users\APOLLON\Desktop\dd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4845" y="974309"/>
            <a:ext cx="1951845" cy="13490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686106" y="1381157"/>
            <a:ext cx="1247660" cy="502568"/>
          </a:xfrm>
          <a:prstGeom prst="rect">
            <a:avLst/>
          </a:prstGeom>
          <a:noFill/>
          <a:ln>
            <a:noFill/>
          </a:ln>
          <a:effectLst>
            <a:innerShdw dir="7800000">
              <a:prstClr val="black">
                <a:alpha val="34000"/>
              </a:prstClr>
            </a:innerShdw>
          </a:effectLst>
        </p:spPr>
        <p:txBody>
          <a:bodyPr wrap="square" rtlCol="0">
            <a:noAutofit/>
          </a:bodyPr>
          <a:lstStyle/>
          <a:p>
            <a:pPr lvl="0"/>
            <a:r>
              <a:rPr lang="tr-TR" b="1" dirty="0">
                <a:solidFill>
                  <a:schemeClr val="bg1"/>
                </a:solidFill>
                <a:effectLst>
                  <a:outerShdw blurRad="38100" dist="38100" dir="2700000" algn="tl">
                    <a:srgbClr val="000000">
                      <a:alpha val="43137"/>
                    </a:srgbClr>
                  </a:outerShdw>
                </a:effectLst>
              </a:rPr>
              <a:t>Encourages </a:t>
            </a:r>
          </a:p>
          <a:p>
            <a:pPr lvl="0"/>
            <a:r>
              <a:rPr lang="tr-TR" b="1" dirty="0">
                <a:solidFill>
                  <a:schemeClr val="bg1"/>
                </a:solidFill>
                <a:effectLst>
                  <a:outerShdw blurRad="38100" dist="38100" dir="2700000" algn="tl">
                    <a:srgbClr val="000000">
                      <a:alpha val="43137"/>
                    </a:srgbClr>
                  </a:outerShdw>
                </a:effectLst>
              </a:rPr>
              <a:t>investment</a:t>
            </a:r>
          </a:p>
        </p:txBody>
      </p:sp>
      <p:grpSp>
        <p:nvGrpSpPr>
          <p:cNvPr id="6" name="Group 5"/>
          <p:cNvGrpSpPr/>
          <p:nvPr/>
        </p:nvGrpSpPr>
        <p:grpSpPr>
          <a:xfrm>
            <a:off x="4337914" y="2460259"/>
            <a:ext cx="4601259" cy="2338513"/>
            <a:chOff x="4337914" y="2460259"/>
            <a:chExt cx="4601259" cy="2338513"/>
          </a:xfrm>
        </p:grpSpPr>
        <p:grpSp>
          <p:nvGrpSpPr>
            <p:cNvPr id="57" name="Group 56"/>
            <p:cNvGrpSpPr/>
            <p:nvPr/>
          </p:nvGrpSpPr>
          <p:grpSpPr>
            <a:xfrm>
              <a:off x="4337914" y="2460259"/>
              <a:ext cx="4601259" cy="2338513"/>
              <a:chOff x="4337914" y="2482204"/>
              <a:chExt cx="4601259" cy="2338513"/>
            </a:xfrm>
          </p:grpSpPr>
          <p:grpSp>
            <p:nvGrpSpPr>
              <p:cNvPr id="44" name="Group 43"/>
              <p:cNvGrpSpPr/>
              <p:nvPr/>
            </p:nvGrpSpPr>
            <p:grpSpPr>
              <a:xfrm>
                <a:off x="4337914" y="2482204"/>
                <a:ext cx="4601259" cy="2338513"/>
                <a:chOff x="288789" y="2611531"/>
                <a:chExt cx="3902821" cy="2048256"/>
              </a:xfrm>
            </p:grpSpPr>
            <p:grpSp>
              <p:nvGrpSpPr>
                <p:cNvPr id="45" name="Group 44"/>
                <p:cNvGrpSpPr/>
                <p:nvPr/>
              </p:nvGrpSpPr>
              <p:grpSpPr>
                <a:xfrm>
                  <a:off x="288789" y="2611531"/>
                  <a:ext cx="3902821" cy="2048256"/>
                  <a:chOff x="424065" y="2771773"/>
                  <a:chExt cx="5350153" cy="3686176"/>
                </a:xfrm>
              </p:grpSpPr>
              <p:sp>
                <p:nvSpPr>
                  <p:cNvPr id="48" name="Rounded Rectangle 47"/>
                  <p:cNvSpPr/>
                  <p:nvPr/>
                </p:nvSpPr>
                <p:spPr>
                  <a:xfrm rot="10800000">
                    <a:off x="424065" y="2771773"/>
                    <a:ext cx="5350153" cy="3686176"/>
                  </a:xfrm>
                  <a:prstGeom prst="roundRect">
                    <a:avLst>
                      <a:gd name="adj" fmla="val 5346"/>
                    </a:avLst>
                  </a:prstGeom>
                  <a:gradFill>
                    <a:gsLst>
                      <a:gs pos="79147">
                        <a:srgbClr val="FFFFFF"/>
                      </a:gs>
                      <a:gs pos="99583">
                        <a:schemeClr val="bg1"/>
                      </a:gs>
                      <a:gs pos="0">
                        <a:schemeClr val="bg1">
                          <a:lumMod val="65000"/>
                        </a:schemeClr>
                      </a:gs>
                      <a:gs pos="49000">
                        <a:schemeClr val="bg1">
                          <a:alpha val="0"/>
                          <a:lumMod val="0"/>
                          <a:lumOff val="100000"/>
                        </a:schemeClr>
                      </a:gs>
                    </a:gsLst>
                    <a:lin ang="27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dirty="0"/>
                  </a:p>
                </p:txBody>
              </p:sp>
              <p:sp>
                <p:nvSpPr>
                  <p:cNvPr id="49" name="Rounded Rectangle 48"/>
                  <p:cNvSpPr/>
                  <p:nvPr/>
                </p:nvSpPr>
                <p:spPr>
                  <a:xfrm>
                    <a:off x="522202" y="2874915"/>
                    <a:ext cx="5135648" cy="3459210"/>
                  </a:xfrm>
                  <a:prstGeom prst="roundRect">
                    <a:avLst>
                      <a:gd name="adj" fmla="val 5346"/>
                    </a:avLst>
                  </a:prstGeom>
                  <a:gradFill flip="none" rotWithShape="1">
                    <a:gsLst>
                      <a:gs pos="0">
                        <a:schemeClr val="bg1">
                          <a:lumMod val="85000"/>
                        </a:schemeClr>
                      </a:gs>
                      <a:gs pos="74000">
                        <a:schemeClr val="bg1"/>
                      </a:gs>
                      <a:gs pos="19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a:p>
                </p:txBody>
              </p:sp>
            </p:grpSp>
            <p:pic>
              <p:nvPicPr>
                <p:cNvPr id="46" name="Picture 45"/>
                <p:cNvPicPr>
                  <a:picLocks noChangeAspect="1"/>
                </p:cNvPicPr>
                <p:nvPr/>
              </p:nvPicPr>
              <p:blipFill rotWithShape="1">
                <a:blip r:embed="rId5">
                  <a:extLst>
                    <a:ext uri="{28A0092B-C50C-407E-A947-70E740481C1C}">
                      <a14:useLocalDpi xmlns:a14="http://schemas.microsoft.com/office/drawing/2010/main" val="0"/>
                    </a:ext>
                  </a:extLst>
                </a:blip>
                <a:srcRect t="48928"/>
                <a:stretch/>
              </p:blipFill>
              <p:spPr>
                <a:xfrm>
                  <a:off x="717023" y="2667326"/>
                  <a:ext cx="2974977" cy="258759"/>
                </a:xfrm>
                <a:prstGeom prst="rect">
                  <a:avLst/>
                </a:prstGeom>
              </p:spPr>
            </p:pic>
          </p:grpSp>
          <p:sp>
            <p:nvSpPr>
              <p:cNvPr id="51" name="TextBox 50"/>
              <p:cNvSpPr txBox="1"/>
              <p:nvPr/>
            </p:nvSpPr>
            <p:spPr>
              <a:xfrm>
                <a:off x="5138005" y="2548949"/>
                <a:ext cx="2901407" cy="282032"/>
              </a:xfrm>
              <a:prstGeom prst="rect">
                <a:avLst/>
              </a:prstGeom>
            </p:spPr>
            <p:txBody>
              <a:bodyPr vert="horz" lIns="68580" tIns="34290" rIns="68580" bIns="34290" rtlCol="0">
                <a:noAutofit/>
              </a:bodyPr>
              <a:lstStyle>
                <a:lvl1pPr indent="0">
                  <a:lnSpc>
                    <a:spcPct val="100000"/>
                  </a:lnSpc>
                  <a:spcBef>
                    <a:spcPts val="900"/>
                  </a:spcBef>
                  <a:buFont typeface="Arial" panose="020B0604020202020204" pitchFamily="34" charset="0"/>
                  <a:buNone/>
                  <a:defRPr sz="1500" b="1"/>
                </a:lvl1pPr>
                <a:lvl2pPr marL="402431" indent="-171450">
                  <a:lnSpc>
                    <a:spcPct val="90000"/>
                  </a:lnSpc>
                  <a:spcBef>
                    <a:spcPts val="375"/>
                  </a:spcBef>
                  <a:buFont typeface="Arial" panose="020B0604020202020204" pitchFamily="34" charset="0"/>
                  <a:buChar char="•"/>
                  <a:defRPr sz="1500" b="1"/>
                </a:lvl2pPr>
                <a:lvl3pPr marL="603647" indent="-171450">
                  <a:lnSpc>
                    <a:spcPct val="90000"/>
                  </a:lnSpc>
                  <a:spcBef>
                    <a:spcPts val="375"/>
                  </a:spcBef>
                  <a:buFont typeface="Arial" panose="020B0604020202020204" pitchFamily="34" charset="0"/>
                  <a:buChar char="•"/>
                  <a:tabLst/>
                  <a:defRPr sz="1500" b="1"/>
                </a:lvl3pPr>
                <a:lvl4pPr marL="1200150" indent="-171450">
                  <a:lnSpc>
                    <a:spcPct val="90000"/>
                  </a:lnSpc>
                  <a:spcBef>
                    <a:spcPts val="375"/>
                  </a:spcBef>
                  <a:buFont typeface="Arial" panose="020B0604020202020204" pitchFamily="34" charset="0"/>
                  <a:buChar char="•"/>
                  <a:defRPr sz="1500" b="1"/>
                </a:lvl4pPr>
                <a:lvl5pPr marL="1543050" indent="-171450">
                  <a:lnSpc>
                    <a:spcPct val="90000"/>
                  </a:lnSpc>
                  <a:spcBef>
                    <a:spcPts val="375"/>
                  </a:spcBef>
                  <a:buFont typeface="Arial" panose="020B0604020202020204" pitchFamily="34" charset="0"/>
                  <a:buChar char="•"/>
                  <a:defRPr sz="1500" b="1"/>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algn="ctr"/>
                <a:r>
                  <a:rPr lang="tr-TR" sz="1200" dirty="0"/>
                  <a:t>Labor Productivity vs Connectivity</a:t>
                </a:r>
              </a:p>
            </p:txBody>
          </p:sp>
          <p:pic>
            <p:nvPicPr>
              <p:cNvPr id="22"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143" t="14713" b="6008"/>
              <a:stretch/>
            </p:blipFill>
            <p:spPr bwMode="auto">
              <a:xfrm>
                <a:off x="4981660" y="2886435"/>
                <a:ext cx="2735884" cy="1674327"/>
              </a:xfrm>
              <a:prstGeom prst="rect">
                <a:avLst/>
              </a:prstGeom>
              <a:solidFill>
                <a:srgbClr val="FFFFFF">
                  <a:shade val="85000"/>
                </a:srgbClr>
              </a:solidFill>
              <a:ln w="88900" cap="sq">
                <a:noFill/>
                <a:miter lim="800000"/>
              </a:ln>
              <a:effectLst/>
              <a:extLst/>
            </p:spPr>
          </p:pic>
          <p:sp>
            <p:nvSpPr>
              <p:cNvPr id="53" name="Rectangle 52"/>
              <p:cNvSpPr/>
              <p:nvPr/>
            </p:nvSpPr>
            <p:spPr>
              <a:xfrm>
                <a:off x="6978710" y="2852929"/>
                <a:ext cx="643737" cy="460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4" name="TextBox 53"/>
              <p:cNvSpPr txBox="1"/>
              <p:nvPr/>
            </p:nvSpPr>
            <p:spPr>
              <a:xfrm>
                <a:off x="5603450" y="4528109"/>
                <a:ext cx="1707519" cy="230832"/>
              </a:xfrm>
              <a:prstGeom prst="rect">
                <a:avLst/>
              </a:prstGeom>
              <a:noFill/>
            </p:spPr>
            <p:txBody>
              <a:bodyPr wrap="none" rtlCol="0">
                <a:spAutoFit/>
              </a:bodyPr>
              <a:lstStyle/>
              <a:p>
                <a:r>
                  <a:rPr lang="tr-TR" sz="900" dirty="0" smtClean="0"/>
                  <a:t>Connectivity per $ Billion of GDP</a:t>
                </a:r>
                <a:endParaRPr lang="tr-TR" sz="900" dirty="0"/>
              </a:p>
            </p:txBody>
          </p:sp>
          <p:sp>
            <p:nvSpPr>
              <p:cNvPr id="55" name="TextBox 54"/>
              <p:cNvSpPr txBox="1"/>
              <p:nvPr/>
            </p:nvSpPr>
            <p:spPr>
              <a:xfrm rot="16200000">
                <a:off x="4053499" y="3547031"/>
                <a:ext cx="1693092" cy="230832"/>
              </a:xfrm>
              <a:prstGeom prst="rect">
                <a:avLst/>
              </a:prstGeom>
              <a:noFill/>
            </p:spPr>
            <p:txBody>
              <a:bodyPr wrap="none" rtlCol="0">
                <a:spAutoFit/>
              </a:bodyPr>
              <a:lstStyle/>
              <a:p>
                <a:r>
                  <a:rPr lang="tr-TR" sz="900" dirty="0" smtClean="0"/>
                  <a:t>Labour Productivity – GDP/Hour</a:t>
                </a:r>
                <a:endParaRPr lang="tr-TR" sz="900" dirty="0"/>
              </a:p>
            </p:txBody>
          </p:sp>
          <p:pic>
            <p:nvPicPr>
              <p:cNvPr id="52"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4468" t="7724" r="23187" b="65819"/>
              <a:stretch/>
            </p:blipFill>
            <p:spPr bwMode="auto">
              <a:xfrm>
                <a:off x="7600501" y="2977287"/>
                <a:ext cx="124834" cy="1031444"/>
              </a:xfrm>
              <a:prstGeom prst="rect">
                <a:avLst/>
              </a:prstGeom>
              <a:solidFill>
                <a:srgbClr val="FFFFFF">
                  <a:shade val="85000"/>
                </a:srgbClr>
              </a:solidFill>
              <a:ln w="88900" cap="sq">
                <a:noFill/>
                <a:miter lim="800000"/>
              </a:ln>
              <a:effectLst/>
              <a:extLst/>
            </p:spPr>
          </p:pic>
        </p:grpSp>
        <p:grpSp>
          <p:nvGrpSpPr>
            <p:cNvPr id="3" name="Group 2"/>
            <p:cNvGrpSpPr/>
            <p:nvPr/>
          </p:nvGrpSpPr>
          <p:grpSpPr>
            <a:xfrm>
              <a:off x="7661025" y="2938774"/>
              <a:ext cx="1265588" cy="960873"/>
              <a:chOff x="5563278" y="47656"/>
              <a:chExt cx="1265588" cy="960873"/>
            </a:xfrm>
          </p:grpSpPr>
          <p:sp>
            <p:nvSpPr>
              <p:cNvPr id="39" name="TextBox 38"/>
              <p:cNvSpPr txBox="1"/>
              <p:nvPr/>
            </p:nvSpPr>
            <p:spPr>
              <a:xfrm>
                <a:off x="5563278" y="47656"/>
                <a:ext cx="900278" cy="228008"/>
              </a:xfrm>
              <a:prstGeom prst="rect">
                <a:avLst/>
              </a:prstGeom>
              <a:noFill/>
              <a:ln>
                <a:noFill/>
              </a:ln>
              <a:effectLst>
                <a:innerShdw dir="7800000">
                  <a:prstClr val="black">
                    <a:alpha val="34000"/>
                  </a:prstClr>
                </a:innerShdw>
              </a:effectLst>
            </p:spPr>
            <p:txBody>
              <a:bodyPr wrap="square" rtlCol="0">
                <a:noAutofit/>
              </a:bodyPr>
              <a:lstStyle/>
              <a:p>
                <a:pPr lvl="0"/>
                <a:r>
                  <a:rPr lang="tr-TR" sz="700" b="1" dirty="0" smtClean="0">
                    <a:solidFill>
                      <a:schemeClr val="accent1"/>
                    </a:solidFill>
                  </a:rPr>
                  <a:t>Developed Asia</a:t>
                </a:r>
                <a:endParaRPr lang="tr-TR" sz="700" b="1" dirty="0">
                  <a:solidFill>
                    <a:schemeClr val="accent1"/>
                  </a:solidFill>
                </a:endParaRPr>
              </a:p>
            </p:txBody>
          </p:sp>
          <p:sp>
            <p:nvSpPr>
              <p:cNvPr id="41" name="TextBox 40"/>
              <p:cNvSpPr txBox="1"/>
              <p:nvPr/>
            </p:nvSpPr>
            <p:spPr>
              <a:xfrm>
                <a:off x="5563278" y="650533"/>
                <a:ext cx="1265588" cy="196633"/>
              </a:xfrm>
              <a:prstGeom prst="rect">
                <a:avLst/>
              </a:prstGeom>
              <a:noFill/>
              <a:ln>
                <a:noFill/>
              </a:ln>
              <a:effectLst>
                <a:innerShdw dir="7800000">
                  <a:prstClr val="black">
                    <a:alpha val="34000"/>
                  </a:prstClr>
                </a:innerShdw>
              </a:effectLst>
            </p:spPr>
            <p:txBody>
              <a:bodyPr wrap="square" rtlCol="0">
                <a:noAutofit/>
              </a:bodyPr>
              <a:lstStyle>
                <a:defPPr>
                  <a:defRPr lang="en-US"/>
                </a:defPPr>
                <a:lvl1pPr lvl="0">
                  <a:defRPr sz="700" b="1">
                    <a:solidFill>
                      <a:schemeClr val="accent1"/>
                    </a:solidFill>
                  </a:defRPr>
                </a:lvl1pPr>
              </a:lstStyle>
              <a:p>
                <a:r>
                  <a:rPr lang="tr-TR" dirty="0" smtClean="0"/>
                  <a:t>Developing </a:t>
                </a:r>
                <a:r>
                  <a:rPr lang="tr-TR" dirty="0"/>
                  <a:t>Asia and </a:t>
                </a:r>
                <a:r>
                  <a:rPr lang="tr-TR" dirty="0" smtClean="0"/>
                  <a:t>Africa</a:t>
                </a:r>
                <a:endParaRPr lang="tr-TR" dirty="0"/>
              </a:p>
            </p:txBody>
          </p:sp>
          <p:sp>
            <p:nvSpPr>
              <p:cNvPr id="42" name="TextBox 41"/>
              <p:cNvSpPr txBox="1"/>
              <p:nvPr/>
            </p:nvSpPr>
            <p:spPr>
              <a:xfrm>
                <a:off x="5563278" y="217986"/>
                <a:ext cx="1133364" cy="299726"/>
              </a:xfrm>
              <a:prstGeom prst="rect">
                <a:avLst/>
              </a:prstGeom>
              <a:noFill/>
              <a:ln>
                <a:noFill/>
              </a:ln>
              <a:effectLst>
                <a:innerShdw dir="7800000">
                  <a:prstClr val="black">
                    <a:alpha val="34000"/>
                  </a:prstClr>
                </a:innerShdw>
              </a:effectLst>
            </p:spPr>
            <p:txBody>
              <a:bodyPr wrap="square" rtlCol="0">
                <a:noAutofit/>
              </a:bodyPr>
              <a:lstStyle/>
              <a:p>
                <a:pPr lvl="0"/>
                <a:r>
                  <a:rPr lang="tr-TR" sz="700" b="1" dirty="0" smtClean="0">
                    <a:solidFill>
                      <a:schemeClr val="accent1"/>
                    </a:solidFill>
                  </a:rPr>
                  <a:t>North America and Western Europe</a:t>
                </a:r>
              </a:p>
            </p:txBody>
          </p:sp>
          <p:sp>
            <p:nvSpPr>
              <p:cNvPr id="43" name="TextBox 42"/>
              <p:cNvSpPr txBox="1"/>
              <p:nvPr/>
            </p:nvSpPr>
            <p:spPr>
              <a:xfrm>
                <a:off x="5563278" y="480205"/>
                <a:ext cx="1095259" cy="178703"/>
              </a:xfrm>
              <a:prstGeom prst="rect">
                <a:avLst/>
              </a:prstGeom>
              <a:noFill/>
              <a:ln>
                <a:noFill/>
              </a:ln>
              <a:effectLst>
                <a:innerShdw dir="7800000">
                  <a:prstClr val="black">
                    <a:alpha val="34000"/>
                  </a:prstClr>
                </a:innerShdw>
              </a:effectLst>
            </p:spPr>
            <p:txBody>
              <a:bodyPr wrap="square" rtlCol="0">
                <a:noAutofit/>
              </a:bodyPr>
              <a:lstStyle>
                <a:defPPr>
                  <a:defRPr lang="en-US"/>
                </a:defPPr>
                <a:lvl1pPr lvl="0">
                  <a:defRPr sz="700" b="1">
                    <a:solidFill>
                      <a:schemeClr val="accent1"/>
                    </a:solidFill>
                  </a:defRPr>
                </a:lvl1pPr>
              </a:lstStyle>
              <a:p>
                <a:r>
                  <a:rPr lang="tr-TR" dirty="0"/>
                  <a:t>Emerging Europe</a:t>
                </a:r>
              </a:p>
            </p:txBody>
          </p:sp>
          <p:sp>
            <p:nvSpPr>
              <p:cNvPr id="58" name="TextBox 57"/>
              <p:cNvSpPr txBox="1"/>
              <p:nvPr/>
            </p:nvSpPr>
            <p:spPr>
              <a:xfrm>
                <a:off x="5563279" y="823102"/>
                <a:ext cx="1059398" cy="185427"/>
              </a:xfrm>
              <a:prstGeom prst="rect">
                <a:avLst/>
              </a:prstGeom>
              <a:noFill/>
              <a:ln>
                <a:noFill/>
              </a:ln>
              <a:effectLst>
                <a:innerShdw dir="7800000">
                  <a:prstClr val="black">
                    <a:alpha val="34000"/>
                  </a:prstClr>
                </a:innerShdw>
              </a:effectLst>
            </p:spPr>
            <p:txBody>
              <a:bodyPr wrap="square" rtlCol="0">
                <a:noAutofit/>
              </a:bodyPr>
              <a:lstStyle>
                <a:defPPr>
                  <a:defRPr lang="en-US"/>
                </a:defPPr>
                <a:lvl1pPr lvl="0">
                  <a:defRPr sz="700" b="1">
                    <a:solidFill>
                      <a:schemeClr val="accent1"/>
                    </a:solidFill>
                  </a:defRPr>
                </a:lvl1pPr>
              </a:lstStyle>
              <a:p>
                <a:r>
                  <a:rPr lang="tr-TR" dirty="0" smtClean="0"/>
                  <a:t>Transitioning </a:t>
                </a:r>
                <a:r>
                  <a:rPr lang="tr-TR" dirty="0"/>
                  <a:t>Asia and South America</a:t>
                </a:r>
              </a:p>
            </p:txBody>
          </p:sp>
        </p:grpSp>
      </p:grpSp>
    </p:spTree>
    <p:extLst>
      <p:ext uri="{BB962C8B-B14F-4D97-AF65-F5344CB8AC3E}">
        <p14:creationId xmlns:p14="http://schemas.microsoft.com/office/powerpoint/2010/main" val="32471636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750"/>
                                        <p:tgtEl>
                                          <p:spTgt spid="2"/>
                                        </p:tgtEl>
                                      </p:cBhvr>
                                    </p:animEffect>
                                  </p:childTnLst>
                                </p:cTn>
                              </p:par>
                              <p:par>
                                <p:cTn id="34" presetID="42"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750"/>
                                        <p:tgtEl>
                                          <p:spTgt spid="37"/>
                                        </p:tgtEl>
                                      </p:cBhvr>
                                    </p:animEffect>
                                    <p:anim calcmode="lin" valueType="num">
                                      <p:cBhvr>
                                        <p:cTn id="37" dur="750" fill="hold"/>
                                        <p:tgtEl>
                                          <p:spTgt spid="37"/>
                                        </p:tgtEl>
                                        <p:attrNameLst>
                                          <p:attrName>ppt_x</p:attrName>
                                        </p:attrNameLst>
                                      </p:cBhvr>
                                      <p:tavLst>
                                        <p:tav tm="0">
                                          <p:val>
                                            <p:strVal val="#ppt_x"/>
                                          </p:val>
                                        </p:tav>
                                        <p:tav tm="100000">
                                          <p:val>
                                            <p:strVal val="#ppt_x"/>
                                          </p:val>
                                        </p:tav>
                                      </p:tavLst>
                                    </p:anim>
                                    <p:anim calcmode="lin" valueType="num">
                                      <p:cBhvr>
                                        <p:cTn id="38" dur="750" fill="hold"/>
                                        <p:tgtEl>
                                          <p:spTgt spid="37"/>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750"/>
                                        <p:tgtEl>
                                          <p:spTgt spid="24"/>
                                        </p:tgtEl>
                                      </p:cBhvr>
                                    </p:animEffect>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750"/>
                                        <p:tgtEl>
                                          <p:spTgt spid="6"/>
                                        </p:tgtEl>
                                      </p:cBhvr>
                                    </p:animEffect>
                                    <p:anim calcmode="lin" valueType="num">
                                      <p:cBhvr>
                                        <p:cTn id="45" dur="750" fill="hold"/>
                                        <p:tgtEl>
                                          <p:spTgt spid="6"/>
                                        </p:tgtEl>
                                        <p:attrNameLst>
                                          <p:attrName>ppt_x</p:attrName>
                                        </p:attrNameLst>
                                      </p:cBhvr>
                                      <p:tavLst>
                                        <p:tav tm="0">
                                          <p:val>
                                            <p:strVal val="#ppt_x"/>
                                          </p:val>
                                        </p:tav>
                                        <p:tav tm="100000">
                                          <p:val>
                                            <p:strVal val="#ppt_x"/>
                                          </p:val>
                                        </p:tav>
                                      </p:tavLst>
                                    </p:anim>
                                    <p:anim calcmode="lin" valueType="num">
                                      <p:cBhvr>
                                        <p:cTn id="46" dur="750" fill="hold"/>
                                        <p:tgtEl>
                                          <p:spTgt spid="6"/>
                                        </p:tgtEl>
                                        <p:attrNameLst>
                                          <p:attrName>ppt_y</p:attrName>
                                        </p:attrNameLst>
                                      </p:cBhvr>
                                      <p:tavLst>
                                        <p:tav tm="0">
                                          <p:val>
                                            <p:strVal val="#ppt_y+.1"/>
                                          </p:val>
                                        </p:tav>
                                        <p:tav tm="100000">
                                          <p:val>
                                            <p:strVal val="#ppt_y"/>
                                          </p:val>
                                        </p:tav>
                                      </p:tavLst>
                                    </p:anim>
                                  </p:childTnLst>
                                </p:cTn>
                              </p:par>
                            </p:childTnLst>
                          </p:cTn>
                        </p:par>
                        <p:par>
                          <p:cTn id="47" fill="hold">
                            <p:stCondLst>
                              <p:cond delay="2750"/>
                            </p:stCondLst>
                            <p:childTnLst>
                              <p:par>
                                <p:cTn id="48" presetID="23" presetClass="entr" presetSubtype="32" fill="hold"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750" fill="hold"/>
                                        <p:tgtEl>
                                          <p:spTgt spid="62"/>
                                        </p:tgtEl>
                                        <p:attrNameLst>
                                          <p:attrName>ppt_w</p:attrName>
                                        </p:attrNameLst>
                                      </p:cBhvr>
                                      <p:tavLst>
                                        <p:tav tm="0">
                                          <p:val>
                                            <p:strVal val="4*#ppt_w"/>
                                          </p:val>
                                        </p:tav>
                                        <p:tav tm="100000">
                                          <p:val>
                                            <p:strVal val="#ppt_w"/>
                                          </p:val>
                                        </p:tav>
                                      </p:tavLst>
                                    </p:anim>
                                    <p:anim calcmode="lin" valueType="num">
                                      <p:cBhvr>
                                        <p:cTn id="51" dur="750" fill="hold"/>
                                        <p:tgtEl>
                                          <p:spTgt spid="6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18499"/>
          <a:stretch/>
        </p:blipFill>
        <p:spPr>
          <a:xfrm>
            <a:off x="0" y="611793"/>
            <a:ext cx="9143999" cy="4191982"/>
          </a:xfrm>
          <a:prstGeom prst="rect">
            <a:avLst/>
          </a:prstGeom>
          <a:noFill/>
          <a:ln>
            <a:noFill/>
          </a:ln>
        </p:spPr>
      </p:pic>
      <p:sp>
        <p:nvSpPr>
          <p:cNvPr id="4" name="Title 3"/>
          <p:cNvSpPr>
            <a:spLocks noGrp="1"/>
          </p:cNvSpPr>
          <p:nvPr>
            <p:ph type="title"/>
          </p:nvPr>
        </p:nvSpPr>
        <p:spPr/>
        <p:txBody>
          <a:bodyPr/>
          <a:lstStyle/>
          <a:p>
            <a:pPr>
              <a:tabLst>
                <a:tab pos="342900" algn="l"/>
              </a:tabLst>
            </a:pPr>
            <a:r>
              <a:rPr lang="tr-TR" sz="2400" dirty="0"/>
              <a:t>Network Today &amp; Tomorrow</a:t>
            </a:r>
          </a:p>
        </p:txBody>
      </p:sp>
      <p:pic>
        <p:nvPicPr>
          <p:cNvPr id="15" name="Picture 14"/>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77805"/>
          <a:stretch/>
        </p:blipFill>
        <p:spPr>
          <a:xfrm rot="10800000">
            <a:off x="471487" y="731039"/>
            <a:ext cx="8129588" cy="218249"/>
          </a:xfrm>
          <a:prstGeom prst="rect">
            <a:avLst/>
          </a:prstGeom>
        </p:spPr>
      </p:pic>
      <p:sp>
        <p:nvSpPr>
          <p:cNvPr id="18" name="TextBox 17"/>
          <p:cNvSpPr txBox="1"/>
          <p:nvPr/>
        </p:nvSpPr>
        <p:spPr>
          <a:xfrm>
            <a:off x="305891" y="4806651"/>
            <a:ext cx="2193190" cy="312906"/>
          </a:xfrm>
          <a:prstGeom prst="rect">
            <a:avLst/>
          </a:prstGeom>
          <a:noFill/>
        </p:spPr>
        <p:txBody>
          <a:bodyPr wrap="square" lIns="68580" tIns="34290" rIns="68580" bIns="34290" rtlCol="0">
            <a:spAutoFit/>
          </a:bodyPr>
          <a:lstStyle/>
          <a:p>
            <a:pPr>
              <a:lnSpc>
                <a:spcPts val="1875"/>
              </a:lnSpc>
            </a:pPr>
            <a:r>
              <a:rPr lang="en-US" sz="900" i="1" dirty="0">
                <a:solidFill>
                  <a:srgbClr val="505050"/>
                </a:solidFill>
              </a:rPr>
              <a:t>Source</a:t>
            </a:r>
            <a:r>
              <a:rPr lang="en-US" sz="900" i="1" dirty="0" smtClean="0">
                <a:solidFill>
                  <a:srgbClr val="505050"/>
                </a:solidFill>
              </a:rPr>
              <a:t>:</a:t>
            </a:r>
            <a:r>
              <a:rPr lang="tr-TR" sz="900" i="1" dirty="0">
                <a:solidFill>
                  <a:srgbClr val="505050"/>
                </a:solidFill>
              </a:rPr>
              <a:t> Airbus 2014 GMF</a:t>
            </a:r>
            <a:endParaRPr lang="en-US" sz="900" i="1" dirty="0">
              <a:solidFill>
                <a:srgbClr val="505050"/>
              </a:solidFill>
            </a:endParaRPr>
          </a:p>
        </p:txBody>
      </p:sp>
      <p:grpSp>
        <p:nvGrpSpPr>
          <p:cNvPr id="31" name="Group 30"/>
          <p:cNvGrpSpPr/>
          <p:nvPr/>
        </p:nvGrpSpPr>
        <p:grpSpPr>
          <a:xfrm>
            <a:off x="193214" y="3328889"/>
            <a:ext cx="2115672" cy="484572"/>
            <a:chOff x="210560" y="3124069"/>
            <a:chExt cx="2115672" cy="484572"/>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560" y="3124069"/>
              <a:ext cx="1819428" cy="484572"/>
            </a:xfrm>
            <a:prstGeom prst="rect">
              <a:avLst/>
            </a:prstGeom>
          </p:spPr>
        </p:pic>
        <p:sp>
          <p:nvSpPr>
            <p:cNvPr id="33" name="TextBox 32"/>
            <p:cNvSpPr txBox="1"/>
            <p:nvPr/>
          </p:nvSpPr>
          <p:spPr>
            <a:xfrm>
              <a:off x="380065" y="3140583"/>
              <a:ext cx="1946167" cy="430887"/>
            </a:xfrm>
            <a:prstGeom prst="rect">
              <a:avLst/>
            </a:prstGeom>
            <a:noFill/>
          </p:spPr>
          <p:txBody>
            <a:bodyPr wrap="square" rtlCol="0">
              <a:spAutoFit/>
            </a:bodyPr>
            <a:lstStyle/>
            <a:p>
              <a:pPr marL="87313" indent="-87313"/>
              <a:r>
                <a:rPr lang="tr-TR" sz="1100" dirty="0"/>
                <a:t>&gt; 50,000 daily long-haul </a:t>
              </a:r>
              <a:r>
                <a:rPr lang="tr-TR" sz="1100" dirty="0" smtClean="0"/>
                <a:t> passengers</a:t>
              </a:r>
              <a:endParaRPr lang="tr-TR" sz="1100" dirty="0"/>
            </a:p>
          </p:txBody>
        </p:sp>
      </p:grpSp>
      <p:grpSp>
        <p:nvGrpSpPr>
          <p:cNvPr id="34" name="Group 33"/>
          <p:cNvGrpSpPr/>
          <p:nvPr/>
        </p:nvGrpSpPr>
        <p:grpSpPr>
          <a:xfrm>
            <a:off x="193214" y="3824479"/>
            <a:ext cx="2070563" cy="484572"/>
            <a:chOff x="210560" y="3619659"/>
            <a:chExt cx="2070563" cy="484572"/>
          </a:xfrm>
        </p:grpSpPr>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560" y="3619659"/>
              <a:ext cx="1819428" cy="484572"/>
            </a:xfrm>
            <a:prstGeom prst="rect">
              <a:avLst/>
            </a:prstGeom>
          </p:spPr>
        </p:pic>
        <p:sp>
          <p:nvSpPr>
            <p:cNvPr id="36" name="TextBox 35"/>
            <p:cNvSpPr txBox="1"/>
            <p:nvPr/>
          </p:nvSpPr>
          <p:spPr>
            <a:xfrm>
              <a:off x="334956" y="3651428"/>
              <a:ext cx="1946167" cy="430887"/>
            </a:xfrm>
            <a:prstGeom prst="rect">
              <a:avLst/>
            </a:prstGeom>
            <a:noFill/>
          </p:spPr>
          <p:txBody>
            <a:bodyPr wrap="square" rtlCol="0">
              <a:spAutoFit/>
            </a:bodyPr>
            <a:lstStyle/>
            <a:p>
              <a:pPr marL="87313" indent="-87313"/>
              <a:r>
                <a:rPr lang="tr-TR" sz="1100" dirty="0"/>
                <a:t>&gt; </a:t>
              </a:r>
              <a:r>
                <a:rPr lang="tr-TR" sz="1100" dirty="0" smtClean="0"/>
                <a:t>20,000 </a:t>
              </a:r>
              <a:r>
                <a:rPr lang="tr-TR" sz="1100" dirty="0"/>
                <a:t>daily long-haul </a:t>
              </a:r>
              <a:r>
                <a:rPr lang="tr-TR" sz="1100" dirty="0" smtClean="0"/>
                <a:t> passengers</a:t>
              </a:r>
              <a:endParaRPr lang="tr-TR" sz="1100" dirty="0"/>
            </a:p>
          </p:txBody>
        </p:sp>
      </p:grpSp>
      <p:grpSp>
        <p:nvGrpSpPr>
          <p:cNvPr id="37" name="Group 36"/>
          <p:cNvGrpSpPr/>
          <p:nvPr/>
        </p:nvGrpSpPr>
        <p:grpSpPr>
          <a:xfrm>
            <a:off x="193214" y="4320069"/>
            <a:ext cx="2120549" cy="484572"/>
            <a:chOff x="210560" y="4115249"/>
            <a:chExt cx="2120549" cy="484572"/>
          </a:xfrm>
        </p:grpSpPr>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560" y="4115249"/>
              <a:ext cx="1819428" cy="484572"/>
            </a:xfrm>
            <a:prstGeom prst="rect">
              <a:avLst/>
            </a:prstGeom>
          </p:spPr>
        </p:pic>
        <p:sp>
          <p:nvSpPr>
            <p:cNvPr id="39" name="TextBox 38"/>
            <p:cNvSpPr txBox="1"/>
            <p:nvPr/>
          </p:nvSpPr>
          <p:spPr>
            <a:xfrm>
              <a:off x="384942" y="4147641"/>
              <a:ext cx="1946167" cy="430887"/>
            </a:xfrm>
            <a:prstGeom prst="rect">
              <a:avLst/>
            </a:prstGeom>
            <a:noFill/>
          </p:spPr>
          <p:txBody>
            <a:bodyPr wrap="square" rtlCol="0">
              <a:spAutoFit/>
            </a:bodyPr>
            <a:lstStyle/>
            <a:p>
              <a:pPr marL="87313" indent="-87313"/>
              <a:r>
                <a:rPr lang="tr-TR" sz="1100" dirty="0"/>
                <a:t>&gt; </a:t>
              </a:r>
              <a:r>
                <a:rPr lang="tr-TR" sz="1100" dirty="0" smtClean="0"/>
                <a:t>10,000 </a:t>
              </a:r>
              <a:r>
                <a:rPr lang="tr-TR" sz="1100" dirty="0"/>
                <a:t>daily long-haul </a:t>
              </a:r>
              <a:r>
                <a:rPr lang="tr-TR" sz="1100" dirty="0" smtClean="0"/>
                <a:t> passengers</a:t>
              </a:r>
              <a:endParaRPr lang="tr-TR" sz="1100" dirty="0"/>
            </a:p>
          </p:txBody>
        </p:sp>
      </p:grpSp>
      <p:pic>
        <p:nvPicPr>
          <p:cNvPr id="43" name="Picture 42"/>
          <p:cNvPicPr>
            <a:picLocks noChangeAspect="1"/>
          </p:cNvPicPr>
          <p:nvPr/>
        </p:nvPicPr>
        <p:blipFill rotWithShape="1">
          <a:blip r:embed="rId9">
            <a:extLst>
              <a:ext uri="{28A0092B-C50C-407E-A947-70E740481C1C}">
                <a14:useLocalDpi xmlns:a14="http://schemas.microsoft.com/office/drawing/2010/main" val="0"/>
              </a:ext>
            </a:extLst>
          </a:blip>
          <a:srcRect t="8677" b="16435"/>
          <a:stretch/>
        </p:blipFill>
        <p:spPr>
          <a:xfrm>
            <a:off x="6341" y="958292"/>
            <a:ext cx="9131318" cy="3851914"/>
          </a:xfrm>
          <a:prstGeom prst="rect">
            <a:avLst/>
          </a:prstGeom>
          <a:effectLst>
            <a:outerShdw blurRad="88900" dist="38100" dir="5400000" algn="t" rotWithShape="0">
              <a:prstClr val="black">
                <a:alpha val="40000"/>
              </a:prstClr>
            </a:outerShdw>
          </a:effectLst>
        </p:spPr>
      </p:pic>
      <p:pic>
        <p:nvPicPr>
          <p:cNvPr id="44" name="Picture 43"/>
          <p:cNvPicPr>
            <a:picLocks noChangeAspect="1"/>
          </p:cNvPicPr>
          <p:nvPr/>
        </p:nvPicPr>
        <p:blipFill rotWithShape="1">
          <a:blip r:embed="rId10">
            <a:extLst>
              <a:ext uri="{28A0092B-C50C-407E-A947-70E740481C1C}">
                <a14:useLocalDpi xmlns:a14="http://schemas.microsoft.com/office/drawing/2010/main" val="0"/>
              </a:ext>
            </a:extLst>
          </a:blip>
          <a:srcRect t="23040" b="22489"/>
          <a:stretch/>
        </p:blipFill>
        <p:spPr>
          <a:xfrm>
            <a:off x="6341" y="1697112"/>
            <a:ext cx="9131318" cy="2801722"/>
          </a:xfrm>
          <a:prstGeom prst="rect">
            <a:avLst/>
          </a:prstGeom>
          <a:effectLst>
            <a:outerShdw blurRad="50800" dist="38100" dir="5400000" algn="t" rotWithShape="0">
              <a:prstClr val="black">
                <a:alpha val="40000"/>
              </a:prstClr>
            </a:outerShdw>
          </a:effec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6125" y="764996"/>
            <a:ext cx="2465496" cy="549454"/>
          </a:xfrm>
          <a:prstGeom prst="rect">
            <a:avLst/>
          </a:prstGeom>
        </p:spPr>
      </p:pic>
      <p:sp>
        <p:nvSpPr>
          <p:cNvPr id="17" name="Rectangle 16"/>
          <p:cNvSpPr/>
          <p:nvPr/>
        </p:nvSpPr>
        <p:spPr>
          <a:xfrm>
            <a:off x="3629025" y="897198"/>
            <a:ext cx="2076449" cy="261610"/>
          </a:xfrm>
          <a:prstGeom prst="rect">
            <a:avLst/>
          </a:prstGeom>
        </p:spPr>
        <p:txBody>
          <a:bodyPr wrap="square" lIns="68580" tIns="34290" rIns="68580" bIns="34290">
            <a:spAutoFit/>
          </a:bodyPr>
          <a:lstStyle/>
          <a:p>
            <a:pPr algn="ctr">
              <a:lnSpc>
                <a:spcPts val="1500"/>
              </a:lnSpc>
            </a:pPr>
            <a:r>
              <a:rPr lang="tr-TR" sz="2800" b="1" dirty="0" smtClean="0">
                <a:solidFill>
                  <a:schemeClr val="accent6">
                    <a:lumMod val="75000"/>
                  </a:schemeClr>
                </a:solidFill>
              </a:rPr>
              <a:t>42</a:t>
            </a:r>
            <a:r>
              <a:rPr lang="tr-TR" sz="2400" b="1" dirty="0" smtClean="0"/>
              <a:t> </a:t>
            </a:r>
            <a:r>
              <a:rPr lang="tr-TR" sz="2000" b="1" dirty="0" smtClean="0"/>
              <a:t>Mega Cities</a:t>
            </a:r>
            <a:endParaRPr lang="tr-TR" sz="2400" b="1" dirty="0"/>
          </a:p>
        </p:txBody>
      </p:sp>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6519" y="4877863"/>
            <a:ext cx="2463005" cy="230353"/>
          </a:xfrm>
          <a:prstGeom prst="rect">
            <a:avLst/>
          </a:prstGeom>
        </p:spPr>
      </p:pic>
      <p:grpSp>
        <p:nvGrpSpPr>
          <p:cNvPr id="3" name="Group 2"/>
          <p:cNvGrpSpPr/>
          <p:nvPr/>
        </p:nvGrpSpPr>
        <p:grpSpPr>
          <a:xfrm>
            <a:off x="200694" y="416727"/>
            <a:ext cx="2014330" cy="2014330"/>
            <a:chOff x="200694" y="416727"/>
            <a:chExt cx="2014330" cy="2014330"/>
          </a:xfrm>
        </p:grpSpPr>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00694" y="416727"/>
              <a:ext cx="2014330" cy="2014330"/>
            </a:xfrm>
            <a:prstGeom prst="rect">
              <a:avLst/>
            </a:prstGeom>
            <a:noFill/>
            <a:ln>
              <a:noFill/>
            </a:ln>
          </p:spPr>
        </p:pic>
        <p:sp>
          <p:nvSpPr>
            <p:cNvPr id="24" name="Rectangle 23"/>
            <p:cNvSpPr/>
            <p:nvPr/>
          </p:nvSpPr>
          <p:spPr>
            <a:xfrm>
              <a:off x="512190" y="1348817"/>
              <a:ext cx="1219788" cy="335413"/>
            </a:xfrm>
            <a:prstGeom prst="rect">
              <a:avLst/>
            </a:prstGeom>
          </p:spPr>
          <p:txBody>
            <a:bodyPr wrap="square" lIns="68580" tIns="34290" rIns="68580" bIns="34290">
              <a:spAutoFit/>
            </a:bodyPr>
            <a:lstStyle/>
            <a:p>
              <a:pPr algn="ctr">
                <a:lnSpc>
                  <a:spcPts val="1500"/>
                </a:lnSpc>
              </a:pPr>
              <a:r>
                <a:rPr lang="tr-TR" sz="3600" b="1" dirty="0" smtClean="0"/>
                <a:t>2013</a:t>
              </a:r>
              <a:endParaRPr lang="tr-TR" sz="1800" b="1" dirty="0"/>
            </a:p>
          </p:txBody>
        </p:sp>
      </p:grpSp>
    </p:spTree>
    <p:extLst>
      <p:ext uri="{BB962C8B-B14F-4D97-AF65-F5344CB8AC3E}">
        <p14:creationId xmlns:p14="http://schemas.microsoft.com/office/powerpoint/2010/main" val="34948205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anim calcmode="lin" valueType="num">
                                      <p:cBhvr>
                                        <p:cTn id="13" dur="750" fill="hold"/>
                                        <p:tgtEl>
                                          <p:spTgt spid="18"/>
                                        </p:tgtEl>
                                        <p:attrNameLst>
                                          <p:attrName>ppt_x</p:attrName>
                                        </p:attrNameLst>
                                      </p:cBhvr>
                                      <p:tavLst>
                                        <p:tav tm="0">
                                          <p:val>
                                            <p:strVal val="#ppt_x"/>
                                          </p:val>
                                        </p:tav>
                                        <p:tav tm="100000">
                                          <p:val>
                                            <p:strVal val="#ppt_x"/>
                                          </p:val>
                                        </p:tav>
                                      </p:tavLst>
                                    </p:anim>
                                    <p:anim calcmode="lin" valueType="num">
                                      <p:cBhvr>
                                        <p:cTn id="14" dur="75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750"/>
                                        <p:tgtEl>
                                          <p:spTgt spid="31"/>
                                        </p:tgtEl>
                                      </p:cBhvr>
                                    </p:animEffect>
                                    <p:anim calcmode="lin" valueType="num">
                                      <p:cBhvr>
                                        <p:cTn id="18" dur="750" fill="hold"/>
                                        <p:tgtEl>
                                          <p:spTgt spid="31"/>
                                        </p:tgtEl>
                                        <p:attrNameLst>
                                          <p:attrName>ppt_x</p:attrName>
                                        </p:attrNameLst>
                                      </p:cBhvr>
                                      <p:tavLst>
                                        <p:tav tm="0">
                                          <p:val>
                                            <p:strVal val="#ppt_x"/>
                                          </p:val>
                                        </p:tav>
                                        <p:tav tm="100000">
                                          <p:val>
                                            <p:strVal val="#ppt_x"/>
                                          </p:val>
                                        </p:tav>
                                      </p:tavLst>
                                    </p:anim>
                                    <p:anim calcmode="lin" valueType="num">
                                      <p:cBhvr>
                                        <p:cTn id="19" dur="75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750"/>
                                        <p:tgtEl>
                                          <p:spTgt spid="34"/>
                                        </p:tgtEl>
                                      </p:cBhvr>
                                    </p:animEffect>
                                    <p:anim calcmode="lin" valueType="num">
                                      <p:cBhvr>
                                        <p:cTn id="23" dur="750" fill="hold"/>
                                        <p:tgtEl>
                                          <p:spTgt spid="34"/>
                                        </p:tgtEl>
                                        <p:attrNameLst>
                                          <p:attrName>ppt_x</p:attrName>
                                        </p:attrNameLst>
                                      </p:cBhvr>
                                      <p:tavLst>
                                        <p:tav tm="0">
                                          <p:val>
                                            <p:strVal val="#ppt_x"/>
                                          </p:val>
                                        </p:tav>
                                        <p:tav tm="100000">
                                          <p:val>
                                            <p:strVal val="#ppt_x"/>
                                          </p:val>
                                        </p:tav>
                                      </p:tavLst>
                                    </p:anim>
                                    <p:anim calcmode="lin" valueType="num">
                                      <p:cBhvr>
                                        <p:cTn id="24" dur="75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750"/>
                                        <p:tgtEl>
                                          <p:spTgt spid="43"/>
                                        </p:tgtEl>
                                      </p:cBhvr>
                                    </p:animEffect>
                                    <p:anim calcmode="lin" valueType="num">
                                      <p:cBhvr>
                                        <p:cTn id="33" dur="750" fill="hold"/>
                                        <p:tgtEl>
                                          <p:spTgt spid="43"/>
                                        </p:tgtEl>
                                        <p:attrNameLst>
                                          <p:attrName>ppt_x</p:attrName>
                                        </p:attrNameLst>
                                      </p:cBhvr>
                                      <p:tavLst>
                                        <p:tav tm="0">
                                          <p:val>
                                            <p:strVal val="#ppt_x"/>
                                          </p:val>
                                        </p:tav>
                                        <p:tav tm="100000">
                                          <p:val>
                                            <p:strVal val="#ppt_x"/>
                                          </p:val>
                                        </p:tav>
                                      </p:tavLst>
                                    </p:anim>
                                    <p:anim calcmode="lin" valueType="num">
                                      <p:cBhvr>
                                        <p:cTn id="34" dur="75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750"/>
                                        <p:tgtEl>
                                          <p:spTgt spid="16"/>
                                        </p:tgtEl>
                                      </p:cBhvr>
                                    </p:animEffect>
                                    <p:anim calcmode="lin" valueType="num">
                                      <p:cBhvr>
                                        <p:cTn id="38" dur="750" fill="hold"/>
                                        <p:tgtEl>
                                          <p:spTgt spid="16"/>
                                        </p:tgtEl>
                                        <p:attrNameLst>
                                          <p:attrName>ppt_x</p:attrName>
                                        </p:attrNameLst>
                                      </p:cBhvr>
                                      <p:tavLst>
                                        <p:tav tm="0">
                                          <p:val>
                                            <p:strVal val="#ppt_x"/>
                                          </p:val>
                                        </p:tav>
                                        <p:tav tm="100000">
                                          <p:val>
                                            <p:strVal val="#ppt_x"/>
                                          </p:val>
                                        </p:tav>
                                      </p:tavLst>
                                    </p:anim>
                                    <p:anim calcmode="lin" valueType="num">
                                      <p:cBhvr>
                                        <p:cTn id="39" dur="75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750"/>
                            </p:stCondLst>
                            <p:childTnLst>
                              <p:par>
                                <p:cTn id="41" presetID="53" presetClass="entr" presetSubtype="16"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750" fill="hold"/>
                                        <p:tgtEl>
                                          <p:spTgt spid="17"/>
                                        </p:tgtEl>
                                        <p:attrNameLst>
                                          <p:attrName>ppt_w</p:attrName>
                                        </p:attrNameLst>
                                      </p:cBhvr>
                                      <p:tavLst>
                                        <p:tav tm="0">
                                          <p:val>
                                            <p:fltVal val="0"/>
                                          </p:val>
                                        </p:tav>
                                        <p:tav tm="100000">
                                          <p:val>
                                            <p:strVal val="#ppt_w"/>
                                          </p:val>
                                        </p:tav>
                                      </p:tavLst>
                                    </p:anim>
                                    <p:anim calcmode="lin" valueType="num">
                                      <p:cBhvr>
                                        <p:cTn id="44" dur="750" fill="hold"/>
                                        <p:tgtEl>
                                          <p:spTgt spid="17"/>
                                        </p:tgtEl>
                                        <p:attrNameLst>
                                          <p:attrName>ppt_h</p:attrName>
                                        </p:attrNameLst>
                                      </p:cBhvr>
                                      <p:tavLst>
                                        <p:tav tm="0">
                                          <p:val>
                                            <p:fltVal val="0"/>
                                          </p:val>
                                        </p:tav>
                                        <p:tav tm="100000">
                                          <p:val>
                                            <p:strVal val="#ppt_h"/>
                                          </p:val>
                                        </p:tav>
                                      </p:tavLst>
                                    </p:anim>
                                    <p:animEffect transition="in" filter="fade">
                                      <p:cBhvr>
                                        <p:cTn id="45" dur="750"/>
                                        <p:tgtEl>
                                          <p:spTgt spid="17"/>
                                        </p:tgtEl>
                                      </p:cBhvr>
                                    </p:animEffect>
                                  </p:childTnLst>
                                </p:cTn>
                              </p:par>
                              <p:par>
                                <p:cTn id="46" presetID="23" presetClass="entr" presetSubtype="16"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750" fill="hold"/>
                                        <p:tgtEl>
                                          <p:spTgt spid="3"/>
                                        </p:tgtEl>
                                        <p:attrNameLst>
                                          <p:attrName>ppt_w</p:attrName>
                                        </p:attrNameLst>
                                      </p:cBhvr>
                                      <p:tavLst>
                                        <p:tav tm="0">
                                          <p:val>
                                            <p:fltVal val="0"/>
                                          </p:val>
                                        </p:tav>
                                        <p:tav tm="100000">
                                          <p:val>
                                            <p:strVal val="#ppt_w"/>
                                          </p:val>
                                        </p:tav>
                                      </p:tavLst>
                                    </p:anim>
                                    <p:anim calcmode="lin" valueType="num">
                                      <p:cBhvr>
                                        <p:cTn id="49" dur="750" fill="hold"/>
                                        <p:tgtEl>
                                          <p:spTgt spid="3"/>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ID="22" presetClass="entr" presetSubtype="4" fill="hold"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down)">
                                      <p:cBhvr>
                                        <p:cTn id="53"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18499"/>
          <a:stretch/>
        </p:blipFill>
        <p:spPr>
          <a:xfrm>
            <a:off x="0" y="611793"/>
            <a:ext cx="9143999" cy="4191982"/>
          </a:xfrm>
          <a:prstGeom prst="rect">
            <a:avLst/>
          </a:prstGeom>
          <a:noFill/>
          <a:ln>
            <a:noFill/>
          </a:ln>
        </p:spPr>
      </p:pic>
      <p:sp>
        <p:nvSpPr>
          <p:cNvPr id="4" name="Title 3"/>
          <p:cNvSpPr>
            <a:spLocks noGrp="1"/>
          </p:cNvSpPr>
          <p:nvPr>
            <p:ph type="title"/>
          </p:nvPr>
        </p:nvSpPr>
        <p:spPr/>
        <p:txBody>
          <a:bodyPr/>
          <a:lstStyle/>
          <a:p>
            <a:pPr>
              <a:tabLst>
                <a:tab pos="342900" algn="l"/>
              </a:tabLst>
            </a:pPr>
            <a:r>
              <a:rPr lang="tr-TR" sz="2400" dirty="0"/>
              <a:t>Network Today &amp; Tomorrow</a:t>
            </a:r>
          </a:p>
        </p:txBody>
      </p:sp>
      <p:pic>
        <p:nvPicPr>
          <p:cNvPr id="15" name="Picture 14"/>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77805"/>
          <a:stretch/>
        </p:blipFill>
        <p:spPr>
          <a:xfrm rot="10800000">
            <a:off x="471487" y="731039"/>
            <a:ext cx="8129588" cy="218249"/>
          </a:xfrm>
          <a:prstGeom prst="rect">
            <a:avLst/>
          </a:prstGeom>
        </p:spPr>
      </p:pic>
      <p:sp>
        <p:nvSpPr>
          <p:cNvPr id="18" name="TextBox 17"/>
          <p:cNvSpPr txBox="1"/>
          <p:nvPr/>
        </p:nvSpPr>
        <p:spPr>
          <a:xfrm>
            <a:off x="220827" y="4806651"/>
            <a:ext cx="1706752" cy="312906"/>
          </a:xfrm>
          <a:prstGeom prst="rect">
            <a:avLst/>
          </a:prstGeom>
          <a:noFill/>
        </p:spPr>
        <p:txBody>
          <a:bodyPr wrap="square" lIns="68580" tIns="34290" rIns="68580" bIns="34290" rtlCol="0">
            <a:spAutoFit/>
          </a:bodyPr>
          <a:lstStyle/>
          <a:p>
            <a:pPr>
              <a:lnSpc>
                <a:spcPts val="1875"/>
              </a:lnSpc>
            </a:pPr>
            <a:r>
              <a:rPr lang="en-US" sz="900" i="1" dirty="0">
                <a:solidFill>
                  <a:srgbClr val="505050"/>
                </a:solidFill>
              </a:rPr>
              <a:t>Source</a:t>
            </a:r>
            <a:r>
              <a:rPr lang="en-US" sz="900" i="1" dirty="0" smtClean="0">
                <a:solidFill>
                  <a:srgbClr val="505050"/>
                </a:solidFill>
              </a:rPr>
              <a:t>:</a:t>
            </a:r>
            <a:r>
              <a:rPr lang="tr-TR" sz="900" i="1" dirty="0">
                <a:solidFill>
                  <a:srgbClr val="505050"/>
                </a:solidFill>
              </a:rPr>
              <a:t> Airbus 2014 GMF</a:t>
            </a:r>
            <a:endParaRPr lang="en-US" sz="900" i="1" dirty="0">
              <a:solidFill>
                <a:srgbClr val="505050"/>
              </a:solidFill>
            </a:endParaRPr>
          </a:p>
        </p:txBody>
      </p:sp>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t="8391" b="16585"/>
          <a:stretch/>
        </p:blipFill>
        <p:spPr>
          <a:xfrm>
            <a:off x="6341" y="943661"/>
            <a:ext cx="9131318" cy="3858860"/>
          </a:xfrm>
          <a:prstGeom prst="rect">
            <a:avLst/>
          </a:prstGeom>
          <a:effectLst>
            <a:outerShdw blurRad="88900" dist="38100" dir="5400000" algn="t" rotWithShape="0">
              <a:prstClr val="black">
                <a:alpha val="40000"/>
              </a:prstClr>
            </a:outerShdw>
          </a:effectLst>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11663" b="19644"/>
          <a:stretch/>
        </p:blipFill>
        <p:spPr>
          <a:xfrm>
            <a:off x="15866" y="1062228"/>
            <a:ext cx="9131318" cy="3533242"/>
          </a:xfrm>
          <a:prstGeom prst="rect">
            <a:avLst/>
          </a:prstGeom>
          <a:effectLst>
            <a:outerShdw blurRad="50800" dist="38100" dir="5400000" algn="t" rotWithShape="0">
              <a:prstClr val="black">
                <a:alpha val="40000"/>
              </a:prstClr>
            </a:outerShdw>
          </a:effec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6519" y="4877863"/>
            <a:ext cx="2463005" cy="230353"/>
          </a:xfrm>
          <a:prstGeom prst="rect">
            <a:avLst/>
          </a:prstGeom>
        </p:spPr>
      </p:pic>
      <p:grpSp>
        <p:nvGrpSpPr>
          <p:cNvPr id="22" name="Group 21"/>
          <p:cNvGrpSpPr/>
          <p:nvPr/>
        </p:nvGrpSpPr>
        <p:grpSpPr>
          <a:xfrm>
            <a:off x="171948" y="3328889"/>
            <a:ext cx="2115672" cy="484572"/>
            <a:chOff x="210560" y="3124069"/>
            <a:chExt cx="2115672" cy="484572"/>
          </a:xfrm>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560" y="3124069"/>
              <a:ext cx="1819428" cy="484572"/>
            </a:xfrm>
            <a:prstGeom prst="rect">
              <a:avLst/>
            </a:prstGeom>
          </p:spPr>
        </p:pic>
        <p:sp>
          <p:nvSpPr>
            <p:cNvPr id="24" name="TextBox 23"/>
            <p:cNvSpPr txBox="1"/>
            <p:nvPr/>
          </p:nvSpPr>
          <p:spPr>
            <a:xfrm>
              <a:off x="380065" y="3140583"/>
              <a:ext cx="1946167" cy="430887"/>
            </a:xfrm>
            <a:prstGeom prst="rect">
              <a:avLst/>
            </a:prstGeom>
            <a:noFill/>
          </p:spPr>
          <p:txBody>
            <a:bodyPr wrap="square" rtlCol="0">
              <a:spAutoFit/>
            </a:bodyPr>
            <a:lstStyle/>
            <a:p>
              <a:pPr marL="87313" indent="-87313"/>
              <a:r>
                <a:rPr lang="tr-TR" sz="1100" dirty="0"/>
                <a:t>&gt; 50,000 daily long-haul </a:t>
              </a:r>
              <a:r>
                <a:rPr lang="tr-TR" sz="1100" dirty="0" smtClean="0"/>
                <a:t> passengers</a:t>
              </a:r>
              <a:endParaRPr lang="tr-TR" sz="1100" dirty="0"/>
            </a:p>
          </p:txBody>
        </p:sp>
      </p:grpSp>
      <p:grpSp>
        <p:nvGrpSpPr>
          <p:cNvPr id="25" name="Group 24"/>
          <p:cNvGrpSpPr/>
          <p:nvPr/>
        </p:nvGrpSpPr>
        <p:grpSpPr>
          <a:xfrm>
            <a:off x="171948" y="3824479"/>
            <a:ext cx="2070563" cy="484572"/>
            <a:chOff x="210560" y="3619659"/>
            <a:chExt cx="2070563" cy="484572"/>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560" y="3619659"/>
              <a:ext cx="1819428" cy="484572"/>
            </a:xfrm>
            <a:prstGeom prst="rect">
              <a:avLst/>
            </a:prstGeom>
          </p:spPr>
        </p:pic>
        <p:sp>
          <p:nvSpPr>
            <p:cNvPr id="27" name="TextBox 26"/>
            <p:cNvSpPr txBox="1"/>
            <p:nvPr/>
          </p:nvSpPr>
          <p:spPr>
            <a:xfrm>
              <a:off x="334956" y="3651428"/>
              <a:ext cx="1946167" cy="430887"/>
            </a:xfrm>
            <a:prstGeom prst="rect">
              <a:avLst/>
            </a:prstGeom>
            <a:noFill/>
          </p:spPr>
          <p:txBody>
            <a:bodyPr wrap="square" rtlCol="0">
              <a:spAutoFit/>
            </a:bodyPr>
            <a:lstStyle/>
            <a:p>
              <a:pPr marL="87313" indent="-87313"/>
              <a:r>
                <a:rPr lang="tr-TR" sz="1100" dirty="0"/>
                <a:t>&gt; </a:t>
              </a:r>
              <a:r>
                <a:rPr lang="tr-TR" sz="1100" dirty="0" smtClean="0"/>
                <a:t>20,000 </a:t>
              </a:r>
              <a:r>
                <a:rPr lang="tr-TR" sz="1100" dirty="0"/>
                <a:t>daily long-haul </a:t>
              </a:r>
              <a:r>
                <a:rPr lang="tr-TR" sz="1100" dirty="0" smtClean="0"/>
                <a:t> passengers</a:t>
              </a:r>
              <a:endParaRPr lang="tr-TR" sz="1100" dirty="0"/>
            </a:p>
          </p:txBody>
        </p:sp>
      </p:grpSp>
      <p:grpSp>
        <p:nvGrpSpPr>
          <p:cNvPr id="28" name="Group 27"/>
          <p:cNvGrpSpPr/>
          <p:nvPr/>
        </p:nvGrpSpPr>
        <p:grpSpPr>
          <a:xfrm>
            <a:off x="171948" y="4320069"/>
            <a:ext cx="2120549" cy="484572"/>
            <a:chOff x="210560" y="4115249"/>
            <a:chExt cx="2120549" cy="484572"/>
          </a:xfrm>
        </p:grpSpPr>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0560" y="4115249"/>
              <a:ext cx="1819428" cy="484572"/>
            </a:xfrm>
            <a:prstGeom prst="rect">
              <a:avLst/>
            </a:prstGeom>
          </p:spPr>
        </p:pic>
        <p:sp>
          <p:nvSpPr>
            <p:cNvPr id="30" name="TextBox 29"/>
            <p:cNvSpPr txBox="1"/>
            <p:nvPr/>
          </p:nvSpPr>
          <p:spPr>
            <a:xfrm>
              <a:off x="384942" y="4147641"/>
              <a:ext cx="1946167" cy="430887"/>
            </a:xfrm>
            <a:prstGeom prst="rect">
              <a:avLst/>
            </a:prstGeom>
            <a:noFill/>
          </p:spPr>
          <p:txBody>
            <a:bodyPr wrap="square" rtlCol="0">
              <a:spAutoFit/>
            </a:bodyPr>
            <a:lstStyle/>
            <a:p>
              <a:pPr marL="87313" indent="-87313"/>
              <a:r>
                <a:rPr lang="tr-TR" sz="1100" dirty="0"/>
                <a:t>&gt; </a:t>
              </a:r>
              <a:r>
                <a:rPr lang="tr-TR" sz="1100" dirty="0" smtClean="0"/>
                <a:t>10,000 </a:t>
              </a:r>
              <a:r>
                <a:rPr lang="tr-TR" sz="1100" dirty="0"/>
                <a:t>daily long-haul </a:t>
              </a:r>
              <a:r>
                <a:rPr lang="tr-TR" sz="1100" dirty="0" smtClean="0"/>
                <a:t> passengers</a:t>
              </a:r>
              <a:endParaRPr lang="tr-TR" sz="1100" dirty="0"/>
            </a:p>
          </p:txBody>
        </p:sp>
      </p:grpSp>
      <p:grpSp>
        <p:nvGrpSpPr>
          <p:cNvPr id="3" name="Group 2"/>
          <p:cNvGrpSpPr/>
          <p:nvPr/>
        </p:nvGrpSpPr>
        <p:grpSpPr>
          <a:xfrm>
            <a:off x="7033691" y="408386"/>
            <a:ext cx="2238667" cy="2238667"/>
            <a:chOff x="6660856" y="536954"/>
            <a:chExt cx="2014330" cy="2014330"/>
          </a:xfrm>
        </p:grpSpPr>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60856" y="536954"/>
              <a:ext cx="2014330" cy="2014330"/>
            </a:xfrm>
            <a:prstGeom prst="rect">
              <a:avLst/>
            </a:prstGeom>
            <a:noFill/>
            <a:ln>
              <a:noFill/>
            </a:ln>
          </p:spPr>
        </p:pic>
        <p:sp>
          <p:nvSpPr>
            <p:cNvPr id="40" name="Rectangle 39"/>
            <p:cNvSpPr/>
            <p:nvPr/>
          </p:nvSpPr>
          <p:spPr>
            <a:xfrm>
              <a:off x="7159428" y="1344204"/>
              <a:ext cx="1219788" cy="301801"/>
            </a:xfrm>
            <a:prstGeom prst="rect">
              <a:avLst/>
            </a:prstGeom>
          </p:spPr>
          <p:txBody>
            <a:bodyPr wrap="square" lIns="68580" tIns="34290" rIns="68580" bIns="34290">
              <a:spAutoFit/>
            </a:bodyPr>
            <a:lstStyle/>
            <a:p>
              <a:pPr algn="ctr">
                <a:lnSpc>
                  <a:spcPts val="1500"/>
                </a:lnSpc>
              </a:pPr>
              <a:r>
                <a:rPr lang="tr-TR" sz="3600" b="1" dirty="0" smtClean="0"/>
                <a:t>2033</a:t>
              </a:r>
              <a:endParaRPr lang="tr-TR" sz="1800" b="1" dirty="0"/>
            </a:p>
          </p:txBody>
        </p:sp>
      </p:grpSp>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16125" y="764996"/>
            <a:ext cx="2465496" cy="549454"/>
          </a:xfrm>
          <a:prstGeom prst="rect">
            <a:avLst/>
          </a:prstGeom>
        </p:spPr>
      </p:pic>
      <p:sp>
        <p:nvSpPr>
          <p:cNvPr id="33" name="Rectangle 32"/>
          <p:cNvSpPr/>
          <p:nvPr/>
        </p:nvSpPr>
        <p:spPr>
          <a:xfrm>
            <a:off x="3629024" y="893323"/>
            <a:ext cx="2076449" cy="261610"/>
          </a:xfrm>
          <a:prstGeom prst="rect">
            <a:avLst/>
          </a:prstGeom>
        </p:spPr>
        <p:txBody>
          <a:bodyPr wrap="square" lIns="68580" tIns="34290" rIns="68580" bIns="34290">
            <a:spAutoFit/>
          </a:bodyPr>
          <a:lstStyle/>
          <a:p>
            <a:pPr algn="ctr">
              <a:lnSpc>
                <a:spcPts val="1500"/>
              </a:lnSpc>
            </a:pPr>
            <a:r>
              <a:rPr lang="tr-TR" sz="2800" b="1" dirty="0" smtClean="0">
                <a:solidFill>
                  <a:schemeClr val="accent6">
                    <a:lumMod val="75000"/>
                  </a:schemeClr>
                </a:solidFill>
              </a:rPr>
              <a:t>91</a:t>
            </a:r>
            <a:r>
              <a:rPr lang="tr-TR" sz="2400" b="1" dirty="0" smtClean="0"/>
              <a:t> </a:t>
            </a:r>
            <a:r>
              <a:rPr lang="tr-TR" sz="2000" b="1" dirty="0" smtClean="0"/>
              <a:t>Mega Cities</a:t>
            </a:r>
            <a:endParaRPr lang="tr-TR" sz="2400" b="1" dirty="0"/>
          </a:p>
        </p:txBody>
      </p:sp>
    </p:spTree>
    <p:extLst>
      <p:ext uri="{BB962C8B-B14F-4D97-AF65-F5344CB8AC3E}">
        <p14:creationId xmlns:p14="http://schemas.microsoft.com/office/powerpoint/2010/main" val="32946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750" fill="hold"/>
                                        <p:tgtEl>
                                          <p:spTgt spid="33"/>
                                        </p:tgtEl>
                                        <p:attrNameLst>
                                          <p:attrName>ppt_w</p:attrName>
                                        </p:attrNameLst>
                                      </p:cBhvr>
                                      <p:tavLst>
                                        <p:tav tm="0">
                                          <p:val>
                                            <p:fltVal val="0"/>
                                          </p:val>
                                        </p:tav>
                                        <p:tav tm="100000">
                                          <p:val>
                                            <p:strVal val="#ppt_w"/>
                                          </p:val>
                                        </p:tav>
                                      </p:tavLst>
                                    </p:anim>
                                    <p:anim calcmode="lin" valueType="num">
                                      <p:cBhvr>
                                        <p:cTn id="8" dur="750" fill="hold"/>
                                        <p:tgtEl>
                                          <p:spTgt spid="33"/>
                                        </p:tgtEl>
                                        <p:attrNameLst>
                                          <p:attrName>ppt_h</p:attrName>
                                        </p:attrNameLst>
                                      </p:cBhvr>
                                      <p:tavLst>
                                        <p:tav tm="0">
                                          <p:val>
                                            <p:fltVal val="0"/>
                                          </p:val>
                                        </p:tav>
                                        <p:tav tm="100000">
                                          <p:val>
                                            <p:strVal val="#ppt_h"/>
                                          </p:val>
                                        </p:tav>
                                      </p:tavLst>
                                    </p:anim>
                                    <p:animEffect transition="in" filter="fade">
                                      <p:cBhvr>
                                        <p:cTn id="9" dur="750"/>
                                        <p:tgtEl>
                                          <p:spTgt spid="33"/>
                                        </p:tgtEl>
                                      </p:cBhvr>
                                    </p:animEffect>
                                  </p:childTnLst>
                                </p:cTn>
                              </p:par>
                              <p:par>
                                <p:cTn id="10" presetID="23" presetClass="entr" presetSubtype="3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strVal val="4*#ppt_w"/>
                                          </p:val>
                                        </p:tav>
                                        <p:tav tm="100000">
                                          <p:val>
                                            <p:strVal val="#ppt_w"/>
                                          </p:val>
                                        </p:tav>
                                      </p:tavLst>
                                    </p:anim>
                                    <p:anim calcmode="lin" valueType="num">
                                      <p:cBhvr>
                                        <p:cTn id="13" dur="750" fill="hold"/>
                                        <p:tgtEl>
                                          <p:spTgt spid="3"/>
                                        </p:tgtEl>
                                        <p:attrNameLst>
                                          <p:attrName>ppt_h</p:attrName>
                                        </p:attrNameLst>
                                      </p:cBhvr>
                                      <p:tavLst>
                                        <p:tav tm="0">
                                          <p:val>
                                            <p:strVal val="4*#ppt_h"/>
                                          </p:val>
                                        </p:tav>
                                        <p:tav tm="100000">
                                          <p:val>
                                            <p:strVal val="#ppt_h"/>
                                          </p:val>
                                        </p:tav>
                                      </p:tavLst>
                                    </p:anim>
                                  </p:childTnLst>
                                </p:cTn>
                              </p:par>
                            </p:childTnLst>
                          </p:cTn>
                        </p:par>
                        <p:par>
                          <p:cTn id="14" fill="hold">
                            <p:stCondLst>
                              <p:cond delay="750"/>
                            </p:stCondLst>
                            <p:childTnLst>
                              <p:par>
                                <p:cTn id="15" presetID="21"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ICTUREPATH" val="\SIL-1.PNG"/>
  <p:tag name="PXPSDI_PNGPATH" val="\"/>
  <p:tag name="PXPSDI_PNGFILENAME" val="SIL-1.PNG"/>
  <p:tag name="PXPSDI_LAYERNAME" val="1"/>
  <p:tag name="PXPSDI_PSDFILENAME" val="sil.PSD"/>
  <p:tag name="PSDSOURCE" val="C:\Users\Admin\Desktop\"/>
  <p:tag name="PSDSOURCELAYER" val="1"/>
</p:tagLst>
</file>

<file path=ppt/tags/tag10.xml><?xml version="1.0" encoding="utf-8"?>
<p:tagLst xmlns:a="http://schemas.openxmlformats.org/drawingml/2006/main" xmlns:r="http://schemas.openxmlformats.org/officeDocument/2006/relationships" xmlns:p="http://schemas.openxmlformats.org/presentationml/2006/main">
  <p:tag name="PICTUREPATH" val="\SIL-1.PNG"/>
  <p:tag name="PXPSDI_PNGPATH" val="\"/>
  <p:tag name="PXPSDI_PNGFILENAME" val="SIL-1.PNG"/>
  <p:tag name="PXPSDI_LAYERNAME" val="1"/>
  <p:tag name="PXPSDI_PSDFILENAME" val="sil.PSD"/>
  <p:tag name="PSDSOURCE" val="C:\Users\Admin\Desktop\"/>
  <p:tag name="PSDSOURCELAYER" val="1"/>
</p:tagLst>
</file>

<file path=ppt/tags/tag11.xml><?xml version="1.0" encoding="utf-8"?>
<p:tagLst xmlns:a="http://schemas.openxmlformats.org/drawingml/2006/main" xmlns:r="http://schemas.openxmlformats.org/officeDocument/2006/relationships" xmlns:p="http://schemas.openxmlformats.org/presentationml/2006/main">
  <p:tag name="PICTUREPATH" val="\SIL-THY_777-300ER.PNG"/>
  <p:tag name="PXPSDI_PNGPATH" val="\"/>
  <p:tag name="PXPSDI_PNGFILENAME" val="SIL-THY_777-300ER.PNG"/>
  <p:tag name="PXPSDI_LAYERNAME" val="THY_777-300ER"/>
  <p:tag name="PXPSDI_PSDFILENAME" val="sil.PSD"/>
  <p:tag name="PSDSOURCE" val="C:\Users\Admin\Desktop\"/>
  <p:tag name="PSDSOURCELAYER" val="THY_777-300ER"/>
</p:tagLst>
</file>

<file path=ppt/tags/tag12.xml><?xml version="1.0" encoding="utf-8"?>
<p:tagLst xmlns:a="http://schemas.openxmlformats.org/drawingml/2006/main" xmlns:r="http://schemas.openxmlformats.org/officeDocument/2006/relationships" xmlns:p="http://schemas.openxmlformats.org/presentationml/2006/main">
  <p:tag name="PICTUREPATH" val="\SIL-1.PNG"/>
  <p:tag name="PXPSDI_PNGPATH" val="\"/>
  <p:tag name="PXPSDI_PNGFILENAME" val="SIL-1.PNG"/>
  <p:tag name="PXPSDI_LAYERNAME" val="1"/>
  <p:tag name="PXPSDI_PSDFILENAME" val="sil.PSD"/>
  <p:tag name="PSDSOURCE" val="C:\Users\Admin\Desktop\"/>
  <p:tag name="PSDSOURCELAYER" val="1"/>
</p:tagLst>
</file>

<file path=ppt/tags/tag13.xml><?xml version="1.0" encoding="utf-8"?>
<p:tagLst xmlns:a="http://schemas.openxmlformats.org/drawingml/2006/main" xmlns:r="http://schemas.openxmlformats.org/officeDocument/2006/relationships" xmlns:p="http://schemas.openxmlformats.org/presentationml/2006/main">
  <p:tag name="PICTUREPATH" val="\SIL-GROUP 3.PNG"/>
  <p:tag name="PXPSDI_PNGPATH" val="\"/>
  <p:tag name="PXPSDI_PNGFILENAME" val="SIL-GROUP 3.PNG"/>
  <p:tag name="PXPSDI_LAYERNAME" val="Group 3"/>
  <p:tag name="PXPSDI_PSDFILENAME" val="sil.PSD"/>
  <p:tag name="PSDSOURCE" val="C:\Users\Admin\Desktop\"/>
  <p:tag name="PSDSOURCELAYER" val="Group 3"/>
</p:tagLst>
</file>

<file path=ppt/tags/tag2.xml><?xml version="1.0" encoding="utf-8"?>
<p:tagLst xmlns:a="http://schemas.openxmlformats.org/drawingml/2006/main" xmlns:r="http://schemas.openxmlformats.org/officeDocument/2006/relationships" xmlns:p="http://schemas.openxmlformats.org/presentationml/2006/main">
  <p:tag name="PICTUREPATH" val="\SIL-LAYER 72.PNG"/>
  <p:tag name="PXPSDI_PNGPATH" val="\"/>
  <p:tag name="PXPSDI_PNGFILENAME" val="SIL-LAYER 72.PNG"/>
  <p:tag name="PXPSDI_LAYERNAME" val="Layer 72"/>
  <p:tag name="PXPSDI_PSDFILENAME" val="sil.PSD"/>
  <p:tag name="PSDSOURCE" val="C:\Users\Admin\Desktop\"/>
  <p:tag name="PSDSOURCELAYER" val="Layer 72"/>
</p:tagLst>
</file>

<file path=ppt/tags/tag3.xml><?xml version="1.0" encoding="utf-8"?>
<p:tagLst xmlns:a="http://schemas.openxmlformats.org/drawingml/2006/main" xmlns:r="http://schemas.openxmlformats.org/officeDocument/2006/relationships" xmlns:p="http://schemas.openxmlformats.org/presentationml/2006/main">
  <p:tag name="PICTUREPATH" val="\SIL-LAYER 72.PNG"/>
  <p:tag name="PXPSDI_PNGPATH" val="\"/>
  <p:tag name="PXPSDI_PNGFILENAME" val="SIL-LAYER 72.PNG"/>
  <p:tag name="PXPSDI_LAYERNAME" val="Layer 72"/>
  <p:tag name="PXPSDI_PSDFILENAME" val="sil.PSD"/>
  <p:tag name="PSDSOURCE" val="C:\Users\Admin\Desktop\"/>
  <p:tag name="PSDSOURCELAYER" val="Layer 72"/>
</p:tagLst>
</file>

<file path=ppt/tags/tag4.xml><?xml version="1.0" encoding="utf-8"?>
<p:tagLst xmlns:a="http://schemas.openxmlformats.org/drawingml/2006/main" xmlns:r="http://schemas.openxmlformats.org/officeDocument/2006/relationships" xmlns:p="http://schemas.openxmlformats.org/presentationml/2006/main">
  <p:tag name="PICTUREPATH" val="\SIL-LAYER 72.PNG"/>
  <p:tag name="PXPSDI_PNGPATH" val="\"/>
  <p:tag name="PXPSDI_PNGFILENAME" val="SIL-LAYER 72.PNG"/>
  <p:tag name="PXPSDI_LAYERNAME" val="Layer 72"/>
  <p:tag name="PXPSDI_PSDFILENAME" val="sil.PSD"/>
  <p:tag name="PSDSOURCE" val="C:\Users\Admin\Desktop\"/>
  <p:tag name="PSDSOURCELAYER" val="Layer 72"/>
</p:tagLst>
</file>

<file path=ppt/tags/tag5.xml><?xml version="1.0" encoding="utf-8"?>
<p:tagLst xmlns:a="http://schemas.openxmlformats.org/drawingml/2006/main" xmlns:r="http://schemas.openxmlformats.org/officeDocument/2006/relationships" xmlns:p="http://schemas.openxmlformats.org/presentationml/2006/main">
  <p:tag name="PICTUREPATH" val="\SIL-1.PNG"/>
  <p:tag name="PXPSDI_PNGPATH" val="\"/>
  <p:tag name="PXPSDI_PNGFILENAME" val="SIL-1.PNG"/>
  <p:tag name="PXPSDI_LAYERNAME" val="1"/>
  <p:tag name="PXPSDI_PSDFILENAME" val="sil.PSD"/>
  <p:tag name="PSDSOURCE" val="C:\Users\Admin\Desktop\"/>
  <p:tag name="PSDSOURCELAYER" val="1"/>
</p:tagLst>
</file>

<file path=ppt/tags/tag6.xml><?xml version="1.0" encoding="utf-8"?>
<p:tagLst xmlns:a="http://schemas.openxmlformats.org/drawingml/2006/main" xmlns:r="http://schemas.openxmlformats.org/officeDocument/2006/relationships" xmlns:p="http://schemas.openxmlformats.org/presentationml/2006/main">
  <p:tag name="PICTUREPATH" val="\SIL-1.PNG"/>
  <p:tag name="PXPSDI_PNGPATH" val="\"/>
  <p:tag name="PXPSDI_PNGFILENAME" val="SIL-1.PNG"/>
  <p:tag name="PXPSDI_LAYERNAME" val="1"/>
  <p:tag name="PXPSDI_PSDFILENAME" val="sil.PSD"/>
  <p:tag name="PSDSOURCE" val="C:\Users\Admin\Desktop\"/>
  <p:tag name="PSDSOURCELAYER" val="1"/>
</p:tagLst>
</file>

<file path=ppt/tags/tag7.xml><?xml version="1.0" encoding="utf-8"?>
<p:tagLst xmlns:a="http://schemas.openxmlformats.org/drawingml/2006/main" xmlns:r="http://schemas.openxmlformats.org/officeDocument/2006/relationships" xmlns:p="http://schemas.openxmlformats.org/presentationml/2006/main">
  <p:tag name="PICTUREPATH" val="\SIL-1.PNG"/>
  <p:tag name="PXPSDI_PNGPATH" val="\"/>
  <p:tag name="PXPSDI_PNGFILENAME" val="SIL-1.PNG"/>
  <p:tag name="PXPSDI_LAYERNAME" val="1"/>
  <p:tag name="PXPSDI_PSDFILENAME" val="sil.PSD"/>
  <p:tag name="PSDSOURCE" val="C:\Users\Admin\Desktop\"/>
  <p:tag name="PSDSOURCELAYER" val="1"/>
</p:tagLst>
</file>

<file path=ppt/tags/tag8.xml><?xml version="1.0" encoding="utf-8"?>
<p:tagLst xmlns:a="http://schemas.openxmlformats.org/drawingml/2006/main" xmlns:r="http://schemas.openxmlformats.org/officeDocument/2006/relationships" xmlns:p="http://schemas.openxmlformats.org/presentationml/2006/main">
  <p:tag name="PICTUREPATH" val="\SIL-1.PNG"/>
  <p:tag name="PXPSDI_PNGPATH" val="\"/>
  <p:tag name="PXPSDI_PNGFILENAME" val="SIL-1.PNG"/>
  <p:tag name="PXPSDI_LAYERNAME" val="1"/>
  <p:tag name="PXPSDI_PSDFILENAME" val="sil.PSD"/>
  <p:tag name="PSDSOURCE" val="C:\Users\Admin\Desktop\"/>
  <p:tag name="PSDSOURCELAYER" val="1"/>
</p:tagLst>
</file>

<file path=ppt/tags/tag9.xml><?xml version="1.0" encoding="utf-8"?>
<p:tagLst xmlns:a="http://schemas.openxmlformats.org/drawingml/2006/main" xmlns:r="http://schemas.openxmlformats.org/officeDocument/2006/relationships" xmlns:p="http://schemas.openxmlformats.org/presentationml/2006/main">
  <p:tag name="PICTUREPATH" val="\SIL-1.PNG"/>
  <p:tag name="PXPSDI_PNGPATH" val="\"/>
  <p:tag name="PXPSDI_PNGFILENAME" val="SIL-1.PNG"/>
  <p:tag name="PXPSDI_LAYERNAME" val="1"/>
  <p:tag name="PXPSDI_PSDFILENAME" val="sil.PSD"/>
  <p:tag name="PSDSOURCE" val="C:\Users\Admin\Desktop\"/>
  <p:tag name="PSDSOURCELAYER" val="1"/>
</p:tagLst>
</file>

<file path=ppt/theme/theme1.xml><?xml version="1.0" encoding="utf-8"?>
<a:theme xmlns:a="http://schemas.openxmlformats.org/drawingml/2006/main" name="1_Office Theme">
  <a:themeElements>
    <a:clrScheme name="Custom 16">
      <a:dk1>
        <a:sysClr val="windowText" lastClr="000000"/>
      </a:dk1>
      <a:lt1>
        <a:sysClr val="window" lastClr="FFFFFF"/>
      </a:lt1>
      <a:dk2>
        <a:srgbClr val="44546A"/>
      </a:dk2>
      <a:lt2>
        <a:srgbClr val="E7E6E6"/>
      </a:lt2>
      <a:accent1>
        <a:srgbClr val="24346E"/>
      </a:accent1>
      <a:accent2>
        <a:srgbClr val="29859B"/>
      </a:accent2>
      <a:accent3>
        <a:srgbClr val="52CEBA"/>
      </a:accent3>
      <a:accent4>
        <a:srgbClr val="FFB234"/>
      </a:accent4>
      <a:accent5>
        <a:srgbClr val="FF522E"/>
      </a:accent5>
      <a:accent6>
        <a:srgbClr val="C52519"/>
      </a:accent6>
      <a:hlink>
        <a:srgbClr val="A31F15"/>
      </a:hlink>
      <a:folHlink>
        <a:srgbClr val="400C08"/>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6">
      <a:dk1>
        <a:sysClr val="windowText" lastClr="000000"/>
      </a:dk1>
      <a:lt1>
        <a:sysClr val="window" lastClr="FFFFFF"/>
      </a:lt1>
      <a:dk2>
        <a:srgbClr val="44546A"/>
      </a:dk2>
      <a:lt2>
        <a:srgbClr val="E7E6E6"/>
      </a:lt2>
      <a:accent1>
        <a:srgbClr val="24346E"/>
      </a:accent1>
      <a:accent2>
        <a:srgbClr val="29859B"/>
      </a:accent2>
      <a:accent3>
        <a:srgbClr val="52CEBA"/>
      </a:accent3>
      <a:accent4>
        <a:srgbClr val="FFB234"/>
      </a:accent4>
      <a:accent5>
        <a:srgbClr val="FF522E"/>
      </a:accent5>
      <a:accent6>
        <a:srgbClr val="C52519"/>
      </a:accent6>
      <a:hlink>
        <a:srgbClr val="A31F15"/>
      </a:hlink>
      <a:folHlink>
        <a:srgbClr val="400C08"/>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A717D3C2ABD24BB77AEAE402F3884E" ma:contentTypeVersion="0" ma:contentTypeDescription="Create a new document." ma:contentTypeScope="" ma:versionID="c80854913a2040e40291b3972f7c451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BEC8C9-14BC-4FCD-94B8-0CF545D211B3}"/>
</file>

<file path=customXml/itemProps2.xml><?xml version="1.0" encoding="utf-8"?>
<ds:datastoreItem xmlns:ds="http://schemas.openxmlformats.org/officeDocument/2006/customXml" ds:itemID="{191CE2C9-B627-45C6-9A0C-31A922B51BB9}"/>
</file>

<file path=customXml/itemProps3.xml><?xml version="1.0" encoding="utf-8"?>
<ds:datastoreItem xmlns:ds="http://schemas.openxmlformats.org/officeDocument/2006/customXml" ds:itemID="{F080750C-2187-4B33-A13C-BC0BFE03AAB1}"/>
</file>

<file path=docProps/app.xml><?xml version="1.0" encoding="utf-8"?>
<Properties xmlns="http://schemas.openxmlformats.org/officeDocument/2006/extended-properties" xmlns:vt="http://schemas.openxmlformats.org/officeDocument/2006/docPropsVTypes">
  <TotalTime>0</TotalTime>
  <Words>3487</Words>
  <Application>Microsoft Office PowerPoint</Application>
  <PresentationFormat>On-screen Show (16:9)</PresentationFormat>
  <Paragraphs>1212</Paragraphs>
  <Slides>50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Arial</vt:lpstr>
      <vt:lpstr>Calibri</vt:lpstr>
      <vt:lpstr>Times New Roman</vt:lpstr>
      <vt:lpstr>Wingdings</vt:lpstr>
      <vt:lpstr>Wingdings 2</vt:lpstr>
      <vt:lpstr>1_Office Theme</vt:lpstr>
      <vt:lpstr>Office Theme</vt:lpstr>
      <vt:lpstr>PowerPoint Presentation</vt:lpstr>
      <vt:lpstr>Air Passenger Numbers</vt:lpstr>
      <vt:lpstr>Passenger Flow Development</vt:lpstr>
      <vt:lpstr>Driving The Center Of Gravity Of Traffic To The South And East </vt:lpstr>
      <vt:lpstr>International Passenger Growth</vt:lpstr>
      <vt:lpstr>Economic Benefits Of Aviaiton</vt:lpstr>
      <vt:lpstr>Impact Of Connectivity</vt:lpstr>
      <vt:lpstr>Network Today &amp; Tomorrow</vt:lpstr>
      <vt:lpstr>Network Today &amp; Tomorrow</vt:lpstr>
      <vt:lpstr>Picture of Today and Tomorrow</vt:lpstr>
      <vt:lpstr>PowerPoint Presentation</vt:lpstr>
      <vt:lpstr>İstanbul</vt:lpstr>
      <vt:lpstr>Customer Satisfaction in Aviation Sector</vt:lpstr>
      <vt:lpstr>Who We Are</vt:lpstr>
      <vt:lpstr>Turkish  Aviation Market Growth</vt:lpstr>
      <vt:lpstr>Turkish  Sivil Aviation Development</vt:lpstr>
      <vt:lpstr>Aviation in Turkey</vt:lpstr>
      <vt:lpstr>International Destinations Of Turkish Carriers</vt:lpstr>
      <vt:lpstr>Turkish Civil Aviation’s Current Roles in Industry</vt:lpstr>
      <vt:lpstr>PowerPoint Presentation</vt:lpstr>
      <vt:lpstr>Network</vt:lpstr>
      <vt:lpstr>Origin &amp; Destination Opportunities</vt:lpstr>
      <vt:lpstr>Turkish Airlines’ Passenger Volume Development</vt:lpstr>
      <vt:lpstr>Annual Revenue Passenger Km Growth (RPK)</vt:lpstr>
      <vt:lpstr>World Passenger Capacity Share Development - ASK</vt:lpstr>
      <vt:lpstr>International To International Transfer Passengers</vt:lpstr>
      <vt:lpstr>Achieving Multi-Dimensional Growth</vt:lpstr>
      <vt:lpstr>Global Rankings  </vt:lpstr>
      <vt:lpstr>Global Rankings - Network Size</vt:lpstr>
      <vt:lpstr>Turkish Airlines’ World</vt:lpstr>
      <vt:lpstr>Destinations in Turkey</vt:lpstr>
      <vt:lpstr>Africa</vt:lpstr>
      <vt:lpstr>Europe</vt:lpstr>
      <vt:lpstr>America</vt:lpstr>
      <vt:lpstr>Middle East</vt:lpstr>
      <vt:lpstr>Far East</vt:lpstr>
      <vt:lpstr>Origin &amp; Destination Opportunities</vt:lpstr>
      <vt:lpstr>Fleet Development</vt:lpstr>
      <vt:lpstr>Cargo Development</vt:lpstr>
      <vt:lpstr>Financal Performance</vt:lpstr>
      <vt:lpstr>Operating Efficiency</vt:lpstr>
      <vt:lpstr>PowerPoint Presentation</vt:lpstr>
      <vt:lpstr>Awards</vt:lpstr>
      <vt:lpstr>Sponsorships and Brand Ambassadors</vt:lpstr>
      <vt:lpstr>Geographical Advantage</vt:lpstr>
      <vt:lpstr>3rd Airport In Istanbul</vt:lpstr>
      <vt:lpstr>Turkish Airlines In 2015</vt:lpstr>
      <vt:lpstr>PowerPoint Presentation</vt:lpstr>
      <vt:lpstr>PowerPoint Presentation</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ZELIHA AKCA (Yatirim Yonetimi Bsk. (Stratejik Planlama ve Yatirimlar Md.) - Muhendis)</cp:lastModifiedBy>
  <cp:revision>946</cp:revision>
  <cp:lastPrinted>2015-02-26T13:23:37Z</cp:lastPrinted>
  <dcterms:created xsi:type="dcterms:W3CDTF">2014-09-30T12:05:52Z</dcterms:created>
  <dcterms:modified xsi:type="dcterms:W3CDTF">2015-10-14T07:18:43Z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0x01010061A717D3C2ABD24BB77AEAE402F3884E</vt:lpwstr>
  </property>
</Properties>
</file>