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13" r:id="rId2"/>
    <p:sldId id="414" r:id="rId3"/>
    <p:sldId id="436" r:id="rId4"/>
    <p:sldId id="416" r:id="rId5"/>
    <p:sldId id="446" r:id="rId6"/>
    <p:sldId id="450" r:id="rId7"/>
    <p:sldId id="447" r:id="rId8"/>
    <p:sldId id="451" r:id="rId9"/>
    <p:sldId id="437" r:id="rId10"/>
    <p:sldId id="449" r:id="rId11"/>
    <p:sldId id="443" r:id="rId12"/>
    <p:sldId id="438" r:id="rId13"/>
    <p:sldId id="439" r:id="rId14"/>
    <p:sldId id="440" r:id="rId15"/>
    <p:sldId id="441" r:id="rId16"/>
    <p:sldId id="442" r:id="rId17"/>
    <p:sldId id="425" r:id="rId18"/>
    <p:sldId id="422" r:id="rId19"/>
    <p:sldId id="428" r:id="rId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Ultra Bold Condense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3F4"/>
    <a:srgbClr val="FFFFCC"/>
    <a:srgbClr val="F7F999"/>
    <a:srgbClr val="2AD62E"/>
    <a:srgbClr val="B4D5FA"/>
    <a:srgbClr val="0F70DB"/>
    <a:srgbClr val="FEE294"/>
    <a:srgbClr val="FF9966"/>
    <a:srgbClr val="003FF0"/>
    <a:srgbClr val="FFE2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94" autoAdjust="0"/>
    <p:restoredTop sz="78508" autoAdjust="0"/>
  </p:normalViewPr>
  <p:slideViewPr>
    <p:cSldViewPr>
      <p:cViewPr varScale="1">
        <p:scale>
          <a:sx n="53" d="100"/>
          <a:sy n="53" d="100"/>
        </p:scale>
        <p:origin x="-2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382" y="-90"/>
      </p:cViewPr>
      <p:guideLst>
        <p:guide orient="horz" pos="3127"/>
        <p:guide pos="214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Landing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TLV-ATL</c:v>
                </c:pt>
                <c:pt idx="1">
                  <c:v>LOS-ATL</c:v>
                </c:pt>
                <c:pt idx="2">
                  <c:v>LR inbound</c:v>
                </c:pt>
                <c:pt idx="3">
                  <c:v>JNB-ATL</c:v>
                </c:pt>
                <c:pt idx="4">
                  <c:v>DXB-ATL</c:v>
                </c:pt>
                <c:pt idx="5">
                  <c:v>ATL-DXB</c:v>
                </c:pt>
                <c:pt idx="6">
                  <c:v>ATL-JNB</c:v>
                </c:pt>
                <c:pt idx="7">
                  <c:v>LR outbound</c:v>
                </c:pt>
                <c:pt idx="8">
                  <c:v>ATL-LOS</c:v>
                </c:pt>
                <c:pt idx="9">
                  <c:v>SIN-LAX</c:v>
                </c:pt>
                <c:pt idx="10">
                  <c:v>ATL-TLV</c:v>
                </c:pt>
                <c:pt idx="11">
                  <c:v>LAX-SIN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9.6</c:v>
                </c:pt>
                <c:pt idx="1">
                  <c:v>9.5</c:v>
                </c:pt>
                <c:pt idx="2">
                  <c:v>8.42</c:v>
                </c:pt>
                <c:pt idx="3">
                  <c:v>8.02</c:v>
                </c:pt>
                <c:pt idx="4">
                  <c:v>6.92</c:v>
                </c:pt>
                <c:pt idx="5">
                  <c:v>7.05</c:v>
                </c:pt>
                <c:pt idx="6">
                  <c:v>6.8</c:v>
                </c:pt>
                <c:pt idx="7">
                  <c:v>6.7700000000000014</c:v>
                </c:pt>
                <c:pt idx="8">
                  <c:v>6.7</c:v>
                </c:pt>
                <c:pt idx="9">
                  <c:v>6.6</c:v>
                </c:pt>
                <c:pt idx="10">
                  <c:v>6.38</c:v>
                </c:pt>
                <c:pt idx="11">
                  <c:v>5.53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Relief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strRef>
              <c:f>Sheet1!$A$2:$A$13</c:f>
              <c:strCache>
                <c:ptCount val="12"/>
                <c:pt idx="0">
                  <c:v>TLV-ATL</c:v>
                </c:pt>
                <c:pt idx="1">
                  <c:v>LOS-ATL</c:v>
                </c:pt>
                <c:pt idx="2">
                  <c:v>LR inbound</c:v>
                </c:pt>
                <c:pt idx="3">
                  <c:v>JNB-ATL</c:v>
                </c:pt>
                <c:pt idx="4">
                  <c:v>DXB-ATL</c:v>
                </c:pt>
                <c:pt idx="5">
                  <c:v>ATL-DXB</c:v>
                </c:pt>
                <c:pt idx="6">
                  <c:v>ATL-JNB</c:v>
                </c:pt>
                <c:pt idx="7">
                  <c:v>LR outbound</c:v>
                </c:pt>
                <c:pt idx="8">
                  <c:v>ATL-LOS</c:v>
                </c:pt>
                <c:pt idx="9">
                  <c:v>SIN-LAX</c:v>
                </c:pt>
                <c:pt idx="10">
                  <c:v>ATL-TLV</c:v>
                </c:pt>
                <c:pt idx="11">
                  <c:v>LAX-SIN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8.58</c:v>
                </c:pt>
                <c:pt idx="1">
                  <c:v>11.05</c:v>
                </c:pt>
                <c:pt idx="2">
                  <c:v>8.07</c:v>
                </c:pt>
                <c:pt idx="3">
                  <c:v>6.6499999999999995</c:v>
                </c:pt>
                <c:pt idx="4">
                  <c:v>7.6</c:v>
                </c:pt>
                <c:pt idx="5">
                  <c:v>6.78</c:v>
                </c:pt>
                <c:pt idx="6">
                  <c:v>6.85</c:v>
                </c:pt>
                <c:pt idx="7">
                  <c:v>6.95</c:v>
                </c:pt>
                <c:pt idx="8">
                  <c:v>6.78</c:v>
                </c:pt>
                <c:pt idx="9">
                  <c:v>6.37</c:v>
                </c:pt>
                <c:pt idx="10">
                  <c:v>7.57</c:v>
                </c:pt>
                <c:pt idx="11">
                  <c:v>6.37</c:v>
                </c:pt>
              </c:numCache>
            </c:numRef>
          </c:val>
        </c:ser>
        <c:axId val="113700224"/>
        <c:axId val="116877952"/>
      </c:barChart>
      <c:catAx>
        <c:axId val="113700224"/>
        <c:scaling>
          <c:orientation val="minMax"/>
        </c:scaling>
        <c:axPos val="b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116877952"/>
        <c:crosses val="autoZero"/>
        <c:auto val="1"/>
        <c:lblAlgn val="ctr"/>
        <c:lblOffset val="100"/>
      </c:catAx>
      <c:valAx>
        <c:axId val="11687795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NZ"/>
                  <a:t>Median sleep (hrs)  24 hrs prior to duty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113700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Landing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TLV-ATL</c:v>
                </c:pt>
                <c:pt idx="1">
                  <c:v>LR inbound</c:v>
                </c:pt>
                <c:pt idx="2">
                  <c:v>JNB-ATL</c:v>
                </c:pt>
                <c:pt idx="3">
                  <c:v>DXB-ATL</c:v>
                </c:pt>
                <c:pt idx="4">
                  <c:v>LOS-ATL</c:v>
                </c:pt>
                <c:pt idx="5">
                  <c:v>ATL-JNB</c:v>
                </c:pt>
                <c:pt idx="6">
                  <c:v>SIN-LAX</c:v>
                </c:pt>
                <c:pt idx="7">
                  <c:v>ATL-TLV</c:v>
                </c:pt>
                <c:pt idx="8">
                  <c:v>LAX-SIN</c:v>
                </c:pt>
                <c:pt idx="9">
                  <c:v>ATL-DXB</c:v>
                </c:pt>
                <c:pt idx="10">
                  <c:v>LR outbound</c:v>
                </c:pt>
                <c:pt idx="11">
                  <c:v>ATL-LOS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4.46</c:v>
                </c:pt>
                <c:pt idx="1">
                  <c:v>4.24</c:v>
                </c:pt>
                <c:pt idx="2">
                  <c:v>4.22</c:v>
                </c:pt>
                <c:pt idx="3">
                  <c:v>4.22</c:v>
                </c:pt>
                <c:pt idx="4">
                  <c:v>4.1899999999999995</c:v>
                </c:pt>
                <c:pt idx="5">
                  <c:v>4.13</c:v>
                </c:pt>
                <c:pt idx="6">
                  <c:v>4.04</c:v>
                </c:pt>
                <c:pt idx="7">
                  <c:v>4.03</c:v>
                </c:pt>
                <c:pt idx="8">
                  <c:v>3.96</c:v>
                </c:pt>
                <c:pt idx="9">
                  <c:v>3.9499999999999997</c:v>
                </c:pt>
                <c:pt idx="10">
                  <c:v>3.9099999999999997</c:v>
                </c:pt>
                <c:pt idx="11">
                  <c:v>3.8099999999999987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Relief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strRef>
              <c:f>Sheet1!$A$2:$A$13</c:f>
              <c:strCache>
                <c:ptCount val="12"/>
                <c:pt idx="0">
                  <c:v>TLV-ATL</c:v>
                </c:pt>
                <c:pt idx="1">
                  <c:v>LR inbound</c:v>
                </c:pt>
                <c:pt idx="2">
                  <c:v>JNB-ATL</c:v>
                </c:pt>
                <c:pt idx="3">
                  <c:v>DXB-ATL</c:v>
                </c:pt>
                <c:pt idx="4">
                  <c:v>LOS-ATL</c:v>
                </c:pt>
                <c:pt idx="5">
                  <c:v>ATL-JNB</c:v>
                </c:pt>
                <c:pt idx="6">
                  <c:v>SIN-LAX</c:v>
                </c:pt>
                <c:pt idx="7">
                  <c:v>ATL-TLV</c:v>
                </c:pt>
                <c:pt idx="8">
                  <c:v>LAX-SIN</c:v>
                </c:pt>
                <c:pt idx="9">
                  <c:v>ATL-DXB</c:v>
                </c:pt>
                <c:pt idx="10">
                  <c:v>LR outbound</c:v>
                </c:pt>
                <c:pt idx="11">
                  <c:v>ATL-LOS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4.07</c:v>
                </c:pt>
                <c:pt idx="1">
                  <c:v>4.2699999999999996</c:v>
                </c:pt>
                <c:pt idx="2">
                  <c:v>4.22</c:v>
                </c:pt>
                <c:pt idx="3">
                  <c:v>4.3199999999999985</c:v>
                </c:pt>
                <c:pt idx="4">
                  <c:v>4.34</c:v>
                </c:pt>
                <c:pt idx="5">
                  <c:v>4.21</c:v>
                </c:pt>
                <c:pt idx="6">
                  <c:v>4.01</c:v>
                </c:pt>
                <c:pt idx="7">
                  <c:v>3.69</c:v>
                </c:pt>
                <c:pt idx="8">
                  <c:v>3.9699999999999998</c:v>
                </c:pt>
                <c:pt idx="9">
                  <c:v>4.34</c:v>
                </c:pt>
                <c:pt idx="10">
                  <c:v>4.13</c:v>
                </c:pt>
                <c:pt idx="11">
                  <c:v>4.0199999999999996</c:v>
                </c:pt>
              </c:numCache>
            </c:numRef>
          </c:val>
        </c:ser>
        <c:axId val="125169664"/>
        <c:axId val="125171200"/>
      </c:barChart>
      <c:catAx>
        <c:axId val="125169664"/>
        <c:scaling>
          <c:orientation val="minMax"/>
        </c:scaling>
        <c:axPos val="b"/>
        <c:tickLblPos val="nextTo"/>
        <c:spPr>
          <a:ln>
            <a:solidFill>
              <a:schemeClr val="bg1"/>
            </a:solidFill>
          </a:ln>
        </c:spPr>
        <c:crossAx val="125171200"/>
        <c:crosses val="autoZero"/>
        <c:auto val="1"/>
        <c:lblAlgn val="ctr"/>
        <c:lblOffset val="100"/>
      </c:catAx>
      <c:valAx>
        <c:axId val="125171200"/>
        <c:scaling>
          <c:orientation val="minMax"/>
          <c:max val="5"/>
          <c:min val="2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NZ"/>
                  <a:t>mean PVT reaction speed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125169664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</c:legend>
    <c:plotVisOnly val="1"/>
  </c:chart>
  <c:txPr>
    <a:bodyPr/>
    <a:lstStyle/>
    <a:p>
      <a:pPr>
        <a:defRPr sz="1400" b="1" u="none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Landing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ATL-JNB</c:v>
                </c:pt>
                <c:pt idx="1">
                  <c:v>LAX-SIN</c:v>
                </c:pt>
                <c:pt idx="2">
                  <c:v>ATL-DXB</c:v>
                </c:pt>
                <c:pt idx="3">
                  <c:v>JNB-ATL</c:v>
                </c:pt>
                <c:pt idx="4">
                  <c:v>TLV-ATL</c:v>
                </c:pt>
                <c:pt idx="5">
                  <c:v>DXB-ATL</c:v>
                </c:pt>
                <c:pt idx="6">
                  <c:v>LR inbound</c:v>
                </c:pt>
                <c:pt idx="7">
                  <c:v>LR outbound</c:v>
                </c:pt>
                <c:pt idx="8">
                  <c:v>ATL-TLV</c:v>
                </c:pt>
                <c:pt idx="9">
                  <c:v>LOS-ATL</c:v>
                </c:pt>
                <c:pt idx="10">
                  <c:v>ATL-LOS</c:v>
                </c:pt>
                <c:pt idx="11">
                  <c:v>SIN-LAX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4.0999999999999996</c:v>
                </c:pt>
                <c:pt idx="1">
                  <c:v>4.08</c:v>
                </c:pt>
                <c:pt idx="2">
                  <c:v>4.07</c:v>
                </c:pt>
                <c:pt idx="3">
                  <c:v>3.9</c:v>
                </c:pt>
                <c:pt idx="4">
                  <c:v>3.75</c:v>
                </c:pt>
                <c:pt idx="5">
                  <c:v>3.65</c:v>
                </c:pt>
                <c:pt idx="6">
                  <c:v>3.32</c:v>
                </c:pt>
                <c:pt idx="7">
                  <c:v>3.3</c:v>
                </c:pt>
                <c:pt idx="8">
                  <c:v>3.15</c:v>
                </c:pt>
                <c:pt idx="9">
                  <c:v>3.08</c:v>
                </c:pt>
                <c:pt idx="10">
                  <c:v>2.5499999999999998</c:v>
                </c:pt>
                <c:pt idx="11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Relief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strRef>
              <c:f>Sheet1!$A$2:$A$13</c:f>
              <c:strCache>
                <c:ptCount val="12"/>
                <c:pt idx="0">
                  <c:v>ATL-JNB</c:v>
                </c:pt>
                <c:pt idx="1">
                  <c:v>LAX-SIN</c:v>
                </c:pt>
                <c:pt idx="2">
                  <c:v>ATL-DXB</c:v>
                </c:pt>
                <c:pt idx="3">
                  <c:v>JNB-ATL</c:v>
                </c:pt>
                <c:pt idx="4">
                  <c:v>TLV-ATL</c:v>
                </c:pt>
                <c:pt idx="5">
                  <c:v>DXB-ATL</c:v>
                </c:pt>
                <c:pt idx="6">
                  <c:v>LR inbound</c:v>
                </c:pt>
                <c:pt idx="7">
                  <c:v>LR outbound</c:v>
                </c:pt>
                <c:pt idx="8">
                  <c:v>ATL-TLV</c:v>
                </c:pt>
                <c:pt idx="9">
                  <c:v>LOS-ATL</c:v>
                </c:pt>
                <c:pt idx="10">
                  <c:v>ATL-LOS</c:v>
                </c:pt>
                <c:pt idx="11">
                  <c:v>SIN-LAX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3.73</c:v>
                </c:pt>
                <c:pt idx="1">
                  <c:v>2.4499999999999997</c:v>
                </c:pt>
                <c:pt idx="2">
                  <c:v>3.8499999999999988</c:v>
                </c:pt>
                <c:pt idx="3">
                  <c:v>3.62</c:v>
                </c:pt>
                <c:pt idx="4">
                  <c:v>2.8499999999999988</c:v>
                </c:pt>
                <c:pt idx="5">
                  <c:v>3.72</c:v>
                </c:pt>
                <c:pt idx="6">
                  <c:v>3.23</c:v>
                </c:pt>
                <c:pt idx="7">
                  <c:v>3.32</c:v>
                </c:pt>
                <c:pt idx="8">
                  <c:v>3.02</c:v>
                </c:pt>
                <c:pt idx="9">
                  <c:v>2.77</c:v>
                </c:pt>
                <c:pt idx="10">
                  <c:v>2.92</c:v>
                </c:pt>
                <c:pt idx="11">
                  <c:v>2.42</c:v>
                </c:pt>
              </c:numCache>
            </c:numRef>
          </c:val>
        </c:ser>
        <c:axId val="125823232"/>
        <c:axId val="125825024"/>
      </c:barChart>
      <c:catAx>
        <c:axId val="125823232"/>
        <c:scaling>
          <c:orientation val="minMax"/>
        </c:scaling>
        <c:axPos val="b"/>
        <c:tickLblPos val="nextTo"/>
        <c:spPr>
          <a:ln>
            <a:solidFill>
              <a:schemeClr val="bg1"/>
            </a:solidFill>
          </a:ln>
        </c:spPr>
        <c:crossAx val="125825024"/>
        <c:crosses val="autoZero"/>
        <c:auto val="1"/>
        <c:lblAlgn val="ctr"/>
        <c:lblOffset val="100"/>
      </c:catAx>
      <c:valAx>
        <c:axId val="12582502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NZ"/>
                  <a:t>Median sleep in flight (hrs)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12582323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4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Landing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ATL-JNB</c:v>
                </c:pt>
                <c:pt idx="1">
                  <c:v>DXB-ATL</c:v>
                </c:pt>
                <c:pt idx="2">
                  <c:v>ATL-DXB</c:v>
                </c:pt>
                <c:pt idx="3">
                  <c:v>ATL-TLV</c:v>
                </c:pt>
                <c:pt idx="4">
                  <c:v>JNB-ATL</c:v>
                </c:pt>
                <c:pt idx="5">
                  <c:v>LR outbound</c:v>
                </c:pt>
                <c:pt idx="6">
                  <c:v>LAX-SIN</c:v>
                </c:pt>
                <c:pt idx="7">
                  <c:v>ATL-LOS</c:v>
                </c:pt>
                <c:pt idx="8">
                  <c:v>LR inbound</c:v>
                </c:pt>
                <c:pt idx="9">
                  <c:v>SIN-LAX</c:v>
                </c:pt>
                <c:pt idx="10">
                  <c:v>LOS-ATL</c:v>
                </c:pt>
                <c:pt idx="11">
                  <c:v>TLV-ATL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4.01</c:v>
                </c:pt>
                <c:pt idx="1">
                  <c:v>4</c:v>
                </c:pt>
                <c:pt idx="2">
                  <c:v>3.9699999999999998</c:v>
                </c:pt>
                <c:pt idx="3">
                  <c:v>3.96</c:v>
                </c:pt>
                <c:pt idx="4">
                  <c:v>3.94</c:v>
                </c:pt>
                <c:pt idx="5">
                  <c:v>3.94</c:v>
                </c:pt>
                <c:pt idx="6">
                  <c:v>3.9099999999999997</c:v>
                </c:pt>
                <c:pt idx="7">
                  <c:v>3.9</c:v>
                </c:pt>
                <c:pt idx="8">
                  <c:v>3.88</c:v>
                </c:pt>
                <c:pt idx="9">
                  <c:v>3.8699999999999997</c:v>
                </c:pt>
                <c:pt idx="10">
                  <c:v>3.7800000000000002</c:v>
                </c:pt>
                <c:pt idx="11">
                  <c:v>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Relief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strRef>
              <c:f>Sheet1!$A$2:$A$13</c:f>
              <c:strCache>
                <c:ptCount val="12"/>
                <c:pt idx="0">
                  <c:v>ATL-JNB</c:v>
                </c:pt>
                <c:pt idx="1">
                  <c:v>DXB-ATL</c:v>
                </c:pt>
                <c:pt idx="2">
                  <c:v>ATL-DXB</c:v>
                </c:pt>
                <c:pt idx="3">
                  <c:v>ATL-TLV</c:v>
                </c:pt>
                <c:pt idx="4">
                  <c:v>JNB-ATL</c:v>
                </c:pt>
                <c:pt idx="5">
                  <c:v>LR outbound</c:v>
                </c:pt>
                <c:pt idx="6">
                  <c:v>LAX-SIN</c:v>
                </c:pt>
                <c:pt idx="7">
                  <c:v>ATL-LOS</c:v>
                </c:pt>
                <c:pt idx="8">
                  <c:v>LR inbound</c:v>
                </c:pt>
                <c:pt idx="9">
                  <c:v>SIN-LAX</c:v>
                </c:pt>
                <c:pt idx="10">
                  <c:v>LOS-ATL</c:v>
                </c:pt>
                <c:pt idx="11">
                  <c:v>TLV-ATL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3.92</c:v>
                </c:pt>
                <c:pt idx="1">
                  <c:v>3.88</c:v>
                </c:pt>
                <c:pt idx="2">
                  <c:v>4.05</c:v>
                </c:pt>
                <c:pt idx="3">
                  <c:v>3.64</c:v>
                </c:pt>
                <c:pt idx="4">
                  <c:v>4.05</c:v>
                </c:pt>
                <c:pt idx="5">
                  <c:v>3.9099999999999997</c:v>
                </c:pt>
                <c:pt idx="6">
                  <c:v>3.8499999999999988</c:v>
                </c:pt>
                <c:pt idx="7">
                  <c:v>3.84</c:v>
                </c:pt>
                <c:pt idx="8">
                  <c:v>3.9499999999999997</c:v>
                </c:pt>
                <c:pt idx="9">
                  <c:v>3.8299999999999987</c:v>
                </c:pt>
                <c:pt idx="10">
                  <c:v>4.0999999999999996</c:v>
                </c:pt>
                <c:pt idx="11">
                  <c:v>3.92</c:v>
                </c:pt>
              </c:numCache>
            </c:numRef>
          </c:val>
        </c:ser>
        <c:axId val="125977344"/>
        <c:axId val="125978880"/>
      </c:barChart>
      <c:catAx>
        <c:axId val="125977344"/>
        <c:scaling>
          <c:orientation val="minMax"/>
        </c:scaling>
        <c:axPos val="b"/>
        <c:tickLblPos val="nextTo"/>
        <c:spPr>
          <a:ln>
            <a:solidFill>
              <a:schemeClr val="bg1"/>
            </a:solidFill>
          </a:ln>
        </c:spPr>
        <c:crossAx val="125978880"/>
        <c:crosses val="autoZero"/>
        <c:auto val="1"/>
        <c:lblAlgn val="ctr"/>
        <c:lblOffset val="100"/>
      </c:catAx>
      <c:valAx>
        <c:axId val="125978880"/>
        <c:scaling>
          <c:orientation val="minMax"/>
          <c:max val="5"/>
          <c:min val="2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NZ"/>
                  <a:t>mean PVT reaction speed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12597734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4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Landing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ATL-TLV</c:v>
                </c:pt>
                <c:pt idx="1">
                  <c:v>TLV-ATL</c:v>
                </c:pt>
                <c:pt idx="2">
                  <c:v>ATL-JNB</c:v>
                </c:pt>
                <c:pt idx="3">
                  <c:v>JNB-ATL</c:v>
                </c:pt>
                <c:pt idx="4">
                  <c:v>LR inbound</c:v>
                </c:pt>
                <c:pt idx="5">
                  <c:v>LOS-ATL</c:v>
                </c:pt>
                <c:pt idx="6">
                  <c:v>LAX-SIN</c:v>
                </c:pt>
                <c:pt idx="7">
                  <c:v>SIN-LAX</c:v>
                </c:pt>
                <c:pt idx="8">
                  <c:v>DXB-ATL</c:v>
                </c:pt>
                <c:pt idx="9">
                  <c:v>LR outbound</c:v>
                </c:pt>
                <c:pt idx="10">
                  <c:v>ATL-LOS</c:v>
                </c:pt>
                <c:pt idx="11">
                  <c:v>ATL-DXB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9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17</c:v>
                </c:pt>
                <c:pt idx="10">
                  <c:v>20</c:v>
                </c:pt>
                <c:pt idx="11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Relief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strRef>
              <c:f>Sheet1!$A$2:$A$13</c:f>
              <c:strCache>
                <c:ptCount val="12"/>
                <c:pt idx="0">
                  <c:v>ATL-TLV</c:v>
                </c:pt>
                <c:pt idx="1">
                  <c:v>TLV-ATL</c:v>
                </c:pt>
                <c:pt idx="2">
                  <c:v>ATL-JNB</c:v>
                </c:pt>
                <c:pt idx="3">
                  <c:v>JNB-ATL</c:v>
                </c:pt>
                <c:pt idx="4">
                  <c:v>LR inbound</c:v>
                </c:pt>
                <c:pt idx="5">
                  <c:v>LOS-ATL</c:v>
                </c:pt>
                <c:pt idx="6">
                  <c:v>LAX-SIN</c:v>
                </c:pt>
                <c:pt idx="7">
                  <c:v>SIN-LAX</c:v>
                </c:pt>
                <c:pt idx="8">
                  <c:v>DXB-ATL</c:v>
                </c:pt>
                <c:pt idx="9">
                  <c:v>LR outbound</c:v>
                </c:pt>
                <c:pt idx="10">
                  <c:v>ATL-LOS</c:v>
                </c:pt>
                <c:pt idx="11">
                  <c:v>ATL-DXB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</c:v>
                </c:pt>
                <c:pt idx="1">
                  <c:v>13</c:v>
                </c:pt>
                <c:pt idx="2">
                  <c:v>20</c:v>
                </c:pt>
                <c:pt idx="3">
                  <c:v>31</c:v>
                </c:pt>
                <c:pt idx="4">
                  <c:v>31</c:v>
                </c:pt>
                <c:pt idx="5">
                  <c:v>44</c:v>
                </c:pt>
                <c:pt idx="6">
                  <c:v>23</c:v>
                </c:pt>
                <c:pt idx="7">
                  <c:v>44</c:v>
                </c:pt>
                <c:pt idx="8">
                  <c:v>33</c:v>
                </c:pt>
                <c:pt idx="9">
                  <c:v>11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axId val="125987840"/>
        <c:axId val="125952768"/>
      </c:barChart>
      <c:catAx>
        <c:axId val="125987840"/>
        <c:scaling>
          <c:orientation val="minMax"/>
        </c:scaling>
        <c:axPos val="b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25952768"/>
        <c:crosses val="autoZero"/>
        <c:auto val="1"/>
        <c:lblAlgn val="ctr"/>
        <c:lblOffset val="100"/>
      </c:catAx>
      <c:valAx>
        <c:axId val="125952768"/>
        <c:scaling>
          <c:orientation val="minMax"/>
          <c:max val="5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NZ" dirty="0"/>
                  <a:t>%  </a:t>
                </a:r>
                <a:r>
                  <a:rPr lang="en-NZ" dirty="0" smtClean="0"/>
                  <a:t>crewmembers</a:t>
                </a:r>
                <a:endParaRPr lang="en-NZ" dirty="0"/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25987840"/>
        <c:crosses val="autoZero"/>
        <c:crossBetween val="between"/>
      </c:valAx>
    </c:plotArea>
    <c:legend>
      <c:legendPos val="r"/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14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0.34884</cdr:x>
      <cdr:y>0.75125</cdr:y>
    </cdr:from>
    <cdr:to>
      <cdr:x>0.42442</cdr:x>
      <cdr:y>0.9015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 flipV="1">
          <a:off x="2700302" y="2925325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0.50581</cdr:x>
      <cdr:y>0.75125</cdr:y>
    </cdr:from>
    <cdr:to>
      <cdr:x>0.5814</cdr:x>
      <cdr:y>0.9015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 flipH="1" flipV="1">
          <a:off x="3915436" y="2925325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0.30899</cdr:x>
      <cdr:y>0.76923</cdr:y>
    </cdr:from>
    <cdr:to>
      <cdr:x>0.38202</cdr:x>
      <cdr:y>0.91209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2475276" y="3150349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0.46629</cdr:x>
      <cdr:y>0.76923</cdr:y>
    </cdr:from>
    <cdr:to>
      <cdr:x>0.53933</cdr:x>
      <cdr:y>0.91209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 flipV="1">
          <a:off x="3735416" y="3150350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0.36994</cdr:x>
      <cdr:y>0.76667</cdr:y>
    </cdr:from>
    <cdr:to>
      <cdr:x>0.44509</cdr:x>
      <cdr:y>0.91111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2880321" y="3105345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0.21965</cdr:x>
      <cdr:y>0.76667</cdr:y>
    </cdr:from>
    <cdr:to>
      <cdr:x>0.2948</cdr:x>
      <cdr:y>0.91111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 flipV="1">
          <a:off x="1710191" y="3105344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0.2327</cdr:x>
      <cdr:y>0.77101</cdr:y>
    </cdr:from>
    <cdr:to>
      <cdr:x>0.31447</cdr:x>
      <cdr:y>0.91021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1665186" y="3240359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0.42138</cdr:x>
      <cdr:y>0.77101</cdr:y>
    </cdr:from>
    <cdr:to>
      <cdr:x>0.50314</cdr:x>
      <cdr:y>0.91021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 flipV="1">
          <a:off x="3015336" y="3240360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0.35758</cdr:x>
      <cdr:y>0.77895</cdr:y>
    </cdr:from>
    <cdr:to>
      <cdr:x>0.43636</cdr:x>
      <cdr:y>0.91579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2655296" y="3330370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0.30909</cdr:x>
      <cdr:y>0.77895</cdr:y>
    </cdr:from>
    <cdr:to>
      <cdr:x>0.38788</cdr:x>
      <cdr:y>0.91579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 flipV="1">
          <a:off x="2295256" y="3330369"/>
          <a:ext cx="585064" cy="58506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35" y="0"/>
            <a:ext cx="294534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49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35" y="9432449"/>
            <a:ext cx="294534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7C84120-345F-49C5-ADB3-3DA16E0D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35" y="0"/>
            <a:ext cx="294534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993" y="4716225"/>
            <a:ext cx="4983689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449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35" y="9432449"/>
            <a:ext cx="2945340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CDB740-FCE9-445A-998F-E5B485A57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None/>
            </a:pPr>
            <a:r>
              <a:rPr lang="en-NZ" dirty="0" smtClean="0"/>
              <a:t>Crew fatigue monitoring is entering new territory for many operators</a:t>
            </a:r>
          </a:p>
          <a:p>
            <a:pPr lvl="1">
              <a:buFont typeface="Arial" pitchFamily="34" charset="0"/>
              <a:buNone/>
            </a:pPr>
            <a:r>
              <a:rPr lang="en-NZ" dirty="0" smtClean="0"/>
              <a:t>Aim to illustrate types of data needed,</a:t>
            </a:r>
            <a:r>
              <a:rPr lang="en-NZ" baseline="0" dirty="0" smtClean="0"/>
              <a:t> when and how to use</a:t>
            </a: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Step through this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B-777</a:t>
            </a:r>
          </a:p>
          <a:p>
            <a:r>
              <a:rPr lang="en-NZ" dirty="0" smtClean="0"/>
              <a:t>2 captains 2 F/Os</a:t>
            </a:r>
          </a:p>
          <a:p>
            <a:r>
              <a:rPr lang="en-NZ" dirty="0" smtClean="0"/>
              <a:t>All</a:t>
            </a:r>
            <a:r>
              <a:rPr lang="en-NZ" baseline="0" dirty="0" smtClean="0"/>
              <a:t> participating crewmembers on 1 ULR and 1 LR trip</a:t>
            </a:r>
          </a:p>
          <a:p>
            <a:r>
              <a:rPr lang="en-NZ" baseline="0" dirty="0" smtClean="0"/>
              <a:t>N=70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Depends on flight duration, distribution</a:t>
            </a:r>
            <a:r>
              <a:rPr lang="en-NZ" baseline="0" dirty="0" smtClean="0"/>
              <a:t> of in-flight rest periods, circadian phase of in-flight rest periods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Note: different timing of tests</a:t>
            </a:r>
          </a:p>
          <a:p>
            <a:r>
              <a:rPr lang="en-NZ" dirty="0" smtClean="0"/>
              <a:t>Landing</a:t>
            </a:r>
          </a:p>
          <a:p>
            <a:r>
              <a:rPr lang="en-NZ" dirty="0" smtClean="0"/>
              <a:t>Relief ?? hrs pre TOC</a:t>
            </a:r>
          </a:p>
          <a:p>
            <a:r>
              <a:rPr lang="en-NZ" dirty="0" smtClean="0"/>
              <a:t>PVT is very circadian</a:t>
            </a:r>
            <a:r>
              <a:rPr lang="en-NZ" baseline="0" dirty="0" smtClean="0"/>
              <a:t> sensitive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In-flight rest breaks favour landing</a:t>
            </a:r>
            <a:r>
              <a:rPr lang="en-NZ" baseline="0" dirty="0" smtClean="0"/>
              <a:t> crew</a:t>
            </a:r>
          </a:p>
          <a:p>
            <a:r>
              <a:rPr lang="en-NZ" baseline="0" dirty="0" smtClean="0"/>
              <a:t>PVT faster at end of longer flights</a:t>
            </a:r>
          </a:p>
          <a:p>
            <a:endParaRPr lang="en-NZ" baseline="0" dirty="0" smtClean="0"/>
          </a:p>
          <a:p>
            <a:r>
              <a:rPr lang="en-NZ" baseline="0" dirty="0" smtClean="0"/>
              <a:t>All eastward outbound, pm departure times</a:t>
            </a:r>
          </a:p>
          <a:p>
            <a:endParaRPr lang="en-NZ" baseline="0" dirty="0" smtClean="0"/>
          </a:p>
          <a:p>
            <a:r>
              <a:rPr lang="en-NZ" baseline="0" dirty="0" smtClean="0"/>
              <a:t>Using a benchmark to do power calculations</a:t>
            </a:r>
          </a:p>
          <a:p>
            <a:endParaRPr lang="en-NZ" baseline="0" dirty="0" smtClean="0"/>
          </a:p>
          <a:p>
            <a:r>
              <a:rPr lang="en-NZ" baseline="0" dirty="0" smtClean="0"/>
              <a:t>OPERATIONALLY-BASED DECISION MAKING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Data routinely</a:t>
            </a:r>
            <a:r>
              <a:rPr lang="en-NZ" baseline="0" dirty="0" smtClean="0"/>
              <a:t> collected but not used for FRMS purposes</a:t>
            </a:r>
          </a:p>
          <a:p>
            <a:r>
              <a:rPr lang="en-NZ" baseline="0" dirty="0" smtClean="0"/>
              <a:t>Likely to be the main data used in the day-to-day running of an FRMS </a:t>
            </a:r>
            <a:r>
              <a:rPr lang="en-NZ" b="1" u="sng" baseline="0" dirty="0" smtClean="0"/>
              <a:t>+ crew fatigue reports</a:t>
            </a:r>
            <a:endParaRPr lang="en-NZ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What is the effect of a drowsy individual on the performance of a 2-person flight deck crew – depends on role, phase</a:t>
            </a:r>
            <a:r>
              <a:rPr lang="en-NZ" baseline="0" dirty="0" smtClean="0"/>
              <a:t> of light.</a:t>
            </a:r>
          </a:p>
          <a:p>
            <a:r>
              <a:rPr lang="en-NZ" baseline="0" dirty="0" smtClean="0"/>
              <a:t>In an FRMS, assess the risk this represents to the safety of the operation</a:t>
            </a:r>
          </a:p>
          <a:p>
            <a:r>
              <a:rPr lang="en-NZ" baseline="0" dirty="0" smtClean="0"/>
              <a:t>Mitigate and monitor.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FRMS is data driven – what data?</a:t>
            </a:r>
          </a:p>
          <a:p>
            <a:r>
              <a:rPr lang="en-NZ" dirty="0" smtClean="0"/>
              <a:t>Focus here on crew fatigue measures</a:t>
            </a:r>
          </a:p>
          <a:p>
            <a:r>
              <a:rPr lang="en-NZ" dirty="0" smtClean="0"/>
              <a:t>Come back to some operational SPIs later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u="none" baseline="0" dirty="0" smtClean="0"/>
              <a:t>Circadian phase and workload not routinely measured in flight crew studies</a:t>
            </a:r>
          </a:p>
          <a:p>
            <a:r>
              <a:rPr lang="en-NZ" u="none" baseline="0" dirty="0" smtClean="0"/>
              <a:t>Workload more likely in cabin crew studies</a:t>
            </a:r>
          </a:p>
          <a:p>
            <a:r>
              <a:rPr lang="en-NZ" u="none" baseline="0" dirty="0" smtClean="0"/>
              <a:t>NEED INDUSTRY STANDARD </a:t>
            </a:r>
          </a:p>
          <a:p>
            <a:r>
              <a:rPr lang="en-NZ" u="none" baseline="0" dirty="0" smtClean="0"/>
              <a:t>SSC core measures, reflect IATA/ICAO/IFALP FRMS IG</a:t>
            </a:r>
          </a:p>
          <a:p>
            <a:endParaRPr lang="en-NZ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ULR outbound, depart 19:41 ATL time</a:t>
            </a:r>
          </a:p>
          <a:p>
            <a:r>
              <a:rPr lang="en-NZ" dirty="0" smtClean="0"/>
              <a:t>Solid=landing crew,</a:t>
            </a:r>
            <a:r>
              <a:rPr lang="en-NZ" baseline="0" dirty="0" smtClean="0"/>
              <a:t> </a:t>
            </a:r>
            <a:r>
              <a:rPr lang="en-NZ" dirty="0" smtClean="0"/>
              <a:t>rests 2 and 4</a:t>
            </a:r>
          </a:p>
          <a:p>
            <a:r>
              <a:rPr lang="en-NZ" dirty="0" smtClean="0"/>
              <a:t>Dotted=relief crew, rests 1 and 3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ULR outbound, depart 19:41 ATL time</a:t>
            </a:r>
          </a:p>
          <a:p>
            <a:r>
              <a:rPr lang="en-NZ" dirty="0" smtClean="0"/>
              <a:t>Solid=landing crew,</a:t>
            </a:r>
            <a:r>
              <a:rPr lang="en-NZ" baseline="0" dirty="0" smtClean="0"/>
              <a:t> </a:t>
            </a:r>
            <a:r>
              <a:rPr lang="en-NZ" dirty="0" smtClean="0"/>
              <a:t>rests 2 and 4</a:t>
            </a:r>
          </a:p>
          <a:p>
            <a:r>
              <a:rPr lang="en-NZ" dirty="0" smtClean="0"/>
              <a:t>Dotted=relief crew, rests 1 and 3</a:t>
            </a:r>
          </a:p>
          <a:p>
            <a:r>
              <a:rPr lang="en-NZ" dirty="0" smtClean="0"/>
              <a:t>Mention KSS≥7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Psychomotor vigilance task 5 </a:t>
            </a:r>
            <a:r>
              <a:rPr lang="en-NZ" dirty="0" err="1" smtClean="0"/>
              <a:t>mins</a:t>
            </a:r>
            <a:r>
              <a:rPr lang="en-NZ" dirty="0" smtClean="0"/>
              <a:t> explain it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  <a:p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ATL=UTC-5</a:t>
            </a:r>
            <a:r>
              <a:rPr lang="en-NZ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hrs</a:t>
            </a:r>
          </a:p>
          <a:p>
            <a:endParaRPr lang="en-NZ" sz="1200" kern="1200" baseline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NZ"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ULR 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outbound: blocks off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19:09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time/ blocks on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10:46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ULR inbound: blocks off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13:51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time/ blocks on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06:41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LR outbound: blocks off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20:50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time/ blocks on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10:22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</a:t>
            </a:r>
          </a:p>
          <a:p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LR inbound: blocks off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14:42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time/ blocks on </a:t>
            </a:r>
            <a:r>
              <a:rPr lang="en-NZ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06:04</a:t>
            </a:r>
            <a:r>
              <a:rPr lang="en-NZ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ATL time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DB740-FCE9-445A-998F-E5B485A57C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72149-0F78-43F7-A0F2-00D6D6A1D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50" y="6219310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D697E-B53C-4D15-B769-D9D0EA2FB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5B978-CD36-4709-A74E-522274C45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623A-B3DA-4223-B8FA-360644371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60341-EB6E-4D17-931F-C6E7AE047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50" y="6219310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3C2BB-B169-400A-9DFC-42DE5EBAF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50" y="6219310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6677D-CE4F-43AF-B240-59BF6218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50" y="6219310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2D084-C361-47E6-A100-0A902A816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50" y="6219310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252D-3313-4E74-9D09-8203FF811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44B3B-0933-4B91-8DE4-7CCCDFE1E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EE755-8B2F-44F3-8115-3CB11EF7A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88C45-54BF-40C4-BEC0-3CF3354FD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BA69"/>
            </a:gs>
            <a:gs pos="100000">
              <a:srgbClr val="000076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6C2842DE-7FB8-43CB-ABD8-96C2CD2F9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pic>
        <p:nvPicPr>
          <p:cNvPr id="8198" name="Picture 25" descr="SW_whiteB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97763" y="5722938"/>
            <a:ext cx="9445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7413625" y="6399213"/>
            <a:ext cx="1531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NZ" sz="800" b="1">
                <a:solidFill>
                  <a:srgbClr val="256669"/>
                </a:solidFill>
                <a:latin typeface="Gill Sans MT" pitchFamily="34" charset="0"/>
              </a:rPr>
              <a:t>SLEEP</a:t>
            </a:r>
            <a:r>
              <a:rPr lang="en-US" sz="800" b="1">
                <a:solidFill>
                  <a:srgbClr val="256669"/>
                </a:solidFill>
                <a:latin typeface="Gill Sans MT" pitchFamily="34" charset="0"/>
                <a:cs typeface="Times New Roman" pitchFamily="18" charset="0"/>
              </a:rPr>
              <a:t>/WAKE</a:t>
            </a:r>
            <a:r>
              <a:rPr lang="en-US" sz="1000" b="1">
                <a:solidFill>
                  <a:srgbClr val="256669"/>
                </a:solidFill>
                <a:latin typeface="Gill Sans MT" pitchFamily="34" charset="0"/>
                <a:cs typeface="Times New Roman" pitchFamily="18" charset="0"/>
              </a:rPr>
              <a:t> </a:t>
            </a:r>
            <a:r>
              <a:rPr lang="en-US" sz="800" i="1">
                <a:solidFill>
                  <a:srgbClr val="256669"/>
                </a:solidFill>
                <a:latin typeface="Gill Sans MT" pitchFamily="34" charset="0"/>
                <a:cs typeface="Times New Roman" pitchFamily="18" charset="0"/>
              </a:rPr>
              <a:t>Research Centre</a:t>
            </a:r>
          </a:p>
          <a:p>
            <a:pPr>
              <a:defRPr/>
            </a:pPr>
            <a:r>
              <a:rPr lang="en-US" sz="800" b="1">
                <a:solidFill>
                  <a:srgbClr val="256669"/>
                </a:solidFill>
                <a:latin typeface="Gill Sans MT" pitchFamily="34" charset="0"/>
                <a:cs typeface="Times New Roman" pitchFamily="18" charset="0"/>
              </a:rPr>
              <a:t>MOE TIKA</a:t>
            </a:r>
            <a:r>
              <a:rPr lang="en-US" sz="800" b="1">
                <a:solidFill>
                  <a:srgbClr val="256669"/>
                </a:solidFill>
                <a:latin typeface="Gill Sans MT" pitchFamily="34" charset="0"/>
              </a:rPr>
              <a:t>/</a:t>
            </a:r>
            <a:r>
              <a:rPr lang="en-US" sz="800" b="1">
                <a:solidFill>
                  <a:srgbClr val="256669"/>
                </a:solidFill>
                <a:latin typeface="Gill Sans MT" pitchFamily="34" charset="0"/>
                <a:cs typeface="Times New Roman" pitchFamily="18" charset="0"/>
              </a:rPr>
              <a:t>MOE PAI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1650" y="3654025"/>
            <a:ext cx="6400800" cy="1170130"/>
          </a:xfrm>
        </p:spPr>
        <p:txBody>
          <a:bodyPr/>
          <a:lstStyle/>
          <a:p>
            <a:r>
              <a:rPr lang="en-NZ" sz="2000" dirty="0" smtClean="0"/>
              <a:t>Philippa Gander</a:t>
            </a:r>
          </a:p>
          <a:p>
            <a:r>
              <a:rPr lang="en-NZ" sz="2000" dirty="0" smtClean="0"/>
              <a:t>Sleep/Wake Research Centre, Massey University</a:t>
            </a:r>
          </a:p>
          <a:p>
            <a:endParaRPr lang="en-NZ" sz="2000" dirty="0" smtClean="0"/>
          </a:p>
          <a:p>
            <a:r>
              <a:rPr lang="en-NZ" sz="2000" dirty="0" smtClean="0"/>
              <a:t>Jim Mangie</a:t>
            </a:r>
          </a:p>
          <a:p>
            <a:r>
              <a:rPr lang="en-NZ" sz="2000" dirty="0" smtClean="0"/>
              <a:t>Delta Air Lines</a:t>
            </a:r>
          </a:p>
          <a:p>
            <a:endParaRPr lang="en-NZ" sz="2000" dirty="0" smtClean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01570" y="1943835"/>
            <a:ext cx="7772400" cy="1470025"/>
          </a:xfrm>
        </p:spPr>
        <p:txBody>
          <a:bodyPr/>
          <a:lstStyle/>
          <a:p>
            <a:r>
              <a:rPr lang="en-NZ" dirty="0" smtClean="0"/>
              <a:t>SCIENCE IN AN OPERATIONAL SETTING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476545" y="2348880"/>
            <a:ext cx="8235915" cy="37354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88740"/>
            <a:ext cx="9143999" cy="1143000"/>
          </a:xfrm>
        </p:spPr>
        <p:txBody>
          <a:bodyPr/>
          <a:lstStyle/>
          <a:p>
            <a:r>
              <a:rPr lang="en-N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Performance Indicators</a:t>
            </a:r>
            <a:br>
              <a:rPr lang="en-N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(SPIs)</a:t>
            </a:r>
            <a:br>
              <a:rPr lang="en-N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NZ" sz="3600" dirty="0"/>
          </a:p>
        </p:txBody>
      </p:sp>
      <p:sp>
        <p:nvSpPr>
          <p:cNvPr id="30" name="Rectangle 29"/>
          <p:cNvSpPr/>
          <p:nvPr/>
        </p:nvSpPr>
        <p:spPr>
          <a:xfrm flipH="1">
            <a:off x="1048050" y="2663914"/>
            <a:ext cx="6643734" cy="310534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31" name="TextBox 13"/>
          <p:cNvSpPr txBox="1"/>
          <p:nvPr/>
        </p:nvSpPr>
        <p:spPr>
          <a:xfrm>
            <a:off x="2706599" y="2708920"/>
            <a:ext cx="2765501" cy="40011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000" b="1" dirty="0" smtClean="0"/>
              <a:t>5 FRMS Components</a:t>
            </a:r>
            <a:endParaRPr lang="en-US" sz="2000" b="1" dirty="0"/>
          </a:p>
        </p:txBody>
      </p:sp>
      <p:sp>
        <p:nvSpPr>
          <p:cNvPr id="32" name="TextBox 39"/>
          <p:cNvSpPr txBox="1"/>
          <p:nvPr/>
        </p:nvSpPr>
        <p:spPr>
          <a:xfrm>
            <a:off x="3203184" y="3721924"/>
            <a:ext cx="1916832" cy="1038701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28575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1400" b="1" dirty="0" smtClean="0"/>
              <a:t>Fatigue Safety</a:t>
            </a:r>
          </a:p>
          <a:p>
            <a:pPr algn="ctr"/>
            <a:r>
              <a:rPr lang="en-NZ" sz="1400" b="1" dirty="0" smtClean="0"/>
              <a:t>Action Group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472100" y="2888940"/>
            <a:ext cx="1980220" cy="578882"/>
          </a:xfrm>
          <a:prstGeom prst="roundRect">
            <a:avLst/>
          </a:prstGeom>
          <a:solidFill>
            <a:srgbClr val="B4D5FA"/>
          </a:solidFill>
          <a:ln w="28575">
            <a:solidFill>
              <a:srgbClr val="5AA3F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400" b="1" dirty="0" smtClean="0"/>
              <a:t>3. Risk Management Processes </a:t>
            </a:r>
            <a:endParaRPr lang="en-US" sz="1400" dirty="0"/>
          </a:p>
        </p:txBody>
      </p:sp>
      <p:sp>
        <p:nvSpPr>
          <p:cNvPr id="34" name="TextBox 34"/>
          <p:cNvSpPr txBox="1"/>
          <p:nvPr/>
        </p:nvSpPr>
        <p:spPr>
          <a:xfrm>
            <a:off x="1177959" y="3248980"/>
            <a:ext cx="1138591" cy="340519"/>
          </a:xfrm>
          <a:prstGeom prst="roundRect">
            <a:avLst/>
          </a:prstGeom>
          <a:solidFill>
            <a:srgbClr val="F7F999"/>
          </a:solidFill>
          <a:ln w="28575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400" b="1" dirty="0" smtClean="0"/>
              <a:t>1. Policy </a:t>
            </a:r>
            <a:endParaRPr lang="en-NZ" sz="1400" dirty="0" smtClean="0"/>
          </a:p>
        </p:txBody>
      </p:sp>
      <p:sp>
        <p:nvSpPr>
          <p:cNvPr id="35" name="TextBox 49"/>
          <p:cNvSpPr txBox="1"/>
          <p:nvPr/>
        </p:nvSpPr>
        <p:spPr>
          <a:xfrm>
            <a:off x="5453434" y="3969060"/>
            <a:ext cx="1980220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400" b="1" dirty="0" smtClean="0"/>
              <a:t>4.Safety Assurance Processes </a:t>
            </a:r>
            <a:endParaRPr lang="en-NZ" sz="1400" dirty="0" smtClean="0"/>
          </a:p>
        </p:txBody>
      </p:sp>
      <p:sp>
        <p:nvSpPr>
          <p:cNvPr id="36" name="TextBox 50"/>
          <p:cNvSpPr txBox="1"/>
          <p:nvPr/>
        </p:nvSpPr>
        <p:spPr>
          <a:xfrm>
            <a:off x="5477206" y="4914165"/>
            <a:ext cx="1371383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400" b="1" dirty="0" smtClean="0"/>
              <a:t>5. Promotion Processes</a:t>
            </a:r>
          </a:p>
        </p:txBody>
      </p:sp>
      <p:sp>
        <p:nvSpPr>
          <p:cNvPr id="37" name="TextBox 51"/>
          <p:cNvSpPr txBox="1"/>
          <p:nvPr/>
        </p:nvSpPr>
        <p:spPr>
          <a:xfrm>
            <a:off x="1151620" y="5004175"/>
            <a:ext cx="1800200" cy="340519"/>
          </a:xfrm>
          <a:prstGeom prst="roundRect">
            <a:avLst/>
          </a:prstGeom>
          <a:solidFill>
            <a:srgbClr val="F7F999"/>
          </a:solidFill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400" b="1" dirty="0" smtClean="0"/>
              <a:t>2. Documentation </a:t>
            </a:r>
            <a:endParaRPr lang="en-US" sz="1400" dirty="0"/>
          </a:p>
        </p:txBody>
      </p:sp>
      <p:cxnSp>
        <p:nvCxnSpPr>
          <p:cNvPr id="38" name="Straight Connector 37"/>
          <p:cNvCxnSpPr>
            <a:stCxn id="34" idx="3"/>
            <a:endCxn id="32" idx="1"/>
          </p:cNvCxnSpPr>
          <p:nvPr/>
        </p:nvCxnSpPr>
        <p:spPr>
          <a:xfrm>
            <a:off x="2316550" y="3419240"/>
            <a:ext cx="1167348" cy="45479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3"/>
            <a:endCxn id="37" idx="3"/>
          </p:cNvCxnSpPr>
          <p:nvPr/>
        </p:nvCxnSpPr>
        <p:spPr>
          <a:xfrm rot="5400000">
            <a:off x="2934897" y="4625434"/>
            <a:ext cx="565924" cy="53207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4823366" y="3428999"/>
            <a:ext cx="648734" cy="475015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5" idx="1"/>
            <a:endCxn id="32" idx="6"/>
          </p:cNvCxnSpPr>
          <p:nvPr/>
        </p:nvCxnSpPr>
        <p:spPr>
          <a:xfrm rot="10800000">
            <a:off x="5120016" y="4241275"/>
            <a:ext cx="333418" cy="17226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2" idx="5"/>
          </p:cNvCxnSpPr>
          <p:nvPr/>
        </p:nvCxnSpPr>
        <p:spPr>
          <a:xfrm rot="10800000">
            <a:off x="4839302" y="4608512"/>
            <a:ext cx="653772" cy="537587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7"/>
          <p:cNvSpPr txBox="1"/>
          <p:nvPr/>
        </p:nvSpPr>
        <p:spPr>
          <a:xfrm>
            <a:off x="7947376" y="4039120"/>
            <a:ext cx="740908" cy="40011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000" b="1" dirty="0" smtClean="0"/>
              <a:t>SMS</a:t>
            </a:r>
            <a:endParaRPr lang="en-US" sz="2000" b="1" dirty="0"/>
          </a:p>
        </p:txBody>
      </p:sp>
      <p:sp>
        <p:nvSpPr>
          <p:cNvPr id="28" name="Right Arrow 27"/>
          <p:cNvSpPr/>
          <p:nvPr/>
        </p:nvSpPr>
        <p:spPr>
          <a:xfrm>
            <a:off x="7691784" y="4014065"/>
            <a:ext cx="357190" cy="500066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flipH="1">
            <a:off x="7334594" y="4014065"/>
            <a:ext cx="357190" cy="500066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251520" y="2888940"/>
            <a:ext cx="926439" cy="540060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25181" y="4779150"/>
            <a:ext cx="971444" cy="450050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 flipV="1">
            <a:off x="7407315" y="2753925"/>
            <a:ext cx="990110" cy="450050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0800000" flipV="1">
            <a:off x="7362310" y="3519010"/>
            <a:ext cx="990110" cy="450050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570" y="3327065"/>
            <a:ext cx="7772400" cy="1362075"/>
          </a:xfrm>
        </p:spPr>
        <p:txBody>
          <a:bodyPr/>
          <a:lstStyle/>
          <a:p>
            <a:r>
              <a:rPr lang="en-NZ" cap="none" dirty="0" smtClean="0"/>
              <a:t>Comparing fatigue on ULR and LR flights</a:t>
            </a:r>
            <a:endParaRPr lang="en-NZ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575" y="1838803"/>
            <a:ext cx="7772400" cy="1500187"/>
          </a:xfrm>
        </p:spPr>
        <p:txBody>
          <a:bodyPr/>
          <a:lstStyle/>
          <a:p>
            <a:r>
              <a:rPr lang="en-NZ" dirty="0" smtClean="0"/>
              <a:t>Safety Performance Indicators: Example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2170" y="458670"/>
            <a:ext cx="2546297" cy="190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11560" y="2258870"/>
          <a:ext cx="7740860" cy="389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570" y="773705"/>
            <a:ext cx="7772400" cy="1143000"/>
          </a:xfrm>
        </p:spPr>
        <p:txBody>
          <a:bodyPr/>
          <a:lstStyle/>
          <a:p>
            <a:r>
              <a:rPr lang="en-NZ" dirty="0" smtClean="0"/>
              <a:t>Fatigue Status at Start of Duty</a:t>
            </a:r>
            <a:br>
              <a:rPr lang="en-NZ" dirty="0" smtClean="0"/>
            </a:br>
            <a:r>
              <a:rPr lang="en-NZ" sz="2400" dirty="0" smtClean="0"/>
              <a:t>SPI – sleep in the last 24 hrs</a:t>
            </a:r>
            <a:endParaRPr lang="en-NZ" sz="2400" dirty="0"/>
          </a:p>
        </p:txBody>
      </p:sp>
      <p:sp>
        <p:nvSpPr>
          <p:cNvPr id="4" name="Oval 3"/>
          <p:cNvSpPr/>
          <p:nvPr/>
        </p:nvSpPr>
        <p:spPr>
          <a:xfrm>
            <a:off x="5157064" y="3113965"/>
            <a:ext cx="450051" cy="202522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521550" y="2303875"/>
          <a:ext cx="8010890" cy="4095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570" y="773705"/>
            <a:ext cx="7772400" cy="1143000"/>
          </a:xfrm>
        </p:spPr>
        <p:txBody>
          <a:bodyPr/>
          <a:lstStyle/>
          <a:p>
            <a:r>
              <a:rPr lang="en-NZ" dirty="0" smtClean="0"/>
              <a:t>Fatigue Status at Start of Duty</a:t>
            </a:r>
            <a:br>
              <a:rPr lang="en-NZ" dirty="0" smtClean="0"/>
            </a:br>
            <a:r>
              <a:rPr lang="en-NZ" sz="2400" dirty="0" smtClean="0"/>
              <a:t>SPI – mean PVT reaction speed early in flight</a:t>
            </a:r>
            <a:endParaRPr lang="en-NZ" sz="2400" dirty="0"/>
          </a:p>
        </p:txBody>
      </p:sp>
      <p:sp>
        <p:nvSpPr>
          <p:cNvPr id="4" name="Oval 3"/>
          <p:cNvSpPr/>
          <p:nvPr/>
        </p:nvSpPr>
        <p:spPr>
          <a:xfrm>
            <a:off x="6552220" y="3113965"/>
            <a:ext cx="450051" cy="220524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21550" y="2438890"/>
          <a:ext cx="7785864" cy="405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570" y="773705"/>
            <a:ext cx="7772400" cy="1143000"/>
          </a:xfrm>
        </p:spPr>
        <p:txBody>
          <a:bodyPr/>
          <a:lstStyle/>
          <a:p>
            <a:r>
              <a:rPr lang="en-NZ" dirty="0" smtClean="0"/>
              <a:t>Fatigue Status at Top of Climb</a:t>
            </a:r>
            <a:br>
              <a:rPr lang="en-NZ" dirty="0" smtClean="0"/>
            </a:br>
            <a:r>
              <a:rPr lang="en-NZ" sz="2400" dirty="0" smtClean="0"/>
              <a:t>SPI – median total in-flight sleep</a:t>
            </a:r>
            <a:endParaRPr lang="en-NZ" sz="2400" dirty="0"/>
          </a:p>
        </p:txBody>
      </p:sp>
      <p:sp>
        <p:nvSpPr>
          <p:cNvPr id="4" name="Oval 3"/>
          <p:cNvSpPr/>
          <p:nvPr/>
        </p:nvSpPr>
        <p:spPr>
          <a:xfrm>
            <a:off x="5202070" y="3158970"/>
            <a:ext cx="450051" cy="220524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431540" y="2213865"/>
          <a:ext cx="7605845" cy="4202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570" y="773705"/>
            <a:ext cx="7772400" cy="1143000"/>
          </a:xfrm>
        </p:spPr>
        <p:txBody>
          <a:bodyPr/>
          <a:lstStyle/>
          <a:p>
            <a:r>
              <a:rPr lang="en-NZ" dirty="0" smtClean="0"/>
              <a:t>Fatigue Status at Top of Climb</a:t>
            </a:r>
            <a:br>
              <a:rPr lang="en-NZ" dirty="0" smtClean="0"/>
            </a:br>
            <a:r>
              <a:rPr lang="en-NZ" sz="2400" dirty="0" smtClean="0"/>
              <a:t>SPI – mean PVT reaction speed late in flight</a:t>
            </a:r>
            <a:endParaRPr lang="en-NZ" sz="2400" dirty="0"/>
          </a:p>
        </p:txBody>
      </p:sp>
      <p:sp>
        <p:nvSpPr>
          <p:cNvPr id="4" name="Oval 3"/>
          <p:cNvSpPr/>
          <p:nvPr/>
        </p:nvSpPr>
        <p:spPr>
          <a:xfrm>
            <a:off x="5337084" y="3158970"/>
            <a:ext cx="450051" cy="220524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746575" y="2078850"/>
          <a:ext cx="7425824" cy="427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570" y="728700"/>
            <a:ext cx="7772400" cy="1143000"/>
          </a:xfrm>
        </p:spPr>
        <p:txBody>
          <a:bodyPr/>
          <a:lstStyle/>
          <a:p>
            <a:r>
              <a:rPr lang="en-NZ" dirty="0" smtClean="0"/>
              <a:t>Fatigue Status at Top of Climb</a:t>
            </a:r>
            <a:br>
              <a:rPr lang="en-NZ" dirty="0" smtClean="0"/>
            </a:br>
            <a:r>
              <a:rPr lang="en-NZ" sz="2400" dirty="0" smtClean="0"/>
              <a:t>SPI – % crew with KSS ≥ 7</a:t>
            </a:r>
            <a:endParaRPr lang="en-NZ" sz="2400" dirty="0"/>
          </a:p>
        </p:txBody>
      </p:sp>
      <p:sp>
        <p:nvSpPr>
          <p:cNvPr id="4" name="Oval 3"/>
          <p:cNvSpPr/>
          <p:nvPr/>
        </p:nvSpPr>
        <p:spPr>
          <a:xfrm>
            <a:off x="5877145" y="3158970"/>
            <a:ext cx="405046" cy="2205245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570" y="863715"/>
            <a:ext cx="7772400" cy="1143000"/>
          </a:xfrm>
        </p:spPr>
        <p:txBody>
          <a:bodyPr/>
          <a:lstStyle/>
          <a:p>
            <a:r>
              <a:rPr lang="en-NZ" dirty="0" smtClean="0"/>
              <a:t>Operational SPIs: Examples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30" y="1763815"/>
            <a:ext cx="8415935" cy="4114800"/>
          </a:xfrm>
        </p:spPr>
        <p:txBody>
          <a:bodyPr/>
          <a:lstStyle/>
          <a:p>
            <a:endParaRPr lang="en-NZ" sz="1800" dirty="0" smtClean="0"/>
          </a:p>
          <a:p>
            <a:pPr lvl="1"/>
            <a:endParaRPr lang="en-NZ" sz="800" dirty="0" smtClean="0"/>
          </a:p>
          <a:p>
            <a:r>
              <a:rPr lang="en-NZ" dirty="0" smtClean="0"/>
              <a:t>Track data on number of :</a:t>
            </a:r>
          </a:p>
          <a:p>
            <a:pPr lvl="1"/>
            <a:r>
              <a:rPr lang="en-GB" dirty="0" err="1" smtClean="0"/>
              <a:t>exceedances</a:t>
            </a:r>
            <a:r>
              <a:rPr lang="en-GB" dirty="0" smtClean="0"/>
              <a:t>  of planned crew duty day (</a:t>
            </a:r>
            <a:r>
              <a:rPr lang="en-GB" smtClean="0"/>
              <a:t>e.g. </a:t>
            </a:r>
            <a:r>
              <a:rPr lang="en-GB" dirty="0" smtClean="0"/>
              <a:t>&gt; 14 hrs)</a:t>
            </a:r>
          </a:p>
          <a:p>
            <a:pPr lvl="1"/>
            <a:r>
              <a:rPr lang="en-GB" dirty="0" smtClean="0"/>
              <a:t>flight duty periods ending &gt; 30 </a:t>
            </a:r>
            <a:r>
              <a:rPr lang="en-GB" dirty="0" err="1" smtClean="0"/>
              <a:t>mins</a:t>
            </a:r>
            <a:r>
              <a:rPr lang="en-GB" dirty="0" smtClean="0"/>
              <a:t> later than scheduled</a:t>
            </a:r>
          </a:p>
          <a:p>
            <a:pPr lvl="1"/>
            <a:r>
              <a:rPr lang="en-GB" dirty="0" smtClean="0"/>
              <a:t>flight duty periods starting / ending  within window of circadian low (WOCL)</a:t>
            </a:r>
          </a:p>
          <a:p>
            <a:pPr lvl="1"/>
            <a:r>
              <a:rPr lang="en-GB" dirty="0" smtClean="0"/>
              <a:t>reserve crew call-outs (on particular flights, at a particular crew base, etc)</a:t>
            </a:r>
          </a:p>
          <a:p>
            <a:pPr lvl="1"/>
            <a:endParaRPr lang="en-GB" dirty="0" smtClean="0"/>
          </a:p>
          <a:p>
            <a:pPr lvl="1"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Monitoring of FRM processes</a:t>
            </a:r>
          </a:p>
          <a:p>
            <a:pPr lvl="1" algn="ctr">
              <a:buNone/>
            </a:pPr>
            <a:r>
              <a:rPr lang="en-GB" dirty="0" smtClean="0">
                <a:solidFill>
                  <a:srgbClr val="FFFF00"/>
                </a:solidFill>
              </a:rPr>
              <a:t>Monitoring of FRMS  safety assurance processes</a:t>
            </a:r>
            <a:endParaRPr lang="en-NZ" dirty="0" smtClean="0">
              <a:solidFill>
                <a:srgbClr val="FFFF00"/>
              </a:solidFill>
            </a:endParaRPr>
          </a:p>
          <a:p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65" y="233645"/>
            <a:ext cx="7772400" cy="1143000"/>
          </a:xfrm>
        </p:spPr>
        <p:txBody>
          <a:bodyPr/>
          <a:lstStyle/>
          <a:p>
            <a:r>
              <a:rPr lang="en-NZ" dirty="0" smtClean="0"/>
              <a:t>Conclusions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268760"/>
            <a:ext cx="8280920" cy="4114800"/>
          </a:xfrm>
        </p:spPr>
        <p:txBody>
          <a:bodyPr/>
          <a:lstStyle/>
          <a:p>
            <a:r>
              <a:rPr lang="en-NZ" dirty="0" smtClean="0"/>
              <a:t>Challenge</a:t>
            </a:r>
          </a:p>
          <a:p>
            <a:pPr lvl="1"/>
            <a:r>
              <a:rPr lang="en-NZ" dirty="0" smtClean="0"/>
              <a:t>Developing in-house expertise versus using consultants ($$)</a:t>
            </a:r>
          </a:p>
          <a:p>
            <a:pPr lvl="1"/>
            <a:endParaRPr lang="en-NZ" sz="800" dirty="0" smtClean="0"/>
          </a:p>
          <a:p>
            <a:r>
              <a:rPr lang="en-NZ" dirty="0" smtClean="0"/>
              <a:t>Data sharing</a:t>
            </a:r>
          </a:p>
          <a:p>
            <a:pPr lvl="1"/>
            <a:r>
              <a:rPr lang="en-NZ" dirty="0" smtClean="0"/>
              <a:t>Operators don’t have to reinvent the wheel</a:t>
            </a:r>
          </a:p>
          <a:p>
            <a:pPr lvl="1"/>
            <a:r>
              <a:rPr lang="en-NZ" dirty="0" smtClean="0"/>
              <a:t>Rich data source for improving fatigue science</a:t>
            </a:r>
          </a:p>
          <a:p>
            <a:pPr lvl="1">
              <a:buNone/>
            </a:pPr>
            <a:endParaRPr lang="en-NZ" sz="800" dirty="0" smtClean="0"/>
          </a:p>
          <a:p>
            <a:r>
              <a:rPr lang="en-NZ" dirty="0" smtClean="0"/>
              <a:t>Needs </a:t>
            </a:r>
          </a:p>
          <a:p>
            <a:pPr lvl="1"/>
            <a:r>
              <a:rPr lang="en-NZ" dirty="0" smtClean="0"/>
              <a:t>Paradigms for data sharing</a:t>
            </a:r>
          </a:p>
          <a:p>
            <a:pPr lvl="1"/>
            <a:r>
              <a:rPr lang="en-NZ" dirty="0" smtClean="0"/>
              <a:t>Better indicators of fatigue-related </a:t>
            </a:r>
            <a:r>
              <a:rPr lang="en-NZ" u="sng" dirty="0" smtClean="0"/>
              <a:t>performance impairment</a:t>
            </a:r>
          </a:p>
          <a:p>
            <a:pPr lvl="1"/>
            <a:r>
              <a:rPr lang="en-NZ" dirty="0" smtClean="0"/>
              <a:t>Better fatigue measurement technologies</a:t>
            </a:r>
          </a:p>
          <a:p>
            <a:pPr lvl="1"/>
            <a:r>
              <a:rPr lang="en-NZ" dirty="0" smtClean="0"/>
              <a:t>Better fatigue risk assessment (safety consequences of being fatigued </a:t>
            </a:r>
            <a:r>
              <a:rPr lang="en-NZ" u="sng" dirty="0" smtClean="0"/>
              <a:t>in a given context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Better fatigue risk controls and mitigations</a:t>
            </a:r>
          </a:p>
          <a:p>
            <a:pPr lvl="1">
              <a:buNone/>
            </a:pPr>
            <a:endParaRPr lang="en-NZ" sz="800" dirty="0" smtClean="0"/>
          </a:p>
          <a:p>
            <a:pPr marL="0" lvl="1" indent="0" algn="ctr"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Cooperation is the key</a:t>
            </a:r>
          </a:p>
          <a:p>
            <a:pPr lvl="3"/>
            <a:endParaRPr lang="en-NZ" dirty="0" smtClean="0"/>
          </a:p>
          <a:p>
            <a:pPr lvl="1">
              <a:buNone/>
            </a:pPr>
            <a:endParaRPr lang="en-NZ" dirty="0" smtClean="0"/>
          </a:p>
          <a:p>
            <a:pPr lvl="1"/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575" y="953725"/>
            <a:ext cx="7772400" cy="1143000"/>
          </a:xfrm>
        </p:spPr>
        <p:txBody>
          <a:bodyPr/>
          <a:lstStyle/>
          <a:p>
            <a:r>
              <a:rPr lang="en-NZ" dirty="0" smtClean="0"/>
              <a:t>Acknowledgements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610" y="2438890"/>
            <a:ext cx="7065785" cy="2430270"/>
          </a:xfrm>
        </p:spPr>
        <p:txBody>
          <a:bodyPr/>
          <a:lstStyle/>
          <a:p>
            <a:r>
              <a:rPr lang="en-NZ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Dr </a:t>
            </a:r>
            <a:r>
              <a:rPr lang="en-NZ" dirty="0" err="1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Jarnail</a:t>
            </a:r>
            <a:r>
              <a:rPr lang="en-NZ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Singh, Singapore CAA</a:t>
            </a:r>
          </a:p>
          <a:p>
            <a:endParaRPr lang="en-NZ" dirty="0" smtClean="0"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en-NZ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Participants in B-777 study</a:t>
            </a:r>
          </a:p>
          <a:p>
            <a:endParaRPr lang="en-NZ" dirty="0" smtClean="0"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r>
              <a:rPr lang="en-NZ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Scientific Steering Committee, FAA 3-airline study</a:t>
            </a:r>
          </a:p>
          <a:p>
            <a:pPr>
              <a:buNone/>
            </a:pPr>
            <a:endParaRPr lang="en-NZ" dirty="0" smtClean="0"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/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10825"/>
            <a:ext cx="7772400" cy="1143000"/>
          </a:xfrm>
        </p:spPr>
        <p:txBody>
          <a:bodyPr/>
          <a:lstStyle/>
          <a:p>
            <a:r>
              <a:rPr lang="en-NZ" dirty="0" smtClean="0"/>
              <a:t>Outline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1751" y="2168860"/>
            <a:ext cx="5085564" cy="4114800"/>
          </a:xfrm>
        </p:spPr>
        <p:txBody>
          <a:bodyPr/>
          <a:lstStyle/>
          <a:p>
            <a:r>
              <a:rPr lang="en-NZ" dirty="0" smtClean="0"/>
              <a:t>What to measure</a:t>
            </a:r>
          </a:p>
          <a:p>
            <a:endParaRPr lang="en-NZ" dirty="0" smtClean="0"/>
          </a:p>
          <a:p>
            <a:r>
              <a:rPr lang="en-NZ" dirty="0" smtClean="0"/>
              <a:t>When to measure 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Interpreting the data</a:t>
            </a:r>
          </a:p>
          <a:p>
            <a:pPr lvl="1"/>
            <a:r>
              <a:rPr lang="en-NZ" dirty="0" smtClean="0"/>
              <a:t>Safety Performance Indicators 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Conclusions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45" y="1133745"/>
            <a:ext cx="8145905" cy="1143000"/>
          </a:xfrm>
        </p:spPr>
        <p:txBody>
          <a:bodyPr/>
          <a:lstStyle/>
          <a:p>
            <a:r>
              <a:rPr lang="en-NZ" dirty="0" smtClean="0"/>
              <a:t>What to Measure in FRMS</a:t>
            </a:r>
            <a:br>
              <a:rPr lang="en-NZ" dirty="0" smtClean="0"/>
            </a:br>
            <a:r>
              <a:rPr lang="en-NZ" sz="3200" dirty="0" smtClean="0"/>
              <a:t>operational data  / crew fatigue measures	</a:t>
            </a: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2573905"/>
            <a:ext cx="8415935" cy="3510390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/>
              <a:t>Operators need to be able to:</a:t>
            </a:r>
          </a:p>
          <a:p>
            <a:pPr marL="0" indent="0">
              <a:buNone/>
            </a:pPr>
            <a:endParaRPr lang="en-NZ" sz="800" dirty="0" smtClean="0"/>
          </a:p>
          <a:p>
            <a:pPr lvl="1"/>
            <a:r>
              <a:rPr lang="en-NZ" dirty="0" smtClean="0">
                <a:solidFill>
                  <a:srgbClr val="FFFF00"/>
                </a:solidFill>
              </a:rPr>
              <a:t>Identify (monitor) </a:t>
            </a:r>
            <a:r>
              <a:rPr lang="en-NZ" dirty="0" smtClean="0"/>
              <a:t>level of  fatigue hazard(s)</a:t>
            </a:r>
          </a:p>
          <a:p>
            <a:pPr lvl="2"/>
            <a:endParaRPr lang="en-NZ" sz="800" dirty="0" smtClean="0"/>
          </a:p>
          <a:p>
            <a:pPr lvl="1"/>
            <a:r>
              <a:rPr lang="en-NZ" dirty="0" smtClean="0">
                <a:solidFill>
                  <a:srgbClr val="FFFF00"/>
                </a:solidFill>
              </a:rPr>
              <a:t>Assess</a:t>
            </a:r>
            <a:r>
              <a:rPr lang="en-NZ" dirty="0" smtClean="0"/>
              <a:t> fatigue-related safety </a:t>
            </a:r>
            <a:r>
              <a:rPr lang="en-NZ" dirty="0" smtClean="0">
                <a:solidFill>
                  <a:srgbClr val="FFFF00"/>
                </a:solidFill>
              </a:rPr>
              <a:t>risk</a:t>
            </a:r>
          </a:p>
          <a:p>
            <a:pPr lvl="2"/>
            <a:r>
              <a:rPr lang="en-NZ" dirty="0" smtClean="0"/>
              <a:t>Probability/severity</a:t>
            </a:r>
          </a:p>
          <a:p>
            <a:pPr lvl="2"/>
            <a:r>
              <a:rPr lang="en-NZ" dirty="0" smtClean="0"/>
              <a:t>ICAO tolerability matrix</a:t>
            </a:r>
          </a:p>
          <a:p>
            <a:pPr lvl="3">
              <a:buFont typeface="Arial" pitchFamily="34" charset="0"/>
              <a:buChar char="•"/>
            </a:pPr>
            <a:endParaRPr lang="en-NZ" sz="800" dirty="0" smtClean="0"/>
          </a:p>
          <a:p>
            <a:pPr lvl="1"/>
            <a:r>
              <a:rPr lang="en-NZ" dirty="0" smtClean="0">
                <a:solidFill>
                  <a:srgbClr val="FFFF00"/>
                </a:solidFill>
              </a:rPr>
              <a:t>Define</a:t>
            </a:r>
            <a:r>
              <a:rPr lang="en-NZ" dirty="0" smtClean="0"/>
              <a:t> and </a:t>
            </a:r>
            <a:r>
              <a:rPr lang="en-NZ" dirty="0" smtClean="0">
                <a:solidFill>
                  <a:srgbClr val="FFFF00"/>
                </a:solidFill>
              </a:rPr>
              <a:t>monitor</a:t>
            </a:r>
            <a:r>
              <a:rPr lang="en-NZ" dirty="0" smtClean="0"/>
              <a:t> fatigue </a:t>
            </a:r>
            <a:r>
              <a:rPr lang="en-NZ" dirty="0" smtClean="0">
                <a:solidFill>
                  <a:srgbClr val="FFFF00"/>
                </a:solidFill>
              </a:rPr>
              <a:t>safety  performance indicators</a:t>
            </a:r>
          </a:p>
          <a:p>
            <a:pPr lvl="1">
              <a:buNone/>
            </a:pPr>
            <a:endParaRPr lang="en-NZ" sz="800" dirty="0" smtClean="0"/>
          </a:p>
          <a:p>
            <a:pPr lvl="1"/>
            <a:r>
              <a:rPr lang="en-NZ" dirty="0" smtClean="0"/>
              <a:t>Investigate role of fatigue in incidents/accidents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1570" y="593685"/>
            <a:ext cx="7772400" cy="1143000"/>
          </a:xfrm>
        </p:spPr>
        <p:txBody>
          <a:bodyPr/>
          <a:lstStyle/>
          <a:p>
            <a:r>
              <a:rPr lang="en-NZ" dirty="0" smtClean="0"/>
              <a:t>What to Measure: Crew Fatigue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045" y="1673805"/>
            <a:ext cx="7772400" cy="2970330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NZ" dirty="0" smtClean="0"/>
              <a:t>ICAO definition of fatigue:</a:t>
            </a:r>
          </a:p>
          <a:p>
            <a:pPr marL="0" indent="0">
              <a:buNone/>
            </a:pPr>
            <a:r>
              <a:rPr lang="en-GB" sz="2000" i="1" dirty="0" smtClean="0"/>
              <a:t>A physiological state of reduced </a:t>
            </a:r>
            <a:r>
              <a:rPr lang="en-GB" sz="2000" i="1" dirty="0" smtClean="0">
                <a:solidFill>
                  <a:srgbClr val="FFFF00"/>
                </a:solidFill>
              </a:rPr>
              <a:t>mental or physical performance capability</a:t>
            </a:r>
            <a:r>
              <a:rPr lang="en-GB" sz="2000" i="1" dirty="0" smtClean="0"/>
              <a:t> resulting from </a:t>
            </a:r>
            <a:r>
              <a:rPr lang="en-GB" sz="2000" i="1" dirty="0" smtClean="0">
                <a:solidFill>
                  <a:srgbClr val="FFFF00"/>
                </a:solidFill>
              </a:rPr>
              <a:t>sleep loss or extended wakefulness</a:t>
            </a:r>
            <a:r>
              <a:rPr lang="en-GB" sz="2000" i="1" u="sng" dirty="0" smtClean="0"/>
              <a:t>,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FFFF00"/>
                </a:solidFill>
              </a:rPr>
              <a:t>circadian phase</a:t>
            </a:r>
            <a:r>
              <a:rPr lang="en-GB" sz="2000" i="1" dirty="0" smtClean="0"/>
              <a:t>, or </a:t>
            </a:r>
            <a:r>
              <a:rPr lang="en-GB" sz="2000" i="1" dirty="0" smtClean="0">
                <a:solidFill>
                  <a:srgbClr val="FFFF00"/>
                </a:solidFill>
              </a:rPr>
              <a:t>workload </a:t>
            </a:r>
            <a:r>
              <a:rPr lang="en-GB" sz="2000" i="1" dirty="0" smtClean="0"/>
              <a:t>(mental and/or physical activity) that can impair a crew member’s alertness and ability to safely operate an aircraft or perform safety related duties.</a:t>
            </a:r>
          </a:p>
          <a:p>
            <a:endParaRPr lang="en-GB" sz="800" i="1" dirty="0" smtClean="0"/>
          </a:p>
          <a:p>
            <a:pPr marL="1250950" lvl="5" indent="-541338">
              <a:buClr>
                <a:srgbClr val="FFFF00"/>
              </a:buClr>
              <a:buFont typeface="Wingdings" pitchFamily="2" charset="2"/>
              <a:buChar char="Ø"/>
            </a:pPr>
            <a:r>
              <a:rPr lang="en-NZ" b="1" dirty="0" smtClean="0"/>
              <a:t>Functional status (subjective ,objective)</a:t>
            </a:r>
          </a:p>
          <a:p>
            <a:pPr marL="1250950" lvl="5" indent="-541338">
              <a:buClr>
                <a:srgbClr val="FFFF00"/>
              </a:buClr>
              <a:buFont typeface="Wingdings" pitchFamily="2" charset="2"/>
              <a:buChar char="Ø"/>
            </a:pPr>
            <a:r>
              <a:rPr lang="en-NZ" b="1" dirty="0" smtClean="0"/>
              <a:t>Sleep history </a:t>
            </a:r>
          </a:p>
          <a:p>
            <a:pPr marL="1250950" lvl="5" indent="-541338">
              <a:buClr>
                <a:srgbClr val="FFFF00"/>
              </a:buClr>
              <a:buFont typeface="Wingdings" pitchFamily="2" charset="2"/>
              <a:buChar char="Ø"/>
            </a:pPr>
            <a:r>
              <a:rPr lang="en-NZ" b="1" dirty="0" smtClean="0"/>
              <a:t>Circadian phase</a:t>
            </a:r>
          </a:p>
          <a:p>
            <a:pPr marL="1250950" lvl="5" indent="-541338">
              <a:buClr>
                <a:srgbClr val="FFFF00"/>
              </a:buClr>
              <a:buFont typeface="Wingdings" pitchFamily="2" charset="2"/>
              <a:buChar char="Ø"/>
            </a:pPr>
            <a:r>
              <a:rPr lang="en-NZ" b="1" dirty="0" smtClean="0"/>
              <a:t>Workload</a:t>
            </a:r>
          </a:p>
          <a:p>
            <a:endParaRPr lang="en-NZ" sz="2000" dirty="0" smtClean="0"/>
          </a:p>
          <a:p>
            <a:pPr>
              <a:buNone/>
            </a:pPr>
            <a:endParaRPr lang="en-NZ" sz="2000" dirty="0" smtClean="0"/>
          </a:p>
          <a:p>
            <a:pPr>
              <a:buNone/>
            </a:pPr>
            <a:endParaRPr lang="en-NZ" sz="2000" dirty="0" smtClean="0"/>
          </a:p>
          <a:p>
            <a:pPr>
              <a:buNone/>
            </a:pPr>
            <a:r>
              <a:rPr lang="en-NZ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535" y="233645"/>
            <a:ext cx="8458200" cy="1143000"/>
          </a:xfrm>
        </p:spPr>
        <p:txBody>
          <a:bodyPr/>
          <a:lstStyle/>
          <a:p>
            <a:r>
              <a:rPr lang="en-NZ" dirty="0" err="1" smtClean="0"/>
              <a:t>Samn-Perelli</a:t>
            </a:r>
            <a:r>
              <a:rPr lang="en-NZ" dirty="0" smtClean="0"/>
              <a:t> Fatigue Ratings</a:t>
            </a:r>
            <a:endParaRPr lang="en-NZ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 l="2040" t="7129" r="57669" b="7565"/>
          <a:stretch>
            <a:fillRect/>
          </a:stretch>
        </p:blipFill>
        <p:spPr bwMode="auto">
          <a:xfrm>
            <a:off x="611560" y="1313765"/>
            <a:ext cx="3555395" cy="490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617005" y="2213865"/>
            <a:ext cx="40504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1=fully alert, wide awake</a:t>
            </a:r>
          </a:p>
          <a:p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2=very lively, responsive, but not at peak</a:t>
            </a:r>
          </a:p>
          <a:p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3=OK, somewhat refreshed</a:t>
            </a:r>
          </a:p>
          <a:p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4=a little tired, less than fresh</a:t>
            </a:r>
          </a:p>
          <a:p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5=moderately tired, let down</a:t>
            </a:r>
          </a:p>
          <a:p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6=extremely tired, difficult to concentrate</a:t>
            </a:r>
          </a:p>
          <a:p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7=completely exhausted, unable to function effectively</a:t>
            </a:r>
            <a:endParaRPr lang="en-NZ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535" y="233645"/>
            <a:ext cx="8458200" cy="1143000"/>
          </a:xfrm>
        </p:spPr>
        <p:txBody>
          <a:bodyPr/>
          <a:lstStyle/>
          <a:p>
            <a:r>
              <a:rPr lang="en-NZ" dirty="0" err="1" smtClean="0"/>
              <a:t>Karolinska</a:t>
            </a:r>
            <a:r>
              <a:rPr lang="en-NZ" dirty="0" smtClean="0"/>
              <a:t> Sleepiness Ratings</a:t>
            </a:r>
            <a:endParaRPr lang="en-NZ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 l="2577" t="8759" r="57220" b="7791"/>
          <a:stretch>
            <a:fillRect/>
          </a:stretch>
        </p:blipFill>
        <p:spPr bwMode="auto">
          <a:xfrm>
            <a:off x="791580" y="1358771"/>
            <a:ext cx="3555395" cy="486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940025" y="2123855"/>
            <a:ext cx="4203975" cy="175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1= extremely alert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3= alert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5= neither sleepy nor alert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7= sleepy, but no difficulty remaining awake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N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9= extremely sleepy, fighting sleep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0" y="278650"/>
            <a:ext cx="8802470" cy="1143000"/>
          </a:xfrm>
        </p:spPr>
        <p:txBody>
          <a:bodyPr/>
          <a:lstStyle/>
          <a:p>
            <a:r>
              <a:rPr lang="en-NZ" dirty="0" smtClean="0"/>
              <a:t>PVT Performance (Reaction Speed)</a:t>
            </a:r>
            <a:endParaRPr lang="en-NZ" dirty="0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 l="1795" t="6119" r="56930" b="10256"/>
          <a:stretch>
            <a:fillRect/>
          </a:stretch>
        </p:blipFill>
        <p:spPr bwMode="auto">
          <a:xfrm>
            <a:off x="701570" y="1493784"/>
            <a:ext cx="3645405" cy="47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6893868" y="4964720"/>
            <a:ext cx="19224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Press this if you 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are </a:t>
            </a:r>
            <a:r>
              <a:rPr lang="en-US" sz="1200" b="1" dirty="0">
                <a:solidFill>
                  <a:schemeClr val="bg1"/>
                </a:solidFill>
                <a:latin typeface="+mn-lt"/>
              </a:rPr>
              <a:t>right-handed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292080" y="4964720"/>
            <a:ext cx="17081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Press this if you 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</a:rPr>
              <a:t>are </a:t>
            </a:r>
            <a:r>
              <a:rPr lang="en-US" sz="1200" b="1" dirty="0">
                <a:solidFill>
                  <a:schemeClr val="bg1"/>
                </a:solidFill>
                <a:latin typeface="+mn-lt"/>
              </a:rPr>
              <a:t>left-handed</a:t>
            </a: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6022329" y="2375507"/>
            <a:ext cx="1539876" cy="2616200"/>
            <a:chOff x="4524889" y="1614489"/>
            <a:chExt cx="1648083" cy="2718618"/>
          </a:xfrm>
        </p:grpSpPr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4538664" y="1614489"/>
              <a:ext cx="1585911" cy="2586036"/>
              <a:chOff x="909639" y="1376364"/>
              <a:chExt cx="1871662" cy="3167428"/>
            </a:xfrm>
          </p:grpSpPr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09639" y="1376364"/>
                <a:ext cx="1871662" cy="3167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85877" y="1773240"/>
                <a:ext cx="1152524" cy="1165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1829807" y="1542047"/>
                <a:ext cx="523354" cy="21013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rot="16200000" flipV="1">
              <a:off x="5430016" y="3590151"/>
              <a:ext cx="989788" cy="4961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4282453" y="3565959"/>
              <a:ext cx="999686" cy="51481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65" y="548680"/>
            <a:ext cx="7772400" cy="1143000"/>
          </a:xfrm>
        </p:spPr>
        <p:txBody>
          <a:bodyPr/>
          <a:lstStyle/>
          <a:p>
            <a:r>
              <a:rPr lang="en-NZ" dirty="0" smtClean="0"/>
              <a:t>Sleep: </a:t>
            </a:r>
            <a:r>
              <a:rPr lang="en-NZ" dirty="0" err="1" smtClean="0"/>
              <a:t>Actigraphy</a:t>
            </a:r>
            <a:r>
              <a:rPr lang="en-NZ" dirty="0" smtClean="0"/>
              <a:t> and Diaries</a:t>
            </a:r>
            <a:endParaRPr lang="en-NZ" dirty="0"/>
          </a:p>
        </p:txBody>
      </p:sp>
      <p:pic>
        <p:nvPicPr>
          <p:cNvPr id="5" name="Picture 7" descr="margo9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7205" y="1988840"/>
            <a:ext cx="2289919" cy="139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535" y="6273136"/>
            <a:ext cx="1710190" cy="4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521550" y="1628800"/>
            <a:ext cx="5340170" cy="4577254"/>
            <a:chOff x="762000" y="533400"/>
            <a:chExt cx="7115175" cy="571766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2000" y="533400"/>
              <a:ext cx="7115175" cy="5717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21"/>
            <p:cNvGrpSpPr/>
            <p:nvPr/>
          </p:nvGrpSpPr>
          <p:grpSpPr>
            <a:xfrm>
              <a:off x="1295400" y="1828800"/>
              <a:ext cx="4191000" cy="152400"/>
              <a:chOff x="1371600" y="1828800"/>
              <a:chExt cx="4038600" cy="1524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71600" y="1905000"/>
                <a:ext cx="40386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1295400" y="19050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5334000" y="19050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27"/>
            <p:cNvGrpSpPr/>
            <p:nvPr/>
          </p:nvGrpSpPr>
          <p:grpSpPr>
            <a:xfrm>
              <a:off x="1219200" y="2590800"/>
              <a:ext cx="3124200" cy="152400"/>
              <a:chOff x="1219200" y="2590800"/>
              <a:chExt cx="3048000" cy="1524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219200" y="2667000"/>
                <a:ext cx="30480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4191000" y="26670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29"/>
            <p:cNvGrpSpPr/>
            <p:nvPr/>
          </p:nvGrpSpPr>
          <p:grpSpPr>
            <a:xfrm>
              <a:off x="6324600" y="2362200"/>
              <a:ext cx="1447800" cy="152400"/>
              <a:chOff x="6248400" y="2362200"/>
              <a:chExt cx="1447800" cy="152400"/>
            </a:xfrm>
          </p:grpSpPr>
          <p:cxnSp>
            <p:nvCxnSpPr>
              <p:cNvPr id="23" name="Straight Connector 8"/>
              <p:cNvCxnSpPr/>
              <p:nvPr/>
            </p:nvCxnSpPr>
            <p:spPr>
              <a:xfrm>
                <a:off x="6248400" y="2438400"/>
                <a:ext cx="14478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6172200" y="24384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32"/>
            <p:cNvGrpSpPr/>
            <p:nvPr/>
          </p:nvGrpSpPr>
          <p:grpSpPr>
            <a:xfrm>
              <a:off x="1676400" y="4343400"/>
              <a:ext cx="3733800" cy="152400"/>
              <a:chOff x="1371600" y="1828800"/>
              <a:chExt cx="4038600" cy="1524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1371600" y="1905000"/>
                <a:ext cx="40386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1295400" y="19050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5334000" y="19050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36"/>
            <p:cNvGrpSpPr/>
            <p:nvPr/>
          </p:nvGrpSpPr>
          <p:grpSpPr>
            <a:xfrm>
              <a:off x="6553200" y="4800600"/>
              <a:ext cx="1219200" cy="152400"/>
              <a:chOff x="6248400" y="2362200"/>
              <a:chExt cx="1447800" cy="1524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6248400" y="2438400"/>
                <a:ext cx="14478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6172200" y="24384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39"/>
            <p:cNvGrpSpPr/>
            <p:nvPr/>
          </p:nvGrpSpPr>
          <p:grpSpPr>
            <a:xfrm>
              <a:off x="1219200" y="5105400"/>
              <a:ext cx="3048000" cy="152400"/>
              <a:chOff x="1219200" y="2590800"/>
              <a:chExt cx="3048000" cy="1524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219200" y="2667000"/>
                <a:ext cx="30480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191000" y="2667000"/>
                <a:ext cx="152400" cy="0"/>
              </a:xfrm>
              <a:prstGeom prst="line">
                <a:avLst/>
              </a:prstGeom>
              <a:ln w="254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6565" y="413665"/>
            <a:ext cx="7772400" cy="1143000"/>
          </a:xfrm>
        </p:spPr>
        <p:txBody>
          <a:bodyPr/>
          <a:lstStyle/>
          <a:p>
            <a:r>
              <a:rPr lang="en-NZ" dirty="0" smtClean="0"/>
              <a:t>When to Measure Crew Fatigue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65" y="1313765"/>
            <a:ext cx="7875874" cy="4114800"/>
          </a:xfrm>
        </p:spPr>
        <p:txBody>
          <a:bodyPr/>
          <a:lstStyle/>
          <a:p>
            <a:pPr>
              <a:buNone/>
            </a:pPr>
            <a:endParaRPr lang="en-NZ" sz="2000" dirty="0" smtClean="0"/>
          </a:p>
          <a:p>
            <a:r>
              <a:rPr lang="en-NZ" dirty="0" smtClean="0"/>
              <a:t>Monitoring for FRM Processes</a:t>
            </a:r>
          </a:p>
          <a:p>
            <a:pPr lvl="1"/>
            <a:r>
              <a:rPr lang="en-NZ" dirty="0" smtClean="0"/>
              <a:t>In response to a series of fatigue reports</a:t>
            </a:r>
          </a:p>
          <a:p>
            <a:pPr lvl="2"/>
            <a:r>
              <a:rPr lang="en-NZ" dirty="0" smtClean="0"/>
              <a:t>to identify extent and severity of hazard</a:t>
            </a:r>
          </a:p>
          <a:p>
            <a:pPr lvl="1"/>
            <a:r>
              <a:rPr lang="en-NZ" dirty="0" smtClean="0"/>
              <a:t>In response to an incident</a:t>
            </a:r>
          </a:p>
          <a:p>
            <a:pPr lvl="1"/>
            <a:r>
              <a:rPr lang="en-NZ" dirty="0" smtClean="0"/>
              <a:t>SPIs to evaluate effectiveness of fatigue mitigations and controls</a:t>
            </a:r>
          </a:p>
          <a:p>
            <a:pPr lvl="1"/>
            <a:r>
              <a:rPr lang="en-NZ" dirty="0" smtClean="0"/>
              <a:t>Validation of a new route</a:t>
            </a:r>
          </a:p>
          <a:p>
            <a:pPr lvl="1">
              <a:buNone/>
            </a:pPr>
            <a:endParaRPr lang="en-NZ" sz="800" dirty="0" smtClean="0"/>
          </a:p>
          <a:p>
            <a:r>
              <a:rPr lang="en-NZ" dirty="0" smtClean="0"/>
              <a:t>Monitoring for FRMS Assurance Processes</a:t>
            </a:r>
          </a:p>
          <a:p>
            <a:pPr lvl="1"/>
            <a:r>
              <a:rPr lang="en-NZ" dirty="0" smtClean="0"/>
              <a:t>SPIs set in FRMS Policy objectives</a:t>
            </a:r>
          </a:p>
          <a:p>
            <a:pPr lvl="1"/>
            <a:r>
              <a:rPr lang="en-NZ" dirty="0" smtClean="0"/>
              <a:t>SPIs for regulatory audit</a:t>
            </a:r>
          </a:p>
          <a:p>
            <a:pPr lvl="1"/>
            <a:endParaRPr lang="en-NZ" sz="800" dirty="0" smtClean="0"/>
          </a:p>
          <a:p>
            <a:pPr marL="0" lvl="1" indent="0" algn="ctr">
              <a:buNone/>
            </a:pPr>
            <a:r>
              <a:rPr lang="en-NZ" sz="2400" dirty="0" smtClean="0">
                <a:solidFill>
                  <a:srgbClr val="FFFF00"/>
                </a:solidFill>
              </a:rPr>
              <a:t>Crew fatigue measures may not always be needed</a:t>
            </a:r>
          </a:p>
          <a:p>
            <a:pPr>
              <a:buNone/>
            </a:pPr>
            <a:endParaRPr lang="en-N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D6E95E51192439F907A0E887A4513" ma:contentTypeVersion="0" ma:contentTypeDescription="Create a new document." ma:contentTypeScope="" ma:versionID="cf70a7e7c001c12f302ac19af5741b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F32F166-4250-47A0-890D-1FDE9A2F7969}"/>
</file>

<file path=customXml/itemProps2.xml><?xml version="1.0" encoding="utf-8"?>
<ds:datastoreItem xmlns:ds="http://schemas.openxmlformats.org/officeDocument/2006/customXml" ds:itemID="{61187BAF-7BD5-4C5D-80B3-3C0EACFB86E3}"/>
</file>

<file path=customXml/itemProps3.xml><?xml version="1.0" encoding="utf-8"?>
<ds:datastoreItem xmlns:ds="http://schemas.openxmlformats.org/officeDocument/2006/customXml" ds:itemID="{48A12D90-6790-409D-8243-4B2510E239EF}"/>
</file>

<file path=docProps/app.xml><?xml version="1.0" encoding="utf-8"?>
<Properties xmlns="http://schemas.openxmlformats.org/officeDocument/2006/extended-properties" xmlns:vt="http://schemas.openxmlformats.org/officeDocument/2006/docPropsVTypes">
  <TotalTime>12002</TotalTime>
  <Words>904</Words>
  <Application>Microsoft Office PowerPoint</Application>
  <PresentationFormat>On-screen Show (4:3)</PresentationFormat>
  <Paragraphs>205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SCIENCE IN AN OPERATIONAL SETTING</vt:lpstr>
      <vt:lpstr>Outline</vt:lpstr>
      <vt:lpstr>What to Measure in FRMS operational data  / crew fatigue measures </vt:lpstr>
      <vt:lpstr>What to Measure: Crew Fatigue</vt:lpstr>
      <vt:lpstr>Samn-Perelli Fatigue Ratings</vt:lpstr>
      <vt:lpstr>Karolinska Sleepiness Ratings</vt:lpstr>
      <vt:lpstr>PVT Performance (Reaction Speed)</vt:lpstr>
      <vt:lpstr>Sleep: Actigraphy and Diaries</vt:lpstr>
      <vt:lpstr>When to Measure Crew Fatigue</vt:lpstr>
      <vt:lpstr>Safety Performance Indicators (SPIs) </vt:lpstr>
      <vt:lpstr>Comparing fatigue on ULR and LR flights</vt:lpstr>
      <vt:lpstr>Fatigue Status at Start of Duty SPI – sleep in the last 24 hrs</vt:lpstr>
      <vt:lpstr>Fatigue Status at Start of Duty SPI – mean PVT reaction speed early in flight</vt:lpstr>
      <vt:lpstr>Fatigue Status at Top of Climb SPI – median total in-flight sleep</vt:lpstr>
      <vt:lpstr>Fatigue Status at Top of Climb SPI – mean PVT reaction speed late in flight</vt:lpstr>
      <vt:lpstr>Fatigue Status at Top of Climb SPI – % crew with KSS ≥ 7</vt:lpstr>
      <vt:lpstr>Operational SPIs: Examples</vt:lpstr>
      <vt:lpstr>Conclusions</vt:lpstr>
      <vt:lpstr>Acknowledgements</vt:lpstr>
    </vt:vector>
  </TitlesOfParts>
  <Company>University of Otago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DEPRIVATION</dc:title>
  <dc:creator>Michelle Millar</dc:creator>
  <cp:lastModifiedBy>phgander</cp:lastModifiedBy>
  <cp:revision>1273</cp:revision>
  <cp:lastPrinted>2003-09-24T23:54:08Z</cp:lastPrinted>
  <dcterms:created xsi:type="dcterms:W3CDTF">2000-07-10T06:10:14Z</dcterms:created>
  <dcterms:modified xsi:type="dcterms:W3CDTF">2011-08-17T04:05:01Z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0x010100F1CD6E95E51192439F907A0E887A4513</vt:lpwstr>
  </property>
</Properties>
</file>