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8"/>
  </p:notesMasterIdLst>
  <p:sldIdLst>
    <p:sldId id="256" r:id="rId5"/>
    <p:sldId id="388" r:id="rId6"/>
    <p:sldId id="389" r:id="rId7"/>
    <p:sldId id="390" r:id="rId8"/>
    <p:sldId id="391" r:id="rId9"/>
    <p:sldId id="392" r:id="rId10"/>
    <p:sldId id="393" r:id="rId11"/>
    <p:sldId id="397" r:id="rId12"/>
    <p:sldId id="394" r:id="rId13"/>
    <p:sldId id="395" r:id="rId14"/>
    <p:sldId id="396" r:id="rId15"/>
    <p:sldId id="399" r:id="rId16"/>
    <p:sldId id="258" r:id="rId17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el neale" initials="m" lastIdx="4" clrIdx="0">
    <p:extLst>
      <p:ext uri="{19B8F6BF-5375-455C-9EA6-DF929625EA0E}">
        <p15:presenceInfo xmlns:p15="http://schemas.microsoft.com/office/powerpoint/2012/main" userId="michael neal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202"/>
    <a:srgbClr val="279DD9"/>
    <a:srgbClr val="FF9933"/>
    <a:srgbClr val="5A6870"/>
    <a:srgbClr val="006EB7"/>
    <a:srgbClr val="A2CFEF"/>
    <a:srgbClr val="8C99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05" autoAdjust="0"/>
    <p:restoredTop sz="96517" autoAdjust="0"/>
  </p:normalViewPr>
  <p:slideViewPr>
    <p:cSldViewPr>
      <p:cViewPr varScale="1">
        <p:scale>
          <a:sx n="92" d="100"/>
          <a:sy n="92" d="100"/>
        </p:scale>
        <p:origin x="84" y="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7"/>
          </a:xfrm>
          <a:prstGeom prst="rect">
            <a:avLst/>
          </a:prstGeom>
        </p:spPr>
        <p:txBody>
          <a:bodyPr vert="horz" lIns="93270" tIns="46636" rIns="93270" bIns="4663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7"/>
          </a:xfrm>
          <a:prstGeom prst="rect">
            <a:avLst/>
          </a:prstGeom>
        </p:spPr>
        <p:txBody>
          <a:bodyPr vert="horz" lIns="93270" tIns="46636" rIns="93270" bIns="46636" rtlCol="0"/>
          <a:lstStyle>
            <a:lvl1pPr algn="r">
              <a:defRPr sz="1200"/>
            </a:lvl1pPr>
          </a:lstStyle>
          <a:p>
            <a:fld id="{20896DAA-1568-41AD-AFF2-297EF6D0F542}" type="datetimeFigureOut">
              <a:rPr lang="en-US" smtClean="0"/>
              <a:t>9/24/2021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54550" cy="3490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70" tIns="46636" rIns="93270" bIns="4663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4"/>
            <a:ext cx="5615940" cy="4187667"/>
          </a:xfrm>
          <a:prstGeom prst="rect">
            <a:avLst/>
          </a:prstGeom>
        </p:spPr>
        <p:txBody>
          <a:bodyPr vert="horz" lIns="93270" tIns="46636" rIns="93270" bIns="4663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7"/>
          </a:xfrm>
          <a:prstGeom prst="rect">
            <a:avLst/>
          </a:prstGeom>
        </p:spPr>
        <p:txBody>
          <a:bodyPr vert="horz" lIns="93270" tIns="46636" rIns="93270" bIns="4663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7"/>
          </a:xfrm>
          <a:prstGeom prst="rect">
            <a:avLst/>
          </a:prstGeom>
        </p:spPr>
        <p:txBody>
          <a:bodyPr vert="horz" lIns="93270" tIns="46636" rIns="93270" bIns="46636" rtlCol="0" anchor="b"/>
          <a:lstStyle>
            <a:lvl1pPr algn="r">
              <a:defRPr sz="1200"/>
            </a:lvl1pPr>
          </a:lstStyle>
          <a:p>
            <a:fld id="{555C989B-9071-4BAD-9A27-513F14EAE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94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400" b="1">
                <a:solidFill>
                  <a:srgbClr val="006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5A687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5344"/>
            <a:ext cx="2133600" cy="331200"/>
          </a:xfrm>
        </p:spPr>
        <p:txBody>
          <a:bodyPr/>
          <a:lstStyle/>
          <a:p>
            <a:fld id="{08557E67-D398-4422-BB40-32FA4BBC6E1B}" type="datetime3">
              <a:rPr lang="en-CA" smtClean="0"/>
              <a:t>24 September 2021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5344"/>
            <a:ext cx="2895600" cy="331200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5344"/>
            <a:ext cx="2133600" cy="331200"/>
          </a:xfrm>
        </p:spPr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02602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52736"/>
            <a:ext cx="2057400" cy="525658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52736"/>
            <a:ext cx="6019800" cy="52565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B5C6-6993-48FF-A4A1-36FDFBF9F407}" type="datetime3">
              <a:rPr lang="en-CA" smtClean="0"/>
              <a:t>24 September 2021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84563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5271"/>
            <a:ext cx="9144000" cy="581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52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5877272"/>
            <a:ext cx="9144000" cy="980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468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5877272"/>
            <a:ext cx="9144000" cy="980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425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648072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006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68052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3913-DCD0-4C90-BACF-02771F8799B2}" type="datetime3">
              <a:rPr lang="en-CA" smtClean="0"/>
              <a:t>24 September 2021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58586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>
                <a:solidFill>
                  <a:srgbClr val="006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i="1">
                <a:solidFill>
                  <a:srgbClr val="5A687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0B630-9BE7-423D-946F-41EAB33C0372}" type="datetime3">
              <a:rPr lang="en-CA" smtClean="0"/>
              <a:t>24 September 2021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17791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79DD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20888"/>
            <a:ext cx="4038600" cy="37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20888"/>
            <a:ext cx="4038600" cy="37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82FB8-B29B-4B7D-B1EE-C31AA551C846}" type="datetime3">
              <a:rPr lang="en-CA" smtClean="0"/>
              <a:t>24 September 2021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24919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3664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EB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4413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83901"/>
            <a:ext cx="4040188" cy="342541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24413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83901"/>
            <a:ext cx="4041775" cy="342541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F222-94B1-470B-9A44-439655139B9E}" type="datetime3">
              <a:rPr lang="en-CA" smtClean="0"/>
              <a:t>24 September 2021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69756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4AF02-7E08-4F8A-A34B-579116E88558}" type="datetime3">
              <a:rPr lang="en-CA" smtClean="0"/>
              <a:t>24 September 2021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6653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474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279DD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24744"/>
            <a:ext cx="5111750" cy="45961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86794"/>
            <a:ext cx="3008313" cy="343406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1E3D5-E09B-4B4B-98B4-B455B53FCD45}" type="datetime3">
              <a:rPr lang="en-CA" smtClean="0"/>
              <a:t>24 September 2021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89485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310534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06EB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22709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877272"/>
            <a:ext cx="5486400" cy="432048"/>
          </a:xfrm>
        </p:spPr>
        <p:txBody>
          <a:bodyPr/>
          <a:lstStyle>
            <a:lvl1pPr marL="0" indent="0">
              <a:buNone/>
              <a:defRPr sz="1400">
                <a:solidFill>
                  <a:srgbClr val="279DD9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55811-29C5-45DC-B0FC-4F3F3035FE77}" type="datetime3">
              <a:rPr lang="en-CA" smtClean="0"/>
              <a:t>24 September 2021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60940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0081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79DD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04864"/>
            <a:ext cx="8229600" cy="39212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A568-EEA3-453E-9A20-4D7AC324AC8C}" type="datetime3">
              <a:rPr lang="en-CA" smtClean="0"/>
              <a:t>24 September 2021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60825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8C99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6" y="0"/>
            <a:ext cx="9121808" cy="97869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25344"/>
            <a:ext cx="2133600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AC486BA-5E94-42D4-AC4D-14B6738C9D6D}" type="datetime3">
              <a:rPr lang="en-CA" smtClean="0"/>
              <a:t>24 September 2021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5344"/>
            <a:ext cx="2895600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25344"/>
            <a:ext cx="2133600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FF909EE-2C65-48BC-95E5-26F3591A45A6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62"/>
          <a:stretch/>
        </p:blipFill>
        <p:spPr>
          <a:xfrm>
            <a:off x="9" y="-1"/>
            <a:ext cx="9143981" cy="83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3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6EB7"/>
          </a:solidFill>
          <a:latin typeface="+mj-lt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279DD9"/>
          </a:solidFill>
          <a:latin typeface="+mj-lt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5A6870"/>
          </a:solidFill>
          <a:latin typeface="+mj-lt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5A6870"/>
          </a:solidFill>
          <a:latin typeface="+mj-lt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5A6870"/>
          </a:solidFill>
          <a:latin typeface="+mj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672" y="1705104"/>
            <a:ext cx="7990656" cy="2160240"/>
          </a:xfrm>
        </p:spPr>
        <p:txBody>
          <a:bodyPr/>
          <a:lstStyle/>
          <a:p>
            <a:r>
              <a:rPr lang="en-GB" dirty="0"/>
              <a:t>C2 Link</a:t>
            </a:r>
            <a:br>
              <a:rPr lang="en-GB" dirty="0"/>
            </a:br>
            <a:r>
              <a:rPr lang="en-US" dirty="0"/>
              <a:t> 5 GHz Band Planning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 - Status Update -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49080"/>
            <a:ext cx="6400800" cy="1752600"/>
          </a:xfrm>
        </p:spPr>
        <p:txBody>
          <a:bodyPr>
            <a:normAutofit/>
          </a:bodyPr>
          <a:lstStyle/>
          <a:p>
            <a:r>
              <a:rPr lang="en-CA" dirty="0"/>
              <a:t>– RPAS Panel WG2 –</a:t>
            </a:r>
          </a:p>
          <a:p>
            <a:r>
              <a:rPr lang="en-CA"/>
              <a:t>FSMP </a:t>
            </a:r>
            <a:r>
              <a:rPr lang="en-CA" smtClean="0"/>
              <a:t>WG/12-IP/01 </a:t>
            </a:r>
            <a:r>
              <a:rPr lang="en-CA" dirty="0"/>
              <a:t>- Agenda 6 b) </a:t>
            </a:r>
          </a:p>
          <a:p>
            <a:r>
              <a:rPr lang="en-CA" dirty="0"/>
              <a:t>4-15</a:t>
            </a:r>
            <a:r>
              <a:rPr lang="en-CA" baseline="30000" dirty="0"/>
              <a:t>th</a:t>
            </a:r>
            <a:r>
              <a:rPr lang="en-CA" dirty="0"/>
              <a:t> October 2021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07769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0" y="755896"/>
            <a:ext cx="9160236" cy="576064"/>
          </a:xfrm>
        </p:spPr>
        <p:txBody>
          <a:bodyPr/>
          <a:lstStyle/>
          <a:p>
            <a:r>
              <a:rPr lang="en-US" sz="3200" dirty="0"/>
              <a:t>C2 Link 5GHz Band Planning – Sharing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359532" y="1331960"/>
            <a:ext cx="8424936" cy="4752528"/>
          </a:xfrm>
        </p:spPr>
        <p:txBody>
          <a:bodyPr>
            <a:noAutofit/>
          </a:bodyPr>
          <a:lstStyle/>
          <a:p>
            <a:pPr marL="228600" lvl="2">
              <a:spcBef>
                <a:spcPts val="0"/>
              </a:spcBef>
            </a:pPr>
            <a:r>
              <a:rPr lang="en-US" dirty="0">
                <a:solidFill>
                  <a:srgbClr val="020202"/>
                </a:solidFill>
              </a:rPr>
              <a:t>What can be done to reduce the separation requirements?</a:t>
            </a:r>
          </a:p>
          <a:p>
            <a:pPr marL="228600" lvl="2">
              <a:spcBef>
                <a:spcPts val="0"/>
              </a:spcBef>
            </a:pPr>
            <a:r>
              <a:rPr lang="en-US" dirty="0">
                <a:solidFill>
                  <a:srgbClr val="020202"/>
                </a:solidFill>
              </a:rPr>
              <a:t>Change the TDD time frames</a:t>
            </a:r>
          </a:p>
          <a:p>
            <a:pPr marL="685800" lvl="3">
              <a:spcBef>
                <a:spcPts val="0"/>
              </a:spcBef>
            </a:pPr>
            <a:r>
              <a:rPr lang="en-US" sz="1800" dirty="0">
                <a:solidFill>
                  <a:srgbClr val="020202"/>
                </a:solidFill>
              </a:rPr>
              <a:t>Increasing the terrestrial TDD frame time increases voice latency, which is already marginally complaint even on the terrestrial C2 Link</a:t>
            </a:r>
          </a:p>
          <a:p>
            <a:pPr marL="685800" lvl="3">
              <a:spcBef>
                <a:spcPts val="0"/>
              </a:spcBef>
            </a:pPr>
            <a:r>
              <a:rPr lang="en-US" sz="1800" dirty="0">
                <a:solidFill>
                  <a:srgbClr val="020202"/>
                </a:solidFill>
              </a:rPr>
              <a:t>Reducing the satellite TDD frame time, because of delay spread, reduces the maximum longitudinal offset between the satellite and the UA so more satellites are required</a:t>
            </a:r>
          </a:p>
          <a:p>
            <a:pPr marL="1143000" lvl="4">
              <a:spcBef>
                <a:spcPts val="0"/>
              </a:spcBef>
            </a:pPr>
            <a:r>
              <a:rPr lang="en-US" sz="1800" dirty="0">
                <a:solidFill>
                  <a:srgbClr val="020202"/>
                </a:solidFill>
              </a:rPr>
              <a:t>RTCA DO-362A contains an example satellite link design that uses 50ms TDD, so is compatible with the terrestrial system, but it is limited to just cover the USA’s +/- 25 degrees longitudinal offset not the +/-  60 degrees that is desired by EUROCAE</a:t>
            </a:r>
          </a:p>
          <a:p>
            <a:pPr marL="228600" lvl="2">
              <a:spcBef>
                <a:spcPts val="0"/>
              </a:spcBef>
            </a:pPr>
            <a:r>
              <a:rPr lang="en-US" dirty="0">
                <a:solidFill>
                  <a:srgbClr val="020202"/>
                </a:solidFill>
              </a:rPr>
              <a:t>Use C/I+N rather than I/N in the analysis</a:t>
            </a:r>
          </a:p>
          <a:p>
            <a:pPr marL="685800" lvl="3">
              <a:spcBef>
                <a:spcPts val="0"/>
              </a:spcBef>
            </a:pPr>
            <a:r>
              <a:rPr lang="en-US" sz="1800" dirty="0">
                <a:solidFill>
                  <a:srgbClr val="020202"/>
                </a:solidFill>
              </a:rPr>
              <a:t>The terrestrial link operates at a high fade margin so at less than maximum range it has a robust C/N to combat interference </a:t>
            </a:r>
          </a:p>
          <a:p>
            <a:pPr marL="685800" lvl="3">
              <a:spcBef>
                <a:spcPts val="0"/>
              </a:spcBef>
            </a:pPr>
            <a:r>
              <a:rPr lang="en-US" sz="1800" dirty="0">
                <a:solidFill>
                  <a:srgbClr val="020202"/>
                </a:solidFill>
              </a:rPr>
              <a:t>The satellite link operates at a low fade margin and does not have an intra-system need for significant interference protection so has a limited C/N to absorb any interference</a:t>
            </a:r>
          </a:p>
          <a:p>
            <a:pPr marL="685800" lvl="3">
              <a:spcBef>
                <a:spcPts val="0"/>
              </a:spcBef>
            </a:pPr>
            <a:endParaRPr lang="en-US" dirty="0">
              <a:solidFill>
                <a:srgbClr val="020202"/>
              </a:solidFill>
            </a:endParaRPr>
          </a:p>
          <a:p>
            <a:pPr marL="228600" lvl="2">
              <a:spcBef>
                <a:spcPts val="0"/>
              </a:spcBef>
            </a:pPr>
            <a:endParaRPr lang="en-US" dirty="0">
              <a:solidFill>
                <a:srgbClr val="020202"/>
              </a:solidFill>
            </a:endParaRPr>
          </a:p>
          <a:p>
            <a:pPr marL="228600" lvl="2">
              <a:spcBef>
                <a:spcPts val="0"/>
              </a:spcBef>
            </a:pPr>
            <a:endParaRPr lang="en-US" dirty="0">
              <a:solidFill>
                <a:srgbClr val="020202"/>
              </a:solidFill>
            </a:endParaRPr>
          </a:p>
          <a:p>
            <a:pPr marL="228600" lvl="2">
              <a:spcBef>
                <a:spcPts val="0"/>
              </a:spcBef>
            </a:pPr>
            <a:endParaRPr lang="en-US" dirty="0">
              <a:solidFill>
                <a:srgbClr val="020202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525344"/>
            <a:ext cx="2133600" cy="332656"/>
          </a:xfrm>
        </p:spPr>
        <p:txBody>
          <a:bodyPr/>
          <a:lstStyle/>
          <a:p>
            <a:fld id="{3FF909EE-2C65-48BC-95E5-26F3591A45A6}" type="slidenum">
              <a:rPr lang="en-CA" smtClean="0"/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50187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0" y="755896"/>
            <a:ext cx="9160236" cy="576064"/>
          </a:xfrm>
        </p:spPr>
        <p:txBody>
          <a:bodyPr/>
          <a:lstStyle/>
          <a:p>
            <a:r>
              <a:rPr lang="en-US" sz="3200" dirty="0"/>
              <a:t>C2 Link 5GHz Band Planning – Sharing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289649" y="1412776"/>
            <a:ext cx="8424936" cy="4752528"/>
          </a:xfrm>
        </p:spPr>
        <p:txBody>
          <a:bodyPr>
            <a:noAutofit/>
          </a:bodyPr>
          <a:lstStyle/>
          <a:p>
            <a:pPr marL="228600" lvl="2">
              <a:spcBef>
                <a:spcPts val="0"/>
              </a:spcBef>
            </a:pPr>
            <a:r>
              <a:rPr lang="en-US" dirty="0">
                <a:solidFill>
                  <a:srgbClr val="020202"/>
                </a:solidFill>
              </a:rPr>
              <a:t>What can be done to reduce the separation requirements?</a:t>
            </a:r>
          </a:p>
          <a:p>
            <a:pPr marL="228600" lvl="2">
              <a:spcBef>
                <a:spcPts val="0"/>
              </a:spcBef>
            </a:pPr>
            <a:r>
              <a:rPr lang="en-US" sz="2000" dirty="0">
                <a:solidFill>
                  <a:srgbClr val="020202"/>
                </a:solidFill>
              </a:rPr>
              <a:t>Segment the allocation and impose RF filtering in the terrestrial and satellite RPA transmitters</a:t>
            </a:r>
          </a:p>
          <a:p>
            <a:pPr marL="228600" lvl="2">
              <a:spcBef>
                <a:spcPts val="0"/>
              </a:spcBef>
            </a:pPr>
            <a:r>
              <a:rPr lang="en-US" sz="2000" dirty="0">
                <a:solidFill>
                  <a:srgbClr val="020202"/>
                </a:solidFill>
              </a:rPr>
              <a:t>To provide a 10 times reduction in separation would require approximately 20dB of filter rejection with an approximately 4dB reduction in link margin</a:t>
            </a:r>
          </a:p>
          <a:p>
            <a:pPr marL="0" lvl="2" indent="0">
              <a:spcBef>
                <a:spcPts val="0"/>
              </a:spcBef>
              <a:buNone/>
            </a:pPr>
            <a:endParaRPr lang="en-US" dirty="0">
              <a:solidFill>
                <a:srgbClr val="020202"/>
              </a:solidFill>
            </a:endParaRPr>
          </a:p>
          <a:p>
            <a:pPr marL="685800" lvl="3">
              <a:spcBef>
                <a:spcPts val="0"/>
              </a:spcBef>
            </a:pPr>
            <a:endParaRPr lang="en-US" dirty="0">
              <a:solidFill>
                <a:srgbClr val="020202"/>
              </a:solidFill>
            </a:endParaRPr>
          </a:p>
          <a:p>
            <a:pPr marL="228600" lvl="2">
              <a:spcBef>
                <a:spcPts val="0"/>
              </a:spcBef>
            </a:pPr>
            <a:endParaRPr lang="en-US" dirty="0">
              <a:solidFill>
                <a:srgbClr val="020202"/>
              </a:solidFill>
            </a:endParaRPr>
          </a:p>
          <a:p>
            <a:pPr marL="228600" lvl="2">
              <a:spcBef>
                <a:spcPts val="0"/>
              </a:spcBef>
            </a:pPr>
            <a:endParaRPr lang="en-US" dirty="0">
              <a:solidFill>
                <a:srgbClr val="020202"/>
              </a:solidFill>
            </a:endParaRPr>
          </a:p>
          <a:p>
            <a:pPr marL="228600" lvl="2">
              <a:spcBef>
                <a:spcPts val="0"/>
              </a:spcBef>
            </a:pPr>
            <a:endParaRPr lang="en-US" dirty="0">
              <a:solidFill>
                <a:srgbClr val="020202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525344"/>
            <a:ext cx="2133600" cy="332656"/>
          </a:xfrm>
        </p:spPr>
        <p:txBody>
          <a:bodyPr/>
          <a:lstStyle/>
          <a:p>
            <a:fld id="{3FF909EE-2C65-48BC-95E5-26F3591A45A6}" type="slidenum">
              <a:rPr lang="en-CA" smtClean="0"/>
              <a:t>11</a:t>
            </a:fld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4FEF9F-D3A6-4113-9122-0AD6F72AE29F}"/>
              </a:ext>
            </a:extLst>
          </p:cNvPr>
          <p:cNvSpPr txBox="1"/>
          <p:nvPr/>
        </p:nvSpPr>
        <p:spPr>
          <a:xfrm>
            <a:off x="611560" y="5539675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1.5kg and $5,000</a:t>
            </a:r>
          </a:p>
          <a:p>
            <a:r>
              <a:rPr lang="en-US" dirty="0"/>
              <a:t>10MHz passband, 25MHz stopband at -20dB</a:t>
            </a:r>
          </a:p>
          <a:p>
            <a:r>
              <a:rPr lang="en-US" dirty="0"/>
              <a:t>Approximately 30MHz of useable spectrum would be available in the 61MHz allocation 	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D5AECE0-6679-47D6-AD94-2E9D73B0D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252" y="3245390"/>
            <a:ext cx="2977991" cy="20666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6B2ED9A-2078-4FFF-838A-5ADCAC6183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2117" y="3095374"/>
            <a:ext cx="3906589" cy="26244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62B577-205D-42D8-BEB6-3FE6004FFB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784" y="5070974"/>
            <a:ext cx="1176337" cy="20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48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0" y="755896"/>
            <a:ext cx="9160236" cy="576064"/>
          </a:xfrm>
        </p:spPr>
        <p:txBody>
          <a:bodyPr/>
          <a:lstStyle/>
          <a:p>
            <a:r>
              <a:rPr lang="en-US" sz="3200" dirty="0"/>
              <a:t>C2 Link 5GHz Band Planning – Sharing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289649" y="1412776"/>
            <a:ext cx="8242791" cy="4752528"/>
          </a:xfrm>
        </p:spPr>
        <p:txBody>
          <a:bodyPr>
            <a:noAutofit/>
          </a:bodyPr>
          <a:lstStyle/>
          <a:p>
            <a:pPr marL="228600" lvl="2">
              <a:spcBef>
                <a:spcPts val="0"/>
              </a:spcBef>
            </a:pPr>
            <a:endParaRPr lang="en-US" dirty="0">
              <a:solidFill>
                <a:srgbClr val="020202"/>
              </a:solidFill>
            </a:endParaRPr>
          </a:p>
          <a:p>
            <a:pPr marL="228600" lvl="2">
              <a:spcBef>
                <a:spcPts val="0"/>
              </a:spcBef>
            </a:pPr>
            <a:r>
              <a:rPr lang="en-US" dirty="0">
                <a:solidFill>
                  <a:srgbClr val="020202"/>
                </a:solidFill>
              </a:rPr>
              <a:t>RPASP WG2 sees the 5030-5091MHz, AM(R)S/AMS(R)S allocation as a valuable C2 Link asset and wants to enable equitable access to both terrestrial and satellite solutions</a:t>
            </a:r>
          </a:p>
          <a:p>
            <a:pPr marL="228600" lvl="2">
              <a:spcBef>
                <a:spcPts val="0"/>
              </a:spcBef>
            </a:pPr>
            <a:r>
              <a:rPr lang="en-US" dirty="0">
                <a:solidFill>
                  <a:srgbClr val="020202"/>
                </a:solidFill>
              </a:rPr>
              <a:t>RPASP WG2 would value any feedback and suggestions from the FSMP on how to achieve that goal</a:t>
            </a:r>
          </a:p>
          <a:p>
            <a:pPr marL="228600" lvl="2">
              <a:spcBef>
                <a:spcPts val="0"/>
              </a:spcBef>
            </a:pPr>
            <a:endParaRPr lang="en-US" dirty="0">
              <a:solidFill>
                <a:srgbClr val="020202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525344"/>
            <a:ext cx="2133600" cy="332656"/>
          </a:xfrm>
        </p:spPr>
        <p:txBody>
          <a:bodyPr/>
          <a:lstStyle/>
          <a:p>
            <a:fld id="{3FF909EE-2C65-48BC-95E5-26F3591A45A6}" type="slidenum">
              <a:rPr lang="en-CA" smtClean="0"/>
              <a:t>12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25765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3973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0" y="755896"/>
            <a:ext cx="9160236" cy="576064"/>
          </a:xfrm>
        </p:spPr>
        <p:txBody>
          <a:bodyPr/>
          <a:lstStyle/>
          <a:p>
            <a:r>
              <a:rPr lang="en-US" sz="3200" dirty="0"/>
              <a:t>C2 Link 5GHz Band Planning - Background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395536" y="1530546"/>
            <a:ext cx="8424936" cy="4752528"/>
          </a:xfrm>
        </p:spPr>
        <p:txBody>
          <a:bodyPr>
            <a:noAutofit/>
          </a:bodyPr>
          <a:lstStyle/>
          <a:p>
            <a:pPr marL="228600" lvl="2">
              <a:spcBef>
                <a:spcPts val="0"/>
              </a:spcBef>
            </a:pPr>
            <a:r>
              <a:rPr lang="en-US" dirty="0">
                <a:solidFill>
                  <a:srgbClr val="020202"/>
                </a:solidFill>
              </a:rPr>
              <a:t>The 5030-5091MHz part of C Band is allocated to AM(R)S, AMS(R)S and ARNS</a:t>
            </a:r>
            <a:r>
              <a:rPr lang="en-US" sz="1800" b="0" i="0" u="none" strike="noStrike" baseline="0" dirty="0">
                <a:latin typeface="Arial Narrow" panose="020B0606020202030204" pitchFamily="34" charset="0"/>
              </a:rPr>
              <a:t> </a:t>
            </a:r>
            <a:r>
              <a:rPr lang="en-US" dirty="0">
                <a:solidFill>
                  <a:srgbClr val="020202"/>
                </a:solidFill>
              </a:rPr>
              <a:t>on a co-primary basis</a:t>
            </a:r>
          </a:p>
          <a:p>
            <a:pPr marL="685800" lvl="3">
              <a:spcBef>
                <a:spcPts val="0"/>
              </a:spcBef>
            </a:pPr>
            <a:r>
              <a:rPr lang="en-US" sz="1800" dirty="0">
                <a:solidFill>
                  <a:srgbClr val="020202"/>
                </a:solidFill>
              </a:rPr>
              <a:t>Footnote 5.444, ICAO systems, MLS given priority in the 5030-5091MHz part of its allocation</a:t>
            </a:r>
          </a:p>
          <a:p>
            <a:pPr marL="685800" lvl="3">
              <a:spcBef>
                <a:spcPts val="0"/>
              </a:spcBef>
            </a:pPr>
            <a:r>
              <a:rPr lang="en-US" sz="1800" dirty="0">
                <a:solidFill>
                  <a:srgbClr val="020202"/>
                </a:solidFill>
              </a:rPr>
              <a:t>Footnote 5.443C, AM(R)S, ICAO systems, must protect RNSS in 5010-5030MHz</a:t>
            </a:r>
          </a:p>
          <a:p>
            <a:pPr marL="685800" lvl="3">
              <a:spcBef>
                <a:spcPts val="0"/>
              </a:spcBef>
            </a:pPr>
            <a:r>
              <a:rPr lang="en-US" sz="1800" dirty="0">
                <a:solidFill>
                  <a:srgbClr val="020202"/>
                </a:solidFill>
              </a:rPr>
              <a:t>Footnote 5.443D, AMS(R)S, ICAO systems, must be coordinated under 9.11A</a:t>
            </a:r>
          </a:p>
          <a:p>
            <a:pPr marL="228600" lvl="2">
              <a:spcBef>
                <a:spcPts val="0"/>
              </a:spcBef>
            </a:pPr>
            <a:r>
              <a:rPr lang="en-US" dirty="0">
                <a:solidFill>
                  <a:srgbClr val="020202"/>
                </a:solidFill>
              </a:rPr>
              <a:t>In September 2016 RTCA released a MOPS for a terrestrial C2 Link system operating in the 5030-5091MHz band</a:t>
            </a:r>
          </a:p>
          <a:p>
            <a:pPr marL="685800" lvl="3">
              <a:spcBef>
                <a:spcPts val="0"/>
              </a:spcBef>
            </a:pPr>
            <a:r>
              <a:rPr lang="en-US" sz="1800" dirty="0">
                <a:solidFill>
                  <a:srgbClr val="020202"/>
                </a:solidFill>
              </a:rPr>
              <a:t>In December 2020, the MOPS was updated (DO-362A) to include an airborne relay component</a:t>
            </a:r>
          </a:p>
          <a:p>
            <a:pPr marL="228600" lvl="2">
              <a:spcBef>
                <a:spcPts val="0"/>
              </a:spcBef>
            </a:pPr>
            <a:r>
              <a:rPr lang="en-US" dirty="0">
                <a:solidFill>
                  <a:srgbClr val="020202"/>
                </a:solidFill>
              </a:rPr>
              <a:t>In May 2018 EUROCAE invited comments on a draft MOPS for a geostationary satellite based C2 Link system operating in the 5030-5091MHz band</a:t>
            </a:r>
          </a:p>
          <a:p>
            <a:pPr marL="228600" lvl="2">
              <a:spcBef>
                <a:spcPts val="0"/>
              </a:spcBef>
            </a:pPr>
            <a:endParaRPr lang="en-US" dirty="0">
              <a:solidFill>
                <a:srgbClr val="020202"/>
              </a:solidFill>
            </a:endParaRPr>
          </a:p>
          <a:p>
            <a:pPr marL="685800" lvl="3">
              <a:spcBef>
                <a:spcPts val="0"/>
              </a:spcBef>
            </a:pPr>
            <a:endParaRPr lang="en-US" dirty="0">
              <a:solidFill>
                <a:srgbClr val="020202"/>
              </a:solidFill>
            </a:endParaRPr>
          </a:p>
          <a:p>
            <a:pPr marL="228600" lvl="2">
              <a:spcBef>
                <a:spcPts val="0"/>
              </a:spcBef>
            </a:pPr>
            <a:endParaRPr lang="en-US" dirty="0">
              <a:solidFill>
                <a:srgbClr val="020202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525344"/>
            <a:ext cx="2133600" cy="332656"/>
          </a:xfrm>
        </p:spPr>
        <p:txBody>
          <a:bodyPr/>
          <a:lstStyle/>
          <a:p>
            <a:fld id="{3FF909EE-2C65-48BC-95E5-26F3591A45A6}" type="slidenum">
              <a:rPr lang="en-CA" smtClean="0"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1007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0" y="755896"/>
            <a:ext cx="9160236" cy="576064"/>
          </a:xfrm>
        </p:spPr>
        <p:txBody>
          <a:bodyPr/>
          <a:lstStyle/>
          <a:p>
            <a:r>
              <a:rPr lang="en-US" sz="3200" dirty="0"/>
              <a:t>C2 Link 5GHz Band Planning – RTCA DO-362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395536" y="1530546"/>
            <a:ext cx="8424936" cy="4752528"/>
          </a:xfrm>
        </p:spPr>
        <p:txBody>
          <a:bodyPr>
            <a:noAutofit/>
          </a:bodyPr>
          <a:lstStyle/>
          <a:p>
            <a:pPr marL="228600" lvl="2">
              <a:spcBef>
                <a:spcPts val="0"/>
              </a:spcBef>
            </a:pPr>
            <a:r>
              <a:rPr lang="en-US" dirty="0">
                <a:solidFill>
                  <a:srgbClr val="020202"/>
                </a:solidFill>
              </a:rPr>
              <a:t>To avoid the need for expensive and bulky filtering, which would be required for FDD, DO-362 is based on a TDD waveform</a:t>
            </a:r>
          </a:p>
          <a:p>
            <a:pPr marL="685800" lvl="3">
              <a:spcBef>
                <a:spcPts val="0"/>
              </a:spcBef>
            </a:pPr>
            <a:r>
              <a:rPr lang="en-US" sz="1800" dirty="0">
                <a:solidFill>
                  <a:srgbClr val="020202"/>
                </a:solidFill>
              </a:rPr>
              <a:t>Air-to-Air and Ground-to-Ground interference cannot occur with TDD</a:t>
            </a:r>
          </a:p>
          <a:p>
            <a:pPr marL="685800" lvl="3">
              <a:spcBef>
                <a:spcPts val="0"/>
              </a:spcBef>
            </a:pPr>
            <a:r>
              <a:rPr lang="en-US" sz="1800" dirty="0">
                <a:solidFill>
                  <a:srgbClr val="020202"/>
                </a:solidFill>
              </a:rPr>
              <a:t>Filter rejection requirements for FDD would lead to significantly less useable bandwidth than the 61MHz of bandwidth that is available</a:t>
            </a:r>
          </a:p>
          <a:p>
            <a:pPr marL="685800" lvl="3">
              <a:spcBef>
                <a:spcPts val="0"/>
              </a:spcBef>
            </a:pPr>
            <a:r>
              <a:rPr lang="en-US" sz="1800" dirty="0">
                <a:solidFill>
                  <a:srgbClr val="020202"/>
                </a:solidFill>
              </a:rPr>
              <a:t>Filter size and weight constraints for FDD would counter low RF loss so impacting receiver performance and transmitter DC power efficiency</a:t>
            </a:r>
          </a:p>
          <a:p>
            <a:pPr marL="228600" lvl="2">
              <a:spcBef>
                <a:spcPts val="0"/>
              </a:spcBef>
            </a:pPr>
            <a:r>
              <a:rPr lang="en-US" dirty="0">
                <a:solidFill>
                  <a:srgbClr val="020202"/>
                </a:solidFill>
              </a:rPr>
              <a:t>A 50ms TDD frame was chosen to minimize the latency (e.g., for voice) and still not cause challenges with the fading dynamics of the terrestrial multipath propagation</a:t>
            </a:r>
          </a:p>
          <a:p>
            <a:pPr marL="685800" lvl="3">
              <a:spcBef>
                <a:spcPts val="0"/>
              </a:spcBef>
            </a:pPr>
            <a:r>
              <a:rPr lang="en-US" dirty="0">
                <a:solidFill>
                  <a:srgbClr val="020202"/>
                </a:solidFill>
              </a:rPr>
              <a:t>C2 Link recovers quickly after a fade</a:t>
            </a:r>
          </a:p>
          <a:p>
            <a:pPr marL="685800" lvl="3">
              <a:spcBef>
                <a:spcPts val="0"/>
              </a:spcBef>
            </a:pPr>
            <a:r>
              <a:rPr lang="en-US" dirty="0">
                <a:solidFill>
                  <a:srgbClr val="020202"/>
                </a:solidFill>
              </a:rPr>
              <a:t>Fading at the TDD rate does not typically occur during flight so no complex fast-fading tracker is required in the receiver</a:t>
            </a:r>
          </a:p>
          <a:p>
            <a:pPr marL="685800" lvl="3">
              <a:spcBef>
                <a:spcPts val="0"/>
              </a:spcBef>
            </a:pPr>
            <a:endParaRPr lang="en-US" dirty="0">
              <a:solidFill>
                <a:srgbClr val="020202"/>
              </a:solidFill>
            </a:endParaRPr>
          </a:p>
          <a:p>
            <a:pPr marL="685800" lvl="3">
              <a:spcBef>
                <a:spcPts val="0"/>
              </a:spcBef>
            </a:pPr>
            <a:endParaRPr lang="en-US" dirty="0">
              <a:solidFill>
                <a:srgbClr val="020202"/>
              </a:solidFill>
            </a:endParaRPr>
          </a:p>
          <a:p>
            <a:pPr marL="228600" lvl="2">
              <a:spcBef>
                <a:spcPts val="0"/>
              </a:spcBef>
            </a:pPr>
            <a:endParaRPr lang="en-US" dirty="0">
              <a:solidFill>
                <a:srgbClr val="020202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525344"/>
            <a:ext cx="2133600" cy="332656"/>
          </a:xfrm>
        </p:spPr>
        <p:txBody>
          <a:bodyPr/>
          <a:lstStyle/>
          <a:p>
            <a:fld id="{3FF909EE-2C65-48BC-95E5-26F3591A45A6}" type="slidenum">
              <a:rPr lang="en-CA" smtClean="0"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33368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0" y="755896"/>
            <a:ext cx="9160236" cy="576064"/>
          </a:xfrm>
        </p:spPr>
        <p:txBody>
          <a:bodyPr/>
          <a:lstStyle/>
          <a:p>
            <a:r>
              <a:rPr lang="en-US" sz="3200" dirty="0"/>
              <a:t>C2 Link 5GHz Band Planning – EUROCAE ED-265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395536" y="1530546"/>
            <a:ext cx="8568952" cy="4752528"/>
          </a:xfrm>
        </p:spPr>
        <p:txBody>
          <a:bodyPr>
            <a:noAutofit/>
          </a:bodyPr>
          <a:lstStyle/>
          <a:p>
            <a:pPr marL="228600" lvl="2">
              <a:spcBef>
                <a:spcPts val="0"/>
              </a:spcBef>
            </a:pPr>
            <a:r>
              <a:rPr lang="en-US" dirty="0">
                <a:solidFill>
                  <a:srgbClr val="020202"/>
                </a:solidFill>
              </a:rPr>
              <a:t>The service link between the RPA and satellite uses a 300msec TDD frame containing 5 (60msec) TDMA time slots</a:t>
            </a:r>
          </a:p>
          <a:p>
            <a:pPr marL="685800" lvl="3">
              <a:spcBef>
                <a:spcPts val="0"/>
              </a:spcBef>
            </a:pPr>
            <a:r>
              <a:rPr lang="en-US" dirty="0">
                <a:solidFill>
                  <a:srgbClr val="020202"/>
                </a:solidFill>
              </a:rPr>
              <a:t>The UA transmits and receives at different times so no diplexer is required</a:t>
            </a:r>
          </a:p>
          <a:p>
            <a:pPr marL="685800" lvl="3">
              <a:spcBef>
                <a:spcPts val="0"/>
              </a:spcBef>
            </a:pPr>
            <a:endParaRPr lang="en-US" dirty="0">
              <a:solidFill>
                <a:srgbClr val="020202"/>
              </a:solidFill>
            </a:endParaRPr>
          </a:p>
          <a:p>
            <a:pPr marL="685800" lvl="3">
              <a:spcBef>
                <a:spcPts val="0"/>
              </a:spcBef>
            </a:pPr>
            <a:endParaRPr lang="en-US" dirty="0">
              <a:solidFill>
                <a:srgbClr val="020202"/>
              </a:solidFill>
            </a:endParaRPr>
          </a:p>
          <a:p>
            <a:pPr marL="228600" lvl="2">
              <a:spcBef>
                <a:spcPts val="0"/>
              </a:spcBef>
            </a:pPr>
            <a:r>
              <a:rPr lang="en-US" dirty="0">
                <a:solidFill>
                  <a:srgbClr val="020202"/>
                </a:solidFill>
              </a:rPr>
              <a:t>The satellite to UA and UA to satellite links operate on different frequencies and t</a:t>
            </a:r>
            <a:r>
              <a:rPr lang="en-US" sz="2400" dirty="0">
                <a:solidFill>
                  <a:srgbClr val="020202"/>
                </a:solidFill>
              </a:rPr>
              <a:t>he satellite uses a diplexer to separate the RTN and FWD transmissions for all of the RPA it supports in each spot-beam</a:t>
            </a:r>
          </a:p>
          <a:p>
            <a:pPr marL="228600" lvl="2">
              <a:spcBef>
                <a:spcPts val="0"/>
              </a:spcBef>
            </a:pPr>
            <a:endParaRPr lang="en-US" sz="3200" dirty="0">
              <a:solidFill>
                <a:srgbClr val="020202"/>
              </a:solidFill>
            </a:endParaRPr>
          </a:p>
          <a:p>
            <a:pPr marL="228600" lvl="2">
              <a:spcBef>
                <a:spcPts val="0"/>
              </a:spcBef>
            </a:pPr>
            <a:endParaRPr lang="en-US" dirty="0">
              <a:solidFill>
                <a:srgbClr val="020202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525344"/>
            <a:ext cx="2133600" cy="332656"/>
          </a:xfrm>
        </p:spPr>
        <p:txBody>
          <a:bodyPr/>
          <a:lstStyle/>
          <a:p>
            <a:fld id="{3FF909EE-2C65-48BC-95E5-26F3591A45A6}" type="slidenum">
              <a:rPr lang="en-CA" smtClean="0"/>
              <a:t>4</a:t>
            </a:fld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47F802-A483-4B90-8A9A-B2D62F884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918" y="4644774"/>
            <a:ext cx="6391275" cy="1638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5ECEBC-31C1-4451-B132-25484C1635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74" y="2692746"/>
            <a:ext cx="6276975" cy="4381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CE06C1B-9491-4F57-BB21-445F359827C8}"/>
              </a:ext>
            </a:extLst>
          </p:cNvPr>
          <p:cNvSpPr txBox="1"/>
          <p:nvPr/>
        </p:nvSpPr>
        <p:spPr>
          <a:xfrm>
            <a:off x="6922022" y="2951695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From FSMP-WG/03-WP/10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4D8A7F-6AE0-4A44-8E14-EEC4C790C324}"/>
              </a:ext>
            </a:extLst>
          </p:cNvPr>
          <p:cNvSpPr txBox="1"/>
          <p:nvPr/>
        </p:nvSpPr>
        <p:spPr>
          <a:xfrm>
            <a:off x="6902688" y="6218633"/>
            <a:ext cx="1893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From FSMP-WG/03-WP/10</a:t>
            </a:r>
          </a:p>
        </p:txBody>
      </p:sp>
    </p:spTree>
    <p:extLst>
      <p:ext uri="{BB962C8B-B14F-4D97-AF65-F5344CB8AC3E}">
        <p14:creationId xmlns:p14="http://schemas.microsoft.com/office/powerpoint/2010/main" val="2525839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0" y="755896"/>
            <a:ext cx="9160236" cy="576064"/>
          </a:xfrm>
        </p:spPr>
        <p:txBody>
          <a:bodyPr/>
          <a:lstStyle/>
          <a:p>
            <a:r>
              <a:rPr lang="en-US" sz="3200" dirty="0"/>
              <a:t>C2 Link 5GHz Band Planning – Sharing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289649" y="1412776"/>
            <a:ext cx="8242791" cy="4752528"/>
          </a:xfrm>
        </p:spPr>
        <p:txBody>
          <a:bodyPr>
            <a:noAutofit/>
          </a:bodyPr>
          <a:lstStyle/>
          <a:p>
            <a:pPr marL="228600" lvl="2">
              <a:spcBef>
                <a:spcPts val="0"/>
              </a:spcBef>
            </a:pPr>
            <a:r>
              <a:rPr lang="en-US" dirty="0">
                <a:solidFill>
                  <a:srgbClr val="020202"/>
                </a:solidFill>
              </a:rPr>
              <a:t>So, given the different TDD time frames, the potential for Air-to-Air and Ground-to-Ground interference between the terrestrial and satellite equipped UA and ground systems exists</a:t>
            </a:r>
          </a:p>
          <a:p>
            <a:pPr marL="228600" lvl="2">
              <a:spcBef>
                <a:spcPts val="0"/>
              </a:spcBef>
            </a:pPr>
            <a:r>
              <a:rPr lang="en-US" dirty="0">
                <a:solidFill>
                  <a:srgbClr val="020202"/>
                </a:solidFill>
              </a:rPr>
              <a:t>Since no RF filtering is feasible, wideband noise from each system’s transmitters can be received by the other systems receivers</a:t>
            </a:r>
          </a:p>
          <a:p>
            <a:pPr marL="228600" lvl="2">
              <a:spcBef>
                <a:spcPts val="0"/>
              </a:spcBef>
            </a:pPr>
            <a:r>
              <a:rPr lang="en-US" dirty="0">
                <a:solidFill>
                  <a:srgbClr val="020202"/>
                </a:solidFill>
              </a:rPr>
              <a:t>A number of studies have been performed (in the FSMP, RPASP, EUROCAE and RTCA) to assess the frequency and spatial separations required to manage the interference to acceptable levels</a:t>
            </a:r>
          </a:p>
          <a:p>
            <a:pPr marL="685800" lvl="3">
              <a:spcBef>
                <a:spcPts val="0"/>
              </a:spcBef>
            </a:pPr>
            <a:r>
              <a:rPr lang="en-US" sz="1800" dirty="0">
                <a:solidFill>
                  <a:srgbClr val="020202"/>
                </a:solidFill>
              </a:rPr>
              <a:t>Different studies did not always use the correct or most up to date parameter values</a:t>
            </a:r>
          </a:p>
          <a:p>
            <a:pPr marL="685800" lvl="3">
              <a:spcBef>
                <a:spcPts val="0"/>
              </a:spcBef>
            </a:pPr>
            <a:r>
              <a:rPr lang="en-US" sz="1800" dirty="0">
                <a:solidFill>
                  <a:srgbClr val="020202"/>
                </a:solidFill>
              </a:rPr>
              <a:t>ED-265 receiver rejection increase will be required</a:t>
            </a:r>
          </a:p>
          <a:p>
            <a:pPr marL="228600" lvl="2">
              <a:spcBef>
                <a:spcPts val="0"/>
              </a:spcBef>
            </a:pPr>
            <a:r>
              <a:rPr lang="en-US" dirty="0">
                <a:solidFill>
                  <a:srgbClr val="020202"/>
                </a:solidFill>
              </a:rPr>
              <a:t>RPASP/ENAC recently completed its “final” study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525344"/>
            <a:ext cx="2133600" cy="332656"/>
          </a:xfrm>
        </p:spPr>
        <p:txBody>
          <a:bodyPr/>
          <a:lstStyle/>
          <a:p>
            <a:fld id="{3FF909EE-2C65-48BC-95E5-26F3591A45A6}" type="slidenum">
              <a:rPr lang="en-CA" smtClean="0"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64340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0" y="755896"/>
            <a:ext cx="9160236" cy="576064"/>
          </a:xfrm>
        </p:spPr>
        <p:txBody>
          <a:bodyPr/>
          <a:lstStyle/>
          <a:p>
            <a:r>
              <a:rPr lang="en-US" sz="3200" dirty="0"/>
              <a:t>C2 Link 5GHz Band Planning – Sharing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525344"/>
            <a:ext cx="2133600" cy="332656"/>
          </a:xfrm>
        </p:spPr>
        <p:txBody>
          <a:bodyPr/>
          <a:lstStyle/>
          <a:p>
            <a:fld id="{3FF909EE-2C65-48BC-95E5-26F3591A45A6}" type="slidenum">
              <a:rPr lang="en-CA" smtClean="0"/>
              <a:t>6</a:t>
            </a:fld>
            <a:endParaRPr lang="en-CA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FFA372-D855-4394-A2A3-527497DF2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9246"/>
            <a:ext cx="9144000" cy="38395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5BEB522-73A0-45C3-BB28-28E79A3E84D2}"/>
              </a:ext>
            </a:extLst>
          </p:cNvPr>
          <p:cNvSpPr txBox="1"/>
          <p:nvPr/>
        </p:nvSpPr>
        <p:spPr>
          <a:xfrm>
            <a:off x="107504" y="5521550"/>
            <a:ext cx="8773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Air-to-Air separations of 250m to 520m required between terrestrial and satellite equipped UA, assuming a frequency offset of &gt; 2MHz</a:t>
            </a:r>
          </a:p>
        </p:txBody>
      </p:sp>
    </p:spTree>
    <p:extLst>
      <p:ext uri="{BB962C8B-B14F-4D97-AF65-F5344CB8AC3E}">
        <p14:creationId xmlns:p14="http://schemas.microsoft.com/office/powerpoint/2010/main" val="3984231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0" y="755896"/>
            <a:ext cx="9160236" cy="576064"/>
          </a:xfrm>
        </p:spPr>
        <p:txBody>
          <a:bodyPr/>
          <a:lstStyle/>
          <a:p>
            <a:r>
              <a:rPr lang="en-US" sz="3200" dirty="0"/>
              <a:t>C2 Link 5GHz Band Planning – Sharing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525344"/>
            <a:ext cx="2133600" cy="332656"/>
          </a:xfrm>
        </p:spPr>
        <p:txBody>
          <a:bodyPr/>
          <a:lstStyle/>
          <a:p>
            <a:fld id="{3FF909EE-2C65-48BC-95E5-26F3591A45A6}" type="slidenum">
              <a:rPr lang="en-CA" smtClean="0"/>
              <a:t>7</a:t>
            </a:fld>
            <a:endParaRPr lang="en-C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BEB522-73A0-45C3-BB28-28E79A3E84D2}"/>
              </a:ext>
            </a:extLst>
          </p:cNvPr>
          <p:cNvSpPr txBox="1"/>
          <p:nvPr/>
        </p:nvSpPr>
        <p:spPr>
          <a:xfrm>
            <a:off x="-16236" y="5294626"/>
            <a:ext cx="9160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Separations of 3km to 5km between satellite equipped UA and terrestrial ground stations required, if the satellite equipped UA operates below 240m to 350m, assuming a frequency offset of &gt;2MHz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7E46D0-D2BE-41D3-8B9F-555B903CB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3374"/>
            <a:ext cx="9144000" cy="373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967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6" y="730694"/>
            <a:ext cx="9160236" cy="576064"/>
          </a:xfrm>
        </p:spPr>
        <p:txBody>
          <a:bodyPr/>
          <a:lstStyle/>
          <a:p>
            <a:r>
              <a:rPr lang="en-US" sz="3200" dirty="0"/>
              <a:t>C2 Link 5GHz Band Planning – Sharing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289649" y="1412776"/>
            <a:ext cx="8242791" cy="4752528"/>
          </a:xfrm>
        </p:spPr>
        <p:txBody>
          <a:bodyPr>
            <a:noAutofit/>
          </a:bodyPr>
          <a:lstStyle/>
          <a:p>
            <a:pPr marL="228600" lvl="2">
              <a:spcBef>
                <a:spcPts val="0"/>
              </a:spcBef>
            </a:pPr>
            <a:r>
              <a:rPr lang="en-US" dirty="0">
                <a:solidFill>
                  <a:srgbClr val="020202"/>
                </a:solidFill>
              </a:rPr>
              <a:t>To mitigate the Air-to-Ground interference between satellite equipped UA and terrestrial ground stations the RPA could only use satellite when operating above 240-350m altitude</a:t>
            </a:r>
          </a:p>
          <a:p>
            <a:pPr marL="685800" lvl="3">
              <a:spcBef>
                <a:spcPts val="0"/>
              </a:spcBef>
            </a:pPr>
            <a:r>
              <a:rPr lang="en-US" dirty="0">
                <a:solidFill>
                  <a:srgbClr val="020202"/>
                </a:solidFill>
              </a:rPr>
              <a:t>May be necessary to use the lower latency terrestrial link for takeoff and landing</a:t>
            </a:r>
          </a:p>
          <a:p>
            <a:pPr marL="228600" lvl="2">
              <a:spcBef>
                <a:spcPts val="0"/>
              </a:spcBef>
            </a:pPr>
            <a:r>
              <a:rPr lang="en-US" dirty="0">
                <a:solidFill>
                  <a:srgbClr val="020202"/>
                </a:solidFill>
              </a:rPr>
              <a:t>However, this will require careful system design to ensure C2 Link continuity for both terrestrial and satellite systems to be installed on the same aircraft</a:t>
            </a:r>
          </a:p>
          <a:p>
            <a:pPr marL="685800" lvl="3">
              <a:spcBef>
                <a:spcPts val="0"/>
              </a:spcBef>
            </a:pPr>
            <a:r>
              <a:rPr lang="en-US" dirty="0">
                <a:solidFill>
                  <a:srgbClr val="020202"/>
                </a:solidFill>
              </a:rPr>
              <a:t>Does not resolve the more challenging Air-to-Air interference which TDD with a common frame timing would eliminate</a:t>
            </a:r>
          </a:p>
          <a:p>
            <a:pPr marL="228600" lvl="2">
              <a:spcBef>
                <a:spcPts val="0"/>
              </a:spcBef>
            </a:pPr>
            <a:endParaRPr lang="en-US" dirty="0">
              <a:solidFill>
                <a:srgbClr val="020202"/>
              </a:solidFill>
            </a:endParaRPr>
          </a:p>
          <a:p>
            <a:pPr marL="228600" lvl="2">
              <a:spcBef>
                <a:spcPts val="0"/>
              </a:spcBef>
            </a:pPr>
            <a:endParaRPr lang="en-US" dirty="0">
              <a:solidFill>
                <a:srgbClr val="020202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525344"/>
            <a:ext cx="2133600" cy="332656"/>
          </a:xfrm>
        </p:spPr>
        <p:txBody>
          <a:bodyPr/>
          <a:lstStyle/>
          <a:p>
            <a:fld id="{3FF909EE-2C65-48BC-95E5-26F3591A45A6}" type="slidenum">
              <a:rPr lang="en-CA" smtClean="0"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64525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0" y="755896"/>
            <a:ext cx="9160236" cy="576064"/>
          </a:xfrm>
        </p:spPr>
        <p:txBody>
          <a:bodyPr/>
          <a:lstStyle/>
          <a:p>
            <a:r>
              <a:rPr lang="en-US" sz="3200" dirty="0"/>
              <a:t>C2 Link 5GHz Band Planning – Sharing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295918" y="1300946"/>
            <a:ext cx="8424936" cy="4752528"/>
          </a:xfrm>
        </p:spPr>
        <p:txBody>
          <a:bodyPr>
            <a:noAutofit/>
          </a:bodyPr>
          <a:lstStyle/>
          <a:p>
            <a:pPr marL="228600" lvl="2">
              <a:spcBef>
                <a:spcPts val="0"/>
              </a:spcBef>
            </a:pPr>
            <a:r>
              <a:rPr lang="en-US" dirty="0">
                <a:solidFill>
                  <a:srgbClr val="020202"/>
                </a:solidFill>
              </a:rPr>
              <a:t>Are these separations adequate?</a:t>
            </a:r>
          </a:p>
          <a:p>
            <a:pPr marL="228600" lvl="2">
              <a:spcBef>
                <a:spcPts val="0"/>
              </a:spcBef>
            </a:pPr>
            <a:r>
              <a:rPr lang="en-US" dirty="0">
                <a:solidFill>
                  <a:srgbClr val="020202"/>
                </a:solidFill>
              </a:rPr>
              <a:t>Aircraft are normally separated by at least 1,000 ft (300m) vertically and 3-5NM (5-8km) horizontally</a:t>
            </a:r>
          </a:p>
          <a:p>
            <a:pPr marL="228600" lvl="2">
              <a:spcBef>
                <a:spcPts val="0"/>
              </a:spcBef>
            </a:pPr>
            <a:r>
              <a:rPr lang="en-US" dirty="0">
                <a:solidFill>
                  <a:srgbClr val="020202"/>
                </a:solidFill>
              </a:rPr>
              <a:t>However, if those separations are lost RPAS rely on ATC instructions, Detect and Avoid Systems alerts and TCAS Resolution Advisories to mitigate the risk of collision</a:t>
            </a:r>
          </a:p>
          <a:p>
            <a:pPr marL="685800" lvl="3">
              <a:spcBef>
                <a:spcPts val="0"/>
              </a:spcBef>
            </a:pPr>
            <a:r>
              <a:rPr lang="en-US" sz="1800" dirty="0">
                <a:solidFill>
                  <a:srgbClr val="020202"/>
                </a:solidFill>
              </a:rPr>
              <a:t>ATC communicate with remote pilot using the UA’s VHF radio relayed through the C2 Link</a:t>
            </a:r>
          </a:p>
          <a:p>
            <a:pPr marL="685800" lvl="3">
              <a:spcBef>
                <a:spcPts val="0"/>
              </a:spcBef>
            </a:pPr>
            <a:r>
              <a:rPr lang="en-US" sz="1800" dirty="0">
                <a:solidFill>
                  <a:srgbClr val="020202"/>
                </a:solidFill>
              </a:rPr>
              <a:t>DAA target tracks sent over the C2 Link to the remote pilot</a:t>
            </a:r>
          </a:p>
          <a:p>
            <a:pPr marL="685800" lvl="3">
              <a:spcBef>
                <a:spcPts val="0"/>
              </a:spcBef>
            </a:pPr>
            <a:r>
              <a:rPr lang="en-US" sz="1800" dirty="0">
                <a:solidFill>
                  <a:srgbClr val="020202"/>
                </a:solidFill>
              </a:rPr>
              <a:t>In response to either input the remote pilot sends maneuver commands over the C2 Link to the UA </a:t>
            </a:r>
          </a:p>
          <a:p>
            <a:pPr marL="228600" lvl="2">
              <a:spcBef>
                <a:spcPts val="0"/>
              </a:spcBef>
            </a:pPr>
            <a:r>
              <a:rPr lang="en-US" dirty="0">
                <a:solidFill>
                  <a:srgbClr val="020202"/>
                </a:solidFill>
              </a:rPr>
              <a:t>All of these mitigations could be blocked if interference occurred</a:t>
            </a:r>
          </a:p>
          <a:p>
            <a:pPr marL="228600" lvl="2">
              <a:spcBef>
                <a:spcPts val="0"/>
              </a:spcBef>
            </a:pPr>
            <a:r>
              <a:rPr lang="en-US" dirty="0">
                <a:solidFill>
                  <a:srgbClr val="020202"/>
                </a:solidFill>
              </a:rPr>
              <a:t>RTCA is performing analysis to see how less effective the DAA system would be if the C2 Link was unavailable inside the separations determined in the sharing analysis</a:t>
            </a:r>
          </a:p>
          <a:p>
            <a:pPr marL="228600" lvl="2">
              <a:spcBef>
                <a:spcPts val="0"/>
              </a:spcBef>
            </a:pPr>
            <a:endParaRPr lang="en-US" dirty="0">
              <a:solidFill>
                <a:srgbClr val="020202"/>
              </a:solidFill>
            </a:endParaRPr>
          </a:p>
          <a:p>
            <a:pPr marL="228600" lvl="2">
              <a:spcBef>
                <a:spcPts val="0"/>
              </a:spcBef>
            </a:pPr>
            <a:endParaRPr lang="en-US" dirty="0">
              <a:solidFill>
                <a:srgbClr val="020202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525344"/>
            <a:ext cx="2133600" cy="332656"/>
          </a:xfrm>
        </p:spPr>
        <p:txBody>
          <a:bodyPr/>
          <a:lstStyle/>
          <a:p>
            <a:fld id="{3FF909EE-2C65-48BC-95E5-26F3591A45A6}" type="slidenum">
              <a:rPr lang="en-CA" smtClean="0"/>
              <a:t>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25302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CAO - Capacity &amp; Efficiency">
      <a:dk1>
        <a:srgbClr val="279DD9"/>
      </a:dk1>
      <a:lt1>
        <a:sysClr val="window" lastClr="FFFFFF"/>
      </a:lt1>
      <a:dk2>
        <a:srgbClr val="006EB7"/>
      </a:dk2>
      <a:lt2>
        <a:srgbClr val="FFFFFF"/>
      </a:lt2>
      <a:accent1>
        <a:srgbClr val="0054A4"/>
      </a:accent1>
      <a:accent2>
        <a:srgbClr val="A1CFEF"/>
      </a:accent2>
      <a:accent3>
        <a:srgbClr val="8DC63F"/>
      </a:accent3>
      <a:accent4>
        <a:srgbClr val="CED8DD"/>
      </a:accent4>
      <a:accent5>
        <a:srgbClr val="8C99A1"/>
      </a:accent5>
      <a:accent6>
        <a:srgbClr val="5A6870"/>
      </a:accent6>
      <a:hlink>
        <a:srgbClr val="39474F"/>
      </a:hlink>
      <a:folHlink>
        <a:srgbClr val="C400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72B09A9A77C4438999FF1325BEF759" ma:contentTypeVersion="0" ma:contentTypeDescription="Create a new document." ma:contentTypeScope="" ma:versionID="65bd2d6fcaa3f4ac24b296b660148a9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07D0E71-EDDC-4198-BD78-AA6757A28AC1}">
  <ds:schemaRefs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78BC146-16C2-44CE-A903-3E3BAA3E6632}"/>
</file>

<file path=customXml/itemProps3.xml><?xml version="1.0" encoding="utf-8"?>
<ds:datastoreItem xmlns:ds="http://schemas.openxmlformats.org/officeDocument/2006/customXml" ds:itemID="{3D911145-46CC-44A1-A49A-227FEB65489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6994</TotalTime>
  <Words>1107</Words>
  <Application>Microsoft Office PowerPoint</Application>
  <PresentationFormat>On-screen Show (4:3)</PresentationFormat>
  <Paragraphs>91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Arial Black</vt:lpstr>
      <vt:lpstr>Arial Narrow</vt:lpstr>
      <vt:lpstr>Calibri</vt:lpstr>
      <vt:lpstr>Office Theme</vt:lpstr>
      <vt:lpstr>C2 Link  5 GHz Band Planning   - Status Update -</vt:lpstr>
      <vt:lpstr>C2 Link 5GHz Band Planning - Background</vt:lpstr>
      <vt:lpstr>C2 Link 5GHz Band Planning – RTCA DO-362</vt:lpstr>
      <vt:lpstr>C2 Link 5GHz Band Planning – EUROCAE ED-265</vt:lpstr>
      <vt:lpstr>C2 Link 5GHz Band Planning – Sharing</vt:lpstr>
      <vt:lpstr>C2 Link 5GHz Band Planning – Sharing</vt:lpstr>
      <vt:lpstr>C2 Link 5GHz Band Planning – Sharing</vt:lpstr>
      <vt:lpstr>C2 Link 5GHz Band Planning – Sharing</vt:lpstr>
      <vt:lpstr>C2 Link 5GHz Band Planning – Sharing</vt:lpstr>
      <vt:lpstr>C2 Link 5GHz Band Planning – Sharing</vt:lpstr>
      <vt:lpstr>C2 Link 5GHz Band Planning – Sharing</vt:lpstr>
      <vt:lpstr>C2 Link 5GHz Band Planning – Sharing</vt:lpstr>
      <vt:lpstr>PowerPoint Presentation</vt:lpstr>
    </vt:vector>
  </TitlesOfParts>
  <Company>I.C.A.O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Philbin, Anthony</dc:creator>
  <cp:lastModifiedBy>Jonasson, Loftur</cp:lastModifiedBy>
  <cp:revision>644</cp:revision>
  <cp:lastPrinted>2021-05-20T19:40:36Z</cp:lastPrinted>
  <dcterms:created xsi:type="dcterms:W3CDTF">2013-08-20T15:49:37Z</dcterms:created>
  <dcterms:modified xsi:type="dcterms:W3CDTF">2021-09-24T18:23:21Z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0x010100B372B09A9A77C4438999FF1325BEF759</vt:lpwstr>
  </property>
</Properties>
</file>