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411" r:id="rId5"/>
    <p:sldId id="413" r:id="rId6"/>
    <p:sldId id="412" r:id="rId7"/>
    <p:sldId id="415" r:id="rId8"/>
    <p:sldId id="420" r:id="rId9"/>
    <p:sldId id="421" r:id="rId10"/>
    <p:sldId id="409" r:id="rId11"/>
    <p:sldId id="407" r:id="rId12"/>
    <p:sldId id="406" r:id="rId13"/>
    <p:sldId id="405" r:id="rId14"/>
    <p:sldId id="400" r:id="rId15"/>
    <p:sldId id="386" r:id="rId16"/>
    <p:sldId id="416" r:id="rId17"/>
    <p:sldId id="399" r:id="rId18"/>
    <p:sldId id="417" r:id="rId19"/>
    <p:sldId id="41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ns, Anthony" initials="E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4639A"/>
    <a:srgbClr val="0066FF"/>
    <a:srgbClr val="FFFFFF"/>
    <a:srgbClr val="FFFFCC"/>
    <a:srgbClr val="666666"/>
    <a:srgbClr val="1B4177"/>
    <a:srgbClr val="F3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29" autoAdjust="0"/>
    <p:restoredTop sz="94660"/>
  </p:normalViewPr>
  <p:slideViewPr>
    <p:cSldViewPr>
      <p:cViewPr varScale="1">
        <p:scale>
          <a:sx n="119" d="100"/>
          <a:sy n="119" d="100"/>
        </p:scale>
        <p:origin x="-14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F3303-CA12-4FE4-997A-F6CB36FAA28C}" type="datetimeFigureOut">
              <a:rPr lang="en-US" smtClean="0"/>
              <a:t>5/22/2014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40940-A47B-47AE-9EAB-B9A5D7882799}" type="slidenum">
              <a:rPr lang="en-US" smtClean="0"/>
              <a:t>‹#›</a:t>
            </a:fld>
            <a:endParaRPr lang="en-US"/>
          </a:p>
        </p:txBody>
      </p:sp>
    </p:spTree>
    <p:extLst>
      <p:ext uri="{BB962C8B-B14F-4D97-AF65-F5344CB8AC3E}">
        <p14:creationId xmlns:p14="http://schemas.microsoft.com/office/powerpoint/2010/main" val="199022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EN)">
    <p:spTree>
      <p:nvGrpSpPr>
        <p:cNvPr id="1" name=""/>
        <p:cNvGrpSpPr/>
        <p:nvPr/>
      </p:nvGrpSpPr>
      <p:grpSpPr>
        <a:xfrm>
          <a:off x="0" y="0"/>
          <a:ext cx="0" cy="0"/>
          <a:chOff x="0" y="0"/>
          <a:chExt cx="0" cy="0"/>
        </a:xfrm>
      </p:grpSpPr>
      <p:sp>
        <p:nvSpPr>
          <p:cNvPr id="11" name="Rectangle 10"/>
          <p:cNvSpPr/>
          <p:nvPr userDrawn="1"/>
        </p:nvSpPr>
        <p:spPr>
          <a:xfrm>
            <a:off x="35497" y="6453336"/>
            <a:ext cx="9073008" cy="404664"/>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319015"/>
            <a:ext cx="7772400" cy="1470025"/>
          </a:xfrm>
        </p:spPr>
        <p:txBody>
          <a:bodyPr/>
          <a:lstStyle>
            <a:lvl1pPr algn="ctr">
              <a:defRPr b="1" baseline="0">
                <a:solidFill>
                  <a:srgbClr val="1B4177"/>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Rectangle 6"/>
          <p:cNvSpPr/>
          <p:nvPr userDrawn="1"/>
        </p:nvSpPr>
        <p:spPr>
          <a:xfrm>
            <a:off x="0" y="0"/>
            <a:ext cx="9144000" cy="134076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180000"/>
            <a:ext cx="5688632"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09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1520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0768"/>
            <a:ext cx="2057400" cy="478539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340768"/>
            <a:ext cx="6019800" cy="478539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6337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1340768"/>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
          <p:cNvGrpSpPr>
            <a:grpSpLocks noChangeAspect="1"/>
          </p:cNvGrpSpPr>
          <p:nvPr userDrawn="1"/>
        </p:nvGrpSpPr>
        <p:grpSpPr bwMode="auto">
          <a:xfrm>
            <a:off x="3491880" y="325746"/>
            <a:ext cx="2205287" cy="1807110"/>
            <a:chOff x="240" y="144"/>
            <a:chExt cx="1296" cy="1062"/>
          </a:xfrm>
          <a:solidFill>
            <a:srgbClr val="1B4177"/>
          </a:solidFill>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grpSp>
      <p:pic>
        <p:nvPicPr>
          <p:cNvPr id="97"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590" y="2466975"/>
            <a:ext cx="7365826" cy="378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Box 97"/>
          <p:cNvSpPr txBox="1"/>
          <p:nvPr userDrawn="1"/>
        </p:nvSpPr>
        <p:spPr>
          <a:xfrm>
            <a:off x="2171700" y="3962400"/>
            <a:ext cx="4800600" cy="715089"/>
          </a:xfrm>
          <a:prstGeom prst="round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GB" sz="3600" b="1" dirty="0">
                <a:solidFill>
                  <a:srgbClr val="1B4177"/>
                </a:solidFill>
                <a:effectLst>
                  <a:outerShdw blurRad="50800" dist="38100" dir="2700000" algn="tl" rotWithShape="0">
                    <a:prstClr val="black">
                      <a:alpha val="40000"/>
                    </a:prstClr>
                  </a:outerShdw>
                </a:effectLst>
              </a:rPr>
              <a:t>Thank </a:t>
            </a:r>
            <a:r>
              <a:rPr lang="en-GB" sz="3600" b="1" dirty="0" smtClean="0">
                <a:solidFill>
                  <a:srgbClr val="1B4177"/>
                </a:solidFill>
                <a:effectLst>
                  <a:outerShdw blurRad="50800" dist="38100" dir="2700000" algn="tl" rotWithShape="0">
                    <a:prstClr val="black">
                      <a:alpha val="40000"/>
                    </a:prstClr>
                  </a:outerShdw>
                </a:effectLst>
              </a:rPr>
              <a:t>You</a:t>
            </a:r>
            <a:endParaRPr lang="en-GB" sz="3600" b="1" dirty="0">
              <a:solidFill>
                <a:srgbClr val="1B4177"/>
              </a:solidFill>
              <a:effectLst>
                <a:outerShdw blurRad="50800" dist="38100" dir="2700000" algn="tl" rotWithShape="0">
                  <a:prstClr val="black">
                    <a:alpha val="40000"/>
                  </a:prstClr>
                </a:outerShdw>
              </a:effectLst>
            </a:endParaRPr>
          </a:p>
        </p:txBody>
      </p:sp>
      <p:sp>
        <p:nvSpPr>
          <p:cNvPr id="99" name="Rectangle 98"/>
          <p:cNvSpPr/>
          <p:nvPr userDrawn="1"/>
        </p:nvSpPr>
        <p:spPr>
          <a:xfrm>
            <a:off x="0" y="6251335"/>
            <a:ext cx="9144000" cy="606666"/>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21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ES)">
    <p:spTree>
      <p:nvGrpSpPr>
        <p:cNvPr id="1" name=""/>
        <p:cNvGrpSpPr/>
        <p:nvPr/>
      </p:nvGrpSpPr>
      <p:grpSpPr>
        <a:xfrm>
          <a:off x="0" y="0"/>
          <a:ext cx="0" cy="0"/>
          <a:chOff x="0" y="0"/>
          <a:chExt cx="0" cy="0"/>
        </a:xfrm>
      </p:grpSpPr>
      <p:sp>
        <p:nvSpPr>
          <p:cNvPr id="11" name="Rectangle 10"/>
          <p:cNvSpPr/>
          <p:nvPr userDrawn="1"/>
        </p:nvSpPr>
        <p:spPr>
          <a:xfrm>
            <a:off x="35497" y="6453336"/>
            <a:ext cx="9073008" cy="404664"/>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319015"/>
            <a:ext cx="7772400" cy="1470025"/>
          </a:xfrm>
        </p:spPr>
        <p:txBody>
          <a:bodyPr/>
          <a:lstStyle>
            <a:lvl1pPr algn="ctr">
              <a:defRPr b="1" baseline="0">
                <a:solidFill>
                  <a:srgbClr val="1B4177"/>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Rectangle 6"/>
          <p:cNvSpPr/>
          <p:nvPr userDrawn="1"/>
        </p:nvSpPr>
        <p:spPr>
          <a:xfrm>
            <a:off x="0" y="0"/>
            <a:ext cx="9144000" cy="134076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_SOURCE - IMAGES\ICAO Website Images\Logo_ES.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1316"/>
          <a:stretch/>
        </p:blipFill>
        <p:spPr bwMode="auto">
          <a:xfrm>
            <a:off x="1361194" y="116744"/>
            <a:ext cx="486699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79881"/>
          <a:stretch/>
        </p:blipFill>
        <p:spPr bwMode="auto">
          <a:xfrm>
            <a:off x="179512" y="180000"/>
            <a:ext cx="1144463"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39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FR)">
    <p:spTree>
      <p:nvGrpSpPr>
        <p:cNvPr id="1" name=""/>
        <p:cNvGrpSpPr/>
        <p:nvPr/>
      </p:nvGrpSpPr>
      <p:grpSpPr>
        <a:xfrm>
          <a:off x="0" y="0"/>
          <a:ext cx="0" cy="0"/>
          <a:chOff x="0" y="0"/>
          <a:chExt cx="0" cy="0"/>
        </a:xfrm>
      </p:grpSpPr>
      <p:sp>
        <p:nvSpPr>
          <p:cNvPr id="11" name="Rectangle 10"/>
          <p:cNvSpPr/>
          <p:nvPr userDrawn="1"/>
        </p:nvSpPr>
        <p:spPr>
          <a:xfrm>
            <a:off x="35497" y="6453336"/>
            <a:ext cx="9073008" cy="404664"/>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319015"/>
            <a:ext cx="7772400" cy="1470025"/>
          </a:xfrm>
        </p:spPr>
        <p:txBody>
          <a:bodyPr/>
          <a:lstStyle>
            <a:lvl1pPr algn="ctr">
              <a:defRPr b="1" baseline="0">
                <a:solidFill>
                  <a:srgbClr val="1B4177"/>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Rectangle 6"/>
          <p:cNvSpPr/>
          <p:nvPr userDrawn="1"/>
        </p:nvSpPr>
        <p:spPr>
          <a:xfrm>
            <a:off x="0" y="0"/>
            <a:ext cx="9144000" cy="134076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Organisation de l'Aviation Civile Internationale"/>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0462"/>
          <a:stretch/>
        </p:blipFill>
        <p:spPr bwMode="auto">
          <a:xfrm>
            <a:off x="1395138" y="116744"/>
            <a:ext cx="5193086"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79881"/>
          <a:stretch/>
        </p:blipFill>
        <p:spPr bwMode="auto">
          <a:xfrm>
            <a:off x="179512" y="180000"/>
            <a:ext cx="1144463"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1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RU)">
    <p:spTree>
      <p:nvGrpSpPr>
        <p:cNvPr id="1" name=""/>
        <p:cNvGrpSpPr/>
        <p:nvPr/>
      </p:nvGrpSpPr>
      <p:grpSpPr>
        <a:xfrm>
          <a:off x="0" y="0"/>
          <a:ext cx="0" cy="0"/>
          <a:chOff x="0" y="0"/>
          <a:chExt cx="0" cy="0"/>
        </a:xfrm>
      </p:grpSpPr>
      <p:sp>
        <p:nvSpPr>
          <p:cNvPr id="11" name="Rectangle 10"/>
          <p:cNvSpPr/>
          <p:nvPr userDrawn="1"/>
        </p:nvSpPr>
        <p:spPr>
          <a:xfrm>
            <a:off x="35497" y="6453336"/>
            <a:ext cx="9073008" cy="404664"/>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319015"/>
            <a:ext cx="7772400" cy="1470025"/>
          </a:xfrm>
        </p:spPr>
        <p:txBody>
          <a:bodyPr/>
          <a:lstStyle>
            <a:lvl1pPr algn="ctr">
              <a:defRPr b="1" baseline="0">
                <a:solidFill>
                  <a:srgbClr val="1B4177"/>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Rectangle 6"/>
          <p:cNvSpPr/>
          <p:nvPr userDrawn="1"/>
        </p:nvSpPr>
        <p:spPr>
          <a:xfrm>
            <a:off x="0" y="0"/>
            <a:ext cx="9144000" cy="134076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79747"/>
          <a:stretch/>
        </p:blipFill>
        <p:spPr bwMode="auto">
          <a:xfrm>
            <a:off x="179512" y="180000"/>
            <a:ext cx="1152128"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B:\_SOURCE - IMAGES\ICAO Website Images\Logo_RU.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127"/>
          <a:stretch/>
        </p:blipFill>
        <p:spPr bwMode="auto">
          <a:xfrm>
            <a:off x="1331640" y="97195"/>
            <a:ext cx="6741264" cy="10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0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ZH)">
    <p:spTree>
      <p:nvGrpSpPr>
        <p:cNvPr id="1" name=""/>
        <p:cNvGrpSpPr/>
        <p:nvPr/>
      </p:nvGrpSpPr>
      <p:grpSpPr>
        <a:xfrm>
          <a:off x="0" y="0"/>
          <a:ext cx="0" cy="0"/>
          <a:chOff x="0" y="0"/>
          <a:chExt cx="0" cy="0"/>
        </a:xfrm>
      </p:grpSpPr>
      <p:sp>
        <p:nvSpPr>
          <p:cNvPr id="11" name="Rectangle 10"/>
          <p:cNvSpPr/>
          <p:nvPr userDrawn="1"/>
        </p:nvSpPr>
        <p:spPr>
          <a:xfrm>
            <a:off x="35497" y="6453336"/>
            <a:ext cx="9073008" cy="404664"/>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319015"/>
            <a:ext cx="7772400" cy="1470025"/>
          </a:xfrm>
        </p:spPr>
        <p:txBody>
          <a:bodyPr/>
          <a:lstStyle>
            <a:lvl1pPr algn="ctr">
              <a:defRPr b="1" baseline="0">
                <a:solidFill>
                  <a:srgbClr val="1B4177"/>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Rectangle 6"/>
          <p:cNvSpPr/>
          <p:nvPr userDrawn="1"/>
        </p:nvSpPr>
        <p:spPr>
          <a:xfrm>
            <a:off x="0" y="0"/>
            <a:ext cx="9144000" cy="134076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79747"/>
          <a:stretch/>
        </p:blipFill>
        <p:spPr bwMode="auto">
          <a:xfrm>
            <a:off x="179512" y="180000"/>
            <a:ext cx="1152128"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B:\_SOURCE - IMAGES\ICAO Website Images\Logo_ZH.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2692"/>
          <a:stretch/>
        </p:blipFill>
        <p:spPr bwMode="auto">
          <a:xfrm>
            <a:off x="1407790" y="286544"/>
            <a:ext cx="2372122"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42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AR)">
    <p:spTree>
      <p:nvGrpSpPr>
        <p:cNvPr id="1" name=""/>
        <p:cNvGrpSpPr/>
        <p:nvPr/>
      </p:nvGrpSpPr>
      <p:grpSpPr>
        <a:xfrm>
          <a:off x="0" y="0"/>
          <a:ext cx="0" cy="0"/>
          <a:chOff x="0" y="0"/>
          <a:chExt cx="0" cy="0"/>
        </a:xfrm>
      </p:grpSpPr>
      <p:sp>
        <p:nvSpPr>
          <p:cNvPr id="11" name="Rectangle 10"/>
          <p:cNvSpPr/>
          <p:nvPr userDrawn="1"/>
        </p:nvSpPr>
        <p:spPr>
          <a:xfrm>
            <a:off x="35497" y="6453336"/>
            <a:ext cx="9073008" cy="404664"/>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319015"/>
            <a:ext cx="7772400" cy="1470025"/>
          </a:xfrm>
        </p:spPr>
        <p:txBody>
          <a:bodyPr/>
          <a:lstStyle>
            <a:lvl1pPr algn="ctr">
              <a:defRPr b="1" baseline="0">
                <a:solidFill>
                  <a:srgbClr val="1B4177"/>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Rectangle 6"/>
          <p:cNvSpPr/>
          <p:nvPr userDrawn="1"/>
        </p:nvSpPr>
        <p:spPr>
          <a:xfrm>
            <a:off x="0" y="0"/>
            <a:ext cx="9144000" cy="134076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79747"/>
          <a:stretch/>
        </p:blipFill>
        <p:spPr bwMode="auto">
          <a:xfrm>
            <a:off x="7884368" y="180000"/>
            <a:ext cx="1152128"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B:\_SOURCE - IMAGES\ICAO Website Images\Logo_AR_right.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23233"/>
          <a:stretch/>
        </p:blipFill>
        <p:spPr bwMode="auto">
          <a:xfrm>
            <a:off x="4572001" y="200090"/>
            <a:ext cx="3312368"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9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o Foot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35496" y="6309320"/>
            <a:ext cx="9073008" cy="530679"/>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35497" y="6309320"/>
            <a:ext cx="9073008" cy="18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10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o Da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35496" y="6309320"/>
            <a:ext cx="5616624" cy="530679"/>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35497" y="6309320"/>
            <a:ext cx="9073008" cy="18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8124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3480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26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7460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4703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1553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5665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6246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549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355160" cy="923702"/>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12776"/>
            <a:ext cx="5111750" cy="4713387"/>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12776"/>
            <a:ext cx="3008313" cy="4713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2036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9761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0168" y="6448251"/>
            <a:ext cx="2133600" cy="365125"/>
          </a:xfrm>
          <a:prstGeom prst="rect">
            <a:avLst/>
          </a:prstGeom>
        </p:spPr>
        <p:txBody>
          <a:bodyPr vert="horz" lIns="91440" tIns="45720" rIns="91440" bIns="45720" rtlCol="0" anchor="t"/>
          <a:lstStyle>
            <a:lvl1pPr algn="l">
              <a:defRPr lang="en-US" sz="1400" kern="1200" smtClean="0">
                <a:solidFill>
                  <a:srgbClr val="666666"/>
                </a:solidFill>
                <a:latin typeface="+mn-lt"/>
                <a:ea typeface="+mn-ea"/>
                <a:cs typeface="+mn-cs"/>
              </a:defRPr>
            </a:lvl1pPr>
          </a:lstStyle>
          <a:p>
            <a:endParaRPr lang="en-US" dirty="0"/>
          </a:p>
        </p:txBody>
      </p:sp>
      <p:sp>
        <p:nvSpPr>
          <p:cNvPr id="6" name="Slide Number Placeholder 5"/>
          <p:cNvSpPr>
            <a:spLocks noGrp="1"/>
          </p:cNvSpPr>
          <p:nvPr>
            <p:ph type="sldNum" sz="quarter" idx="4"/>
          </p:nvPr>
        </p:nvSpPr>
        <p:spPr>
          <a:xfrm>
            <a:off x="6686872" y="6448251"/>
            <a:ext cx="2133600" cy="365125"/>
          </a:xfrm>
          <a:prstGeom prst="rect">
            <a:avLst/>
          </a:prstGeom>
        </p:spPr>
        <p:txBody>
          <a:bodyPr vert="horz" lIns="91440" tIns="45720" rIns="91440" bIns="45720" rtlCol="0" anchor="t"/>
          <a:lstStyle>
            <a:lvl1pPr algn="r">
              <a:defRPr lang="en-US" sz="1400" kern="1200" smtClean="0">
                <a:solidFill>
                  <a:srgbClr val="666666"/>
                </a:solidFill>
                <a:latin typeface="+mn-lt"/>
                <a:ea typeface="+mn-ea"/>
                <a:cs typeface="+mn-cs"/>
              </a:defRPr>
            </a:lvl1pPr>
          </a:lstStyle>
          <a:p>
            <a:r>
              <a:rPr lang="en-US" dirty="0" smtClean="0"/>
              <a:t> </a:t>
            </a:r>
            <a:r>
              <a:rPr lang="en-US" sz="1400" dirty="0" smtClean="0">
                <a:solidFill>
                  <a:srgbClr val="666666"/>
                </a:solidFill>
              </a:rPr>
              <a:t>Page </a:t>
            </a:r>
            <a:fld id="{AEBC9397-8921-489F-B39C-2E8FC685A84F}" type="slidenum">
              <a:rPr lang="en-US" smtClean="0"/>
              <a:pPr/>
              <a:t>‹#›</a:t>
            </a:fld>
            <a:endParaRPr lang="en-US" dirty="0"/>
          </a:p>
        </p:txBody>
      </p:sp>
      <p:sp>
        <p:nvSpPr>
          <p:cNvPr id="7" name="Rectangle 6"/>
          <p:cNvSpPr/>
          <p:nvPr userDrawn="1"/>
        </p:nvSpPr>
        <p:spPr>
          <a:xfrm>
            <a:off x="0" y="0"/>
            <a:ext cx="9144000" cy="1340768"/>
          </a:xfrm>
          <a:prstGeom prst="rect">
            <a:avLst/>
          </a:prstGeom>
          <a:blipFill dpi="0" rotWithShape="1">
            <a:blip r:embed="rId2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1" y="988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Rectangle 7"/>
          <p:cNvSpPr/>
          <p:nvPr userDrawn="1"/>
        </p:nvSpPr>
        <p:spPr>
          <a:xfrm>
            <a:off x="35496" y="6309320"/>
            <a:ext cx="9073008" cy="530679"/>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txBox="1">
            <a:spLocks/>
          </p:cNvSpPr>
          <p:nvPr userDrawn="1"/>
        </p:nvSpPr>
        <p:spPr>
          <a:xfrm>
            <a:off x="350168" y="64482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E3B26C-73AB-4A40-93F7-43A9E526C3BC}" type="datetime3">
              <a:rPr lang="en-US" sz="1400" smtClean="0">
                <a:solidFill>
                  <a:srgbClr val="666666"/>
                </a:solidFill>
              </a:rPr>
              <a:pPr/>
              <a:t>22 May 2014</a:t>
            </a:fld>
            <a:endParaRPr lang="en-US" sz="1400" dirty="0">
              <a:solidFill>
                <a:srgbClr val="666666"/>
              </a:solidFill>
            </a:endParaRPr>
          </a:p>
        </p:txBody>
      </p:sp>
      <p:sp>
        <p:nvSpPr>
          <p:cNvPr id="10" name="Slide Number Placeholder 5"/>
          <p:cNvSpPr txBox="1">
            <a:spLocks/>
          </p:cNvSpPr>
          <p:nvPr userDrawn="1"/>
        </p:nvSpPr>
        <p:spPr>
          <a:xfrm>
            <a:off x="6686872" y="64482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rgbClr val="666666"/>
                </a:solidFill>
              </a:rPr>
              <a:t>Page </a:t>
            </a:r>
            <a:fld id="{AEBC9397-8921-489F-B39C-2E8FC685A84F}" type="slidenum">
              <a:rPr lang="en-US" sz="1400" smtClean="0">
                <a:solidFill>
                  <a:srgbClr val="666666"/>
                </a:solidFill>
              </a:rPr>
              <a:pPr algn="r"/>
              <a:t>‹#›</a:t>
            </a:fld>
            <a:endParaRPr lang="en-US" sz="1400" dirty="0">
              <a:solidFill>
                <a:srgbClr val="666666"/>
              </a:solidFill>
            </a:endParaRPr>
          </a:p>
        </p:txBody>
      </p:sp>
      <p:sp>
        <p:nvSpPr>
          <p:cNvPr id="13" name="Rectangle 12"/>
          <p:cNvSpPr/>
          <p:nvPr userDrawn="1"/>
        </p:nvSpPr>
        <p:spPr>
          <a:xfrm>
            <a:off x="35497" y="6309320"/>
            <a:ext cx="9073008" cy="18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617210" y="180000"/>
            <a:ext cx="1059246" cy="86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a:xfrm>
            <a:off x="3137520" y="6448251"/>
            <a:ext cx="2895600" cy="365125"/>
          </a:xfrm>
          <a:prstGeom prst="rect">
            <a:avLst/>
          </a:prstGeom>
        </p:spPr>
        <p:txBody>
          <a:bodyPr vert="horz" lIns="91440" tIns="45720" rIns="91440" bIns="45720" rtlCol="0" anchor="t"/>
          <a:lstStyle>
            <a:lvl1pPr algn="ctr">
              <a:defRPr lang="en-US" sz="1400" kern="1200">
                <a:solidFill>
                  <a:srgbClr val="666666"/>
                </a:solidFill>
                <a:latin typeface="+mn-lt"/>
                <a:ea typeface="+mn-ea"/>
                <a:cs typeface="+mn-cs"/>
              </a:defRPr>
            </a:lvl1pPr>
          </a:lstStyle>
          <a:p>
            <a:endParaRPr lang="en-US" dirty="0"/>
          </a:p>
        </p:txBody>
      </p:sp>
    </p:spTree>
    <p:extLst>
      <p:ext uri="{BB962C8B-B14F-4D97-AF65-F5344CB8AC3E}">
        <p14:creationId xmlns:p14="http://schemas.microsoft.com/office/powerpoint/2010/main" val="417631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1" r:id="rId18"/>
    <p:sldLayoutId id="2147483662" r:id="rId19"/>
    <p:sldLayoutId id="2147483663" r:id="rId20"/>
    <p:sldLayoutId id="2147483669"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a:solidFill>
            <a:srgbClr val="1B4177"/>
          </a:solidFill>
          <a:effectLst>
            <a:outerShdw blurRad="50800" dist="38100" dir="2700000" algn="tl"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 y="0"/>
            <a:ext cx="915082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07504" y="950863"/>
            <a:ext cx="9036496" cy="1470025"/>
          </a:xfrm>
        </p:spPr>
        <p:txBody>
          <a:bodyPr>
            <a:noAutofit/>
          </a:bodyPr>
          <a:lstStyle/>
          <a:p>
            <a:r>
              <a:rPr lang="en-US" sz="13800" dirty="0" smtClean="0">
                <a:solidFill>
                  <a:srgbClr val="FFC000"/>
                </a:solidFill>
                <a:effectLst>
                  <a:outerShdw blurRad="38100" dist="38100" dir="2700000" algn="tl">
                    <a:srgbClr val="000000">
                      <a:alpha val="43137"/>
                    </a:srgbClr>
                  </a:outerShdw>
                </a:effectLst>
              </a:rPr>
              <a:t>WELCOME</a:t>
            </a:r>
            <a:r>
              <a:rPr lang="en-US" sz="9600" dirty="0" smtClean="0">
                <a:solidFill>
                  <a:srgbClr val="FFC000"/>
                </a:solidFill>
                <a:effectLst>
                  <a:outerShdw blurRad="38100" dist="38100" dir="2700000" algn="tl">
                    <a:srgbClr val="000000">
                      <a:alpha val="43137"/>
                    </a:srgbClr>
                  </a:outerShdw>
                </a:effectLst>
              </a:rPr>
              <a:t>….</a:t>
            </a:r>
            <a:r>
              <a:rPr lang="en-US" sz="6000" dirty="0" smtClean="0">
                <a:solidFill>
                  <a:srgbClr val="FFC000"/>
                </a:solidFill>
                <a:effectLst>
                  <a:outerShdw blurRad="38100" dist="38100" dir="2700000" algn="tl">
                    <a:srgbClr val="000000">
                      <a:alpha val="43137"/>
                    </a:srgbClr>
                  </a:outerShdw>
                </a:effectLst>
              </a:rPr>
              <a:t/>
            </a:r>
            <a:br>
              <a:rPr lang="en-US" sz="6000" dirty="0" smtClean="0">
                <a:solidFill>
                  <a:srgbClr val="FFC000"/>
                </a:solidFill>
                <a:effectLst>
                  <a:outerShdw blurRad="38100" dist="38100" dir="2700000" algn="tl">
                    <a:srgbClr val="000000">
                      <a:alpha val="43137"/>
                    </a:srgbClr>
                  </a:outerShdw>
                </a:effectLst>
              </a:rPr>
            </a:br>
            <a:r>
              <a:rPr lang="en-US" sz="6000" dirty="0" smtClean="0">
                <a:solidFill>
                  <a:srgbClr val="FFC000"/>
                </a:solidFill>
                <a:effectLst>
                  <a:outerShdw blurRad="38100" dist="38100" dir="2700000" algn="tl">
                    <a:srgbClr val="000000">
                      <a:alpha val="43137"/>
                    </a:srgbClr>
                  </a:outerShdw>
                </a:effectLst>
              </a:rPr>
              <a:t>to the 2014 ICAO Session in…. </a:t>
            </a:r>
            <a:endParaRPr lang="en-CA" sz="6000" dirty="0">
              <a:solidFill>
                <a:srgbClr val="FFC00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07504" y="4293096"/>
            <a:ext cx="8928992" cy="1054968"/>
          </a:xfrm>
        </p:spPr>
        <p:txBody>
          <a:bodyPr>
            <a:noAutofit/>
          </a:bodyPr>
          <a:lstStyle/>
          <a:p>
            <a:r>
              <a:rPr lang="en-US" sz="13800" i="1" dirty="0" smtClean="0">
                <a:solidFill>
                  <a:srgbClr val="FFC000"/>
                </a:solidFill>
                <a:effectLst>
                  <a:outerShdw blurRad="38100" dist="38100" dir="2700000" algn="tl">
                    <a:srgbClr val="000000">
                      <a:alpha val="43137"/>
                    </a:srgbClr>
                  </a:outerShdw>
                </a:effectLst>
              </a:rPr>
              <a:t>SAN DIEGO!</a:t>
            </a:r>
            <a:endParaRPr lang="en-CA" sz="13800" i="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333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02005">
            <a:off x="1501260" y="1359742"/>
            <a:ext cx="6429511" cy="400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Pilot Health and Age (average)</a:t>
            </a:r>
            <a:endParaRPr lang="en-CA" dirty="0"/>
          </a:p>
        </p:txBody>
      </p:sp>
      <p:sp>
        <p:nvSpPr>
          <p:cNvPr id="18" name="TextBox 17"/>
          <p:cNvSpPr txBox="1"/>
          <p:nvPr/>
        </p:nvSpPr>
        <p:spPr>
          <a:xfrm rot="16200000">
            <a:off x="-101456" y="3421942"/>
            <a:ext cx="1290738" cy="584775"/>
          </a:xfrm>
          <a:prstGeom prst="rect">
            <a:avLst/>
          </a:prstGeom>
          <a:noFill/>
        </p:spPr>
        <p:txBody>
          <a:bodyPr wrap="none" rtlCol="0">
            <a:spAutoFit/>
          </a:bodyPr>
          <a:lstStyle/>
          <a:p>
            <a:r>
              <a:rPr lang="en-US" sz="3200" dirty="0" smtClean="0"/>
              <a:t>Health</a:t>
            </a:r>
            <a:endParaRPr lang="en-CA" sz="3200" dirty="0"/>
          </a:p>
        </p:txBody>
      </p:sp>
      <p:sp>
        <p:nvSpPr>
          <p:cNvPr id="19" name="TextBox 18"/>
          <p:cNvSpPr txBox="1"/>
          <p:nvPr/>
        </p:nvSpPr>
        <p:spPr>
          <a:xfrm>
            <a:off x="539552" y="1628800"/>
            <a:ext cx="906530" cy="646331"/>
          </a:xfrm>
          <a:prstGeom prst="rect">
            <a:avLst/>
          </a:prstGeom>
          <a:noFill/>
        </p:spPr>
        <p:txBody>
          <a:bodyPr wrap="none" rtlCol="0">
            <a:spAutoFit/>
          </a:bodyPr>
          <a:lstStyle/>
          <a:p>
            <a:endParaRPr lang="en-US" dirty="0" smtClean="0"/>
          </a:p>
          <a:p>
            <a:r>
              <a:rPr lang="en-US" dirty="0" smtClean="0"/>
              <a:t>Healthy</a:t>
            </a:r>
            <a:endParaRPr lang="en-CA" dirty="0"/>
          </a:p>
        </p:txBody>
      </p:sp>
      <p:cxnSp>
        <p:nvCxnSpPr>
          <p:cNvPr id="22" name="Straight Arrow Connector 21"/>
          <p:cNvCxnSpPr/>
          <p:nvPr/>
        </p:nvCxnSpPr>
        <p:spPr>
          <a:xfrm flipV="1">
            <a:off x="1547664" y="1772816"/>
            <a:ext cx="0" cy="40726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1520" y="5013176"/>
            <a:ext cx="1656184" cy="646331"/>
          </a:xfrm>
          <a:prstGeom prst="rect">
            <a:avLst/>
          </a:prstGeom>
          <a:noFill/>
        </p:spPr>
        <p:txBody>
          <a:bodyPr wrap="square" rtlCol="0">
            <a:spAutoFit/>
          </a:bodyPr>
          <a:lstStyle/>
          <a:p>
            <a:endParaRPr lang="en-US" dirty="0" smtClean="0"/>
          </a:p>
          <a:p>
            <a:r>
              <a:rPr lang="en-US" dirty="0" smtClean="0"/>
              <a:t>Less healthy</a:t>
            </a:r>
            <a:endParaRPr lang="en-CA" dirty="0"/>
          </a:p>
        </p:txBody>
      </p:sp>
      <p:cxnSp>
        <p:nvCxnSpPr>
          <p:cNvPr id="26" name="Straight Arrow Connector 25"/>
          <p:cNvCxnSpPr/>
          <p:nvPr/>
        </p:nvCxnSpPr>
        <p:spPr>
          <a:xfrm>
            <a:off x="1547664" y="5845460"/>
            <a:ext cx="69127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19672" y="4077072"/>
            <a:ext cx="6336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74" name="TextBox 7173"/>
          <p:cNvSpPr txBox="1"/>
          <p:nvPr/>
        </p:nvSpPr>
        <p:spPr>
          <a:xfrm>
            <a:off x="3347864" y="4365104"/>
            <a:ext cx="1636025" cy="523220"/>
          </a:xfrm>
          <a:prstGeom prst="rect">
            <a:avLst/>
          </a:prstGeom>
          <a:noFill/>
        </p:spPr>
        <p:txBody>
          <a:bodyPr wrap="none" rtlCol="0">
            <a:spAutoFit/>
          </a:bodyPr>
          <a:lstStyle/>
          <a:p>
            <a:r>
              <a:rPr lang="en-US" sz="1400" b="1" dirty="0" smtClean="0">
                <a:solidFill>
                  <a:srgbClr val="14639A"/>
                </a:solidFill>
              </a:rPr>
              <a:t>Problems detected </a:t>
            </a:r>
          </a:p>
          <a:p>
            <a:r>
              <a:rPr lang="en-US" sz="1400" b="1" dirty="0" smtClean="0">
                <a:solidFill>
                  <a:srgbClr val="14639A"/>
                </a:solidFill>
              </a:rPr>
              <a:t>at examination (13)</a:t>
            </a:r>
            <a:endParaRPr lang="en-US" sz="1400" b="1" dirty="0">
              <a:solidFill>
                <a:srgbClr val="14639A"/>
              </a:solidFill>
            </a:endParaRPr>
          </a:p>
        </p:txBody>
      </p:sp>
      <p:sp>
        <p:nvSpPr>
          <p:cNvPr id="42" name="TextBox 41"/>
          <p:cNvSpPr txBox="1"/>
          <p:nvPr/>
        </p:nvSpPr>
        <p:spPr>
          <a:xfrm>
            <a:off x="4060855" y="4994012"/>
            <a:ext cx="1879297" cy="523220"/>
          </a:xfrm>
          <a:prstGeom prst="rect">
            <a:avLst/>
          </a:prstGeom>
          <a:noFill/>
        </p:spPr>
        <p:txBody>
          <a:bodyPr wrap="none" rtlCol="0">
            <a:spAutoFit/>
          </a:bodyPr>
          <a:lstStyle/>
          <a:p>
            <a:r>
              <a:rPr lang="en-US" sz="1400" b="1" dirty="0" smtClean="0">
                <a:solidFill>
                  <a:schemeClr val="accent6"/>
                </a:solidFill>
              </a:rPr>
              <a:t>Problems not detected</a:t>
            </a:r>
          </a:p>
          <a:p>
            <a:r>
              <a:rPr lang="en-US" sz="1400" b="1" dirty="0" smtClean="0">
                <a:solidFill>
                  <a:schemeClr val="accent6"/>
                </a:solidFill>
              </a:rPr>
              <a:t>at examination (26)</a:t>
            </a:r>
            <a:endParaRPr lang="en-CA" sz="1400" b="1" dirty="0">
              <a:solidFill>
                <a:schemeClr val="accent6"/>
              </a:solidFill>
            </a:endParaRPr>
          </a:p>
        </p:txBody>
      </p:sp>
      <p:sp>
        <p:nvSpPr>
          <p:cNvPr id="3" name="TextBox 2"/>
          <p:cNvSpPr txBox="1"/>
          <p:nvPr/>
        </p:nvSpPr>
        <p:spPr>
          <a:xfrm>
            <a:off x="4148461" y="5805264"/>
            <a:ext cx="1359643" cy="584775"/>
          </a:xfrm>
          <a:prstGeom prst="rect">
            <a:avLst/>
          </a:prstGeom>
          <a:noFill/>
        </p:spPr>
        <p:txBody>
          <a:bodyPr wrap="square" rtlCol="0">
            <a:spAutoFit/>
          </a:bodyPr>
          <a:lstStyle/>
          <a:p>
            <a:r>
              <a:rPr lang="en-US" sz="3200" dirty="0" smtClean="0"/>
              <a:t>Age</a:t>
            </a:r>
            <a:endParaRPr lang="en-CA" sz="3200" dirty="0"/>
          </a:p>
        </p:txBody>
      </p:sp>
      <p:cxnSp>
        <p:nvCxnSpPr>
          <p:cNvPr id="6" name="Straight Connector 5"/>
          <p:cNvCxnSpPr/>
          <p:nvPr/>
        </p:nvCxnSpPr>
        <p:spPr>
          <a:xfrm>
            <a:off x="1636690" y="1556792"/>
            <a:ext cx="6783546" cy="360710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644008" y="4077072"/>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6660232" y="414908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7092280" y="4221088"/>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7812360" y="4221088"/>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7668344" y="450912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6228184"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6732240"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5652120" y="4077072"/>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6156176" y="450912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6948264" y="486916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p:nvSpPr>
        <p:spPr>
          <a:xfrm>
            <a:off x="6444208" y="4077072"/>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6444208" y="4293096"/>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p:cNvSpPr/>
          <p:nvPr/>
        </p:nvSpPr>
        <p:spPr>
          <a:xfrm>
            <a:off x="7092280"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p:cNvSpPr/>
          <p:nvPr/>
        </p:nvSpPr>
        <p:spPr>
          <a:xfrm>
            <a:off x="7740352"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p:cNvSpPr/>
          <p:nvPr/>
        </p:nvSpPr>
        <p:spPr>
          <a:xfrm>
            <a:off x="7236296" y="450912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p:cNvSpPr/>
          <p:nvPr/>
        </p:nvSpPr>
        <p:spPr>
          <a:xfrm>
            <a:off x="7452320" y="4293096"/>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p:cNvSpPr/>
          <p:nvPr/>
        </p:nvSpPr>
        <p:spPr>
          <a:xfrm>
            <a:off x="7668344" y="472514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p:cNvSpPr/>
          <p:nvPr/>
        </p:nvSpPr>
        <p:spPr>
          <a:xfrm>
            <a:off x="7308304" y="414908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p:cNvSpPr/>
          <p:nvPr/>
        </p:nvSpPr>
        <p:spPr>
          <a:xfrm>
            <a:off x="7668344" y="4221088"/>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p:cNvSpPr/>
          <p:nvPr/>
        </p:nvSpPr>
        <p:spPr>
          <a:xfrm>
            <a:off x="6660232"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p:cNvSpPr/>
          <p:nvPr/>
        </p:nvSpPr>
        <p:spPr>
          <a:xfrm>
            <a:off x="7452320" y="472514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p:cNvSpPr/>
          <p:nvPr/>
        </p:nvSpPr>
        <p:spPr>
          <a:xfrm>
            <a:off x="6300192"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Oval 49"/>
          <p:cNvSpPr/>
          <p:nvPr/>
        </p:nvSpPr>
        <p:spPr>
          <a:xfrm>
            <a:off x="7092280" y="436510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p:cNvSpPr/>
          <p:nvPr/>
        </p:nvSpPr>
        <p:spPr>
          <a:xfrm>
            <a:off x="7812360" y="486916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p:cNvSpPr/>
          <p:nvPr/>
        </p:nvSpPr>
        <p:spPr>
          <a:xfrm>
            <a:off x="7812360" y="4653136"/>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p:cNvSpPr/>
          <p:nvPr/>
        </p:nvSpPr>
        <p:spPr>
          <a:xfrm>
            <a:off x="7596336" y="436510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p:cNvSpPr/>
          <p:nvPr/>
        </p:nvSpPr>
        <p:spPr>
          <a:xfrm>
            <a:off x="7164288"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val 55"/>
          <p:cNvSpPr/>
          <p:nvPr/>
        </p:nvSpPr>
        <p:spPr>
          <a:xfrm>
            <a:off x="5436096" y="407707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Oval 57"/>
          <p:cNvSpPr/>
          <p:nvPr/>
        </p:nvSpPr>
        <p:spPr>
          <a:xfrm>
            <a:off x="7812360" y="4293096"/>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Oval 58"/>
          <p:cNvSpPr/>
          <p:nvPr/>
        </p:nvSpPr>
        <p:spPr>
          <a:xfrm>
            <a:off x="6228184" y="407707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Oval 59"/>
          <p:cNvSpPr/>
          <p:nvPr/>
        </p:nvSpPr>
        <p:spPr>
          <a:xfrm>
            <a:off x="7812360" y="472514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Oval 60"/>
          <p:cNvSpPr/>
          <p:nvPr/>
        </p:nvSpPr>
        <p:spPr>
          <a:xfrm>
            <a:off x="7236296" y="4149080"/>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p:cNvSpPr/>
          <p:nvPr/>
        </p:nvSpPr>
        <p:spPr>
          <a:xfrm>
            <a:off x="7020272" y="443711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Oval 62"/>
          <p:cNvSpPr/>
          <p:nvPr/>
        </p:nvSpPr>
        <p:spPr>
          <a:xfrm>
            <a:off x="6588224" y="4221088"/>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Oval 63"/>
          <p:cNvSpPr/>
          <p:nvPr/>
        </p:nvSpPr>
        <p:spPr>
          <a:xfrm>
            <a:off x="5796136" y="407707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Oval 64"/>
          <p:cNvSpPr/>
          <p:nvPr/>
        </p:nvSpPr>
        <p:spPr>
          <a:xfrm>
            <a:off x="7308304" y="400506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p:cNvSpPr/>
          <p:nvPr/>
        </p:nvSpPr>
        <p:spPr>
          <a:xfrm>
            <a:off x="7668344" y="4149080"/>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p:cNvSpPr/>
          <p:nvPr/>
        </p:nvSpPr>
        <p:spPr>
          <a:xfrm>
            <a:off x="7308304" y="436510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p:cNvSpPr/>
          <p:nvPr/>
        </p:nvSpPr>
        <p:spPr>
          <a:xfrm>
            <a:off x="7380312" y="4509120"/>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p:cNvSpPr/>
          <p:nvPr/>
        </p:nvSpPr>
        <p:spPr>
          <a:xfrm>
            <a:off x="7452320" y="436510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634385" y="3779748"/>
            <a:ext cx="2118657" cy="369332"/>
          </a:xfrm>
          <a:prstGeom prst="rect">
            <a:avLst/>
          </a:prstGeom>
          <a:noFill/>
        </p:spPr>
        <p:txBody>
          <a:bodyPr wrap="none" rtlCol="0">
            <a:spAutoFit/>
          </a:bodyPr>
          <a:lstStyle/>
          <a:p>
            <a:r>
              <a:rPr lang="en-US" dirty="0" smtClean="0"/>
              <a:t>“Significant risk” line</a:t>
            </a:r>
            <a:endParaRPr lang="en-CA" dirty="0"/>
          </a:p>
        </p:txBody>
      </p:sp>
      <p:sp>
        <p:nvSpPr>
          <p:cNvPr id="7" name="TextBox 6"/>
          <p:cNvSpPr txBox="1"/>
          <p:nvPr/>
        </p:nvSpPr>
        <p:spPr>
          <a:xfrm>
            <a:off x="2051719" y="5877272"/>
            <a:ext cx="641993" cy="369332"/>
          </a:xfrm>
          <a:prstGeom prst="rect">
            <a:avLst/>
          </a:prstGeom>
          <a:noFill/>
        </p:spPr>
        <p:txBody>
          <a:bodyPr wrap="square" rtlCol="0">
            <a:spAutoFit/>
          </a:bodyPr>
          <a:lstStyle/>
          <a:p>
            <a:r>
              <a:rPr lang="en-US" dirty="0" smtClean="0"/>
              <a:t>20 </a:t>
            </a:r>
            <a:endParaRPr lang="en-CA" dirty="0"/>
          </a:p>
        </p:txBody>
      </p:sp>
      <p:sp>
        <p:nvSpPr>
          <p:cNvPr id="70" name="TextBox 69"/>
          <p:cNvSpPr txBox="1"/>
          <p:nvPr/>
        </p:nvSpPr>
        <p:spPr>
          <a:xfrm>
            <a:off x="7674423" y="5877272"/>
            <a:ext cx="641993" cy="369332"/>
          </a:xfrm>
          <a:prstGeom prst="rect">
            <a:avLst/>
          </a:prstGeom>
          <a:noFill/>
        </p:spPr>
        <p:txBody>
          <a:bodyPr wrap="square" rtlCol="0">
            <a:spAutoFit/>
          </a:bodyPr>
          <a:lstStyle/>
          <a:p>
            <a:r>
              <a:rPr lang="en-US" dirty="0" smtClean="0"/>
              <a:t>65 </a:t>
            </a:r>
            <a:endParaRPr lang="en-CA" dirty="0"/>
          </a:p>
        </p:txBody>
      </p:sp>
    </p:spTree>
    <p:extLst>
      <p:ext uri="{BB962C8B-B14F-4D97-AF65-F5344CB8AC3E}">
        <p14:creationId xmlns:p14="http://schemas.microsoft.com/office/powerpoint/2010/main" val="159371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02005">
            <a:off x="1501260" y="1359742"/>
            <a:ext cx="6429511" cy="400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Pilot Health and Age (current)</a:t>
            </a:r>
            <a:endParaRPr lang="en-CA" dirty="0"/>
          </a:p>
        </p:txBody>
      </p:sp>
      <p:sp>
        <p:nvSpPr>
          <p:cNvPr id="16" name="TextBox 15"/>
          <p:cNvSpPr txBox="1"/>
          <p:nvPr/>
        </p:nvSpPr>
        <p:spPr>
          <a:xfrm>
            <a:off x="7731968" y="5877272"/>
            <a:ext cx="1376536" cy="369332"/>
          </a:xfrm>
          <a:prstGeom prst="rect">
            <a:avLst/>
          </a:prstGeom>
          <a:noFill/>
        </p:spPr>
        <p:txBody>
          <a:bodyPr wrap="square" rtlCol="0">
            <a:spAutoFit/>
          </a:bodyPr>
          <a:lstStyle/>
          <a:p>
            <a:r>
              <a:rPr lang="en-US" dirty="0" smtClean="0"/>
              <a:t>Older</a:t>
            </a:r>
            <a:endParaRPr lang="en-CA" dirty="0"/>
          </a:p>
        </p:txBody>
      </p:sp>
      <p:sp>
        <p:nvSpPr>
          <p:cNvPr id="18" name="TextBox 17"/>
          <p:cNvSpPr txBox="1"/>
          <p:nvPr/>
        </p:nvSpPr>
        <p:spPr>
          <a:xfrm rot="16200000">
            <a:off x="-101456" y="3421942"/>
            <a:ext cx="1290738" cy="584775"/>
          </a:xfrm>
          <a:prstGeom prst="rect">
            <a:avLst/>
          </a:prstGeom>
          <a:noFill/>
        </p:spPr>
        <p:txBody>
          <a:bodyPr wrap="none" rtlCol="0">
            <a:spAutoFit/>
          </a:bodyPr>
          <a:lstStyle/>
          <a:p>
            <a:r>
              <a:rPr lang="en-US" sz="3200" dirty="0" smtClean="0"/>
              <a:t>Health</a:t>
            </a:r>
            <a:endParaRPr lang="en-CA" sz="3200" dirty="0"/>
          </a:p>
        </p:txBody>
      </p:sp>
      <p:sp>
        <p:nvSpPr>
          <p:cNvPr id="19" name="TextBox 18"/>
          <p:cNvSpPr txBox="1"/>
          <p:nvPr/>
        </p:nvSpPr>
        <p:spPr>
          <a:xfrm>
            <a:off x="539552" y="1628800"/>
            <a:ext cx="906530" cy="646331"/>
          </a:xfrm>
          <a:prstGeom prst="rect">
            <a:avLst/>
          </a:prstGeom>
          <a:noFill/>
        </p:spPr>
        <p:txBody>
          <a:bodyPr wrap="none" rtlCol="0">
            <a:spAutoFit/>
          </a:bodyPr>
          <a:lstStyle/>
          <a:p>
            <a:endParaRPr lang="en-US" dirty="0" smtClean="0"/>
          </a:p>
          <a:p>
            <a:r>
              <a:rPr lang="en-US" dirty="0" smtClean="0"/>
              <a:t>Healthy</a:t>
            </a:r>
            <a:endParaRPr lang="en-CA" dirty="0"/>
          </a:p>
        </p:txBody>
      </p:sp>
      <p:cxnSp>
        <p:nvCxnSpPr>
          <p:cNvPr id="22" name="Straight Arrow Connector 21"/>
          <p:cNvCxnSpPr/>
          <p:nvPr/>
        </p:nvCxnSpPr>
        <p:spPr>
          <a:xfrm flipV="1">
            <a:off x="1547664" y="1772816"/>
            <a:ext cx="0" cy="40726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9512" y="5163893"/>
            <a:ext cx="1656184" cy="646331"/>
          </a:xfrm>
          <a:prstGeom prst="rect">
            <a:avLst/>
          </a:prstGeom>
          <a:noFill/>
        </p:spPr>
        <p:txBody>
          <a:bodyPr wrap="square" rtlCol="0">
            <a:spAutoFit/>
          </a:bodyPr>
          <a:lstStyle/>
          <a:p>
            <a:endParaRPr lang="en-US" dirty="0" smtClean="0"/>
          </a:p>
          <a:p>
            <a:r>
              <a:rPr lang="en-US" dirty="0" smtClean="0"/>
              <a:t>Less healthy</a:t>
            </a:r>
            <a:endParaRPr lang="en-CA" dirty="0"/>
          </a:p>
        </p:txBody>
      </p:sp>
      <p:cxnSp>
        <p:nvCxnSpPr>
          <p:cNvPr id="26" name="Straight Arrow Connector 25"/>
          <p:cNvCxnSpPr/>
          <p:nvPr/>
        </p:nvCxnSpPr>
        <p:spPr>
          <a:xfrm>
            <a:off x="1547664" y="5845460"/>
            <a:ext cx="6912768" cy="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19672" y="4077072"/>
            <a:ext cx="6336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74" name="TextBox 7173"/>
          <p:cNvSpPr txBox="1"/>
          <p:nvPr/>
        </p:nvSpPr>
        <p:spPr>
          <a:xfrm>
            <a:off x="2503927" y="4581128"/>
            <a:ext cx="1937966" cy="1231106"/>
          </a:xfrm>
          <a:prstGeom prst="rect">
            <a:avLst/>
          </a:prstGeom>
          <a:noFill/>
        </p:spPr>
        <p:txBody>
          <a:bodyPr wrap="none" rtlCol="0">
            <a:spAutoFit/>
          </a:bodyPr>
          <a:lstStyle/>
          <a:p>
            <a:r>
              <a:rPr lang="en-US" sz="1400" b="1" dirty="0" smtClean="0">
                <a:solidFill>
                  <a:srgbClr val="14639A"/>
                </a:solidFill>
              </a:rPr>
              <a:t>Problems detected </a:t>
            </a:r>
          </a:p>
          <a:p>
            <a:r>
              <a:rPr lang="en-US" sz="1400" b="1" dirty="0" smtClean="0">
                <a:solidFill>
                  <a:srgbClr val="14639A"/>
                </a:solidFill>
              </a:rPr>
              <a:t>at examination (13)</a:t>
            </a:r>
          </a:p>
          <a:p>
            <a:endParaRPr lang="en-US" sz="1400" b="1" dirty="0">
              <a:solidFill>
                <a:srgbClr val="14639A"/>
              </a:solidFill>
            </a:endParaRPr>
          </a:p>
          <a:p>
            <a:r>
              <a:rPr lang="en-US" b="1" dirty="0"/>
              <a:t>Total “at risk” = 39</a:t>
            </a:r>
            <a:endParaRPr lang="en-CA" b="1" dirty="0"/>
          </a:p>
          <a:p>
            <a:endParaRPr lang="en-CA" sz="1400" b="1" dirty="0">
              <a:solidFill>
                <a:srgbClr val="14639A"/>
              </a:solidFill>
            </a:endParaRPr>
          </a:p>
        </p:txBody>
      </p:sp>
      <p:sp>
        <p:nvSpPr>
          <p:cNvPr id="42" name="TextBox 41"/>
          <p:cNvSpPr txBox="1"/>
          <p:nvPr/>
        </p:nvSpPr>
        <p:spPr>
          <a:xfrm>
            <a:off x="2476679" y="4057908"/>
            <a:ext cx="1879297" cy="523220"/>
          </a:xfrm>
          <a:prstGeom prst="rect">
            <a:avLst/>
          </a:prstGeom>
          <a:noFill/>
        </p:spPr>
        <p:txBody>
          <a:bodyPr wrap="none" rtlCol="0">
            <a:spAutoFit/>
          </a:bodyPr>
          <a:lstStyle/>
          <a:p>
            <a:r>
              <a:rPr lang="en-US" sz="1400" b="1" dirty="0" smtClean="0">
                <a:solidFill>
                  <a:schemeClr val="accent6"/>
                </a:solidFill>
              </a:rPr>
              <a:t>Problems not detected</a:t>
            </a:r>
          </a:p>
          <a:p>
            <a:r>
              <a:rPr lang="en-US" sz="1400" b="1" dirty="0" smtClean="0">
                <a:solidFill>
                  <a:schemeClr val="accent6"/>
                </a:solidFill>
              </a:rPr>
              <a:t>at examination (26)</a:t>
            </a:r>
            <a:endParaRPr lang="en-CA" sz="1400" b="1" dirty="0">
              <a:solidFill>
                <a:schemeClr val="accent6"/>
              </a:solidFill>
            </a:endParaRPr>
          </a:p>
        </p:txBody>
      </p:sp>
      <p:sp>
        <p:nvSpPr>
          <p:cNvPr id="3" name="TextBox 2"/>
          <p:cNvSpPr txBox="1"/>
          <p:nvPr/>
        </p:nvSpPr>
        <p:spPr>
          <a:xfrm>
            <a:off x="4148461" y="5805264"/>
            <a:ext cx="1359643" cy="584775"/>
          </a:xfrm>
          <a:prstGeom prst="rect">
            <a:avLst/>
          </a:prstGeom>
          <a:noFill/>
        </p:spPr>
        <p:txBody>
          <a:bodyPr wrap="square" rtlCol="0">
            <a:spAutoFit/>
          </a:bodyPr>
          <a:lstStyle/>
          <a:p>
            <a:r>
              <a:rPr lang="en-US" sz="3200" dirty="0" smtClean="0"/>
              <a:t>Age</a:t>
            </a:r>
            <a:endParaRPr lang="en-CA" sz="3200" dirty="0"/>
          </a:p>
        </p:txBody>
      </p:sp>
      <p:cxnSp>
        <p:nvCxnSpPr>
          <p:cNvPr id="6" name="Straight Connector 5"/>
          <p:cNvCxnSpPr/>
          <p:nvPr/>
        </p:nvCxnSpPr>
        <p:spPr>
          <a:xfrm>
            <a:off x="1636690" y="1556792"/>
            <a:ext cx="6783546" cy="360710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644008" y="4077072"/>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6660232" y="414908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7092280" y="4221088"/>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7812360" y="4221088"/>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7668344" y="450912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6228184"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6732240"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5652120" y="4077072"/>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6156176" y="450912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6948264" y="486916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p:nvSpPr>
        <p:spPr>
          <a:xfrm>
            <a:off x="6444208" y="4077072"/>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6444208" y="4293096"/>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p:cNvSpPr/>
          <p:nvPr/>
        </p:nvSpPr>
        <p:spPr>
          <a:xfrm>
            <a:off x="7092280"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p:cNvSpPr/>
          <p:nvPr/>
        </p:nvSpPr>
        <p:spPr>
          <a:xfrm>
            <a:off x="7740352"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p:cNvSpPr/>
          <p:nvPr/>
        </p:nvSpPr>
        <p:spPr>
          <a:xfrm>
            <a:off x="7236296" y="450912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p:cNvSpPr/>
          <p:nvPr/>
        </p:nvSpPr>
        <p:spPr>
          <a:xfrm>
            <a:off x="7452320" y="4293096"/>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p:cNvSpPr/>
          <p:nvPr/>
        </p:nvSpPr>
        <p:spPr>
          <a:xfrm>
            <a:off x="7668344" y="472514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p:cNvSpPr/>
          <p:nvPr/>
        </p:nvSpPr>
        <p:spPr>
          <a:xfrm>
            <a:off x="7308304" y="414908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p:cNvSpPr/>
          <p:nvPr/>
        </p:nvSpPr>
        <p:spPr>
          <a:xfrm>
            <a:off x="7668344" y="4221088"/>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p:cNvSpPr/>
          <p:nvPr/>
        </p:nvSpPr>
        <p:spPr>
          <a:xfrm>
            <a:off x="6660232"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p:cNvSpPr/>
          <p:nvPr/>
        </p:nvSpPr>
        <p:spPr>
          <a:xfrm>
            <a:off x="7452320" y="472514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p:cNvSpPr/>
          <p:nvPr/>
        </p:nvSpPr>
        <p:spPr>
          <a:xfrm>
            <a:off x="6300192"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Oval 49"/>
          <p:cNvSpPr/>
          <p:nvPr/>
        </p:nvSpPr>
        <p:spPr>
          <a:xfrm>
            <a:off x="7092280" y="436510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p:cNvSpPr/>
          <p:nvPr/>
        </p:nvSpPr>
        <p:spPr>
          <a:xfrm>
            <a:off x="7812360" y="486916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p:cNvSpPr/>
          <p:nvPr/>
        </p:nvSpPr>
        <p:spPr>
          <a:xfrm>
            <a:off x="7812360" y="4653136"/>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p:cNvSpPr/>
          <p:nvPr/>
        </p:nvSpPr>
        <p:spPr>
          <a:xfrm>
            <a:off x="7596336" y="436510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p:cNvSpPr/>
          <p:nvPr/>
        </p:nvSpPr>
        <p:spPr>
          <a:xfrm>
            <a:off x="7164288"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val 55"/>
          <p:cNvSpPr/>
          <p:nvPr/>
        </p:nvSpPr>
        <p:spPr>
          <a:xfrm>
            <a:off x="5436096" y="407707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Oval 57"/>
          <p:cNvSpPr/>
          <p:nvPr/>
        </p:nvSpPr>
        <p:spPr>
          <a:xfrm>
            <a:off x="7812360" y="4293096"/>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Oval 58"/>
          <p:cNvSpPr/>
          <p:nvPr/>
        </p:nvSpPr>
        <p:spPr>
          <a:xfrm>
            <a:off x="6228184" y="407707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Oval 59"/>
          <p:cNvSpPr/>
          <p:nvPr/>
        </p:nvSpPr>
        <p:spPr>
          <a:xfrm>
            <a:off x="7812360" y="472514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Oval 60"/>
          <p:cNvSpPr/>
          <p:nvPr/>
        </p:nvSpPr>
        <p:spPr>
          <a:xfrm>
            <a:off x="7236296" y="4149080"/>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p:cNvSpPr/>
          <p:nvPr/>
        </p:nvSpPr>
        <p:spPr>
          <a:xfrm>
            <a:off x="7020272" y="443711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Oval 62"/>
          <p:cNvSpPr/>
          <p:nvPr/>
        </p:nvSpPr>
        <p:spPr>
          <a:xfrm>
            <a:off x="6588224" y="4221088"/>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Oval 63"/>
          <p:cNvSpPr/>
          <p:nvPr/>
        </p:nvSpPr>
        <p:spPr>
          <a:xfrm>
            <a:off x="5796136" y="407707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Oval 64"/>
          <p:cNvSpPr/>
          <p:nvPr/>
        </p:nvSpPr>
        <p:spPr>
          <a:xfrm>
            <a:off x="7308304" y="400506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p:cNvSpPr/>
          <p:nvPr/>
        </p:nvSpPr>
        <p:spPr>
          <a:xfrm>
            <a:off x="7668344" y="4149080"/>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p:cNvSpPr/>
          <p:nvPr/>
        </p:nvSpPr>
        <p:spPr>
          <a:xfrm>
            <a:off x="7308304" y="436510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p:cNvSpPr/>
          <p:nvPr/>
        </p:nvSpPr>
        <p:spPr>
          <a:xfrm>
            <a:off x="7380312" y="4509120"/>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p:cNvSpPr/>
          <p:nvPr/>
        </p:nvSpPr>
        <p:spPr>
          <a:xfrm>
            <a:off x="7452320" y="436510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634385" y="3779748"/>
            <a:ext cx="2118657" cy="369332"/>
          </a:xfrm>
          <a:prstGeom prst="rect">
            <a:avLst/>
          </a:prstGeom>
          <a:noFill/>
        </p:spPr>
        <p:txBody>
          <a:bodyPr wrap="none" rtlCol="0">
            <a:spAutoFit/>
          </a:bodyPr>
          <a:lstStyle/>
          <a:p>
            <a:r>
              <a:rPr lang="en-US" dirty="0" smtClean="0"/>
              <a:t>“Significant risk” line</a:t>
            </a:r>
            <a:endParaRPr lang="en-CA" dirty="0"/>
          </a:p>
        </p:txBody>
      </p:sp>
    </p:spTree>
    <p:extLst>
      <p:ext uri="{BB962C8B-B14F-4D97-AF65-F5344CB8AC3E}">
        <p14:creationId xmlns:p14="http://schemas.microsoft.com/office/powerpoint/2010/main" val="111899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4256">
            <a:off x="1565392" y="1253887"/>
            <a:ext cx="6429511" cy="39991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Pilot Health and Age (with prevention)</a:t>
            </a:r>
            <a:endParaRPr lang="en-CA" dirty="0"/>
          </a:p>
        </p:txBody>
      </p:sp>
      <p:sp>
        <p:nvSpPr>
          <p:cNvPr id="14" name="TextBox 13"/>
          <p:cNvSpPr txBox="1"/>
          <p:nvPr/>
        </p:nvSpPr>
        <p:spPr>
          <a:xfrm>
            <a:off x="1259632" y="5877272"/>
            <a:ext cx="754117" cy="369332"/>
          </a:xfrm>
          <a:prstGeom prst="rect">
            <a:avLst/>
          </a:prstGeom>
          <a:noFill/>
        </p:spPr>
        <p:txBody>
          <a:bodyPr wrap="none" rtlCol="0">
            <a:spAutoFit/>
          </a:bodyPr>
          <a:lstStyle/>
          <a:p>
            <a:r>
              <a:rPr lang="en-US" dirty="0" smtClean="0"/>
              <a:t>Young</a:t>
            </a:r>
            <a:endParaRPr lang="en-CA" dirty="0"/>
          </a:p>
        </p:txBody>
      </p:sp>
      <p:sp>
        <p:nvSpPr>
          <p:cNvPr id="16" name="TextBox 15"/>
          <p:cNvSpPr txBox="1"/>
          <p:nvPr/>
        </p:nvSpPr>
        <p:spPr>
          <a:xfrm>
            <a:off x="7731968" y="5877272"/>
            <a:ext cx="1376536" cy="369332"/>
          </a:xfrm>
          <a:prstGeom prst="rect">
            <a:avLst/>
          </a:prstGeom>
          <a:noFill/>
        </p:spPr>
        <p:txBody>
          <a:bodyPr wrap="square" rtlCol="0">
            <a:spAutoFit/>
          </a:bodyPr>
          <a:lstStyle/>
          <a:p>
            <a:r>
              <a:rPr lang="en-US" dirty="0" smtClean="0"/>
              <a:t>Older</a:t>
            </a:r>
            <a:endParaRPr lang="en-CA" dirty="0"/>
          </a:p>
        </p:txBody>
      </p:sp>
      <p:cxnSp>
        <p:nvCxnSpPr>
          <p:cNvPr id="22" name="Straight Arrow Connector 21"/>
          <p:cNvCxnSpPr/>
          <p:nvPr/>
        </p:nvCxnSpPr>
        <p:spPr>
          <a:xfrm flipV="1">
            <a:off x="1547664" y="1772816"/>
            <a:ext cx="0" cy="40726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5845460"/>
            <a:ext cx="69127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19672" y="4077072"/>
            <a:ext cx="6336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148461" y="5805264"/>
            <a:ext cx="1359643" cy="584775"/>
          </a:xfrm>
          <a:prstGeom prst="rect">
            <a:avLst/>
          </a:prstGeom>
          <a:noFill/>
        </p:spPr>
        <p:txBody>
          <a:bodyPr wrap="square" rtlCol="0">
            <a:spAutoFit/>
          </a:bodyPr>
          <a:lstStyle/>
          <a:p>
            <a:r>
              <a:rPr lang="en-US" sz="3200" dirty="0" smtClean="0"/>
              <a:t>Age</a:t>
            </a:r>
            <a:endParaRPr lang="en-CA" sz="3200" dirty="0"/>
          </a:p>
        </p:txBody>
      </p:sp>
      <p:cxnSp>
        <p:nvCxnSpPr>
          <p:cNvPr id="20" name="Straight Connector 19"/>
          <p:cNvCxnSpPr/>
          <p:nvPr/>
        </p:nvCxnSpPr>
        <p:spPr>
          <a:xfrm>
            <a:off x="1619672" y="1628800"/>
            <a:ext cx="7056784" cy="316835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76679" y="4057908"/>
            <a:ext cx="1879297" cy="523220"/>
          </a:xfrm>
          <a:prstGeom prst="rect">
            <a:avLst/>
          </a:prstGeom>
          <a:noFill/>
        </p:spPr>
        <p:txBody>
          <a:bodyPr wrap="none" rtlCol="0">
            <a:spAutoFit/>
          </a:bodyPr>
          <a:lstStyle/>
          <a:p>
            <a:r>
              <a:rPr lang="en-US" sz="1400" b="1" dirty="0" smtClean="0">
                <a:solidFill>
                  <a:schemeClr val="accent6"/>
                </a:solidFill>
              </a:rPr>
              <a:t>Problems not detected</a:t>
            </a:r>
          </a:p>
          <a:p>
            <a:r>
              <a:rPr lang="en-US" sz="1400" b="1" dirty="0" smtClean="0">
                <a:solidFill>
                  <a:schemeClr val="accent6"/>
                </a:solidFill>
              </a:rPr>
              <a:t>at examination (13)</a:t>
            </a:r>
            <a:endParaRPr lang="en-CA" sz="1400" b="1" dirty="0">
              <a:solidFill>
                <a:schemeClr val="accent6"/>
              </a:solidFill>
            </a:endParaRPr>
          </a:p>
        </p:txBody>
      </p:sp>
      <p:sp>
        <p:nvSpPr>
          <p:cNvPr id="28" name="TextBox 27"/>
          <p:cNvSpPr txBox="1"/>
          <p:nvPr/>
        </p:nvSpPr>
        <p:spPr>
          <a:xfrm>
            <a:off x="2483768" y="4581128"/>
            <a:ext cx="1937966" cy="1015663"/>
          </a:xfrm>
          <a:prstGeom prst="rect">
            <a:avLst/>
          </a:prstGeom>
          <a:noFill/>
        </p:spPr>
        <p:txBody>
          <a:bodyPr wrap="none" rtlCol="0">
            <a:spAutoFit/>
          </a:bodyPr>
          <a:lstStyle/>
          <a:p>
            <a:r>
              <a:rPr lang="en-US" sz="1400" b="1" dirty="0" smtClean="0">
                <a:solidFill>
                  <a:schemeClr val="tx2">
                    <a:lumMod val="60000"/>
                    <a:lumOff val="40000"/>
                  </a:schemeClr>
                </a:solidFill>
              </a:rPr>
              <a:t>Problems detected </a:t>
            </a:r>
          </a:p>
          <a:p>
            <a:r>
              <a:rPr lang="en-US" sz="1400" b="1" dirty="0" smtClean="0">
                <a:solidFill>
                  <a:schemeClr val="tx2">
                    <a:lumMod val="60000"/>
                    <a:lumOff val="40000"/>
                  </a:schemeClr>
                </a:solidFill>
              </a:rPr>
              <a:t>at examination (7)</a:t>
            </a:r>
          </a:p>
          <a:p>
            <a:endParaRPr lang="en-US" sz="1400" b="1" dirty="0">
              <a:solidFill>
                <a:schemeClr val="tx2">
                  <a:lumMod val="60000"/>
                  <a:lumOff val="40000"/>
                </a:schemeClr>
              </a:solidFill>
            </a:endParaRPr>
          </a:p>
          <a:p>
            <a:r>
              <a:rPr lang="en-US" b="1" dirty="0" smtClean="0"/>
              <a:t>Total “at risk” = 20</a:t>
            </a:r>
            <a:endParaRPr lang="en-CA" b="1" dirty="0"/>
          </a:p>
        </p:txBody>
      </p:sp>
      <p:sp>
        <p:nvSpPr>
          <p:cNvPr id="29" name="Oval 28"/>
          <p:cNvSpPr/>
          <p:nvPr/>
        </p:nvSpPr>
        <p:spPr>
          <a:xfrm>
            <a:off x="7524328" y="4221088"/>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6660232" y="400506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7380312" y="422947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7956376" y="4293096"/>
            <a:ext cx="144016" cy="144016"/>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p:nvSpPr>
        <p:spPr>
          <a:xfrm>
            <a:off x="7956376" y="453427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7668344" y="443711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p:cNvSpPr/>
          <p:nvPr/>
        </p:nvSpPr>
        <p:spPr>
          <a:xfrm>
            <a:off x="7596336" y="400506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p:cNvSpPr/>
          <p:nvPr/>
        </p:nvSpPr>
        <p:spPr>
          <a:xfrm>
            <a:off x="7236296" y="3933056"/>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p:cNvSpPr/>
          <p:nvPr/>
        </p:nvSpPr>
        <p:spPr>
          <a:xfrm>
            <a:off x="7884368" y="4005064"/>
            <a:ext cx="144016" cy="144016"/>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p:cNvSpPr/>
          <p:nvPr/>
        </p:nvSpPr>
        <p:spPr>
          <a:xfrm>
            <a:off x="6588224" y="407707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p:cNvSpPr/>
          <p:nvPr/>
        </p:nvSpPr>
        <p:spPr>
          <a:xfrm>
            <a:off x="6300192" y="4293096"/>
            <a:ext cx="144016" cy="144016"/>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p:cNvSpPr/>
          <p:nvPr/>
        </p:nvSpPr>
        <p:spPr>
          <a:xfrm>
            <a:off x="7812360" y="4221088"/>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p:cNvSpPr/>
          <p:nvPr/>
        </p:nvSpPr>
        <p:spPr>
          <a:xfrm>
            <a:off x="7740352" y="4077072"/>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p:cNvSpPr/>
          <p:nvPr/>
        </p:nvSpPr>
        <p:spPr>
          <a:xfrm>
            <a:off x="7596336" y="4077072"/>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Oval 49"/>
          <p:cNvSpPr/>
          <p:nvPr/>
        </p:nvSpPr>
        <p:spPr>
          <a:xfrm>
            <a:off x="7236296" y="400506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p:cNvSpPr/>
          <p:nvPr/>
        </p:nvSpPr>
        <p:spPr>
          <a:xfrm>
            <a:off x="7956376" y="436510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p:cNvSpPr/>
          <p:nvPr/>
        </p:nvSpPr>
        <p:spPr>
          <a:xfrm>
            <a:off x="7812360" y="4365104"/>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p:cNvSpPr/>
          <p:nvPr/>
        </p:nvSpPr>
        <p:spPr>
          <a:xfrm>
            <a:off x="7092280" y="4581128"/>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p:cNvSpPr/>
          <p:nvPr/>
        </p:nvSpPr>
        <p:spPr>
          <a:xfrm>
            <a:off x="7452320" y="4077072"/>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val 54"/>
          <p:cNvSpPr/>
          <p:nvPr/>
        </p:nvSpPr>
        <p:spPr>
          <a:xfrm>
            <a:off x="7164288" y="4149080"/>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val 55"/>
          <p:cNvSpPr/>
          <p:nvPr/>
        </p:nvSpPr>
        <p:spPr>
          <a:xfrm>
            <a:off x="4788024" y="3933056"/>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TextBox 56"/>
          <p:cNvSpPr txBox="1"/>
          <p:nvPr/>
        </p:nvSpPr>
        <p:spPr>
          <a:xfrm>
            <a:off x="1634385" y="3779748"/>
            <a:ext cx="2118657" cy="369332"/>
          </a:xfrm>
          <a:prstGeom prst="rect">
            <a:avLst/>
          </a:prstGeom>
          <a:noFill/>
        </p:spPr>
        <p:txBody>
          <a:bodyPr wrap="none" rtlCol="0">
            <a:spAutoFit/>
          </a:bodyPr>
          <a:lstStyle/>
          <a:p>
            <a:r>
              <a:rPr lang="en-US" dirty="0" smtClean="0"/>
              <a:t>“Significant risk” line</a:t>
            </a:r>
            <a:endParaRPr lang="en-CA" dirty="0"/>
          </a:p>
        </p:txBody>
      </p:sp>
      <p:sp>
        <p:nvSpPr>
          <p:cNvPr id="58" name="TextBox 57"/>
          <p:cNvSpPr txBox="1"/>
          <p:nvPr/>
        </p:nvSpPr>
        <p:spPr>
          <a:xfrm rot="16200000">
            <a:off x="-101456" y="3421942"/>
            <a:ext cx="1290738" cy="584775"/>
          </a:xfrm>
          <a:prstGeom prst="rect">
            <a:avLst/>
          </a:prstGeom>
          <a:noFill/>
        </p:spPr>
        <p:txBody>
          <a:bodyPr wrap="none" rtlCol="0">
            <a:spAutoFit/>
          </a:bodyPr>
          <a:lstStyle/>
          <a:p>
            <a:r>
              <a:rPr lang="en-US" sz="3200" dirty="0" smtClean="0"/>
              <a:t>Health</a:t>
            </a:r>
            <a:endParaRPr lang="en-CA" sz="3200" dirty="0"/>
          </a:p>
        </p:txBody>
      </p:sp>
      <p:sp>
        <p:nvSpPr>
          <p:cNvPr id="59" name="TextBox 58"/>
          <p:cNvSpPr txBox="1"/>
          <p:nvPr/>
        </p:nvSpPr>
        <p:spPr>
          <a:xfrm>
            <a:off x="539552" y="1628800"/>
            <a:ext cx="906530" cy="646331"/>
          </a:xfrm>
          <a:prstGeom prst="rect">
            <a:avLst/>
          </a:prstGeom>
          <a:noFill/>
        </p:spPr>
        <p:txBody>
          <a:bodyPr wrap="none" rtlCol="0">
            <a:spAutoFit/>
          </a:bodyPr>
          <a:lstStyle/>
          <a:p>
            <a:endParaRPr lang="en-US" dirty="0" smtClean="0"/>
          </a:p>
          <a:p>
            <a:r>
              <a:rPr lang="en-US" dirty="0" smtClean="0"/>
              <a:t>Healthy</a:t>
            </a:r>
            <a:endParaRPr lang="en-CA" dirty="0"/>
          </a:p>
        </p:txBody>
      </p:sp>
      <p:sp>
        <p:nvSpPr>
          <p:cNvPr id="60" name="TextBox 59"/>
          <p:cNvSpPr txBox="1"/>
          <p:nvPr/>
        </p:nvSpPr>
        <p:spPr>
          <a:xfrm>
            <a:off x="179512" y="5163893"/>
            <a:ext cx="1656184" cy="646331"/>
          </a:xfrm>
          <a:prstGeom prst="rect">
            <a:avLst/>
          </a:prstGeom>
          <a:noFill/>
        </p:spPr>
        <p:txBody>
          <a:bodyPr wrap="square" rtlCol="0">
            <a:spAutoFit/>
          </a:bodyPr>
          <a:lstStyle/>
          <a:p>
            <a:endParaRPr lang="en-US" dirty="0" smtClean="0"/>
          </a:p>
          <a:p>
            <a:r>
              <a:rPr lang="en-US" dirty="0" smtClean="0"/>
              <a:t>Less healthy</a:t>
            </a:r>
            <a:endParaRPr lang="en-CA" dirty="0"/>
          </a:p>
        </p:txBody>
      </p:sp>
    </p:spTree>
    <p:extLst>
      <p:ext uri="{BB962C8B-B14F-4D97-AF65-F5344CB8AC3E}">
        <p14:creationId xmlns:p14="http://schemas.microsoft.com/office/powerpoint/2010/main" val="165589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If we successfully introduce </a:t>
            </a:r>
            <a:br>
              <a:rPr lang="en-US" dirty="0" smtClean="0"/>
            </a:br>
            <a:r>
              <a:rPr lang="en-US" dirty="0" smtClean="0"/>
              <a:t>preventive strategies….</a:t>
            </a:r>
            <a:endParaRPr lang="en-CA" dirty="0"/>
          </a:p>
        </p:txBody>
      </p:sp>
      <p:sp>
        <p:nvSpPr>
          <p:cNvPr id="5" name="Content Placeholder 4"/>
          <p:cNvSpPr>
            <a:spLocks noGrp="1"/>
          </p:cNvSpPr>
          <p:nvPr>
            <p:ph idx="1"/>
          </p:nvPr>
        </p:nvSpPr>
        <p:spPr>
          <a:xfrm>
            <a:off x="323528" y="1412776"/>
            <a:ext cx="8363272" cy="4713387"/>
          </a:xfrm>
        </p:spPr>
        <p:txBody>
          <a:bodyPr/>
          <a:lstStyle/>
          <a:p>
            <a:r>
              <a:rPr lang="en-US" dirty="0" smtClean="0"/>
              <a:t>The amount of pathology in the pilot (ATCO </a:t>
            </a:r>
            <a:r>
              <a:rPr lang="en-US" dirty="0" err="1" smtClean="0"/>
              <a:t>etc</a:t>
            </a:r>
            <a:r>
              <a:rPr lang="en-US" dirty="0" smtClean="0"/>
              <a:t>) community should decrease </a:t>
            </a:r>
          </a:p>
          <a:p>
            <a:r>
              <a:rPr lang="en-US" b="1" dirty="0" smtClean="0"/>
              <a:t>Flight safety </a:t>
            </a:r>
            <a:r>
              <a:rPr lang="en-US" dirty="0" smtClean="0"/>
              <a:t>should be improved</a:t>
            </a:r>
          </a:p>
          <a:p>
            <a:pPr lvl="1"/>
            <a:r>
              <a:rPr lang="en-US" dirty="0" smtClean="0"/>
              <a:t>Also, less time off work, reduced retraining costs, more pilots complete a full career </a:t>
            </a:r>
          </a:p>
          <a:p>
            <a:r>
              <a:rPr lang="en-US" dirty="0" smtClean="0"/>
              <a:t>Minimal additional costs</a:t>
            </a:r>
            <a:endParaRPr lang="en-CA" dirty="0"/>
          </a:p>
        </p:txBody>
      </p:sp>
    </p:spTree>
    <p:extLst>
      <p:ext uri="{BB962C8B-B14F-4D97-AF65-F5344CB8AC3E}">
        <p14:creationId xmlns:p14="http://schemas.microsoft.com/office/powerpoint/2010/main" val="62166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7504" y="53752"/>
            <a:ext cx="7560840" cy="1143000"/>
          </a:xfrm>
        </p:spPr>
        <p:txBody>
          <a:bodyPr>
            <a:normAutofit fontScale="90000"/>
          </a:bodyPr>
          <a:lstStyle/>
          <a:p>
            <a:pPr marL="319088" eaLnBrk="1" hangingPunct="1"/>
            <a:r>
              <a:rPr lang="en-GB" dirty="0" smtClean="0"/>
              <a:t>% of serious medical problems identified at routine medical examination?</a:t>
            </a:r>
          </a:p>
        </p:txBody>
      </p:sp>
      <p:sp>
        <p:nvSpPr>
          <p:cNvPr id="30723" name="Rectangle 3"/>
          <p:cNvSpPr>
            <a:spLocks noGrp="1" noChangeArrowheads="1"/>
          </p:cNvSpPr>
          <p:nvPr>
            <p:ph idx="1"/>
          </p:nvPr>
        </p:nvSpPr>
        <p:spPr>
          <a:xfrm>
            <a:off x="457200" y="1855366"/>
            <a:ext cx="8229600" cy="4525962"/>
          </a:xfrm>
        </p:spPr>
        <p:txBody>
          <a:bodyPr>
            <a:normAutofit/>
          </a:bodyPr>
          <a:lstStyle/>
          <a:p>
            <a:r>
              <a:rPr lang="en-GB" sz="4400" dirty="0"/>
              <a:t>39 LTU assessments (UK, 1999)</a:t>
            </a:r>
          </a:p>
          <a:p>
            <a:pPr lvl="1"/>
            <a:r>
              <a:rPr lang="en-GB" sz="4000" dirty="0" smtClean="0"/>
              <a:t>27 (69%) contacted CAA to advise of illness</a:t>
            </a:r>
          </a:p>
          <a:p>
            <a:pPr lvl="1"/>
            <a:r>
              <a:rPr lang="en-GB" sz="4000" dirty="0" smtClean="0"/>
              <a:t>8 were identified on resting ECG</a:t>
            </a:r>
          </a:p>
          <a:p>
            <a:pPr lvl="1"/>
            <a:r>
              <a:rPr lang="en-GB" sz="4000" dirty="0" smtClean="0"/>
              <a:t>4 were identified by physical examination </a:t>
            </a:r>
          </a:p>
        </p:txBody>
      </p:sp>
    </p:spTree>
    <p:extLst>
      <p:ext uri="{BB962C8B-B14F-4D97-AF65-F5344CB8AC3E}">
        <p14:creationId xmlns:p14="http://schemas.microsoft.com/office/powerpoint/2010/main" val="57274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Possible new ICAO Standard</a:t>
            </a:r>
            <a:endParaRPr lang="en-CA" dirty="0"/>
          </a:p>
        </p:txBody>
      </p:sp>
      <p:sp>
        <p:nvSpPr>
          <p:cNvPr id="5" name="Content Placeholder 4"/>
          <p:cNvSpPr>
            <a:spLocks noGrp="1"/>
          </p:cNvSpPr>
          <p:nvPr>
            <p:ph idx="1"/>
          </p:nvPr>
        </p:nvSpPr>
        <p:spPr/>
        <p:txBody>
          <a:bodyPr>
            <a:normAutofit/>
          </a:bodyPr>
          <a:lstStyle/>
          <a:p>
            <a:pPr marL="0" indent="0">
              <a:buNone/>
            </a:pPr>
            <a:r>
              <a:rPr lang="en-US" sz="4800" b="1" dirty="0" smtClean="0"/>
              <a:t>“States shall require medical examiners to provide appropriate preventive medicine advice to applicants at periodic medical examinations”</a:t>
            </a:r>
          </a:p>
        </p:txBody>
      </p:sp>
    </p:spTree>
    <p:extLst>
      <p:ext uri="{BB962C8B-B14F-4D97-AF65-F5344CB8AC3E}">
        <p14:creationId xmlns:p14="http://schemas.microsoft.com/office/powerpoint/2010/main" val="163824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speaker </a:t>
            </a:r>
            <a:endParaRPr lang="en-CA" dirty="0"/>
          </a:p>
        </p:txBody>
      </p:sp>
      <p:sp>
        <p:nvSpPr>
          <p:cNvPr id="3" name="Content Placeholder 2"/>
          <p:cNvSpPr>
            <a:spLocks noGrp="1"/>
          </p:cNvSpPr>
          <p:nvPr>
            <p:ph idx="1"/>
          </p:nvPr>
        </p:nvSpPr>
        <p:spPr/>
        <p:txBody>
          <a:bodyPr>
            <a:normAutofit/>
          </a:bodyPr>
          <a:lstStyle/>
          <a:p>
            <a:pPr marL="0" indent="0" algn="ctr">
              <a:buNone/>
            </a:pPr>
            <a:r>
              <a:rPr lang="en-US" sz="4400" dirty="0"/>
              <a:t>A medical examiner’s view</a:t>
            </a:r>
          </a:p>
          <a:p>
            <a:pPr marL="0" indent="0">
              <a:buNone/>
            </a:pPr>
            <a:endParaRPr lang="en-US" sz="4400" dirty="0" smtClean="0"/>
          </a:p>
          <a:p>
            <a:pPr marL="0" indent="0" algn="ctr">
              <a:buNone/>
            </a:pPr>
            <a:r>
              <a:rPr lang="en-US" sz="4400" dirty="0" smtClean="0"/>
              <a:t>Dr </a:t>
            </a:r>
            <a:r>
              <a:rPr lang="en-US" sz="4400" dirty="0"/>
              <a:t>Anthony </a:t>
            </a:r>
            <a:r>
              <a:rPr lang="en-US" sz="4400" dirty="0" err="1"/>
              <a:t>Wagstaff</a:t>
            </a:r>
            <a:r>
              <a:rPr lang="en-US" sz="4400" dirty="0"/>
              <a:t> </a:t>
            </a:r>
            <a:endParaRPr lang="en-US" sz="4400" dirty="0" smtClean="0"/>
          </a:p>
          <a:p>
            <a:pPr marL="0" indent="0" algn="ctr">
              <a:buNone/>
            </a:pPr>
            <a:r>
              <a:rPr lang="en-US" sz="3600" dirty="0" smtClean="0"/>
              <a:t>	Institute </a:t>
            </a:r>
            <a:r>
              <a:rPr lang="en-US" sz="3600" dirty="0"/>
              <a:t>of Aviation Medicine, Oslo</a:t>
            </a:r>
          </a:p>
          <a:p>
            <a:pPr marL="0" indent="0" algn="ctr">
              <a:buNone/>
            </a:pPr>
            <a:endParaRPr lang="en-CA" sz="4400" dirty="0"/>
          </a:p>
        </p:txBody>
      </p:sp>
    </p:spTree>
    <p:extLst>
      <p:ext uri="{BB962C8B-B14F-4D97-AF65-F5344CB8AC3E}">
        <p14:creationId xmlns:p14="http://schemas.microsoft.com/office/powerpoint/2010/main" val="267546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start….</a:t>
            </a:r>
            <a:endParaRPr lang="en-CA" dirty="0"/>
          </a:p>
        </p:txBody>
      </p:sp>
      <p:sp>
        <p:nvSpPr>
          <p:cNvPr id="3" name="Content Placeholder 2"/>
          <p:cNvSpPr>
            <a:spLocks noGrp="1"/>
          </p:cNvSpPr>
          <p:nvPr>
            <p:ph idx="1"/>
          </p:nvPr>
        </p:nvSpPr>
        <p:spPr/>
        <p:txBody>
          <a:bodyPr/>
          <a:lstStyle/>
          <a:p>
            <a:pPr marL="0" indent="0">
              <a:buNone/>
            </a:pPr>
            <a:r>
              <a:rPr lang="en-US" sz="9600" b="1" dirty="0" smtClean="0"/>
              <a:t>Thanks</a:t>
            </a:r>
            <a:endParaRPr lang="en-CA" b="1" dirty="0"/>
          </a:p>
        </p:txBody>
      </p:sp>
    </p:spTree>
    <p:extLst>
      <p:ext uri="{BB962C8B-B14F-4D97-AF65-F5344CB8AC3E}">
        <p14:creationId xmlns:p14="http://schemas.microsoft.com/office/powerpoint/2010/main" val="424350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CA" dirty="0"/>
          </a:p>
        </p:txBody>
      </p:sp>
      <p:sp>
        <p:nvSpPr>
          <p:cNvPr id="3" name="Content Placeholder 2"/>
          <p:cNvSpPr>
            <a:spLocks noGrp="1"/>
          </p:cNvSpPr>
          <p:nvPr>
            <p:ph idx="1"/>
          </p:nvPr>
        </p:nvSpPr>
        <p:spPr/>
        <p:txBody>
          <a:bodyPr>
            <a:normAutofit fontScale="62500" lnSpcReduction="20000"/>
          </a:bodyPr>
          <a:lstStyle/>
          <a:p>
            <a:pPr marL="0" lvl="0" indent="0">
              <a:buNone/>
            </a:pPr>
            <a:r>
              <a:rPr lang="en-US" b="1" dirty="0"/>
              <a:t>The Role of Preventive Medicine in Regulatory Aviation Medicine </a:t>
            </a:r>
          </a:p>
          <a:p>
            <a:pPr marL="0" lvl="0" indent="0">
              <a:buNone/>
            </a:pPr>
            <a:endParaRPr lang="en-US" dirty="0"/>
          </a:p>
          <a:p>
            <a:pPr marL="0" lvl="0" indent="0">
              <a:buNone/>
            </a:pPr>
            <a:r>
              <a:rPr lang="en-US" b="1" dirty="0" smtClean="0"/>
              <a:t>	Overview</a:t>
            </a:r>
            <a:r>
              <a:rPr lang="en-US" b="1" dirty="0"/>
              <a:t>.</a:t>
            </a:r>
          </a:p>
          <a:p>
            <a:pPr marL="0" lvl="0" indent="0">
              <a:buNone/>
            </a:pPr>
            <a:r>
              <a:rPr lang="en-US" dirty="0"/>
              <a:t>Dr Anthony Evans </a:t>
            </a:r>
            <a:endParaRPr lang="en-US" dirty="0" smtClean="0"/>
          </a:p>
          <a:p>
            <a:pPr marL="0" lvl="0" indent="0">
              <a:buNone/>
            </a:pPr>
            <a:r>
              <a:rPr lang="en-US" b="1" dirty="0" smtClean="0"/>
              <a:t>	A </a:t>
            </a:r>
            <a:r>
              <a:rPr lang="en-US" b="1" dirty="0"/>
              <a:t>medical examiner’s view</a:t>
            </a:r>
          </a:p>
          <a:p>
            <a:pPr marL="0" lvl="0" indent="0">
              <a:buNone/>
            </a:pPr>
            <a:r>
              <a:rPr lang="en-US" dirty="0"/>
              <a:t>Dr Anthony </a:t>
            </a:r>
            <a:r>
              <a:rPr lang="en-US" dirty="0" err="1"/>
              <a:t>Wagstaff</a:t>
            </a:r>
            <a:r>
              <a:rPr lang="en-US" dirty="0"/>
              <a:t> – Institute of Aviation Medicine, Oslo</a:t>
            </a:r>
          </a:p>
          <a:p>
            <a:pPr marL="0" lvl="0" indent="0">
              <a:buNone/>
            </a:pPr>
            <a:r>
              <a:rPr lang="en-US" b="1" dirty="0" smtClean="0"/>
              <a:t>	A </a:t>
            </a:r>
            <a:r>
              <a:rPr lang="en-US" b="1" dirty="0"/>
              <a:t>pilot’s view</a:t>
            </a:r>
          </a:p>
          <a:p>
            <a:pPr marL="0" lvl="0" indent="0">
              <a:buNone/>
            </a:pPr>
            <a:r>
              <a:rPr lang="en-US" dirty="0"/>
              <a:t>Dr Carlos </a:t>
            </a:r>
            <a:r>
              <a:rPr lang="en-US" dirty="0" err="1"/>
              <a:t>Salicrup</a:t>
            </a:r>
            <a:r>
              <a:rPr lang="en-US" dirty="0"/>
              <a:t> – IFALPA</a:t>
            </a:r>
          </a:p>
          <a:p>
            <a:pPr marL="0" lvl="0" indent="0">
              <a:buNone/>
            </a:pPr>
            <a:r>
              <a:rPr lang="en-US" b="1" dirty="0" smtClean="0"/>
              <a:t>	An </a:t>
            </a:r>
            <a:r>
              <a:rPr lang="en-US" b="1" dirty="0"/>
              <a:t>airline’s view</a:t>
            </a:r>
          </a:p>
          <a:p>
            <a:pPr marL="0" lvl="0" indent="0">
              <a:buNone/>
            </a:pPr>
            <a:r>
              <a:rPr lang="en-US" dirty="0"/>
              <a:t>Dr Tim Stevenson – Virgin Atlantic</a:t>
            </a:r>
          </a:p>
          <a:p>
            <a:pPr marL="0" lvl="0" indent="0">
              <a:buNone/>
            </a:pPr>
            <a:r>
              <a:rPr lang="en-US" b="1" dirty="0" smtClean="0"/>
              <a:t>	A </a:t>
            </a:r>
            <a:r>
              <a:rPr lang="en-US" b="1" dirty="0"/>
              <a:t>regulator’s view</a:t>
            </a:r>
          </a:p>
          <a:p>
            <a:pPr marL="0" lvl="0" indent="0">
              <a:buNone/>
            </a:pPr>
            <a:r>
              <a:rPr lang="en-US" dirty="0"/>
              <a:t>Dr David Salisbury – Transport Canada </a:t>
            </a:r>
          </a:p>
          <a:p>
            <a:pPr marL="0" lvl="0" indent="0">
              <a:buNone/>
            </a:pPr>
            <a:r>
              <a:rPr lang="en-US" dirty="0"/>
              <a:t>Dr </a:t>
            </a:r>
            <a:r>
              <a:rPr lang="en-US" dirty="0" err="1"/>
              <a:t>Jarnail</a:t>
            </a:r>
            <a:r>
              <a:rPr lang="en-US" dirty="0"/>
              <a:t> Singh – CAA </a:t>
            </a:r>
            <a:r>
              <a:rPr lang="en-US" dirty="0" smtClean="0"/>
              <a:t>Singapore</a:t>
            </a:r>
          </a:p>
          <a:p>
            <a:pPr marL="0" lvl="0" indent="0">
              <a:buNone/>
            </a:pPr>
            <a:r>
              <a:rPr lang="en-US" b="1" dirty="0" smtClean="0"/>
              <a:t>	Discussion – everyone!</a:t>
            </a:r>
            <a:endParaRPr lang="en-US" b="1" dirty="0"/>
          </a:p>
          <a:p>
            <a:pPr marL="0" lvl="0" indent="0">
              <a:buNone/>
            </a:pPr>
            <a:endParaRPr lang="en-CA" dirty="0"/>
          </a:p>
        </p:txBody>
      </p:sp>
    </p:spTree>
    <p:extLst>
      <p:ext uri="{BB962C8B-B14F-4D97-AF65-F5344CB8AC3E}">
        <p14:creationId xmlns:p14="http://schemas.microsoft.com/office/powerpoint/2010/main" val="22134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ICAO and Preventive Medicine - </a:t>
            </a:r>
            <a:br>
              <a:rPr lang="en-US" dirty="0" smtClean="0"/>
            </a:br>
            <a:r>
              <a:rPr lang="en-US" dirty="0" smtClean="0"/>
              <a:t>Current SARP</a:t>
            </a:r>
            <a:endParaRPr lang="en-CA" dirty="0"/>
          </a:p>
        </p:txBody>
      </p:sp>
      <p:sp>
        <p:nvSpPr>
          <p:cNvPr id="3" name="Content Placeholder 2"/>
          <p:cNvSpPr>
            <a:spLocks noGrp="1"/>
          </p:cNvSpPr>
          <p:nvPr>
            <p:ph idx="1"/>
          </p:nvPr>
        </p:nvSpPr>
        <p:spPr/>
        <p:txBody>
          <a:bodyPr/>
          <a:lstStyle/>
          <a:p>
            <a:r>
              <a:rPr lang="en-US" dirty="0"/>
              <a:t>6.3.1.2.1    </a:t>
            </a:r>
            <a:r>
              <a:rPr lang="en-US" b="1" dirty="0"/>
              <a:t>Recommendation</a:t>
            </a:r>
            <a:r>
              <a:rPr lang="en-US" b="1" i="1" dirty="0"/>
              <a:t>.— </a:t>
            </a:r>
            <a:r>
              <a:rPr lang="en-US" i="1" dirty="0"/>
              <a:t>In alternate years, for Class 1 applicants under 40 years of age, the Licensing Authority should, at its discretion, allow medical examiners to omit certain routine examination items related to the assessment of physical fitness, whilst increasing the emphasis on health education and prevention of ill health.</a:t>
            </a:r>
            <a:endParaRPr lang="en-CA" dirty="0"/>
          </a:p>
          <a:p>
            <a:endParaRPr lang="en-CA" dirty="0"/>
          </a:p>
        </p:txBody>
      </p:sp>
    </p:spTree>
    <p:extLst>
      <p:ext uri="{BB962C8B-B14F-4D97-AF65-F5344CB8AC3E}">
        <p14:creationId xmlns:p14="http://schemas.microsoft.com/office/powerpoint/2010/main" val="61892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8884"/>
            <a:ext cx="7067127" cy="1143000"/>
          </a:xfrm>
        </p:spPr>
        <p:txBody>
          <a:bodyPr>
            <a:normAutofit fontScale="90000"/>
          </a:bodyPr>
          <a:lstStyle/>
          <a:p>
            <a:r>
              <a:rPr lang="en-US" dirty="0" smtClean="0"/>
              <a:t>What increased preventive medicine might entail for the medical examiner</a:t>
            </a:r>
            <a:endParaRPr lang="en-CA" dirty="0"/>
          </a:p>
        </p:txBody>
      </p:sp>
      <p:sp>
        <p:nvSpPr>
          <p:cNvPr id="3" name="Content Placeholder 2"/>
          <p:cNvSpPr>
            <a:spLocks noGrp="1"/>
          </p:cNvSpPr>
          <p:nvPr>
            <p:ph idx="1"/>
          </p:nvPr>
        </p:nvSpPr>
        <p:spPr>
          <a:xfrm>
            <a:off x="323528" y="1268760"/>
            <a:ext cx="8496944" cy="5040560"/>
          </a:xfrm>
        </p:spPr>
        <p:txBody>
          <a:bodyPr>
            <a:noAutofit/>
          </a:bodyPr>
          <a:lstStyle/>
          <a:p>
            <a:r>
              <a:rPr lang="en-US" sz="2000" b="1" dirty="0" smtClean="0"/>
              <a:t>To a young pilot (who may have normal body weight) – discuss exercise and nutrition</a:t>
            </a:r>
          </a:p>
          <a:p>
            <a:r>
              <a:rPr lang="en-US" sz="2000" b="1" dirty="0" smtClean="0"/>
              <a:t>To a pilot who drinks alcohol (who may not drink excessively) – discuss safe alcohol levels</a:t>
            </a:r>
          </a:p>
          <a:p>
            <a:r>
              <a:rPr lang="en-US" sz="2000" b="1" dirty="0" smtClean="0"/>
              <a:t>To a smoker – advise him to stop smoking</a:t>
            </a:r>
          </a:p>
          <a:p>
            <a:r>
              <a:rPr lang="en-US" sz="2000" b="1" dirty="0" smtClean="0"/>
              <a:t>To a pilot who is bereaved – discuss possible counselling options </a:t>
            </a:r>
          </a:p>
          <a:p>
            <a:pPr marL="0" indent="0">
              <a:buNone/>
            </a:pPr>
            <a:r>
              <a:rPr lang="en-US" sz="2000" b="1" dirty="0" smtClean="0"/>
              <a:t>Pilots “take it or leave it”.  Voluntary.</a:t>
            </a:r>
          </a:p>
          <a:p>
            <a:pPr marL="0" indent="0">
              <a:buNone/>
            </a:pPr>
            <a:endParaRPr lang="en-US" sz="2000" b="1" dirty="0" smtClean="0"/>
          </a:p>
          <a:p>
            <a:pPr marL="0" indent="0">
              <a:buNone/>
            </a:pPr>
            <a:r>
              <a:rPr lang="en-US" sz="2000" b="1" dirty="0" smtClean="0"/>
              <a:t>The intention is not that:</a:t>
            </a:r>
          </a:p>
          <a:p>
            <a:r>
              <a:rPr lang="en-US" sz="2000" b="1" dirty="0" smtClean="0"/>
              <a:t>The subject be used to threaten certificate withdrawal</a:t>
            </a:r>
          </a:p>
          <a:p>
            <a:r>
              <a:rPr lang="en-US" sz="2000" b="1" dirty="0" smtClean="0"/>
              <a:t>The examiner provides prevention “treatment”</a:t>
            </a:r>
          </a:p>
          <a:p>
            <a:r>
              <a:rPr lang="en-US" sz="2000" b="1" dirty="0" smtClean="0"/>
              <a:t>Additional tests be introduced (cholesterol </a:t>
            </a:r>
            <a:r>
              <a:rPr lang="en-US" sz="2000" b="1" dirty="0" err="1" smtClean="0"/>
              <a:t>etc</a:t>
            </a:r>
            <a:r>
              <a:rPr lang="en-US" sz="2000" b="1" dirty="0" smtClean="0"/>
              <a:t>)</a:t>
            </a:r>
          </a:p>
          <a:p>
            <a:pPr marL="0" indent="0">
              <a:buNone/>
            </a:pPr>
            <a:r>
              <a:rPr lang="en-US" sz="2000" b="1" dirty="0" smtClean="0"/>
              <a:t>At present most authorities do not require any preventive medicine advice to be given (although there may be some informal </a:t>
            </a:r>
            <a:r>
              <a:rPr lang="en-US" sz="2000" b="1" smtClean="0"/>
              <a:t>suggestion that they do)</a:t>
            </a:r>
            <a:endParaRPr lang="en-CA" sz="2000" b="1" dirty="0"/>
          </a:p>
        </p:txBody>
      </p:sp>
    </p:spTree>
    <p:extLst>
      <p:ext uri="{BB962C8B-B14F-4D97-AF65-F5344CB8AC3E}">
        <p14:creationId xmlns:p14="http://schemas.microsoft.com/office/powerpoint/2010/main" val="23559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5" name="Text Placeholder 4"/>
          <p:cNvSpPr>
            <a:spLocks noGrp="1"/>
          </p:cNvSpPr>
          <p:nvPr>
            <p:ph type="body" idx="1"/>
          </p:nvPr>
        </p:nvSpPr>
        <p:spPr/>
        <p:txBody>
          <a:bodyPr>
            <a:normAutofit/>
          </a:bodyPr>
          <a:lstStyle/>
          <a:p>
            <a:pPr algn="ctr"/>
            <a:r>
              <a:rPr lang="en-US" sz="8800" dirty="0" smtClean="0">
                <a:solidFill>
                  <a:schemeClr val="tx1"/>
                </a:solidFill>
              </a:rPr>
              <a:t>The Theory….</a:t>
            </a:r>
            <a:endParaRPr lang="en-CA" sz="8800" dirty="0">
              <a:solidFill>
                <a:schemeClr val="tx1"/>
              </a:solidFill>
            </a:endParaRPr>
          </a:p>
        </p:txBody>
      </p:sp>
    </p:spTree>
    <p:extLst>
      <p:ext uri="{BB962C8B-B14F-4D97-AF65-F5344CB8AC3E}">
        <p14:creationId xmlns:p14="http://schemas.microsoft.com/office/powerpoint/2010/main" val="218555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02005">
            <a:off x="1501260" y="1359742"/>
            <a:ext cx="6429511" cy="400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Pilot Health and Age (average)</a:t>
            </a:r>
            <a:endParaRPr lang="en-CA" dirty="0"/>
          </a:p>
        </p:txBody>
      </p:sp>
      <p:sp>
        <p:nvSpPr>
          <p:cNvPr id="18" name="TextBox 17"/>
          <p:cNvSpPr txBox="1"/>
          <p:nvPr/>
        </p:nvSpPr>
        <p:spPr>
          <a:xfrm rot="16200000">
            <a:off x="-101456" y="3421942"/>
            <a:ext cx="1290738" cy="584775"/>
          </a:xfrm>
          <a:prstGeom prst="rect">
            <a:avLst/>
          </a:prstGeom>
          <a:noFill/>
        </p:spPr>
        <p:txBody>
          <a:bodyPr wrap="none" rtlCol="0">
            <a:spAutoFit/>
          </a:bodyPr>
          <a:lstStyle/>
          <a:p>
            <a:r>
              <a:rPr lang="en-US" sz="3200" dirty="0" smtClean="0"/>
              <a:t>Health</a:t>
            </a:r>
            <a:endParaRPr lang="en-CA" sz="3200" dirty="0"/>
          </a:p>
        </p:txBody>
      </p:sp>
      <p:sp>
        <p:nvSpPr>
          <p:cNvPr id="19" name="TextBox 18"/>
          <p:cNvSpPr txBox="1"/>
          <p:nvPr/>
        </p:nvSpPr>
        <p:spPr>
          <a:xfrm>
            <a:off x="539552" y="1628800"/>
            <a:ext cx="906530" cy="646331"/>
          </a:xfrm>
          <a:prstGeom prst="rect">
            <a:avLst/>
          </a:prstGeom>
          <a:noFill/>
        </p:spPr>
        <p:txBody>
          <a:bodyPr wrap="none" rtlCol="0">
            <a:spAutoFit/>
          </a:bodyPr>
          <a:lstStyle/>
          <a:p>
            <a:endParaRPr lang="en-US" dirty="0" smtClean="0"/>
          </a:p>
          <a:p>
            <a:r>
              <a:rPr lang="en-US" dirty="0" smtClean="0"/>
              <a:t>Healthy</a:t>
            </a:r>
            <a:endParaRPr lang="en-CA" dirty="0"/>
          </a:p>
        </p:txBody>
      </p:sp>
      <p:cxnSp>
        <p:nvCxnSpPr>
          <p:cNvPr id="22" name="Straight Arrow Connector 21"/>
          <p:cNvCxnSpPr/>
          <p:nvPr/>
        </p:nvCxnSpPr>
        <p:spPr>
          <a:xfrm flipV="1">
            <a:off x="1547664" y="1772816"/>
            <a:ext cx="0" cy="40726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1520" y="5013176"/>
            <a:ext cx="1656184" cy="646331"/>
          </a:xfrm>
          <a:prstGeom prst="rect">
            <a:avLst/>
          </a:prstGeom>
          <a:noFill/>
        </p:spPr>
        <p:txBody>
          <a:bodyPr wrap="square" rtlCol="0">
            <a:spAutoFit/>
          </a:bodyPr>
          <a:lstStyle/>
          <a:p>
            <a:endParaRPr lang="en-US" dirty="0" smtClean="0"/>
          </a:p>
          <a:p>
            <a:r>
              <a:rPr lang="en-US" dirty="0" smtClean="0"/>
              <a:t>Less healthy</a:t>
            </a:r>
            <a:endParaRPr lang="en-CA" dirty="0"/>
          </a:p>
        </p:txBody>
      </p:sp>
      <p:cxnSp>
        <p:nvCxnSpPr>
          <p:cNvPr id="26" name="Straight Arrow Connector 25"/>
          <p:cNvCxnSpPr/>
          <p:nvPr/>
        </p:nvCxnSpPr>
        <p:spPr>
          <a:xfrm>
            <a:off x="1547664" y="5845460"/>
            <a:ext cx="69127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19672" y="4077072"/>
            <a:ext cx="6336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148461" y="5805264"/>
            <a:ext cx="1359643" cy="584775"/>
          </a:xfrm>
          <a:prstGeom prst="rect">
            <a:avLst/>
          </a:prstGeom>
          <a:noFill/>
        </p:spPr>
        <p:txBody>
          <a:bodyPr wrap="square" rtlCol="0">
            <a:spAutoFit/>
          </a:bodyPr>
          <a:lstStyle/>
          <a:p>
            <a:r>
              <a:rPr lang="en-US" sz="3200" dirty="0" smtClean="0"/>
              <a:t>Age</a:t>
            </a:r>
            <a:endParaRPr lang="en-CA" sz="3200" dirty="0"/>
          </a:p>
        </p:txBody>
      </p:sp>
      <p:sp>
        <p:nvSpPr>
          <p:cNvPr id="5" name="TextBox 4"/>
          <p:cNvSpPr txBox="1"/>
          <p:nvPr/>
        </p:nvSpPr>
        <p:spPr>
          <a:xfrm>
            <a:off x="1634385" y="3779748"/>
            <a:ext cx="2118657" cy="369332"/>
          </a:xfrm>
          <a:prstGeom prst="rect">
            <a:avLst/>
          </a:prstGeom>
          <a:noFill/>
        </p:spPr>
        <p:txBody>
          <a:bodyPr wrap="none" rtlCol="0">
            <a:spAutoFit/>
          </a:bodyPr>
          <a:lstStyle/>
          <a:p>
            <a:r>
              <a:rPr lang="en-US" dirty="0" smtClean="0"/>
              <a:t>“Significant risk” line</a:t>
            </a:r>
            <a:endParaRPr lang="en-CA" dirty="0"/>
          </a:p>
        </p:txBody>
      </p:sp>
      <p:sp>
        <p:nvSpPr>
          <p:cNvPr id="7" name="TextBox 6"/>
          <p:cNvSpPr txBox="1"/>
          <p:nvPr/>
        </p:nvSpPr>
        <p:spPr>
          <a:xfrm>
            <a:off x="2051719" y="5877272"/>
            <a:ext cx="641993" cy="369332"/>
          </a:xfrm>
          <a:prstGeom prst="rect">
            <a:avLst/>
          </a:prstGeom>
          <a:noFill/>
        </p:spPr>
        <p:txBody>
          <a:bodyPr wrap="square" rtlCol="0">
            <a:spAutoFit/>
          </a:bodyPr>
          <a:lstStyle/>
          <a:p>
            <a:r>
              <a:rPr lang="en-US" dirty="0" smtClean="0"/>
              <a:t>20 </a:t>
            </a:r>
            <a:endParaRPr lang="en-CA" dirty="0"/>
          </a:p>
        </p:txBody>
      </p:sp>
      <p:sp>
        <p:nvSpPr>
          <p:cNvPr id="70" name="TextBox 69"/>
          <p:cNvSpPr txBox="1"/>
          <p:nvPr/>
        </p:nvSpPr>
        <p:spPr>
          <a:xfrm>
            <a:off x="7674423" y="5877272"/>
            <a:ext cx="641993" cy="369332"/>
          </a:xfrm>
          <a:prstGeom prst="rect">
            <a:avLst/>
          </a:prstGeom>
          <a:noFill/>
        </p:spPr>
        <p:txBody>
          <a:bodyPr wrap="square" rtlCol="0">
            <a:spAutoFit/>
          </a:bodyPr>
          <a:lstStyle/>
          <a:p>
            <a:r>
              <a:rPr lang="en-US" dirty="0" smtClean="0"/>
              <a:t>65 </a:t>
            </a:r>
            <a:endParaRPr lang="en-CA" dirty="0"/>
          </a:p>
        </p:txBody>
      </p:sp>
      <p:cxnSp>
        <p:nvCxnSpPr>
          <p:cNvPr id="57" name="Straight Connector 56"/>
          <p:cNvCxnSpPr/>
          <p:nvPr/>
        </p:nvCxnSpPr>
        <p:spPr>
          <a:xfrm>
            <a:off x="1636690" y="1556792"/>
            <a:ext cx="6783546" cy="360710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51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02005">
            <a:off x="1501260" y="1359742"/>
            <a:ext cx="6429511" cy="400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Pilot Health and Age (average)</a:t>
            </a:r>
            <a:endParaRPr lang="en-CA" dirty="0"/>
          </a:p>
        </p:txBody>
      </p:sp>
      <p:sp>
        <p:nvSpPr>
          <p:cNvPr id="18" name="TextBox 17"/>
          <p:cNvSpPr txBox="1"/>
          <p:nvPr/>
        </p:nvSpPr>
        <p:spPr>
          <a:xfrm rot="16200000">
            <a:off x="-101456" y="3421942"/>
            <a:ext cx="1290738" cy="584775"/>
          </a:xfrm>
          <a:prstGeom prst="rect">
            <a:avLst/>
          </a:prstGeom>
          <a:noFill/>
        </p:spPr>
        <p:txBody>
          <a:bodyPr wrap="none" rtlCol="0">
            <a:spAutoFit/>
          </a:bodyPr>
          <a:lstStyle/>
          <a:p>
            <a:r>
              <a:rPr lang="en-US" sz="3200" dirty="0" smtClean="0"/>
              <a:t>Health</a:t>
            </a:r>
            <a:endParaRPr lang="en-CA" sz="3200" dirty="0"/>
          </a:p>
        </p:txBody>
      </p:sp>
      <p:sp>
        <p:nvSpPr>
          <p:cNvPr id="19" name="TextBox 18"/>
          <p:cNvSpPr txBox="1"/>
          <p:nvPr/>
        </p:nvSpPr>
        <p:spPr>
          <a:xfrm>
            <a:off x="539552" y="1628800"/>
            <a:ext cx="906530" cy="646331"/>
          </a:xfrm>
          <a:prstGeom prst="rect">
            <a:avLst/>
          </a:prstGeom>
          <a:noFill/>
        </p:spPr>
        <p:txBody>
          <a:bodyPr wrap="none" rtlCol="0">
            <a:spAutoFit/>
          </a:bodyPr>
          <a:lstStyle/>
          <a:p>
            <a:endParaRPr lang="en-US" dirty="0" smtClean="0"/>
          </a:p>
          <a:p>
            <a:r>
              <a:rPr lang="en-US" dirty="0" smtClean="0"/>
              <a:t>Healthy</a:t>
            </a:r>
            <a:endParaRPr lang="en-CA" dirty="0"/>
          </a:p>
        </p:txBody>
      </p:sp>
      <p:cxnSp>
        <p:nvCxnSpPr>
          <p:cNvPr id="22" name="Straight Arrow Connector 21"/>
          <p:cNvCxnSpPr/>
          <p:nvPr/>
        </p:nvCxnSpPr>
        <p:spPr>
          <a:xfrm flipV="1">
            <a:off x="1547664" y="1772816"/>
            <a:ext cx="0" cy="40726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1520" y="5013176"/>
            <a:ext cx="1656184" cy="646331"/>
          </a:xfrm>
          <a:prstGeom prst="rect">
            <a:avLst/>
          </a:prstGeom>
          <a:noFill/>
        </p:spPr>
        <p:txBody>
          <a:bodyPr wrap="square" rtlCol="0">
            <a:spAutoFit/>
          </a:bodyPr>
          <a:lstStyle/>
          <a:p>
            <a:endParaRPr lang="en-US" dirty="0" smtClean="0"/>
          </a:p>
          <a:p>
            <a:r>
              <a:rPr lang="en-US" dirty="0" smtClean="0"/>
              <a:t>Less healthy</a:t>
            </a:r>
            <a:endParaRPr lang="en-CA" dirty="0"/>
          </a:p>
        </p:txBody>
      </p:sp>
      <p:cxnSp>
        <p:nvCxnSpPr>
          <p:cNvPr id="26" name="Straight Arrow Connector 25"/>
          <p:cNvCxnSpPr/>
          <p:nvPr/>
        </p:nvCxnSpPr>
        <p:spPr>
          <a:xfrm>
            <a:off x="1547664" y="5845460"/>
            <a:ext cx="69127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19672" y="4077072"/>
            <a:ext cx="6336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148461" y="5805264"/>
            <a:ext cx="1359643" cy="584775"/>
          </a:xfrm>
          <a:prstGeom prst="rect">
            <a:avLst/>
          </a:prstGeom>
          <a:noFill/>
        </p:spPr>
        <p:txBody>
          <a:bodyPr wrap="square" rtlCol="0">
            <a:spAutoFit/>
          </a:bodyPr>
          <a:lstStyle/>
          <a:p>
            <a:r>
              <a:rPr lang="en-US" sz="3200" dirty="0" smtClean="0"/>
              <a:t>Age</a:t>
            </a:r>
            <a:endParaRPr lang="en-CA" sz="3200" dirty="0"/>
          </a:p>
        </p:txBody>
      </p:sp>
      <p:sp>
        <p:nvSpPr>
          <p:cNvPr id="5" name="TextBox 4"/>
          <p:cNvSpPr txBox="1"/>
          <p:nvPr/>
        </p:nvSpPr>
        <p:spPr>
          <a:xfrm>
            <a:off x="1634385" y="3779748"/>
            <a:ext cx="2118657" cy="369332"/>
          </a:xfrm>
          <a:prstGeom prst="rect">
            <a:avLst/>
          </a:prstGeom>
          <a:noFill/>
        </p:spPr>
        <p:txBody>
          <a:bodyPr wrap="none" rtlCol="0">
            <a:spAutoFit/>
          </a:bodyPr>
          <a:lstStyle/>
          <a:p>
            <a:r>
              <a:rPr lang="en-US" dirty="0" smtClean="0"/>
              <a:t>“Significant risk” line</a:t>
            </a:r>
            <a:endParaRPr lang="en-CA" dirty="0"/>
          </a:p>
        </p:txBody>
      </p:sp>
      <p:sp>
        <p:nvSpPr>
          <p:cNvPr id="7" name="TextBox 6"/>
          <p:cNvSpPr txBox="1"/>
          <p:nvPr/>
        </p:nvSpPr>
        <p:spPr>
          <a:xfrm>
            <a:off x="2051719" y="5877272"/>
            <a:ext cx="641993" cy="369332"/>
          </a:xfrm>
          <a:prstGeom prst="rect">
            <a:avLst/>
          </a:prstGeom>
          <a:noFill/>
        </p:spPr>
        <p:txBody>
          <a:bodyPr wrap="square" rtlCol="0">
            <a:spAutoFit/>
          </a:bodyPr>
          <a:lstStyle/>
          <a:p>
            <a:r>
              <a:rPr lang="en-US" dirty="0" smtClean="0"/>
              <a:t>20 </a:t>
            </a:r>
            <a:endParaRPr lang="en-CA" dirty="0"/>
          </a:p>
        </p:txBody>
      </p:sp>
      <p:sp>
        <p:nvSpPr>
          <p:cNvPr id="70" name="TextBox 69"/>
          <p:cNvSpPr txBox="1"/>
          <p:nvPr/>
        </p:nvSpPr>
        <p:spPr>
          <a:xfrm>
            <a:off x="7674423" y="5877272"/>
            <a:ext cx="641993" cy="369332"/>
          </a:xfrm>
          <a:prstGeom prst="rect">
            <a:avLst/>
          </a:prstGeom>
          <a:noFill/>
        </p:spPr>
        <p:txBody>
          <a:bodyPr wrap="square" rtlCol="0">
            <a:spAutoFit/>
          </a:bodyPr>
          <a:lstStyle/>
          <a:p>
            <a:r>
              <a:rPr lang="en-US" dirty="0" smtClean="0"/>
              <a:t>65 </a:t>
            </a:r>
            <a:endParaRPr lang="en-CA" dirty="0"/>
          </a:p>
        </p:txBody>
      </p:sp>
      <p:cxnSp>
        <p:nvCxnSpPr>
          <p:cNvPr id="57" name="Straight Connector 56"/>
          <p:cNvCxnSpPr/>
          <p:nvPr/>
        </p:nvCxnSpPr>
        <p:spPr>
          <a:xfrm>
            <a:off x="1636690" y="1556792"/>
            <a:ext cx="6783546" cy="360710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983889" y="5336341"/>
            <a:ext cx="2828471" cy="369332"/>
          </a:xfrm>
          <a:prstGeom prst="rect">
            <a:avLst/>
          </a:prstGeom>
          <a:noFill/>
        </p:spPr>
        <p:txBody>
          <a:bodyPr wrap="square" rtlCol="0">
            <a:spAutoFit/>
          </a:bodyPr>
          <a:lstStyle/>
          <a:p>
            <a:r>
              <a:rPr lang="en-US" dirty="0" smtClean="0"/>
              <a:t>Total at risk= 39</a:t>
            </a:r>
            <a:endParaRPr lang="en-CA" dirty="0"/>
          </a:p>
        </p:txBody>
      </p:sp>
    </p:spTree>
    <p:extLst>
      <p:ext uri="{BB962C8B-B14F-4D97-AF65-F5344CB8AC3E}">
        <p14:creationId xmlns:p14="http://schemas.microsoft.com/office/powerpoint/2010/main" val="159371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02005">
            <a:off x="1501260" y="1359742"/>
            <a:ext cx="6429511" cy="400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Pilot Health and Age (average)</a:t>
            </a:r>
            <a:endParaRPr lang="en-CA" dirty="0"/>
          </a:p>
        </p:txBody>
      </p:sp>
      <p:sp>
        <p:nvSpPr>
          <p:cNvPr id="18" name="TextBox 17"/>
          <p:cNvSpPr txBox="1"/>
          <p:nvPr/>
        </p:nvSpPr>
        <p:spPr>
          <a:xfrm rot="16200000">
            <a:off x="-101456" y="3421942"/>
            <a:ext cx="1290738" cy="584775"/>
          </a:xfrm>
          <a:prstGeom prst="rect">
            <a:avLst/>
          </a:prstGeom>
          <a:noFill/>
        </p:spPr>
        <p:txBody>
          <a:bodyPr wrap="none" rtlCol="0">
            <a:spAutoFit/>
          </a:bodyPr>
          <a:lstStyle/>
          <a:p>
            <a:r>
              <a:rPr lang="en-US" sz="3200" dirty="0" smtClean="0"/>
              <a:t>Health</a:t>
            </a:r>
            <a:endParaRPr lang="en-CA" sz="3200" dirty="0"/>
          </a:p>
        </p:txBody>
      </p:sp>
      <p:sp>
        <p:nvSpPr>
          <p:cNvPr id="19" name="TextBox 18"/>
          <p:cNvSpPr txBox="1"/>
          <p:nvPr/>
        </p:nvSpPr>
        <p:spPr>
          <a:xfrm>
            <a:off x="539552" y="1628800"/>
            <a:ext cx="906530" cy="646331"/>
          </a:xfrm>
          <a:prstGeom prst="rect">
            <a:avLst/>
          </a:prstGeom>
          <a:noFill/>
        </p:spPr>
        <p:txBody>
          <a:bodyPr wrap="none" rtlCol="0">
            <a:spAutoFit/>
          </a:bodyPr>
          <a:lstStyle/>
          <a:p>
            <a:endParaRPr lang="en-US" dirty="0" smtClean="0"/>
          </a:p>
          <a:p>
            <a:r>
              <a:rPr lang="en-US" dirty="0" smtClean="0"/>
              <a:t>Healthy</a:t>
            </a:r>
            <a:endParaRPr lang="en-CA" dirty="0"/>
          </a:p>
        </p:txBody>
      </p:sp>
      <p:cxnSp>
        <p:nvCxnSpPr>
          <p:cNvPr id="22" name="Straight Arrow Connector 21"/>
          <p:cNvCxnSpPr/>
          <p:nvPr/>
        </p:nvCxnSpPr>
        <p:spPr>
          <a:xfrm flipV="1">
            <a:off x="1547664" y="1772816"/>
            <a:ext cx="0" cy="40726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1520" y="5013176"/>
            <a:ext cx="1656184" cy="646331"/>
          </a:xfrm>
          <a:prstGeom prst="rect">
            <a:avLst/>
          </a:prstGeom>
          <a:noFill/>
        </p:spPr>
        <p:txBody>
          <a:bodyPr wrap="square" rtlCol="0">
            <a:spAutoFit/>
          </a:bodyPr>
          <a:lstStyle/>
          <a:p>
            <a:endParaRPr lang="en-US" dirty="0" smtClean="0"/>
          </a:p>
          <a:p>
            <a:r>
              <a:rPr lang="en-US" dirty="0" smtClean="0"/>
              <a:t>Less healthy</a:t>
            </a:r>
            <a:endParaRPr lang="en-CA" dirty="0"/>
          </a:p>
        </p:txBody>
      </p:sp>
      <p:cxnSp>
        <p:nvCxnSpPr>
          <p:cNvPr id="26" name="Straight Arrow Connector 25"/>
          <p:cNvCxnSpPr/>
          <p:nvPr/>
        </p:nvCxnSpPr>
        <p:spPr>
          <a:xfrm>
            <a:off x="1547664" y="5845460"/>
            <a:ext cx="69127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19672" y="4077072"/>
            <a:ext cx="6336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74" name="TextBox 7173"/>
          <p:cNvSpPr txBox="1"/>
          <p:nvPr/>
        </p:nvSpPr>
        <p:spPr>
          <a:xfrm>
            <a:off x="3347864" y="4346520"/>
            <a:ext cx="1636025" cy="738664"/>
          </a:xfrm>
          <a:prstGeom prst="rect">
            <a:avLst/>
          </a:prstGeom>
          <a:noFill/>
        </p:spPr>
        <p:txBody>
          <a:bodyPr wrap="none" rtlCol="0">
            <a:spAutoFit/>
          </a:bodyPr>
          <a:lstStyle/>
          <a:p>
            <a:r>
              <a:rPr lang="en-US" sz="1400" b="1" dirty="0" smtClean="0">
                <a:solidFill>
                  <a:srgbClr val="14639A"/>
                </a:solidFill>
              </a:rPr>
              <a:t>Problems detected </a:t>
            </a:r>
          </a:p>
          <a:p>
            <a:r>
              <a:rPr lang="en-US" sz="1400" b="1" dirty="0" smtClean="0">
                <a:solidFill>
                  <a:srgbClr val="14639A"/>
                </a:solidFill>
              </a:rPr>
              <a:t>at examination (13)</a:t>
            </a:r>
          </a:p>
          <a:p>
            <a:endParaRPr lang="en-US" sz="1400" b="1" dirty="0">
              <a:solidFill>
                <a:srgbClr val="14639A"/>
              </a:solidFill>
            </a:endParaRPr>
          </a:p>
        </p:txBody>
      </p:sp>
      <p:sp>
        <p:nvSpPr>
          <p:cNvPr id="3" name="TextBox 2"/>
          <p:cNvSpPr txBox="1"/>
          <p:nvPr/>
        </p:nvSpPr>
        <p:spPr>
          <a:xfrm>
            <a:off x="4148461" y="5805264"/>
            <a:ext cx="1359643" cy="584775"/>
          </a:xfrm>
          <a:prstGeom prst="rect">
            <a:avLst/>
          </a:prstGeom>
          <a:noFill/>
        </p:spPr>
        <p:txBody>
          <a:bodyPr wrap="square" rtlCol="0">
            <a:spAutoFit/>
          </a:bodyPr>
          <a:lstStyle/>
          <a:p>
            <a:r>
              <a:rPr lang="en-US" sz="3200" dirty="0" smtClean="0"/>
              <a:t>Age</a:t>
            </a:r>
            <a:endParaRPr lang="en-CA" sz="3200" dirty="0"/>
          </a:p>
        </p:txBody>
      </p:sp>
      <p:cxnSp>
        <p:nvCxnSpPr>
          <p:cNvPr id="6" name="Straight Connector 5"/>
          <p:cNvCxnSpPr/>
          <p:nvPr/>
        </p:nvCxnSpPr>
        <p:spPr>
          <a:xfrm>
            <a:off x="1636690" y="1556792"/>
            <a:ext cx="6783546" cy="360710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436096" y="407707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Oval 57"/>
          <p:cNvSpPr/>
          <p:nvPr/>
        </p:nvSpPr>
        <p:spPr>
          <a:xfrm>
            <a:off x="7812360" y="4293096"/>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Oval 58"/>
          <p:cNvSpPr/>
          <p:nvPr/>
        </p:nvSpPr>
        <p:spPr>
          <a:xfrm>
            <a:off x="6228184" y="407707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Oval 59"/>
          <p:cNvSpPr/>
          <p:nvPr/>
        </p:nvSpPr>
        <p:spPr>
          <a:xfrm>
            <a:off x="7812360" y="472514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Oval 60"/>
          <p:cNvSpPr/>
          <p:nvPr/>
        </p:nvSpPr>
        <p:spPr>
          <a:xfrm>
            <a:off x="7236296" y="4149080"/>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p:cNvSpPr/>
          <p:nvPr/>
        </p:nvSpPr>
        <p:spPr>
          <a:xfrm>
            <a:off x="7020272" y="443711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Oval 62"/>
          <p:cNvSpPr/>
          <p:nvPr/>
        </p:nvSpPr>
        <p:spPr>
          <a:xfrm>
            <a:off x="6588224" y="4221088"/>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Oval 63"/>
          <p:cNvSpPr/>
          <p:nvPr/>
        </p:nvSpPr>
        <p:spPr>
          <a:xfrm>
            <a:off x="5796136" y="4077072"/>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Oval 64"/>
          <p:cNvSpPr/>
          <p:nvPr/>
        </p:nvSpPr>
        <p:spPr>
          <a:xfrm>
            <a:off x="7308304" y="400506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p:cNvSpPr/>
          <p:nvPr/>
        </p:nvSpPr>
        <p:spPr>
          <a:xfrm>
            <a:off x="7668344" y="4149080"/>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p:cNvSpPr/>
          <p:nvPr/>
        </p:nvSpPr>
        <p:spPr>
          <a:xfrm>
            <a:off x="7308304" y="436510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p:cNvSpPr/>
          <p:nvPr/>
        </p:nvSpPr>
        <p:spPr>
          <a:xfrm>
            <a:off x="7380312" y="4509120"/>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p:cNvSpPr/>
          <p:nvPr/>
        </p:nvSpPr>
        <p:spPr>
          <a:xfrm>
            <a:off x="7452320" y="4365104"/>
            <a:ext cx="144016"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634385" y="3779748"/>
            <a:ext cx="2118657" cy="369332"/>
          </a:xfrm>
          <a:prstGeom prst="rect">
            <a:avLst/>
          </a:prstGeom>
          <a:noFill/>
        </p:spPr>
        <p:txBody>
          <a:bodyPr wrap="none" rtlCol="0">
            <a:spAutoFit/>
          </a:bodyPr>
          <a:lstStyle/>
          <a:p>
            <a:r>
              <a:rPr lang="en-US" dirty="0" smtClean="0"/>
              <a:t>“Significant risk” line</a:t>
            </a:r>
            <a:endParaRPr lang="en-CA" dirty="0"/>
          </a:p>
        </p:txBody>
      </p:sp>
      <p:sp>
        <p:nvSpPr>
          <p:cNvPr id="7" name="TextBox 6"/>
          <p:cNvSpPr txBox="1"/>
          <p:nvPr/>
        </p:nvSpPr>
        <p:spPr>
          <a:xfrm>
            <a:off x="2051719" y="5877272"/>
            <a:ext cx="641993" cy="369332"/>
          </a:xfrm>
          <a:prstGeom prst="rect">
            <a:avLst/>
          </a:prstGeom>
          <a:noFill/>
        </p:spPr>
        <p:txBody>
          <a:bodyPr wrap="square" rtlCol="0">
            <a:spAutoFit/>
          </a:bodyPr>
          <a:lstStyle/>
          <a:p>
            <a:r>
              <a:rPr lang="en-US" dirty="0" smtClean="0"/>
              <a:t>20 </a:t>
            </a:r>
            <a:endParaRPr lang="en-CA" dirty="0"/>
          </a:p>
        </p:txBody>
      </p:sp>
      <p:sp>
        <p:nvSpPr>
          <p:cNvPr id="70" name="TextBox 69"/>
          <p:cNvSpPr txBox="1"/>
          <p:nvPr/>
        </p:nvSpPr>
        <p:spPr>
          <a:xfrm>
            <a:off x="7674423" y="5877272"/>
            <a:ext cx="641993" cy="369332"/>
          </a:xfrm>
          <a:prstGeom prst="rect">
            <a:avLst/>
          </a:prstGeom>
          <a:noFill/>
        </p:spPr>
        <p:txBody>
          <a:bodyPr wrap="square" rtlCol="0">
            <a:spAutoFit/>
          </a:bodyPr>
          <a:lstStyle/>
          <a:p>
            <a:r>
              <a:rPr lang="en-US" dirty="0" smtClean="0"/>
              <a:t>65 </a:t>
            </a:r>
            <a:endParaRPr lang="en-CA" dirty="0"/>
          </a:p>
        </p:txBody>
      </p:sp>
      <p:sp>
        <p:nvSpPr>
          <p:cNvPr id="8" name="TextBox 7"/>
          <p:cNvSpPr txBox="1"/>
          <p:nvPr/>
        </p:nvSpPr>
        <p:spPr>
          <a:xfrm>
            <a:off x="4983889" y="5336341"/>
            <a:ext cx="2828471" cy="369332"/>
          </a:xfrm>
          <a:prstGeom prst="rect">
            <a:avLst/>
          </a:prstGeom>
          <a:noFill/>
        </p:spPr>
        <p:txBody>
          <a:bodyPr wrap="square" rtlCol="0">
            <a:spAutoFit/>
          </a:bodyPr>
          <a:lstStyle/>
          <a:p>
            <a:r>
              <a:rPr lang="en-US" dirty="0" smtClean="0"/>
              <a:t>Total at risk= 39</a:t>
            </a:r>
            <a:endParaRPr lang="en-CA" dirty="0"/>
          </a:p>
        </p:txBody>
      </p:sp>
    </p:spTree>
    <p:extLst>
      <p:ext uri="{BB962C8B-B14F-4D97-AF65-F5344CB8AC3E}">
        <p14:creationId xmlns:p14="http://schemas.microsoft.com/office/powerpoint/2010/main" val="159371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417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B2B211902D1446A43C0B64FBEFB3A5" ma:contentTypeVersion="0" ma:contentTypeDescription="Create a new document." ma:contentTypeScope="" ma:versionID="91bd1667ad34e1fd4e90ec4064b6fbe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EDBA14-A6FD-4B06-942D-E43F891D20B3}"/>
</file>

<file path=customXml/itemProps2.xml><?xml version="1.0" encoding="utf-8"?>
<ds:datastoreItem xmlns:ds="http://schemas.openxmlformats.org/officeDocument/2006/customXml" ds:itemID="{9691BF70-4C3D-42A8-A7D1-7DBA58809847}"/>
</file>

<file path=customXml/itemProps3.xml><?xml version="1.0" encoding="utf-8"?>
<ds:datastoreItem xmlns:ds="http://schemas.openxmlformats.org/officeDocument/2006/customXml" ds:itemID="{33AAC04F-7E84-4EA1-A33C-1A81BB0F45D6}"/>
</file>

<file path=docProps/app.xml><?xml version="1.0" encoding="utf-8"?>
<Properties xmlns="http://schemas.openxmlformats.org/officeDocument/2006/extended-properties" xmlns:vt="http://schemas.openxmlformats.org/officeDocument/2006/docPropsVTypes">
  <TotalTime>3449</TotalTime>
  <Words>520</Words>
  <Application>Microsoft Office PowerPoint</Application>
  <PresentationFormat>On-screen Show (4:3)</PresentationFormat>
  <Paragraphs>130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WELCOME…. to the 2014 ICAO Session in…. </vt:lpstr>
      <vt:lpstr>Before we start….</vt:lpstr>
      <vt:lpstr>Plan</vt:lpstr>
      <vt:lpstr>ICAO and Preventive Medicine -  Current SARP</vt:lpstr>
      <vt:lpstr>What increased preventive medicine might entail for the medical examiner</vt:lpstr>
      <vt:lpstr>PowerPoint Presentation</vt:lpstr>
      <vt:lpstr>Pilot Health and Age (average)</vt:lpstr>
      <vt:lpstr>Pilot Health and Age (average)</vt:lpstr>
      <vt:lpstr>Pilot Health and Age (average)</vt:lpstr>
      <vt:lpstr>Pilot Health and Age (average)</vt:lpstr>
      <vt:lpstr>Pilot Health and Age (current)</vt:lpstr>
      <vt:lpstr>Pilot Health and Age (with prevention)</vt:lpstr>
      <vt:lpstr>If we successfully introduce  preventive strategies….</vt:lpstr>
      <vt:lpstr>% of serious medical problems identified at routine medical examination?</vt:lpstr>
      <vt:lpstr>Possible new ICAO Standard</vt:lpstr>
      <vt:lpstr>First speaker </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ICAO PowerPoint Presentation Template</dc:title>
  <dc:creator>Braun, Rene</dc:creator>
  <cp:lastModifiedBy>Evans, Anthony</cp:lastModifiedBy>
  <cp:revision>396</cp:revision>
  <dcterms:created xsi:type="dcterms:W3CDTF">2012-10-26T18:27:09Z</dcterms:created>
  <dcterms:modified xsi:type="dcterms:W3CDTF">2014-05-22T13:17:30Z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0x010100FEB2B211902D1446A43C0B64FBEFB3A5</vt:lpwstr>
  </property>
  <property fmtid="{D5CDD505-2E9C-101B-9397-08002B2CF9AE}" pid="3" name="Date">
    <vt:lpwstr>2012-10-30T04:00:00+00:00</vt:lpwstr>
  </property>
</Properties>
</file>